
<file path=[Content_Types].xml><?xml version="1.0" encoding="utf-8"?>
<Types xmlns="http://schemas.openxmlformats.org/package/2006/content-types">
  <Default Extension="1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6"/>
  </p:notesMasterIdLst>
  <p:handoutMasterIdLst>
    <p:handoutMasterId r:id="rId27"/>
  </p:handoutMasterIdLst>
  <p:sldIdLst>
    <p:sldId id="262" r:id="rId2"/>
    <p:sldId id="276" r:id="rId3"/>
    <p:sldId id="277" r:id="rId4"/>
    <p:sldId id="278" r:id="rId5"/>
    <p:sldId id="279" r:id="rId6"/>
    <p:sldId id="269" r:id="rId7"/>
    <p:sldId id="292" r:id="rId8"/>
    <p:sldId id="280" r:id="rId9"/>
    <p:sldId id="291" r:id="rId10"/>
    <p:sldId id="284" r:id="rId11"/>
    <p:sldId id="271" r:id="rId12"/>
    <p:sldId id="274" r:id="rId13"/>
    <p:sldId id="285" r:id="rId14"/>
    <p:sldId id="270" r:id="rId15"/>
    <p:sldId id="286" r:id="rId16"/>
    <p:sldId id="283" r:id="rId17"/>
    <p:sldId id="273" r:id="rId18"/>
    <p:sldId id="281" r:id="rId19"/>
    <p:sldId id="290" r:id="rId20"/>
    <p:sldId id="287" r:id="rId21"/>
    <p:sldId id="288" r:id="rId22"/>
    <p:sldId id="272" r:id="rId23"/>
    <p:sldId id="289" r:id="rId24"/>
    <p:sldId id="275" r:id="rId2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9E7D50-3127-4736-89DD-E5F8E93CD475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33AE5D53-A359-42A1-99AE-6ACF756BB6AE}">
      <dgm:prSet phldrT="[Text]"/>
      <dgm:spPr/>
      <dgm:t>
        <a:bodyPr/>
        <a:lstStyle/>
        <a:p>
          <a:r>
            <a:rPr lang="en-GB" dirty="0"/>
            <a:t>Where are we going?</a:t>
          </a:r>
        </a:p>
      </dgm:t>
    </dgm:pt>
    <dgm:pt modelId="{38E16FCB-21FE-4D37-BF77-088D731F770E}" type="parTrans" cxnId="{E194A7F3-0261-4581-9656-A6EB171C4B98}">
      <dgm:prSet/>
      <dgm:spPr/>
      <dgm:t>
        <a:bodyPr/>
        <a:lstStyle/>
        <a:p>
          <a:endParaRPr lang="en-GB"/>
        </a:p>
      </dgm:t>
    </dgm:pt>
    <dgm:pt modelId="{64046D2D-AD61-48D6-B5AC-B3531D7FDA11}" type="sibTrans" cxnId="{E194A7F3-0261-4581-9656-A6EB171C4B98}">
      <dgm:prSet/>
      <dgm:spPr/>
      <dgm:t>
        <a:bodyPr/>
        <a:lstStyle/>
        <a:p>
          <a:endParaRPr lang="en-GB"/>
        </a:p>
      </dgm:t>
    </dgm:pt>
    <dgm:pt modelId="{FF97E80E-8105-4DBB-9F78-FA1C1049F82C}" type="asst">
      <dgm:prSet phldrT="[Text]"/>
      <dgm:spPr/>
      <dgm:t>
        <a:bodyPr/>
        <a:lstStyle/>
        <a:p>
          <a:r>
            <a:rPr lang="en-GB" dirty="0"/>
            <a:t>How are we going to get there?</a:t>
          </a:r>
        </a:p>
      </dgm:t>
    </dgm:pt>
    <dgm:pt modelId="{B62ECF7B-987F-48A2-9470-A090C701989F}" type="parTrans" cxnId="{26ED9FEA-3F1B-4557-83FD-C4093D8440AC}">
      <dgm:prSet/>
      <dgm:spPr/>
      <dgm:t>
        <a:bodyPr/>
        <a:lstStyle/>
        <a:p>
          <a:endParaRPr lang="en-GB"/>
        </a:p>
      </dgm:t>
    </dgm:pt>
    <dgm:pt modelId="{2837553C-1AB3-465F-9EDC-1A646FD02159}" type="sibTrans" cxnId="{26ED9FEA-3F1B-4557-83FD-C4093D8440AC}">
      <dgm:prSet/>
      <dgm:spPr/>
      <dgm:t>
        <a:bodyPr/>
        <a:lstStyle/>
        <a:p>
          <a:endParaRPr lang="en-GB"/>
        </a:p>
      </dgm:t>
    </dgm:pt>
    <dgm:pt modelId="{2ADB710B-7ECF-408F-9D6C-66391F09442B}">
      <dgm:prSet phldrT="[Text]"/>
      <dgm:spPr/>
      <dgm:t>
        <a:bodyPr/>
        <a:lstStyle/>
        <a:p>
          <a:r>
            <a:rPr lang="en-GB" dirty="0"/>
            <a:t>What do we need?</a:t>
          </a:r>
        </a:p>
      </dgm:t>
    </dgm:pt>
    <dgm:pt modelId="{E434403C-3350-47A1-B453-EF80663247D5}" type="parTrans" cxnId="{FE035D00-6725-49E0-B122-331C666C090F}">
      <dgm:prSet/>
      <dgm:spPr/>
      <dgm:t>
        <a:bodyPr/>
        <a:lstStyle/>
        <a:p>
          <a:endParaRPr lang="en-GB"/>
        </a:p>
      </dgm:t>
    </dgm:pt>
    <dgm:pt modelId="{5D69E8E1-5F10-4B7E-AC8A-4255FA9C69D9}" type="sibTrans" cxnId="{FE035D00-6725-49E0-B122-331C666C090F}">
      <dgm:prSet/>
      <dgm:spPr/>
      <dgm:t>
        <a:bodyPr/>
        <a:lstStyle/>
        <a:p>
          <a:endParaRPr lang="en-GB"/>
        </a:p>
      </dgm:t>
    </dgm:pt>
    <dgm:pt modelId="{AA8D5753-481C-4387-830A-3CADAC0772FB}">
      <dgm:prSet phldrT="[Text]"/>
      <dgm:spPr/>
      <dgm:t>
        <a:bodyPr/>
        <a:lstStyle/>
        <a:p>
          <a:r>
            <a:rPr lang="en-GB" dirty="0"/>
            <a:t>What do we have already? </a:t>
          </a:r>
        </a:p>
      </dgm:t>
    </dgm:pt>
    <dgm:pt modelId="{CF32203C-01E0-4FEB-94C2-5FC65A7AF22B}" type="parTrans" cxnId="{88E978D8-44E6-4740-A173-BF4AA233CDC3}">
      <dgm:prSet/>
      <dgm:spPr/>
      <dgm:t>
        <a:bodyPr/>
        <a:lstStyle/>
        <a:p>
          <a:endParaRPr lang="en-GB"/>
        </a:p>
      </dgm:t>
    </dgm:pt>
    <dgm:pt modelId="{425F40A0-2AD8-4061-B293-D8F734C85380}" type="sibTrans" cxnId="{88E978D8-44E6-4740-A173-BF4AA233CDC3}">
      <dgm:prSet/>
      <dgm:spPr/>
      <dgm:t>
        <a:bodyPr/>
        <a:lstStyle/>
        <a:p>
          <a:endParaRPr lang="en-GB"/>
        </a:p>
      </dgm:t>
    </dgm:pt>
    <dgm:pt modelId="{2027A1C8-97D0-4DE6-BEF8-0D89AE4FFB0D}">
      <dgm:prSet phldrT="[Text]"/>
      <dgm:spPr/>
      <dgm:t>
        <a:bodyPr/>
        <a:lstStyle/>
        <a:p>
          <a:r>
            <a:rPr lang="en-GB" dirty="0"/>
            <a:t>When will we get there?</a:t>
          </a:r>
        </a:p>
      </dgm:t>
    </dgm:pt>
    <dgm:pt modelId="{B2DABF1E-3728-4133-B1D3-F8F0A3ACC8E6}" type="parTrans" cxnId="{57FA6692-7AB7-4625-AE67-E6E5FC72F49A}">
      <dgm:prSet/>
      <dgm:spPr/>
      <dgm:t>
        <a:bodyPr/>
        <a:lstStyle/>
        <a:p>
          <a:endParaRPr lang="en-GB"/>
        </a:p>
      </dgm:t>
    </dgm:pt>
    <dgm:pt modelId="{F4C1F6D9-9FE7-4F1C-884D-17FD97585845}" type="sibTrans" cxnId="{57FA6692-7AB7-4625-AE67-E6E5FC72F49A}">
      <dgm:prSet/>
      <dgm:spPr/>
      <dgm:t>
        <a:bodyPr/>
        <a:lstStyle/>
        <a:p>
          <a:endParaRPr lang="en-GB"/>
        </a:p>
      </dgm:t>
    </dgm:pt>
    <dgm:pt modelId="{2D74A272-AE96-4B57-A0DF-3914DE055B5D}" type="pres">
      <dgm:prSet presAssocID="{FF9E7D50-3127-4736-89DD-E5F8E93CD4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BDB7974-37BD-4042-9662-7DC7D134E8D3}" type="pres">
      <dgm:prSet presAssocID="{33AE5D53-A359-42A1-99AE-6ACF756BB6AE}" presName="hierRoot1" presStyleCnt="0">
        <dgm:presLayoutVars>
          <dgm:hierBranch val="init"/>
        </dgm:presLayoutVars>
      </dgm:prSet>
      <dgm:spPr/>
    </dgm:pt>
    <dgm:pt modelId="{10CEA7F8-4EF7-4BB7-9447-FA2F71331478}" type="pres">
      <dgm:prSet presAssocID="{33AE5D53-A359-42A1-99AE-6ACF756BB6AE}" presName="rootComposite1" presStyleCnt="0"/>
      <dgm:spPr/>
    </dgm:pt>
    <dgm:pt modelId="{A1C5C2C6-2001-4C45-92C0-AE2A1E2C7BCF}" type="pres">
      <dgm:prSet presAssocID="{33AE5D53-A359-42A1-99AE-6ACF756BB6AE}" presName="rootText1" presStyleLbl="node0" presStyleIdx="0" presStyleCnt="1">
        <dgm:presLayoutVars>
          <dgm:chPref val="3"/>
        </dgm:presLayoutVars>
      </dgm:prSet>
      <dgm:spPr/>
    </dgm:pt>
    <dgm:pt modelId="{2F2EE32C-BC70-4E74-A984-04A631333078}" type="pres">
      <dgm:prSet presAssocID="{33AE5D53-A359-42A1-99AE-6ACF756BB6AE}" presName="rootConnector1" presStyleLbl="node1" presStyleIdx="0" presStyleCnt="0"/>
      <dgm:spPr/>
    </dgm:pt>
    <dgm:pt modelId="{37DC6E60-9F5B-49A8-BD4D-22A2D779E12D}" type="pres">
      <dgm:prSet presAssocID="{33AE5D53-A359-42A1-99AE-6ACF756BB6AE}" presName="hierChild2" presStyleCnt="0"/>
      <dgm:spPr/>
    </dgm:pt>
    <dgm:pt modelId="{04908C03-F8BE-44ED-97A4-3553AB6EBA8C}" type="pres">
      <dgm:prSet presAssocID="{E434403C-3350-47A1-B453-EF80663247D5}" presName="Name37" presStyleLbl="parChTrans1D2" presStyleIdx="0" presStyleCnt="4"/>
      <dgm:spPr/>
    </dgm:pt>
    <dgm:pt modelId="{22A1CB77-260F-4B0E-AEBD-E208988051C2}" type="pres">
      <dgm:prSet presAssocID="{2ADB710B-7ECF-408F-9D6C-66391F09442B}" presName="hierRoot2" presStyleCnt="0">
        <dgm:presLayoutVars>
          <dgm:hierBranch val="init"/>
        </dgm:presLayoutVars>
      </dgm:prSet>
      <dgm:spPr/>
    </dgm:pt>
    <dgm:pt modelId="{9081F838-80CB-45CD-A826-6B48093878BF}" type="pres">
      <dgm:prSet presAssocID="{2ADB710B-7ECF-408F-9D6C-66391F09442B}" presName="rootComposite" presStyleCnt="0"/>
      <dgm:spPr/>
    </dgm:pt>
    <dgm:pt modelId="{025990AB-6EC9-4841-A6CA-CD533266CF56}" type="pres">
      <dgm:prSet presAssocID="{2ADB710B-7ECF-408F-9D6C-66391F09442B}" presName="rootText" presStyleLbl="node2" presStyleIdx="0" presStyleCnt="3">
        <dgm:presLayoutVars>
          <dgm:chPref val="3"/>
        </dgm:presLayoutVars>
      </dgm:prSet>
      <dgm:spPr/>
    </dgm:pt>
    <dgm:pt modelId="{96A7FF8A-0FDB-4C18-8053-5B0B9ABB6E9B}" type="pres">
      <dgm:prSet presAssocID="{2ADB710B-7ECF-408F-9D6C-66391F09442B}" presName="rootConnector" presStyleLbl="node2" presStyleIdx="0" presStyleCnt="3"/>
      <dgm:spPr/>
    </dgm:pt>
    <dgm:pt modelId="{C05AE745-9D39-4B18-B527-C4D128C10764}" type="pres">
      <dgm:prSet presAssocID="{2ADB710B-7ECF-408F-9D6C-66391F09442B}" presName="hierChild4" presStyleCnt="0"/>
      <dgm:spPr/>
    </dgm:pt>
    <dgm:pt modelId="{C6958978-E9DD-4C7C-A4F0-B8398E49DBCB}" type="pres">
      <dgm:prSet presAssocID="{2ADB710B-7ECF-408F-9D6C-66391F09442B}" presName="hierChild5" presStyleCnt="0"/>
      <dgm:spPr/>
    </dgm:pt>
    <dgm:pt modelId="{1F1E0818-B728-40BE-BEC8-000B735D2FB8}" type="pres">
      <dgm:prSet presAssocID="{CF32203C-01E0-4FEB-94C2-5FC65A7AF22B}" presName="Name37" presStyleLbl="parChTrans1D2" presStyleIdx="1" presStyleCnt="4"/>
      <dgm:spPr/>
    </dgm:pt>
    <dgm:pt modelId="{EA3FEC64-5B3F-4583-BD5E-E8E739358224}" type="pres">
      <dgm:prSet presAssocID="{AA8D5753-481C-4387-830A-3CADAC0772FB}" presName="hierRoot2" presStyleCnt="0">
        <dgm:presLayoutVars>
          <dgm:hierBranch val="init"/>
        </dgm:presLayoutVars>
      </dgm:prSet>
      <dgm:spPr/>
    </dgm:pt>
    <dgm:pt modelId="{9F25C068-DC61-492F-AC81-FA1CC6836D9C}" type="pres">
      <dgm:prSet presAssocID="{AA8D5753-481C-4387-830A-3CADAC0772FB}" presName="rootComposite" presStyleCnt="0"/>
      <dgm:spPr/>
    </dgm:pt>
    <dgm:pt modelId="{DB8498DA-CB0C-42B7-A950-9D616D727A6F}" type="pres">
      <dgm:prSet presAssocID="{AA8D5753-481C-4387-830A-3CADAC0772FB}" presName="rootText" presStyleLbl="node2" presStyleIdx="1" presStyleCnt="3">
        <dgm:presLayoutVars>
          <dgm:chPref val="3"/>
        </dgm:presLayoutVars>
      </dgm:prSet>
      <dgm:spPr/>
    </dgm:pt>
    <dgm:pt modelId="{B45C914C-A79F-4944-AC1C-094723047E64}" type="pres">
      <dgm:prSet presAssocID="{AA8D5753-481C-4387-830A-3CADAC0772FB}" presName="rootConnector" presStyleLbl="node2" presStyleIdx="1" presStyleCnt="3"/>
      <dgm:spPr/>
    </dgm:pt>
    <dgm:pt modelId="{AA0F98AA-FAB0-481D-8BA9-EFA7E835CC7D}" type="pres">
      <dgm:prSet presAssocID="{AA8D5753-481C-4387-830A-3CADAC0772FB}" presName="hierChild4" presStyleCnt="0"/>
      <dgm:spPr/>
    </dgm:pt>
    <dgm:pt modelId="{493CD1CC-C48E-4419-ACF5-CB40D0E3E226}" type="pres">
      <dgm:prSet presAssocID="{AA8D5753-481C-4387-830A-3CADAC0772FB}" presName="hierChild5" presStyleCnt="0"/>
      <dgm:spPr/>
    </dgm:pt>
    <dgm:pt modelId="{018B9F24-0648-4C80-879F-D4DF60E07CD7}" type="pres">
      <dgm:prSet presAssocID="{B2DABF1E-3728-4133-B1D3-F8F0A3ACC8E6}" presName="Name37" presStyleLbl="parChTrans1D2" presStyleIdx="2" presStyleCnt="4"/>
      <dgm:spPr/>
    </dgm:pt>
    <dgm:pt modelId="{F01B238B-E3DD-42BE-96D9-9FE20930E0FE}" type="pres">
      <dgm:prSet presAssocID="{2027A1C8-97D0-4DE6-BEF8-0D89AE4FFB0D}" presName="hierRoot2" presStyleCnt="0">
        <dgm:presLayoutVars>
          <dgm:hierBranch val="init"/>
        </dgm:presLayoutVars>
      </dgm:prSet>
      <dgm:spPr/>
    </dgm:pt>
    <dgm:pt modelId="{0B7E225D-9A66-4CCF-92EF-2715DE21111F}" type="pres">
      <dgm:prSet presAssocID="{2027A1C8-97D0-4DE6-BEF8-0D89AE4FFB0D}" presName="rootComposite" presStyleCnt="0"/>
      <dgm:spPr/>
    </dgm:pt>
    <dgm:pt modelId="{7694EABA-8E04-4481-A2AC-19FF5B81D8B1}" type="pres">
      <dgm:prSet presAssocID="{2027A1C8-97D0-4DE6-BEF8-0D89AE4FFB0D}" presName="rootText" presStyleLbl="node2" presStyleIdx="2" presStyleCnt="3">
        <dgm:presLayoutVars>
          <dgm:chPref val="3"/>
        </dgm:presLayoutVars>
      </dgm:prSet>
      <dgm:spPr/>
    </dgm:pt>
    <dgm:pt modelId="{5306D67E-C745-4258-9578-21C60803A8EA}" type="pres">
      <dgm:prSet presAssocID="{2027A1C8-97D0-4DE6-BEF8-0D89AE4FFB0D}" presName="rootConnector" presStyleLbl="node2" presStyleIdx="2" presStyleCnt="3"/>
      <dgm:spPr/>
    </dgm:pt>
    <dgm:pt modelId="{18C9CE55-B769-484F-A89A-83C0B90B0828}" type="pres">
      <dgm:prSet presAssocID="{2027A1C8-97D0-4DE6-BEF8-0D89AE4FFB0D}" presName="hierChild4" presStyleCnt="0"/>
      <dgm:spPr/>
    </dgm:pt>
    <dgm:pt modelId="{DE9511C1-A486-44B0-BD09-94850CBE59EF}" type="pres">
      <dgm:prSet presAssocID="{2027A1C8-97D0-4DE6-BEF8-0D89AE4FFB0D}" presName="hierChild5" presStyleCnt="0"/>
      <dgm:spPr/>
    </dgm:pt>
    <dgm:pt modelId="{97563441-3C09-4CF8-ADAF-750F996D2C56}" type="pres">
      <dgm:prSet presAssocID="{33AE5D53-A359-42A1-99AE-6ACF756BB6AE}" presName="hierChild3" presStyleCnt="0"/>
      <dgm:spPr/>
    </dgm:pt>
    <dgm:pt modelId="{E21F92F5-FAD2-4726-8624-A31891C4B652}" type="pres">
      <dgm:prSet presAssocID="{B62ECF7B-987F-48A2-9470-A090C701989F}" presName="Name111" presStyleLbl="parChTrans1D2" presStyleIdx="3" presStyleCnt="4"/>
      <dgm:spPr/>
    </dgm:pt>
    <dgm:pt modelId="{3CE71AB8-A60C-4396-91FB-C001F3F8A9E8}" type="pres">
      <dgm:prSet presAssocID="{FF97E80E-8105-4DBB-9F78-FA1C1049F82C}" presName="hierRoot3" presStyleCnt="0">
        <dgm:presLayoutVars>
          <dgm:hierBranch val="init"/>
        </dgm:presLayoutVars>
      </dgm:prSet>
      <dgm:spPr/>
    </dgm:pt>
    <dgm:pt modelId="{AAC0C9B0-7126-4CA6-8360-165A5FBB9F6F}" type="pres">
      <dgm:prSet presAssocID="{FF97E80E-8105-4DBB-9F78-FA1C1049F82C}" presName="rootComposite3" presStyleCnt="0"/>
      <dgm:spPr/>
    </dgm:pt>
    <dgm:pt modelId="{F04D1B33-7E57-4A4A-9D0A-E8809FE5E387}" type="pres">
      <dgm:prSet presAssocID="{FF97E80E-8105-4DBB-9F78-FA1C1049F82C}" presName="rootText3" presStyleLbl="asst1" presStyleIdx="0" presStyleCnt="1">
        <dgm:presLayoutVars>
          <dgm:chPref val="3"/>
        </dgm:presLayoutVars>
      </dgm:prSet>
      <dgm:spPr/>
    </dgm:pt>
    <dgm:pt modelId="{A4372A37-4E2D-44C2-96C9-05100E8CC04C}" type="pres">
      <dgm:prSet presAssocID="{FF97E80E-8105-4DBB-9F78-FA1C1049F82C}" presName="rootConnector3" presStyleLbl="asst1" presStyleIdx="0" presStyleCnt="1"/>
      <dgm:spPr/>
    </dgm:pt>
    <dgm:pt modelId="{ADBBBBE9-56E4-4755-8384-299FF15E41AF}" type="pres">
      <dgm:prSet presAssocID="{FF97E80E-8105-4DBB-9F78-FA1C1049F82C}" presName="hierChild6" presStyleCnt="0"/>
      <dgm:spPr/>
    </dgm:pt>
    <dgm:pt modelId="{555B79E0-6D9D-4F66-B0A7-F2183885DBEF}" type="pres">
      <dgm:prSet presAssocID="{FF97E80E-8105-4DBB-9F78-FA1C1049F82C}" presName="hierChild7" presStyleCnt="0"/>
      <dgm:spPr/>
    </dgm:pt>
  </dgm:ptLst>
  <dgm:cxnLst>
    <dgm:cxn modelId="{FE035D00-6725-49E0-B122-331C666C090F}" srcId="{33AE5D53-A359-42A1-99AE-6ACF756BB6AE}" destId="{2ADB710B-7ECF-408F-9D6C-66391F09442B}" srcOrd="1" destOrd="0" parTransId="{E434403C-3350-47A1-B453-EF80663247D5}" sibTransId="{5D69E8E1-5F10-4B7E-AC8A-4255FA9C69D9}"/>
    <dgm:cxn modelId="{32F9510D-6F44-484F-B491-57C7119151E1}" type="presOf" srcId="{B62ECF7B-987F-48A2-9470-A090C701989F}" destId="{E21F92F5-FAD2-4726-8624-A31891C4B652}" srcOrd="0" destOrd="0" presId="urn:microsoft.com/office/officeart/2005/8/layout/orgChart1"/>
    <dgm:cxn modelId="{C8A26F14-4CA3-4BD6-943E-AC2A6B67C5E1}" type="presOf" srcId="{2ADB710B-7ECF-408F-9D6C-66391F09442B}" destId="{025990AB-6EC9-4841-A6CA-CD533266CF56}" srcOrd="0" destOrd="0" presId="urn:microsoft.com/office/officeart/2005/8/layout/orgChart1"/>
    <dgm:cxn modelId="{E3C0021F-5B18-44C7-A181-7E672F5D29C1}" type="presOf" srcId="{FF97E80E-8105-4DBB-9F78-FA1C1049F82C}" destId="{F04D1B33-7E57-4A4A-9D0A-E8809FE5E387}" srcOrd="0" destOrd="0" presId="urn:microsoft.com/office/officeart/2005/8/layout/orgChart1"/>
    <dgm:cxn modelId="{BD1B2D27-8646-4AB7-B481-78BB1705FC92}" type="presOf" srcId="{FF9E7D50-3127-4736-89DD-E5F8E93CD475}" destId="{2D74A272-AE96-4B57-A0DF-3914DE055B5D}" srcOrd="0" destOrd="0" presId="urn:microsoft.com/office/officeart/2005/8/layout/orgChart1"/>
    <dgm:cxn modelId="{32B1DC35-DE0B-45C8-9052-766F99678ED9}" type="presOf" srcId="{2ADB710B-7ECF-408F-9D6C-66391F09442B}" destId="{96A7FF8A-0FDB-4C18-8053-5B0B9ABB6E9B}" srcOrd="1" destOrd="0" presId="urn:microsoft.com/office/officeart/2005/8/layout/orgChart1"/>
    <dgm:cxn modelId="{91FB303A-9041-4408-9DBC-91BD89AB32D6}" type="presOf" srcId="{B2DABF1E-3728-4133-B1D3-F8F0A3ACC8E6}" destId="{018B9F24-0648-4C80-879F-D4DF60E07CD7}" srcOrd="0" destOrd="0" presId="urn:microsoft.com/office/officeart/2005/8/layout/orgChart1"/>
    <dgm:cxn modelId="{9B5FDD3F-2BE0-4267-9846-94EDB96B2414}" type="presOf" srcId="{AA8D5753-481C-4387-830A-3CADAC0772FB}" destId="{B45C914C-A79F-4944-AC1C-094723047E64}" srcOrd="1" destOrd="0" presId="urn:microsoft.com/office/officeart/2005/8/layout/orgChart1"/>
    <dgm:cxn modelId="{88532E5C-1D5A-486E-9085-4234AC189BBF}" type="presOf" srcId="{2027A1C8-97D0-4DE6-BEF8-0D89AE4FFB0D}" destId="{7694EABA-8E04-4481-A2AC-19FF5B81D8B1}" srcOrd="0" destOrd="0" presId="urn:microsoft.com/office/officeart/2005/8/layout/orgChart1"/>
    <dgm:cxn modelId="{F61CA869-6DC8-4BB3-B1CA-4026B3E2AC3E}" type="presOf" srcId="{E434403C-3350-47A1-B453-EF80663247D5}" destId="{04908C03-F8BE-44ED-97A4-3553AB6EBA8C}" srcOrd="0" destOrd="0" presId="urn:microsoft.com/office/officeart/2005/8/layout/orgChart1"/>
    <dgm:cxn modelId="{DFCC576F-C81A-4ACE-8FD5-FA487ED6E70A}" type="presOf" srcId="{AA8D5753-481C-4387-830A-3CADAC0772FB}" destId="{DB8498DA-CB0C-42B7-A950-9D616D727A6F}" srcOrd="0" destOrd="0" presId="urn:microsoft.com/office/officeart/2005/8/layout/orgChart1"/>
    <dgm:cxn modelId="{57FA6692-7AB7-4625-AE67-E6E5FC72F49A}" srcId="{33AE5D53-A359-42A1-99AE-6ACF756BB6AE}" destId="{2027A1C8-97D0-4DE6-BEF8-0D89AE4FFB0D}" srcOrd="3" destOrd="0" parTransId="{B2DABF1E-3728-4133-B1D3-F8F0A3ACC8E6}" sibTransId="{F4C1F6D9-9FE7-4F1C-884D-17FD97585845}"/>
    <dgm:cxn modelId="{5FE1EA92-082B-4239-A366-67A8DA214B30}" type="presOf" srcId="{FF97E80E-8105-4DBB-9F78-FA1C1049F82C}" destId="{A4372A37-4E2D-44C2-96C9-05100E8CC04C}" srcOrd="1" destOrd="0" presId="urn:microsoft.com/office/officeart/2005/8/layout/orgChart1"/>
    <dgm:cxn modelId="{AC9AD598-010C-43CA-885D-57BD741BC984}" type="presOf" srcId="{2027A1C8-97D0-4DE6-BEF8-0D89AE4FFB0D}" destId="{5306D67E-C745-4258-9578-21C60803A8EA}" srcOrd="1" destOrd="0" presId="urn:microsoft.com/office/officeart/2005/8/layout/orgChart1"/>
    <dgm:cxn modelId="{9CACC8C2-9965-40B2-B06D-8CBDE8AB591D}" type="presOf" srcId="{33AE5D53-A359-42A1-99AE-6ACF756BB6AE}" destId="{2F2EE32C-BC70-4E74-A984-04A631333078}" srcOrd="1" destOrd="0" presId="urn:microsoft.com/office/officeart/2005/8/layout/orgChart1"/>
    <dgm:cxn modelId="{88E978D8-44E6-4740-A173-BF4AA233CDC3}" srcId="{33AE5D53-A359-42A1-99AE-6ACF756BB6AE}" destId="{AA8D5753-481C-4387-830A-3CADAC0772FB}" srcOrd="2" destOrd="0" parTransId="{CF32203C-01E0-4FEB-94C2-5FC65A7AF22B}" sibTransId="{425F40A0-2AD8-4061-B293-D8F734C85380}"/>
    <dgm:cxn modelId="{2CED32D9-E0EB-485D-AF61-A30383DA9C56}" type="presOf" srcId="{CF32203C-01E0-4FEB-94C2-5FC65A7AF22B}" destId="{1F1E0818-B728-40BE-BEC8-000B735D2FB8}" srcOrd="0" destOrd="0" presId="urn:microsoft.com/office/officeart/2005/8/layout/orgChart1"/>
    <dgm:cxn modelId="{26ED9FEA-3F1B-4557-83FD-C4093D8440AC}" srcId="{33AE5D53-A359-42A1-99AE-6ACF756BB6AE}" destId="{FF97E80E-8105-4DBB-9F78-FA1C1049F82C}" srcOrd="0" destOrd="0" parTransId="{B62ECF7B-987F-48A2-9470-A090C701989F}" sibTransId="{2837553C-1AB3-465F-9EDC-1A646FD02159}"/>
    <dgm:cxn modelId="{E194A7F3-0261-4581-9656-A6EB171C4B98}" srcId="{FF9E7D50-3127-4736-89DD-E5F8E93CD475}" destId="{33AE5D53-A359-42A1-99AE-6ACF756BB6AE}" srcOrd="0" destOrd="0" parTransId="{38E16FCB-21FE-4D37-BF77-088D731F770E}" sibTransId="{64046D2D-AD61-48D6-B5AC-B3531D7FDA11}"/>
    <dgm:cxn modelId="{5CDEAEF4-25AF-448C-9371-D2751CF43DD9}" type="presOf" srcId="{33AE5D53-A359-42A1-99AE-6ACF756BB6AE}" destId="{A1C5C2C6-2001-4C45-92C0-AE2A1E2C7BCF}" srcOrd="0" destOrd="0" presId="urn:microsoft.com/office/officeart/2005/8/layout/orgChart1"/>
    <dgm:cxn modelId="{C79DA4A2-9B9C-40EF-8339-12C69A25DD0A}" type="presParOf" srcId="{2D74A272-AE96-4B57-A0DF-3914DE055B5D}" destId="{5BDB7974-37BD-4042-9662-7DC7D134E8D3}" srcOrd="0" destOrd="0" presId="urn:microsoft.com/office/officeart/2005/8/layout/orgChart1"/>
    <dgm:cxn modelId="{230E0F25-BA5E-46CD-9EDB-D6C90270FE18}" type="presParOf" srcId="{5BDB7974-37BD-4042-9662-7DC7D134E8D3}" destId="{10CEA7F8-4EF7-4BB7-9447-FA2F71331478}" srcOrd="0" destOrd="0" presId="urn:microsoft.com/office/officeart/2005/8/layout/orgChart1"/>
    <dgm:cxn modelId="{013A42A1-33C3-490E-9C71-7FAC40EC5641}" type="presParOf" srcId="{10CEA7F8-4EF7-4BB7-9447-FA2F71331478}" destId="{A1C5C2C6-2001-4C45-92C0-AE2A1E2C7BCF}" srcOrd="0" destOrd="0" presId="urn:microsoft.com/office/officeart/2005/8/layout/orgChart1"/>
    <dgm:cxn modelId="{7AB6C70A-AF5F-48D3-B691-FA32858BD90A}" type="presParOf" srcId="{10CEA7F8-4EF7-4BB7-9447-FA2F71331478}" destId="{2F2EE32C-BC70-4E74-A984-04A631333078}" srcOrd="1" destOrd="0" presId="urn:microsoft.com/office/officeart/2005/8/layout/orgChart1"/>
    <dgm:cxn modelId="{89B2411F-FE5B-444D-97BA-1621F2D62B53}" type="presParOf" srcId="{5BDB7974-37BD-4042-9662-7DC7D134E8D3}" destId="{37DC6E60-9F5B-49A8-BD4D-22A2D779E12D}" srcOrd="1" destOrd="0" presId="urn:microsoft.com/office/officeart/2005/8/layout/orgChart1"/>
    <dgm:cxn modelId="{E0E5C5BA-306A-41F3-A2E0-D66410D470C5}" type="presParOf" srcId="{37DC6E60-9F5B-49A8-BD4D-22A2D779E12D}" destId="{04908C03-F8BE-44ED-97A4-3553AB6EBA8C}" srcOrd="0" destOrd="0" presId="urn:microsoft.com/office/officeart/2005/8/layout/orgChart1"/>
    <dgm:cxn modelId="{5C9E4007-0FCE-419C-9FFF-35F8A2364FFF}" type="presParOf" srcId="{37DC6E60-9F5B-49A8-BD4D-22A2D779E12D}" destId="{22A1CB77-260F-4B0E-AEBD-E208988051C2}" srcOrd="1" destOrd="0" presId="urn:microsoft.com/office/officeart/2005/8/layout/orgChart1"/>
    <dgm:cxn modelId="{E3518115-B18A-4020-992A-7BB625A54A50}" type="presParOf" srcId="{22A1CB77-260F-4B0E-AEBD-E208988051C2}" destId="{9081F838-80CB-45CD-A826-6B48093878BF}" srcOrd="0" destOrd="0" presId="urn:microsoft.com/office/officeart/2005/8/layout/orgChart1"/>
    <dgm:cxn modelId="{ACC74F10-F668-44BF-A2AF-8DA51EEFCFB1}" type="presParOf" srcId="{9081F838-80CB-45CD-A826-6B48093878BF}" destId="{025990AB-6EC9-4841-A6CA-CD533266CF56}" srcOrd="0" destOrd="0" presId="urn:microsoft.com/office/officeart/2005/8/layout/orgChart1"/>
    <dgm:cxn modelId="{BCD4B338-AB78-47CE-87CE-94CDB6EB1900}" type="presParOf" srcId="{9081F838-80CB-45CD-A826-6B48093878BF}" destId="{96A7FF8A-0FDB-4C18-8053-5B0B9ABB6E9B}" srcOrd="1" destOrd="0" presId="urn:microsoft.com/office/officeart/2005/8/layout/orgChart1"/>
    <dgm:cxn modelId="{05349C1F-8BDF-4EF2-A526-7B004AF4335D}" type="presParOf" srcId="{22A1CB77-260F-4B0E-AEBD-E208988051C2}" destId="{C05AE745-9D39-4B18-B527-C4D128C10764}" srcOrd="1" destOrd="0" presId="urn:microsoft.com/office/officeart/2005/8/layout/orgChart1"/>
    <dgm:cxn modelId="{A4D378BD-857B-4582-908D-721B9192EE44}" type="presParOf" srcId="{22A1CB77-260F-4B0E-AEBD-E208988051C2}" destId="{C6958978-E9DD-4C7C-A4F0-B8398E49DBCB}" srcOrd="2" destOrd="0" presId="urn:microsoft.com/office/officeart/2005/8/layout/orgChart1"/>
    <dgm:cxn modelId="{A48F0F07-9ED7-4C3D-AFFF-E80BE858F860}" type="presParOf" srcId="{37DC6E60-9F5B-49A8-BD4D-22A2D779E12D}" destId="{1F1E0818-B728-40BE-BEC8-000B735D2FB8}" srcOrd="2" destOrd="0" presId="urn:microsoft.com/office/officeart/2005/8/layout/orgChart1"/>
    <dgm:cxn modelId="{29FC5656-1FEB-428D-83E2-69AE8A6406A6}" type="presParOf" srcId="{37DC6E60-9F5B-49A8-BD4D-22A2D779E12D}" destId="{EA3FEC64-5B3F-4583-BD5E-E8E739358224}" srcOrd="3" destOrd="0" presId="urn:microsoft.com/office/officeart/2005/8/layout/orgChart1"/>
    <dgm:cxn modelId="{7615F13D-5DA3-4E7F-9172-1B975A65715A}" type="presParOf" srcId="{EA3FEC64-5B3F-4583-BD5E-E8E739358224}" destId="{9F25C068-DC61-492F-AC81-FA1CC6836D9C}" srcOrd="0" destOrd="0" presId="urn:microsoft.com/office/officeart/2005/8/layout/orgChart1"/>
    <dgm:cxn modelId="{9628106B-EB88-48B2-989E-D5279B7432B6}" type="presParOf" srcId="{9F25C068-DC61-492F-AC81-FA1CC6836D9C}" destId="{DB8498DA-CB0C-42B7-A950-9D616D727A6F}" srcOrd="0" destOrd="0" presId="urn:microsoft.com/office/officeart/2005/8/layout/orgChart1"/>
    <dgm:cxn modelId="{DE0760A7-08F8-474C-B751-4C98DA36C1E8}" type="presParOf" srcId="{9F25C068-DC61-492F-AC81-FA1CC6836D9C}" destId="{B45C914C-A79F-4944-AC1C-094723047E64}" srcOrd="1" destOrd="0" presId="urn:microsoft.com/office/officeart/2005/8/layout/orgChart1"/>
    <dgm:cxn modelId="{13918B70-D10E-4534-891E-8ACBB87A7E91}" type="presParOf" srcId="{EA3FEC64-5B3F-4583-BD5E-E8E739358224}" destId="{AA0F98AA-FAB0-481D-8BA9-EFA7E835CC7D}" srcOrd="1" destOrd="0" presId="urn:microsoft.com/office/officeart/2005/8/layout/orgChart1"/>
    <dgm:cxn modelId="{059247CD-D051-4046-9B8E-93322DD03E87}" type="presParOf" srcId="{EA3FEC64-5B3F-4583-BD5E-E8E739358224}" destId="{493CD1CC-C48E-4419-ACF5-CB40D0E3E226}" srcOrd="2" destOrd="0" presId="urn:microsoft.com/office/officeart/2005/8/layout/orgChart1"/>
    <dgm:cxn modelId="{F00B59B6-267E-4457-8EE0-2C58A3A2C221}" type="presParOf" srcId="{37DC6E60-9F5B-49A8-BD4D-22A2D779E12D}" destId="{018B9F24-0648-4C80-879F-D4DF60E07CD7}" srcOrd="4" destOrd="0" presId="urn:microsoft.com/office/officeart/2005/8/layout/orgChart1"/>
    <dgm:cxn modelId="{56089DF0-D425-44FE-9F21-5F98F16A0D02}" type="presParOf" srcId="{37DC6E60-9F5B-49A8-BD4D-22A2D779E12D}" destId="{F01B238B-E3DD-42BE-96D9-9FE20930E0FE}" srcOrd="5" destOrd="0" presId="urn:microsoft.com/office/officeart/2005/8/layout/orgChart1"/>
    <dgm:cxn modelId="{42473C76-8699-4CBC-B580-3C744C09045E}" type="presParOf" srcId="{F01B238B-E3DD-42BE-96D9-9FE20930E0FE}" destId="{0B7E225D-9A66-4CCF-92EF-2715DE21111F}" srcOrd="0" destOrd="0" presId="urn:microsoft.com/office/officeart/2005/8/layout/orgChart1"/>
    <dgm:cxn modelId="{1C4B7C5E-2D31-4078-B45B-4505EE3FD877}" type="presParOf" srcId="{0B7E225D-9A66-4CCF-92EF-2715DE21111F}" destId="{7694EABA-8E04-4481-A2AC-19FF5B81D8B1}" srcOrd="0" destOrd="0" presId="urn:microsoft.com/office/officeart/2005/8/layout/orgChart1"/>
    <dgm:cxn modelId="{CAB50D11-525E-49B6-ABD7-AB7E51ECF86D}" type="presParOf" srcId="{0B7E225D-9A66-4CCF-92EF-2715DE21111F}" destId="{5306D67E-C745-4258-9578-21C60803A8EA}" srcOrd="1" destOrd="0" presId="urn:microsoft.com/office/officeart/2005/8/layout/orgChart1"/>
    <dgm:cxn modelId="{4557411F-2A27-4813-A862-0E0855DF5E8E}" type="presParOf" srcId="{F01B238B-E3DD-42BE-96D9-9FE20930E0FE}" destId="{18C9CE55-B769-484F-A89A-83C0B90B0828}" srcOrd="1" destOrd="0" presId="urn:microsoft.com/office/officeart/2005/8/layout/orgChart1"/>
    <dgm:cxn modelId="{F6AD18CC-9465-4DCF-8A4E-ABC8273734B2}" type="presParOf" srcId="{F01B238B-E3DD-42BE-96D9-9FE20930E0FE}" destId="{DE9511C1-A486-44B0-BD09-94850CBE59EF}" srcOrd="2" destOrd="0" presId="urn:microsoft.com/office/officeart/2005/8/layout/orgChart1"/>
    <dgm:cxn modelId="{4126CA2B-6C9B-4097-AAD2-B7BD6783C6E1}" type="presParOf" srcId="{5BDB7974-37BD-4042-9662-7DC7D134E8D3}" destId="{97563441-3C09-4CF8-ADAF-750F996D2C56}" srcOrd="2" destOrd="0" presId="urn:microsoft.com/office/officeart/2005/8/layout/orgChart1"/>
    <dgm:cxn modelId="{04ACAD8A-AB06-4D94-86CE-EAFA2E47F7B1}" type="presParOf" srcId="{97563441-3C09-4CF8-ADAF-750F996D2C56}" destId="{E21F92F5-FAD2-4726-8624-A31891C4B652}" srcOrd="0" destOrd="0" presId="urn:microsoft.com/office/officeart/2005/8/layout/orgChart1"/>
    <dgm:cxn modelId="{E05BA368-046B-4500-BD97-E70E56B092A6}" type="presParOf" srcId="{97563441-3C09-4CF8-ADAF-750F996D2C56}" destId="{3CE71AB8-A60C-4396-91FB-C001F3F8A9E8}" srcOrd="1" destOrd="0" presId="urn:microsoft.com/office/officeart/2005/8/layout/orgChart1"/>
    <dgm:cxn modelId="{AF324114-B234-40A1-A27A-F814B6A4AFA7}" type="presParOf" srcId="{3CE71AB8-A60C-4396-91FB-C001F3F8A9E8}" destId="{AAC0C9B0-7126-4CA6-8360-165A5FBB9F6F}" srcOrd="0" destOrd="0" presId="urn:microsoft.com/office/officeart/2005/8/layout/orgChart1"/>
    <dgm:cxn modelId="{52EEC3C6-05AE-44E4-AB03-650F9BA82343}" type="presParOf" srcId="{AAC0C9B0-7126-4CA6-8360-165A5FBB9F6F}" destId="{F04D1B33-7E57-4A4A-9D0A-E8809FE5E387}" srcOrd="0" destOrd="0" presId="urn:microsoft.com/office/officeart/2005/8/layout/orgChart1"/>
    <dgm:cxn modelId="{E35B8ADC-AD04-4A98-8FD4-BE89FC3DF3E8}" type="presParOf" srcId="{AAC0C9B0-7126-4CA6-8360-165A5FBB9F6F}" destId="{A4372A37-4E2D-44C2-96C9-05100E8CC04C}" srcOrd="1" destOrd="0" presId="urn:microsoft.com/office/officeart/2005/8/layout/orgChart1"/>
    <dgm:cxn modelId="{4457D0F2-AAD2-4BA7-8AC6-D382C5131B3B}" type="presParOf" srcId="{3CE71AB8-A60C-4396-91FB-C001F3F8A9E8}" destId="{ADBBBBE9-56E4-4755-8384-299FF15E41AF}" srcOrd="1" destOrd="0" presId="urn:microsoft.com/office/officeart/2005/8/layout/orgChart1"/>
    <dgm:cxn modelId="{9854736A-3345-4A1B-BF41-A2D7A1D4181A}" type="presParOf" srcId="{3CE71AB8-A60C-4396-91FB-C001F3F8A9E8}" destId="{555B79E0-6D9D-4F66-B0A7-F2183885DBE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F92F5-FAD2-4726-8624-A31891C4B652}">
      <dsp:nvSpPr>
        <dsp:cNvPr id="0" name=""/>
        <dsp:cNvSpPr/>
      </dsp:nvSpPr>
      <dsp:spPr>
        <a:xfrm>
          <a:off x="3551926" y="1047667"/>
          <a:ext cx="219973" cy="963694"/>
        </a:xfrm>
        <a:custGeom>
          <a:avLst/>
          <a:gdLst/>
          <a:ahLst/>
          <a:cxnLst/>
          <a:rect l="0" t="0" r="0" b="0"/>
          <a:pathLst>
            <a:path>
              <a:moveTo>
                <a:pt x="219973" y="0"/>
              </a:moveTo>
              <a:lnTo>
                <a:pt x="219973" y="963694"/>
              </a:lnTo>
              <a:lnTo>
                <a:pt x="0" y="963694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8B9F24-0648-4C80-879F-D4DF60E07CD7}">
      <dsp:nvSpPr>
        <dsp:cNvPr id="0" name=""/>
        <dsp:cNvSpPr/>
      </dsp:nvSpPr>
      <dsp:spPr>
        <a:xfrm>
          <a:off x="3771900" y="1047667"/>
          <a:ext cx="2534935" cy="1927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7415"/>
              </a:lnTo>
              <a:lnTo>
                <a:pt x="2534935" y="1707415"/>
              </a:lnTo>
              <a:lnTo>
                <a:pt x="2534935" y="192738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E0818-B728-40BE-BEC8-000B735D2FB8}">
      <dsp:nvSpPr>
        <dsp:cNvPr id="0" name=""/>
        <dsp:cNvSpPr/>
      </dsp:nvSpPr>
      <dsp:spPr>
        <a:xfrm>
          <a:off x="3726180" y="1047667"/>
          <a:ext cx="91440" cy="19273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2738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08C03-F8BE-44ED-97A4-3553AB6EBA8C}">
      <dsp:nvSpPr>
        <dsp:cNvPr id="0" name=""/>
        <dsp:cNvSpPr/>
      </dsp:nvSpPr>
      <dsp:spPr>
        <a:xfrm>
          <a:off x="1236964" y="1047667"/>
          <a:ext cx="2534935" cy="1927389"/>
        </a:xfrm>
        <a:custGeom>
          <a:avLst/>
          <a:gdLst/>
          <a:ahLst/>
          <a:cxnLst/>
          <a:rect l="0" t="0" r="0" b="0"/>
          <a:pathLst>
            <a:path>
              <a:moveTo>
                <a:pt x="2534935" y="0"/>
              </a:moveTo>
              <a:lnTo>
                <a:pt x="2534935" y="1707415"/>
              </a:lnTo>
              <a:lnTo>
                <a:pt x="0" y="1707415"/>
              </a:lnTo>
              <a:lnTo>
                <a:pt x="0" y="1927389"/>
              </a:lnTo>
            </a:path>
          </a:pathLst>
        </a:custGeom>
        <a:noFill/>
        <a:ln w="1587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C5C2C6-2001-4C45-92C0-AE2A1E2C7BCF}">
      <dsp:nvSpPr>
        <dsp:cNvPr id="0" name=""/>
        <dsp:cNvSpPr/>
      </dsp:nvSpPr>
      <dsp:spPr>
        <a:xfrm>
          <a:off x="2724405" y="173"/>
          <a:ext cx="2094988" cy="10474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Where are we going?</a:t>
          </a:r>
        </a:p>
      </dsp:txBody>
      <dsp:txXfrm>
        <a:off x="2724405" y="173"/>
        <a:ext cx="2094988" cy="1047494"/>
      </dsp:txXfrm>
    </dsp:sp>
    <dsp:sp modelId="{025990AB-6EC9-4841-A6CA-CD533266CF56}">
      <dsp:nvSpPr>
        <dsp:cNvPr id="0" name=""/>
        <dsp:cNvSpPr/>
      </dsp:nvSpPr>
      <dsp:spPr>
        <a:xfrm>
          <a:off x="189469" y="2975057"/>
          <a:ext cx="2094988" cy="10474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do we need?</a:t>
          </a:r>
        </a:p>
      </dsp:txBody>
      <dsp:txXfrm>
        <a:off x="189469" y="2975057"/>
        <a:ext cx="2094988" cy="1047494"/>
      </dsp:txXfrm>
    </dsp:sp>
    <dsp:sp modelId="{DB8498DA-CB0C-42B7-A950-9D616D727A6F}">
      <dsp:nvSpPr>
        <dsp:cNvPr id="0" name=""/>
        <dsp:cNvSpPr/>
      </dsp:nvSpPr>
      <dsp:spPr>
        <a:xfrm>
          <a:off x="2724405" y="2975057"/>
          <a:ext cx="2094988" cy="10474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What do we have already? </a:t>
          </a:r>
        </a:p>
      </dsp:txBody>
      <dsp:txXfrm>
        <a:off x="2724405" y="2975057"/>
        <a:ext cx="2094988" cy="1047494"/>
      </dsp:txXfrm>
    </dsp:sp>
    <dsp:sp modelId="{7694EABA-8E04-4481-A2AC-19FF5B81D8B1}">
      <dsp:nvSpPr>
        <dsp:cNvPr id="0" name=""/>
        <dsp:cNvSpPr/>
      </dsp:nvSpPr>
      <dsp:spPr>
        <a:xfrm>
          <a:off x="5259341" y="2975057"/>
          <a:ext cx="2094988" cy="10474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When will we get there?</a:t>
          </a:r>
        </a:p>
      </dsp:txBody>
      <dsp:txXfrm>
        <a:off x="5259341" y="2975057"/>
        <a:ext cx="2094988" cy="1047494"/>
      </dsp:txXfrm>
    </dsp:sp>
    <dsp:sp modelId="{F04D1B33-7E57-4A4A-9D0A-E8809FE5E387}">
      <dsp:nvSpPr>
        <dsp:cNvPr id="0" name=""/>
        <dsp:cNvSpPr/>
      </dsp:nvSpPr>
      <dsp:spPr>
        <a:xfrm>
          <a:off x="1456937" y="1487615"/>
          <a:ext cx="2094988" cy="104749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dk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dk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How are we going to get there?</a:t>
          </a:r>
        </a:p>
      </dsp:txBody>
      <dsp:txXfrm>
        <a:off x="1456937" y="1487615"/>
        <a:ext cx="2094988" cy="10474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BAF9D-7810-41CE-A725-978AFF3831CD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1B4D9-C8ED-49FD-9439-01190B73DA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922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77246-D107-404E-A500-48BFC42BE59C}" type="datetimeFigureOut">
              <a:rPr lang="en-GB" smtClean="0"/>
              <a:t>12/03/2024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51C32-E373-4D1B-A37A-F1A45A6B7F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56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A91F2-C44E-420C-BBDC-B67CEDF48466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A82BB-8BE7-4957-BC46-9D5F2D1DDE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71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40CCE-A0C9-41EA-B77E-8A63CB343E2B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B114E-460A-46CF-9D1A-03F6A458CF7C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8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B5B87-05AA-4C6D-B47B-6CE93F89C039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BCB50-5560-46C3-8C5F-81A9D35F8162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45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5FEFA-DA73-427A-B61B-29080A867D05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F264B4-C75F-4F3C-9C72-1D74A9345073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112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F2575-B853-4F89-8D9D-1C3DFE819DF2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CD174-5C27-45FC-BDE4-199FDF6F010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92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A180F-482E-4CC1-B674-4A184743ECB6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BD410-C3DA-4D37-B7C6-9167B4CF0EB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135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D3B85-4CEF-4F2C-BB2E-ADD981932ACA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9B58B-D612-4C55-8AA3-F84B29B8133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3569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3FC50-9986-4311-87CF-6E27DD8699BB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74718-0D58-46C9-B0E4-032C2A4A9C9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0497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5F8F8-0838-4CAD-B43B-62B33E73BC8F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5E2CE-CE95-407D-845C-FCB267712EE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20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3BB7661-419F-406B-96B0-B6312825806D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A8BF50C-6225-4DAF-B04C-339F44CBD0E4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7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B2942C-AFEC-4CF4-A863-50F3B883832A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BFF8D-9D55-4B62-952D-9122EECEE43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86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2B833F4-2303-43AF-8A88-80724C7E620E}" type="datetimeFigureOut">
              <a:rPr lang="en-GB" smtClean="0"/>
              <a:pPr>
                <a:defRPr/>
              </a:pPr>
              <a:t>12/03/2024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5A78164-8A87-44DA-8FD4-AFED5A12E4E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0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Calibri Light" panose="020F0302020204030204" pitchFamily="34" charset="0"/>
        </a:defRPr>
      </a:lvl9pPr>
    </p:titleStyle>
    <p:bodyStyle>
      <a:lvl1pPr marL="90488" indent="-90488" algn="l" rtl="0" eaLnBrk="1" fontAlgn="base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1" fontAlgn="base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amda.com/thebitterbusiness/2015/02/business-strategy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corafischiailvento.org/2020/08/29/martin-luther-king-jr-i-have-a-dream-28-agosto-1963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wmopen-humanresourcesmgmt/chapter/results-and-employee-engagement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55406&amp;picture=time-losing-time-clock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fabiusmaximus.com/2014/07/11/future-trends-america-69849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sheninger.blogspot.com/2017/09/get-your-swot-on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server.org/highway-signs2/c/competitive-advantage.html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icpedia.org/chalkboard/b/business-finance.html" TargetMode="External"/><Relationship Id="rId5" Type="http://schemas.openxmlformats.org/officeDocument/2006/relationships/image" Target="../media/image17.jpg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hyperlink" Target="http://educatormusing.blogspot.com/2012/03/looking-up-and-beyond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factors-affecting-the-success-of-bumiputera-entrepreneurs-in-small-and-medium-enterprises-smes-in-malaysia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ography.com/archives/tag/back-to-the-future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26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by-joyce.blogspot.com/2012/09/your-beliefs-dont-make-you-better.html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togetherness" TargetMode="External"/><Relationship Id="rId2" Type="http://schemas.openxmlformats.org/officeDocument/2006/relationships/image" Target="../media/image9.1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.in/article/life-at-work/what-is-your-power-distance-with-the-team-18160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C5A9E5-0F35-4AA6-AF26-B90A2D47B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9DB69D-7E48-4FDF-806E-F0B4BF00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6BF69C-4724-4F8D-8EA6-1487E9C9C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 descr="A person looking at a diagram on a wall&#10;&#10;Description automatically generated">
            <a:extLst>
              <a:ext uri="{FF2B5EF4-FFF2-40B4-BE49-F238E27FC236}">
                <a16:creationId xmlns:a16="http://schemas.microsoft.com/office/drawing/2014/main" id="{3A8AEFE5-7E51-1585-2DA2-5CABC08E2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313763" y="1067313"/>
            <a:ext cx="4298727" cy="3168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C9501-EDF6-2998-CBB7-34128E395640}"/>
              </a:ext>
            </a:extLst>
          </p:cNvPr>
          <p:cNvSpPr txBox="1"/>
          <p:nvPr/>
        </p:nvSpPr>
        <p:spPr>
          <a:xfrm>
            <a:off x="611560" y="4662485"/>
            <a:ext cx="7703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solidFill>
                  <a:srgbClr val="0070C0"/>
                </a:solidFill>
                <a:latin typeface="Dreaming Outloud Pro" panose="03050502040302030504" pitchFamily="66" charset="0"/>
                <a:cs typeface="Dreaming Outloud Pro" panose="03050502040302030504" pitchFamily="66" charset="0"/>
              </a:rPr>
              <a:t>Mike Scott – Mike Scott Associates Ltd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261335-FCB7-D391-951D-F734B8F7570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48123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3252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4CE3-BDB8-1057-9E31-FDACE3DA9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86604"/>
            <a:ext cx="8496944" cy="1450757"/>
          </a:xfrm>
        </p:spPr>
        <p:txBody>
          <a:bodyPr>
            <a:norm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Inspirational Strategic Narrative</a:t>
            </a:r>
          </a:p>
        </p:txBody>
      </p:sp>
      <p:pic>
        <p:nvPicPr>
          <p:cNvPr id="7" name="Content Placeholder 6" descr="A person speaking into microphones&#10;&#10;Description automatically generated">
            <a:extLst>
              <a:ext uri="{FF2B5EF4-FFF2-40B4-BE49-F238E27FC236}">
                <a16:creationId xmlns:a16="http://schemas.microsoft.com/office/drawing/2014/main" id="{6BC58E69-98FB-3CE4-AA74-A2697FE297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8024" y="2342434"/>
            <a:ext cx="3703638" cy="250284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5A134-88FF-C661-4565-BBE84CF79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338" y="1907333"/>
            <a:ext cx="3703320" cy="4023359"/>
          </a:xfrm>
        </p:spPr>
        <p:txBody>
          <a:bodyPr/>
          <a:lstStyle/>
          <a:p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 of the greatest strategic leadership narratives on record is the one Martin Luther King Jr. gave on Aug. 28, 1963, during the March on Washington – the renowned "I Have a Dream" speech.</a:t>
            </a:r>
          </a:p>
          <a:p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His speech described his aims, his motivation, his vision and contained a call to action that galvanized a nation.</a:t>
            </a:r>
            <a:endParaRPr lang="en-GB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GB" sz="1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little-known fact is that the "dream" part was almost excluded, but for Mahalia Jackson</a:t>
            </a:r>
            <a:endParaRPr lang="en-GB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6B3B3-B648-B9FA-AE9A-C65DC101FA4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998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3FD4-17CD-451B-9C93-4CC4183B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86604"/>
            <a:ext cx="8496944" cy="1450757"/>
          </a:xfrm>
        </p:spPr>
        <p:txBody>
          <a:bodyPr>
            <a:normAutofit/>
          </a:bodyPr>
          <a:lstStyle/>
          <a:p>
            <a:r>
              <a:rPr lang="en-GB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 Lessons in Strategic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8EB29-4F72-4747-B304-7DBDBD2AB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2041161"/>
            <a:ext cx="4320480" cy="4023360"/>
          </a:xfrm>
        </p:spPr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These lessons are highly applicable to an organisation in any sector</a:t>
            </a: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lnSpc>
                <a:spcPct val="10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Don’t rely on written communication</a:t>
            </a:r>
            <a:endParaRPr lang="en-GB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Make messages clear and relevant (people need to see the future)</a:t>
            </a:r>
            <a:endParaRPr lang="en-GB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Communication is two-way, or its just information</a:t>
            </a:r>
            <a:endParaRPr lang="en-GB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Tap into your team’s vision – what do they actually see – if anything? </a:t>
            </a:r>
            <a:endParaRPr lang="en-GB" sz="18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pic>
        <p:nvPicPr>
          <p:cNvPr id="6" name="Content Placeholder 5" descr="A picture containing room, table&#10;&#10;Description automatically generated">
            <a:extLst>
              <a:ext uri="{FF2B5EF4-FFF2-40B4-BE49-F238E27FC236}">
                <a16:creationId xmlns:a16="http://schemas.microsoft.com/office/drawing/2014/main" id="{4960913E-E99E-454F-9A51-46F78DC9F1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21107" y="2708920"/>
            <a:ext cx="3702050" cy="268784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140DCC-037C-4F3F-3194-6C690602FA67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861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09F4-1E93-454E-A0BC-267A0102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997512" cy="1450757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Strategy is a waste of time!</a:t>
            </a:r>
          </a:p>
        </p:txBody>
      </p:sp>
      <p:pic>
        <p:nvPicPr>
          <p:cNvPr id="12" name="Content Placeholder 11" descr="A close-up of a clock&#10;&#10;Description automatically generated">
            <a:extLst>
              <a:ext uri="{FF2B5EF4-FFF2-40B4-BE49-F238E27FC236}">
                <a16:creationId xmlns:a16="http://schemas.microsoft.com/office/drawing/2014/main" id="{4E7EEEE3-6073-1C66-1FA9-7A6E08DB2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8064" y="3828318"/>
            <a:ext cx="3995936" cy="23975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D25AFA-F332-7B78-3656-3BF717603418}"/>
              </a:ext>
            </a:extLst>
          </p:cNvPr>
          <p:cNvSpPr txBox="1"/>
          <p:nvPr/>
        </p:nvSpPr>
        <p:spPr>
          <a:xfrm>
            <a:off x="467544" y="2132856"/>
            <a:ext cx="48816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strategic planning just a waste of time? According to ex-IBM CEO Louis Gerstner, many CEOs don't see any bottom-line impact. Therefore, they consider strategic planning to be merely an academic exercise that offers no tangible, real-world results. </a:t>
            </a:r>
          </a:p>
          <a:p>
            <a:endParaRPr lang="en-GB" b="1" dirty="0">
              <a:solidFill>
                <a:srgbClr val="0070C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But Gerstner laid the blame on these executives themselves. What they called strategic planning was, in his view, little more than an extrapolation of short-term financial projections. </a:t>
            </a:r>
            <a:endParaRPr lang="en-GB" b="1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DDC36C-77B7-3C2F-7298-FA2CCBA8E436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032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86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6C42-4CE5-FB8F-9604-2F33E4F6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Scary Numbers!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A7136-9637-2FFE-7055-88183B0C9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3568" y="1988840"/>
            <a:ext cx="4032448" cy="4023360"/>
          </a:xfrm>
        </p:spPr>
        <p:txBody>
          <a:bodyPr/>
          <a:lstStyle/>
          <a:p>
            <a:r>
              <a:rPr lang="en-US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"Success is a lousy teacher. It seduces smart people into thinking they can't lose."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Bill Gates</a:t>
            </a:r>
          </a:p>
          <a:p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Businesses doing well don’t think they need strategic direction</a:t>
            </a:r>
          </a:p>
          <a:p>
            <a:endParaRPr lang="en-US" sz="1800" b="1" dirty="0">
              <a:solidFill>
                <a:srgbClr val="0070C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</a:t>
            </a:r>
            <a:r>
              <a:rPr lang="en-US" sz="1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22%</a:t>
            </a:r>
            <a:r>
              <a:rPr lang="en-US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UK employees believe their leaders have a clear dire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ction</a:t>
            </a:r>
          </a:p>
          <a:p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</a:t>
            </a:r>
            <a:r>
              <a:rPr lang="en-US" sz="1800" b="1" dirty="0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15%</a:t>
            </a:r>
            <a:r>
              <a:rPr lang="en-US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UK employees think their leaders make them feel enthusiastic about the future</a:t>
            </a:r>
          </a:p>
          <a:p>
            <a:r>
              <a:rPr lang="en-GB" sz="1400" b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Gallup Research</a:t>
            </a:r>
          </a:p>
          <a:p>
            <a:endParaRPr lang="en-GB" dirty="0"/>
          </a:p>
        </p:txBody>
      </p:sp>
      <p:pic>
        <p:nvPicPr>
          <p:cNvPr id="7" name="Content Placeholder 6" descr="Close-up of hands holding glasses&#10;&#10;Description automatically generated">
            <a:extLst>
              <a:ext uri="{FF2B5EF4-FFF2-40B4-BE49-F238E27FC236}">
                <a16:creationId xmlns:a16="http://schemas.microsoft.com/office/drawing/2014/main" id="{8FF0F26B-4FA6-98B5-67BF-9D8F9EB3F2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07811" y="2132856"/>
            <a:ext cx="3266851" cy="326685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A3250A-1E59-B751-4523-58D88D8CF8E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37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CD32-3A8A-4567-99FA-80FF2A94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 we know our business?</a:t>
            </a:r>
          </a:p>
        </p:txBody>
      </p:sp>
      <p:pic>
        <p:nvPicPr>
          <p:cNvPr id="12" name="Content Placeholder 11" descr="A colorful squares with white letters and words&#10;&#10;Description automatically generated">
            <a:extLst>
              <a:ext uri="{FF2B5EF4-FFF2-40B4-BE49-F238E27FC236}">
                <a16:creationId xmlns:a16="http://schemas.microsoft.com/office/drawing/2014/main" id="{86A06835-CB12-F397-0D67-D44319090B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861" y="1998327"/>
            <a:ext cx="7338615" cy="4112849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220B39-4C7E-66E5-03BE-16FE03720B8F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426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D94E-4441-0B9C-25F9-10D6CF4F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Do we know theirs?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3657A-36E9-137A-7C91-CABB07041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7624" y="2000576"/>
            <a:ext cx="3703320" cy="4023360"/>
          </a:xfrm>
        </p:spPr>
        <p:txBody>
          <a:bodyPr/>
          <a:lstStyle/>
          <a:p>
            <a:r>
              <a:rPr lang="en-GB" sz="2400" b="1" dirty="0">
                <a:solidFill>
                  <a:srgbClr val="0070C0"/>
                </a:solidFill>
              </a:rPr>
              <a:t>Who are our competitors?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What are they good at?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Where are the gaps?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How much do they care?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What makes them stand out (or not)?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……………..Can we handle it and can we afford it!</a:t>
            </a:r>
          </a:p>
        </p:txBody>
      </p:sp>
      <p:pic>
        <p:nvPicPr>
          <p:cNvPr id="7" name="Content Placeholder 6" descr="A close-up of a street sign&#10;&#10;Description automatically generated">
            <a:extLst>
              <a:ext uri="{FF2B5EF4-FFF2-40B4-BE49-F238E27FC236}">
                <a16:creationId xmlns:a16="http://schemas.microsoft.com/office/drawing/2014/main" id="{7854B187-D26E-4236-7A21-CA453CF963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52120" y="1907583"/>
            <a:ext cx="3024336" cy="1928584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36600D-C68B-6BC6-0FD4-13518EA2C6A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A chalkboard with text on it next to a pair of books and a pen&#10;&#10;Description automatically generated">
            <a:extLst>
              <a:ext uri="{FF2B5EF4-FFF2-40B4-BE49-F238E27FC236}">
                <a16:creationId xmlns:a16="http://schemas.microsoft.com/office/drawing/2014/main" id="{72082949-CCE2-7033-A425-33AE9A735BE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652120" y="3941631"/>
            <a:ext cx="3082283" cy="20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61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EF0C-BA15-0EE8-3D79-556277CC6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Road Map Approach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0271D4D4-E222-D458-E970-7B9B9AA1C0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988840"/>
            <a:ext cx="6480175" cy="3689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6A147-48D3-7C35-6AD2-A38A40D04B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5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company vision&#10;&#10;Description automatically generated">
            <a:extLst>
              <a:ext uri="{FF2B5EF4-FFF2-40B4-BE49-F238E27FC236}">
                <a16:creationId xmlns:a16="http://schemas.microsoft.com/office/drawing/2014/main" id="{6F0F0493-8EEA-1011-77E4-D742E0631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83" y="905933"/>
            <a:ext cx="6719637" cy="50397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F9EF1D-FE46-D6F5-4147-86B0B46B443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5522101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1787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D208A3-F632-D4C8-DEDB-FA1AD387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83" y="905933"/>
            <a:ext cx="6719637" cy="5039728"/>
          </a:xfrm>
          <a:prstGeom prst="rect">
            <a:avLst/>
          </a:prstGeom>
        </p:spPr>
      </p:pic>
      <p:pic>
        <p:nvPicPr>
          <p:cNvPr id="3" name="Content Placeholder 7" descr="A picture containing light&#10;&#10;Description automatically generated">
            <a:extLst>
              <a:ext uri="{FF2B5EF4-FFF2-40B4-BE49-F238E27FC236}">
                <a16:creationId xmlns:a16="http://schemas.microsoft.com/office/drawing/2014/main" id="{CAB6FE8E-45F3-8DBD-FA66-D98756874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178760" y="3732455"/>
            <a:ext cx="1318171" cy="1757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6B159F-6278-BEB3-B846-0EAB573DB8FB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5445295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917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PPT - Resource-Based View (RBV) of Competitive Advantage PowerPoint ...">
            <a:extLst>
              <a:ext uri="{FF2B5EF4-FFF2-40B4-BE49-F238E27FC236}">
                <a16:creationId xmlns:a16="http://schemas.microsoft.com/office/drawing/2014/main" id="{3CE34B8A-06CE-0AB5-6A64-396573F12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4183" y="905933"/>
            <a:ext cx="6719637" cy="50397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582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8DF58-C47C-4DBA-4A29-E71177ADF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GB" sz="31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Businesses (so far!)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EE75-317A-C162-B0DD-B60C9077D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r>
              <a:rPr lang="en-GB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One Records</a:t>
            </a:r>
          </a:p>
          <a:p>
            <a:r>
              <a:rPr lang="en-GB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Group </a:t>
            </a:r>
          </a:p>
          <a:p>
            <a:r>
              <a:rPr lang="en-GB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 Lion Pub &amp; Restaurant</a:t>
            </a:r>
          </a:p>
          <a:p>
            <a:r>
              <a:rPr lang="en-GB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Mike Scott Associates</a:t>
            </a:r>
          </a:p>
          <a:p>
            <a:r>
              <a:rPr lang="en-GB" sz="13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Amplify Referral Network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5" name="Picture 4" descr="A close-up of a note&#10;&#10;Description automatically generated">
            <a:extLst>
              <a:ext uri="{FF2B5EF4-FFF2-40B4-BE49-F238E27FC236}">
                <a16:creationId xmlns:a16="http://schemas.microsoft.com/office/drawing/2014/main" id="{976DF4B2-19AB-E015-3CDA-8A0F28486F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4234" r="14752" b="1"/>
          <a:stretch/>
        </p:blipFill>
        <p:spPr>
          <a:xfrm>
            <a:off x="3556512" y="640080"/>
            <a:ext cx="509856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86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7740-9546-0AD1-43C6-B5AA462A1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Strategic Customer Foresight</a:t>
            </a:r>
          </a:p>
        </p:txBody>
      </p:sp>
      <p:pic>
        <p:nvPicPr>
          <p:cNvPr id="9" name="Content Placeholder 8" descr="A movie poster with a person and a tank&#10;&#10;Description automatically generated">
            <a:extLst>
              <a:ext uri="{FF2B5EF4-FFF2-40B4-BE49-F238E27FC236}">
                <a16:creationId xmlns:a16="http://schemas.microsoft.com/office/drawing/2014/main" id="{CFE63D66-A960-6B93-5344-5491C01877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04047" y="2528350"/>
            <a:ext cx="3816427" cy="254428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03E07-333A-306B-014E-2C6E6FC0FC3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4E1E1A-A046-7312-6EBF-65BD2D0DFA88}"/>
              </a:ext>
            </a:extLst>
          </p:cNvPr>
          <p:cNvSpPr txBox="1"/>
          <p:nvPr/>
        </p:nvSpPr>
        <p:spPr>
          <a:xfrm>
            <a:off x="395536" y="2132856"/>
            <a:ext cx="4248472" cy="4336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bigger picture for customers outside of your current offering</a:t>
            </a:r>
            <a:endParaRPr lang="en-GB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world is changing and how potential future events may affect customers’ needs</a:t>
            </a:r>
            <a:endParaRPr lang="en-GB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you can bring foresight into the awareness of everyone in the organisation</a:t>
            </a:r>
            <a:endParaRPr lang="en-GB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 did this successfully, where would it potentially put our business, in terms of the market in which we operate? </a:t>
            </a:r>
            <a:endParaRPr lang="en-GB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403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15807-0265-CB90-51FB-0A6DCED91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613" y="634946"/>
            <a:ext cx="2767693" cy="145075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Group Ltd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97DCB6-54C4-C2F1-0D52-7E6EAB7C94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1694" y="964714"/>
            <a:ext cx="5315709" cy="36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29043-DB38-B28A-A0E1-AE6D7D7F3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4613" y="2198914"/>
            <a:ext cx="2767693" cy="2899237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Vision: Premier, commercial Learning &amp; Development Company in Wales</a:t>
            </a:r>
          </a:p>
          <a:p>
            <a:r>
              <a:rPr lang="en-US" b="1" dirty="0">
                <a:solidFill>
                  <a:srgbClr val="0070C0"/>
                </a:solidFill>
              </a:rPr>
              <a:t>Mission: Simple to understand, easy to implement, Business Improvement Skills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6D443-EA0C-8CF8-94FC-68BCE42CFC2B}"/>
              </a:ext>
            </a:extLst>
          </p:cNvPr>
          <p:cNvSpPr txBox="1"/>
          <p:nvPr/>
        </p:nvSpPr>
        <p:spPr>
          <a:xfrm>
            <a:off x="395536" y="4842029"/>
            <a:ext cx="82319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Strategy: A three tier service </a:t>
            </a:r>
          </a:p>
          <a:p>
            <a:r>
              <a:rPr lang="en-GB" b="1" dirty="0">
                <a:solidFill>
                  <a:srgbClr val="FF0000"/>
                </a:solidFill>
              </a:rPr>
              <a:t>First: Commercial contracts directly with business customers </a:t>
            </a:r>
          </a:p>
          <a:p>
            <a:r>
              <a:rPr lang="en-GB" b="1" dirty="0">
                <a:solidFill>
                  <a:srgbClr val="FF0000"/>
                </a:solidFill>
              </a:rPr>
              <a:t>Second: Win Welsh Government Contracts and deliver a fantastic service</a:t>
            </a:r>
          </a:p>
          <a:p>
            <a:r>
              <a:rPr lang="en-GB" b="1" dirty="0">
                <a:solidFill>
                  <a:srgbClr val="FF0000"/>
                </a:solidFill>
              </a:rPr>
              <a:t>Third: Underpin the support with access to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258668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91" b="7345"/>
          <a:stretch>
            <a:fillRect/>
          </a:stretch>
        </p:blipFill>
        <p:spPr>
          <a:xfrm>
            <a:off x="4499992" y="2492896"/>
            <a:ext cx="4554634" cy="411812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9552" y="-81915"/>
            <a:ext cx="7886700" cy="967740"/>
          </a:xfrm>
        </p:spPr>
        <p:txBody>
          <a:bodyPr>
            <a:normAutofit/>
          </a:bodyPr>
          <a:lstStyle/>
          <a:p>
            <a:r>
              <a:rPr lang="en-GB" sz="4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it all started!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843161"/>
            <a:ext cx="1878360" cy="2236142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10" b="16669"/>
          <a:stretch>
            <a:fillRect/>
          </a:stretch>
        </p:blipFill>
        <p:spPr>
          <a:xfrm>
            <a:off x="276682" y="748222"/>
            <a:ext cx="5432786" cy="3010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9" b="10413"/>
          <a:stretch>
            <a:fillRect/>
          </a:stretch>
        </p:blipFill>
        <p:spPr>
          <a:xfrm>
            <a:off x="24904" y="3605980"/>
            <a:ext cx="4619104" cy="30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6395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05C0C-5D70-E77E-3F63-F0CF51A8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Phase One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4118-5EAB-7CC3-95C2-E9DDA6855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9552" y="2132856"/>
            <a:ext cx="3703320" cy="4023360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Vision: The best independent Record Shop in North Wales</a:t>
            </a:r>
          </a:p>
          <a:p>
            <a:r>
              <a:rPr lang="en-GB" b="1" dirty="0">
                <a:solidFill>
                  <a:srgbClr val="0070C0"/>
                </a:solidFill>
              </a:rPr>
              <a:t>Mission: Provide a better range of services than the competition and deliver those services brilliantly</a:t>
            </a:r>
          </a:p>
          <a:p>
            <a:r>
              <a:rPr lang="en-GB" b="1" dirty="0">
                <a:solidFill>
                  <a:srgbClr val="FF0000"/>
                </a:solidFill>
              </a:rPr>
              <a:t>Strategy: Create an ‘I’m in the club’ mentality. Underpinned by employees who are passionate, really know their stuff and provide great customer service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00E17-9D5C-A5D1-BA70-9AA7613EB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976" y="1846692"/>
            <a:ext cx="4896544" cy="4023359"/>
          </a:xfrm>
        </p:spPr>
        <p:txBody>
          <a:bodyPr/>
          <a:lstStyle/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 Records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Widest range of stock availability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 the Mainstream, Independent Music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Second-hand Records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‘If we haven’t got it, we will get it’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Disco Agency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Concert Tickets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T-Shirts &amp; Posters</a:t>
            </a:r>
          </a:p>
          <a:p>
            <a:r>
              <a:rPr lang="en-GB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Specialist Areas – John Peel Corner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38FCD-50F3-F724-91A9-6C5E5DCD4C5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72219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3284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33F540C0-1214-4171-83A8-77F28895A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9592" y="868815"/>
            <a:ext cx="5832648" cy="4527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5DA6CE-30FF-4018-9A98-AA337858CE5E}"/>
              </a:ext>
            </a:extLst>
          </p:cNvPr>
          <p:cNvSpPr txBox="1"/>
          <p:nvPr/>
        </p:nvSpPr>
        <p:spPr>
          <a:xfrm>
            <a:off x="5724128" y="5589240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….any final Questions?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82C7C3-8E28-01D7-26A0-6BBC0DCF0F5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116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F43A89-FF65-44A9-BE4C-DC7389FF9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BC4341-33FB-4D46-A7B4-62039B616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394C5B-B8DE-4221-8CA4-A30237DB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Content Placeholder 3" descr="A store front with signs on it&#10;&#10;Description automatically generated">
            <a:extLst>
              <a:ext uri="{FF2B5EF4-FFF2-40B4-BE49-F238E27FC236}">
                <a16:creationId xmlns:a16="http://schemas.microsoft.com/office/drawing/2014/main" id="{AC60E77C-C5E1-C21E-E088-A07B171364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4" r="2" b="15221"/>
          <a:stretch/>
        </p:blipFill>
        <p:spPr bwMode="auto">
          <a:xfrm>
            <a:off x="632079" y="841248"/>
            <a:ext cx="7879842" cy="5175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04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A0A1DEB-D8B2-4267-B1E3-DF990335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039821-71E6-4D14-A6A3-00E34004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043" y="457200"/>
            <a:ext cx="8455914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3B04F-B5E0-41BD-BEEA-A4E6B79F2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2049" y="521208"/>
            <a:ext cx="8359902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D371188-B4C2-4DC1-5140-23E6BA7D2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7" r="22418" b="-2"/>
          <a:stretch/>
        </p:blipFill>
        <p:spPr bwMode="auto">
          <a:xfrm>
            <a:off x="632079" y="841248"/>
            <a:ext cx="3819270" cy="517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Content Placeholder 5" descr="A plastic bag with a face&#10;&#10;Description automatically generated">
            <a:extLst>
              <a:ext uri="{FF2B5EF4-FFF2-40B4-BE49-F238E27FC236}">
                <a16:creationId xmlns:a16="http://schemas.microsoft.com/office/drawing/2014/main" id="{D761D81C-51A3-27EC-E0EA-963835400C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r="6063" b="2"/>
          <a:stretch/>
        </p:blipFill>
        <p:spPr bwMode="auto">
          <a:xfrm>
            <a:off x="4691379" y="841248"/>
            <a:ext cx="3819271" cy="51755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0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8E2DC-39D5-9438-A14D-EFF5B06D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286604"/>
            <a:ext cx="8055042" cy="1450757"/>
          </a:xfrm>
        </p:spPr>
        <p:txBody>
          <a:bodyPr>
            <a:norm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Definition – What is Strategy?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4CCC8-7103-5B1A-5A96-45D67BF791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242" y="2205319"/>
            <a:ext cx="3312368" cy="33123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0DFF5A-2188-471E-7DB8-5E1B4C23F289}"/>
              </a:ext>
            </a:extLst>
          </p:cNvPr>
          <p:cNvSpPr txBox="1"/>
          <p:nvPr/>
        </p:nvSpPr>
        <p:spPr>
          <a:xfrm>
            <a:off x="540699" y="2029591"/>
            <a:ext cx="4572000" cy="3206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focus on and a consideration of the longer-term view of a business and the direction it should take.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GB" sz="16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strategy is made in advance and has a purpose for the future, it will specify choices, it will be a unified plan, comprehensive and integrated into the purpose of the business and determine the overall direction of an organisation.</a:t>
            </a:r>
            <a:endParaRPr lang="en-GB" sz="1600" b="1" dirty="0">
              <a:solidFill>
                <a:srgbClr val="0070C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A6CC12-7254-45ED-78ED-677308D599F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499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1E13F-D855-4B42-950D-D8F9DEB5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40" y="394979"/>
            <a:ext cx="7543800" cy="1450757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What are we trying to achieve?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1A807-5652-4821-804F-45F04BDB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918" y="2492896"/>
            <a:ext cx="4181088" cy="3088166"/>
          </a:xfrm>
        </p:spPr>
        <p:txBody>
          <a:bodyPr/>
          <a:lstStyle/>
          <a:p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people involved in business together, we have to understand and agree what success looks like – so we are clear on what we want to achieve.</a:t>
            </a:r>
          </a:p>
          <a:p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Goals, targets, vision</a:t>
            </a:r>
            <a:r>
              <a:rPr lang="en-GB" sz="1800" b="1" dirty="0">
                <a:solidFill>
                  <a:srgbClr val="0070C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timescales etc.</a:t>
            </a:r>
          </a:p>
          <a:p>
            <a:r>
              <a:rPr lang="en-GB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Once we have this, our strategy is crucial in determining long-term success. </a:t>
            </a:r>
            <a:endParaRPr lang="en-GB" sz="1800" b="1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8" name="Content Placeholder 7" descr="A group of people with a yellow speech bubble&#10;&#10;Description automatically generated">
            <a:extLst>
              <a:ext uri="{FF2B5EF4-FFF2-40B4-BE49-F238E27FC236}">
                <a16:creationId xmlns:a16="http://schemas.microsoft.com/office/drawing/2014/main" id="{FE2C236A-52BF-9307-4867-DA108340FB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60032" y="2826796"/>
            <a:ext cx="3702050" cy="222123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517371-7953-520C-3BD1-216582457B5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270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E16A-1755-A214-12DB-0D5C7BEB8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66" y="1311982"/>
            <a:ext cx="4931229" cy="7178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Our Strategy</a:t>
            </a:r>
          </a:p>
        </p:txBody>
      </p:sp>
      <p:pic>
        <p:nvPicPr>
          <p:cNvPr id="5" name="Content Placeholder 5" descr="A plastic bag with a face&#10;&#10;Description automatically generated">
            <a:extLst>
              <a:ext uri="{FF2B5EF4-FFF2-40B4-BE49-F238E27FC236}">
                <a16:creationId xmlns:a16="http://schemas.microsoft.com/office/drawing/2014/main" id="{D4AD1849-8D53-5CF2-455A-9DC835135A8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8" r="6063" b="2"/>
          <a:stretch/>
        </p:blipFill>
        <p:spPr bwMode="auto">
          <a:xfrm>
            <a:off x="478570" y="1670903"/>
            <a:ext cx="3000986" cy="4066672"/>
          </a:xfrm>
          <a:prstGeom prst="rect">
            <a:avLst/>
          </a:prstGeom>
          <a:noFill/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1077" y="2086188"/>
            <a:ext cx="456732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005CC-D074-3F8A-621D-9DFD1658E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1076" y="2198914"/>
            <a:ext cx="5161404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 the best Record Shop in North Wales</a:t>
            </a:r>
          </a:p>
          <a:p>
            <a:r>
              <a:rPr lang="en-US" b="1" dirty="0">
                <a:solidFill>
                  <a:srgbClr val="0070C0"/>
                </a:solidFill>
              </a:rPr>
              <a:t>Create an environment where people feel like they belong to a club - a society of music lovers.</a:t>
            </a:r>
          </a:p>
          <a:p>
            <a:r>
              <a:rPr lang="en-US" b="1" dirty="0">
                <a:solidFill>
                  <a:srgbClr val="0070C0"/>
                </a:solidFill>
              </a:rPr>
              <a:t>Add real value by providing services our competitors cannot match.</a:t>
            </a:r>
          </a:p>
          <a:p>
            <a:r>
              <a:rPr lang="en-US" b="1" dirty="0">
                <a:solidFill>
                  <a:srgbClr val="0070C0"/>
                </a:solidFill>
              </a:rPr>
              <a:t>Remember people and what they like.</a:t>
            </a:r>
          </a:p>
          <a:p>
            <a:r>
              <a:rPr lang="en-US" b="1" dirty="0">
                <a:solidFill>
                  <a:srgbClr val="0070C0"/>
                </a:solidFill>
              </a:rPr>
              <a:t>Become a Chart Return Shop.</a:t>
            </a:r>
          </a:p>
          <a:p>
            <a:r>
              <a:rPr lang="en-US" b="1" dirty="0">
                <a:solidFill>
                  <a:srgbClr val="0070C0"/>
                </a:solidFill>
              </a:rPr>
              <a:t>Enjoy it every day. If we do, they will!</a:t>
            </a:r>
          </a:p>
          <a:p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CF39B1-08F6-3495-4EC7-FA825B0B045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9045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DF37-2ED2-6ED7-A84A-8020EDB6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25" y="287338"/>
            <a:ext cx="7782122" cy="1449387"/>
          </a:xfrm>
        </p:spPr>
        <p:txBody>
          <a:bodyPr>
            <a:normAutofit/>
          </a:bodyPr>
          <a:lstStyle/>
          <a:p>
            <a:r>
              <a:rPr lang="en-GB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Who has ever been on Holiday?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322330-B0B6-8F12-9497-A77AAAA414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010818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9FFD93D2-3969-E9BE-E9CA-604538BC4D9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34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002C-C291-116A-68CB-BC6314A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Can you inspire others?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25DB-514B-A596-1CAE-BD8B1A570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7766" y="2132856"/>
            <a:ext cx="3703320" cy="402336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Believe in your company vision. Having and believing in your company’s core values will invite others to adopt a similar clarity of mind and direction.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1" i="0" dirty="0">
                <a:solidFill>
                  <a:srgbClr val="0070C0"/>
                </a:solidFill>
                <a:effectLst/>
                <a:latin typeface="Roboto" panose="02000000000000000000" pitchFamily="2" charset="0"/>
              </a:rPr>
              <a:t>Make others feel like part of the team. Building a sense of belonging in and out of the workplace is a crucial aspect of inspiring your colleagues and all the other stakeholders.</a:t>
            </a:r>
          </a:p>
          <a:p>
            <a:br>
              <a:rPr lang="en-US" dirty="0"/>
            </a:br>
            <a:endParaRPr lang="en-GB" dirty="0"/>
          </a:p>
        </p:txBody>
      </p:sp>
      <p:pic>
        <p:nvPicPr>
          <p:cNvPr id="6" name="Content Placeholder 5" descr="A group of people in a boat&#10;&#10;Description automatically generated">
            <a:extLst>
              <a:ext uri="{FF2B5EF4-FFF2-40B4-BE49-F238E27FC236}">
                <a16:creationId xmlns:a16="http://schemas.microsoft.com/office/drawing/2014/main" id="{0C7A6128-DF58-05B3-4B49-91ECF48D67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1005" y="2517775"/>
            <a:ext cx="4096384" cy="230421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AA551E-F56F-5BAE-70BC-E868232B61A4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16632"/>
            <a:ext cx="1762125" cy="619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03354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908</Words>
  <Application>Microsoft Office PowerPoint</Application>
  <PresentationFormat>On-screen Show (4:3)</PresentationFormat>
  <Paragraphs>89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Dreaming Outloud Pro</vt:lpstr>
      <vt:lpstr>Roboto</vt:lpstr>
      <vt:lpstr>Symbol</vt:lpstr>
      <vt:lpstr>Times New Roman</vt:lpstr>
      <vt:lpstr>Retrospect</vt:lpstr>
      <vt:lpstr>PowerPoint Presentation</vt:lpstr>
      <vt:lpstr>Businesses (so far!)</vt:lpstr>
      <vt:lpstr>PowerPoint Presentation</vt:lpstr>
      <vt:lpstr>PowerPoint Presentation</vt:lpstr>
      <vt:lpstr>Definition – What is Strategy?</vt:lpstr>
      <vt:lpstr>What are we trying to achieve?</vt:lpstr>
      <vt:lpstr>Our Strategy</vt:lpstr>
      <vt:lpstr>Who has ever been on Holiday?</vt:lpstr>
      <vt:lpstr>Can you inspire others?</vt:lpstr>
      <vt:lpstr>Inspirational Strategic Narrative</vt:lpstr>
      <vt:lpstr>4 Lessons in Strategic Communication</vt:lpstr>
      <vt:lpstr>Strategy is a waste of time!</vt:lpstr>
      <vt:lpstr>Scary Numbers!</vt:lpstr>
      <vt:lpstr>Do we know our business?</vt:lpstr>
      <vt:lpstr>Do we know theirs?</vt:lpstr>
      <vt:lpstr>The Road Map Approach</vt:lpstr>
      <vt:lpstr>PowerPoint Presentation</vt:lpstr>
      <vt:lpstr>PowerPoint Presentation</vt:lpstr>
      <vt:lpstr>PowerPoint Presentation</vt:lpstr>
      <vt:lpstr>Strategic Customer Foresight</vt:lpstr>
      <vt:lpstr>THE Group Ltd</vt:lpstr>
      <vt:lpstr>Where it all started!</vt:lpstr>
      <vt:lpstr>Phase One Records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MHLPC15 Mike Scott</dc:creator>
  <cp:lastModifiedBy>Mike Scott</cp:lastModifiedBy>
  <cp:revision>14</cp:revision>
  <cp:lastPrinted>2023-11-15T14:21:20Z</cp:lastPrinted>
  <dcterms:created xsi:type="dcterms:W3CDTF">2020-10-27T11:16:38Z</dcterms:created>
  <dcterms:modified xsi:type="dcterms:W3CDTF">2024-03-12T20:00:58Z</dcterms:modified>
</cp:coreProperties>
</file>