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75" r:id="rId5"/>
    <p:sldId id="274" r:id="rId6"/>
    <p:sldId id="273" r:id="rId7"/>
    <p:sldId id="272" r:id="rId8"/>
    <p:sldId id="271" r:id="rId9"/>
    <p:sldId id="270" r:id="rId10"/>
    <p:sldId id="269" r:id="rId11"/>
    <p:sldId id="268" r:id="rId12"/>
    <p:sldId id="267" r:id="rId13"/>
    <p:sldId id="266" r:id="rId14"/>
    <p:sldId id="265" r:id="rId15"/>
    <p:sldId id="264" r:id="rId16"/>
    <p:sldId id="263" r:id="rId17"/>
    <p:sldId id="262" r:id="rId18"/>
    <p:sldId id="261" r:id="rId19"/>
    <p:sldId id="259" r:id="rId20"/>
    <p:sldId id="258" r:id="rId21"/>
    <p:sldId id="285" r:id="rId22"/>
    <p:sldId id="284" r:id="rId23"/>
    <p:sldId id="283" r:id="rId24"/>
    <p:sldId id="281" r:id="rId25"/>
    <p:sldId id="280" r:id="rId26"/>
    <p:sldId id="279" r:id="rId27"/>
    <p:sldId id="278" r:id="rId28"/>
    <p:sldId id="277" r:id="rId29"/>
    <p:sldId id="276" r:id="rId30"/>
    <p:sldId id="290" r:id="rId31"/>
    <p:sldId id="289" r:id="rId32"/>
    <p:sldId id="288"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95"/>
  </p:normalViewPr>
  <p:slideViewPr>
    <p:cSldViewPr snapToGrid="0">
      <p:cViewPr varScale="1">
        <p:scale>
          <a:sx n="85" d="100"/>
          <a:sy n="85" d="100"/>
        </p:scale>
        <p:origin x="9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eigh Cottam" userId="ff61d646-4d24-4c82-8de6-3aff3a51cc1d" providerId="ADAL" clId="{B8E0CA02-F47D-4B8D-A9D4-9BDE513CAEEB}"/>
    <pc:docChg chg="modSld">
      <pc:chgData name="Kayleigh Cottam" userId="ff61d646-4d24-4c82-8de6-3aff3a51cc1d" providerId="ADAL" clId="{B8E0CA02-F47D-4B8D-A9D4-9BDE513CAEEB}" dt="2025-03-04T13:13:48.725" v="5" actId="1076"/>
      <pc:docMkLst>
        <pc:docMk/>
      </pc:docMkLst>
      <pc:sldChg chg="modSp mod">
        <pc:chgData name="Kayleigh Cottam" userId="ff61d646-4d24-4c82-8de6-3aff3a51cc1d" providerId="ADAL" clId="{B8E0CA02-F47D-4B8D-A9D4-9BDE513CAEEB}" dt="2025-03-04T13:13:48.725" v="5" actId="1076"/>
        <pc:sldMkLst>
          <pc:docMk/>
          <pc:sldMk cId="2161055864" sldId="256"/>
        </pc:sldMkLst>
        <pc:spChg chg="mod">
          <ac:chgData name="Kayleigh Cottam" userId="ff61d646-4d24-4c82-8de6-3aff3a51cc1d" providerId="ADAL" clId="{B8E0CA02-F47D-4B8D-A9D4-9BDE513CAEEB}" dt="2025-03-04T13:13:44.241" v="4" actId="1076"/>
          <ac:spMkLst>
            <pc:docMk/>
            <pc:sldMk cId="2161055864" sldId="256"/>
            <ac:spMk id="4" creationId="{CD176364-A829-AFA1-47F6-21D6E201383A}"/>
          </ac:spMkLst>
        </pc:spChg>
        <pc:spChg chg="mod">
          <ac:chgData name="Kayleigh Cottam" userId="ff61d646-4d24-4c82-8de6-3aff3a51cc1d" providerId="ADAL" clId="{B8E0CA02-F47D-4B8D-A9D4-9BDE513CAEEB}" dt="2025-03-04T13:13:48.725" v="5" actId="1076"/>
          <ac:spMkLst>
            <pc:docMk/>
            <pc:sldMk cId="2161055864" sldId="256"/>
            <ac:spMk id="9" creationId="{21A4AF2E-C04D-BCE7-00AF-E2C59D2F08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4EE3-5D2E-8A74-3B1B-2540F874EA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A728D57-93DB-59E4-BF99-270616B1F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B488D12-40CB-5955-2556-AE289471B6B7}"/>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30F00F9C-E128-8FFC-DEA7-867B970477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C62BA7-8B0E-503A-4544-B99C416D2575}"/>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165864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2E61-E941-192C-B80A-1DFF26880E1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6F110FF-E631-5AEA-45F1-89E4A2355D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8C6E6EC-FC8C-4B31-5A59-8E19CF35933E}"/>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B86389E7-FEE3-55F5-2AC0-D10A08F290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A07487-3DA7-2B68-9677-4E41106821EB}"/>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3718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E7ED83-9797-ED4E-E778-C08D3770152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E6FBCC3-C75D-1BD0-4F9A-AFE29F628E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C648DEC-8B4D-5293-11EB-65D2E82012D2}"/>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2E6BE9F5-7321-D01C-A852-BB838DB424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580EE1-2786-645B-F6AB-06E21ABA3B90}"/>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68266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8B63-9C16-0A59-8CD5-BF99D6CEC0D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4B18EFE-D985-8570-CE43-78365908713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421C5D-A072-0C20-FA20-EE50B2F7F59D}"/>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574B9782-3474-FB96-03B4-334C79CDF0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6FE254-9DD0-CF76-3A09-4F20F75AB508}"/>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960580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5CB9-F933-75A4-28FB-7F64B7CB384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A7B5761-7A38-C538-F11F-44767E23B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71A0EA1-A81B-F76A-C1B0-2BD3C6375CD1}"/>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4450CE38-0ED4-F81F-7DC1-9BEECDDE51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9D998D-E371-93F5-CFD8-98E31E463FA6}"/>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112716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FC5B-9958-AEFC-3579-4A629E5E7B5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73B111-0090-4888-ABAF-0B90BCEF7C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843F561-65C1-0ED0-6617-2B422BC8EC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FF59DB9-D8EB-AB28-DB95-0687C1883253}"/>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6" name="Footer Placeholder 5">
            <a:extLst>
              <a:ext uri="{FF2B5EF4-FFF2-40B4-BE49-F238E27FC236}">
                <a16:creationId xmlns:a16="http://schemas.microsoft.com/office/drawing/2014/main" id="{E2B100BF-368F-CE67-6CE8-CBE5288114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0979A0-2B73-8FAC-5331-98B55805FDB2}"/>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325496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CC0F-82B8-3C61-2D64-09FC0BAE28C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8DBBF1F-D389-6AE3-04F6-6006E5269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5A6070-EA94-B5A1-72F2-16648651A57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4B6A1DA-389B-CA03-CFA0-586D4291AB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3F931CA-974E-1B1D-2E60-592C8A9369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B9F566F-7B2D-4FF3-0FCC-65FB6966D79D}"/>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8" name="Footer Placeholder 7">
            <a:extLst>
              <a:ext uri="{FF2B5EF4-FFF2-40B4-BE49-F238E27FC236}">
                <a16:creationId xmlns:a16="http://schemas.microsoft.com/office/drawing/2014/main" id="{F429FE8F-4FC5-074D-E0AD-695E735DAB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8E666A-1EA7-A5E4-D5CE-9ABDB6655E87}"/>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3236714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0C4E0-07CA-F936-22F8-EBB22F5C271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0B7C027-EE49-60CD-AEFD-00F4BB8B71E7}"/>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4" name="Footer Placeholder 3">
            <a:extLst>
              <a:ext uri="{FF2B5EF4-FFF2-40B4-BE49-F238E27FC236}">
                <a16:creationId xmlns:a16="http://schemas.microsoft.com/office/drawing/2014/main" id="{407EB8DC-FF1F-9462-545E-EB3EF82D305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9345AC-1C8C-E468-A1F0-6F68E41437C7}"/>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8670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8B56F6-60E1-BCC4-F329-0E9024CD816D}"/>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3" name="Footer Placeholder 2">
            <a:extLst>
              <a:ext uri="{FF2B5EF4-FFF2-40B4-BE49-F238E27FC236}">
                <a16:creationId xmlns:a16="http://schemas.microsoft.com/office/drawing/2014/main" id="{A28A6F4E-DC2A-1767-6173-24E941C7BE5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8C5783-3293-4675-67D9-E1CFF00EB3F3}"/>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24056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5EDB-5165-B1B0-A258-8A1522B19E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4725404-FE39-02DB-61BE-712A551AD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0977388-1BC4-2FE9-27F6-58B89BE26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19F6DB-436E-3E00-2B0E-236AC52DF048}"/>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6" name="Footer Placeholder 5">
            <a:extLst>
              <a:ext uri="{FF2B5EF4-FFF2-40B4-BE49-F238E27FC236}">
                <a16:creationId xmlns:a16="http://schemas.microsoft.com/office/drawing/2014/main" id="{D23F2871-978C-ED42-C0C8-CD0ABED041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50E752-5439-9A87-FB7C-F5C104D61161}"/>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32984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850C-0FF7-3BB6-739A-A822A4C2E3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76CDEB0-951F-0184-3985-06D734E75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C4C70E5-6E0C-3679-88AF-214F84379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46CC50-BEAA-920E-1409-8EC950AC4F30}"/>
              </a:ext>
            </a:extLst>
          </p:cNvPr>
          <p:cNvSpPr>
            <a:spLocks noGrp="1"/>
          </p:cNvSpPr>
          <p:nvPr>
            <p:ph type="dt" sz="half" idx="10"/>
          </p:nvPr>
        </p:nvSpPr>
        <p:spPr/>
        <p:txBody>
          <a:bodyPr/>
          <a:lstStyle/>
          <a:p>
            <a:fld id="{CC975FF6-8AB0-4763-BA75-8BE1AE714F92}" type="datetimeFigureOut">
              <a:rPr lang="en-GB" smtClean="0"/>
              <a:t>09/07/2025</a:t>
            </a:fld>
            <a:endParaRPr lang="en-GB"/>
          </a:p>
        </p:txBody>
      </p:sp>
      <p:sp>
        <p:nvSpPr>
          <p:cNvPr id="6" name="Footer Placeholder 5">
            <a:extLst>
              <a:ext uri="{FF2B5EF4-FFF2-40B4-BE49-F238E27FC236}">
                <a16:creationId xmlns:a16="http://schemas.microsoft.com/office/drawing/2014/main" id="{2BE28C3F-349A-93BF-4A68-34DC86BC9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52EAEB-7FF1-87CB-A328-BB2C6DBF9D8B}"/>
              </a:ext>
            </a:extLst>
          </p:cNvPr>
          <p:cNvSpPr>
            <a:spLocks noGrp="1"/>
          </p:cNvSpPr>
          <p:nvPr>
            <p:ph type="sldNum" sz="quarter" idx="12"/>
          </p:nvPr>
        </p:nvSpPr>
        <p:spPr/>
        <p:txBody>
          <a:bodyPr/>
          <a:lstStyle/>
          <a:p>
            <a:fld id="{F1E4F174-3784-4634-AB05-0723B36DAC3A}" type="slidenum">
              <a:rPr lang="en-GB" smtClean="0"/>
              <a:t>‹#›</a:t>
            </a:fld>
            <a:endParaRPr lang="en-GB"/>
          </a:p>
        </p:txBody>
      </p:sp>
    </p:spTree>
    <p:extLst>
      <p:ext uri="{BB962C8B-B14F-4D97-AF65-F5344CB8AC3E}">
        <p14:creationId xmlns:p14="http://schemas.microsoft.com/office/powerpoint/2010/main" val="2827357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34C944-8267-D232-6FF1-6CB79F991E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BC8BBC6-8AB1-15DB-8CCC-1CB4DDC08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493987-5AD4-4A55-4B4A-A315F5506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975FF6-8AB0-4763-BA75-8BE1AE714F92}" type="datetimeFigureOut">
              <a:rPr lang="en-GB" smtClean="0"/>
              <a:t>09/07/2025</a:t>
            </a:fld>
            <a:endParaRPr lang="en-GB"/>
          </a:p>
        </p:txBody>
      </p:sp>
      <p:sp>
        <p:nvSpPr>
          <p:cNvPr id="5" name="Footer Placeholder 4">
            <a:extLst>
              <a:ext uri="{FF2B5EF4-FFF2-40B4-BE49-F238E27FC236}">
                <a16:creationId xmlns:a16="http://schemas.microsoft.com/office/drawing/2014/main" id="{C697B7FE-CA6B-CFB5-5856-8EE011354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2F37EFA-2CC1-0691-C7C7-FFDEB4720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E4F174-3784-4634-AB05-0723B36DAC3A}" type="slidenum">
              <a:rPr lang="en-GB" smtClean="0"/>
              <a:t>‹#›</a:t>
            </a:fld>
            <a:endParaRPr lang="en-GB"/>
          </a:p>
        </p:txBody>
      </p:sp>
    </p:spTree>
    <p:extLst>
      <p:ext uri="{BB962C8B-B14F-4D97-AF65-F5344CB8AC3E}">
        <p14:creationId xmlns:p14="http://schemas.microsoft.com/office/powerpoint/2010/main" val="100579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CDE2-A87A-7005-8725-565B1B34F500}"/>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F726EE1-CA6B-2D10-A70B-C8F345CD5954}"/>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CD176364-A829-AFA1-47F6-21D6E201383A}"/>
              </a:ext>
            </a:extLst>
          </p:cNvPr>
          <p:cNvSpPr/>
          <p:nvPr/>
        </p:nvSpPr>
        <p:spPr>
          <a:xfrm>
            <a:off x="0" y="-68768"/>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range asbract">
            <a:extLst>
              <a:ext uri="{FF2B5EF4-FFF2-40B4-BE49-F238E27FC236}">
                <a16:creationId xmlns:a16="http://schemas.microsoft.com/office/drawing/2014/main" id="{6B136BFD-93A8-4FE7-2AB5-6ECC48E17F51}"/>
              </a:ext>
            </a:extLst>
          </p:cNvPr>
          <p:cNvPicPr>
            <a:picLocks noChangeAspect="1"/>
          </p:cNvPicPr>
          <p:nvPr/>
        </p:nvPicPr>
        <p:blipFill rotWithShape="1">
          <a:blip r:embed="rId2"/>
          <a:srcRect t="11996" r="12326"/>
          <a:stretch/>
        </p:blipFill>
        <p:spPr>
          <a:xfrm>
            <a:off x="8774269" y="0"/>
            <a:ext cx="3417732" cy="4720990"/>
          </a:xfrm>
          <a:prstGeom prst="rect">
            <a:avLst/>
          </a:prstGeom>
        </p:spPr>
      </p:pic>
      <p:pic>
        <p:nvPicPr>
          <p:cNvPr id="6" name="Navy Shape Logo" descr="Navy building shape holder">
            <a:extLst>
              <a:ext uri="{FF2B5EF4-FFF2-40B4-BE49-F238E27FC236}">
                <a16:creationId xmlns:a16="http://schemas.microsoft.com/office/drawing/2014/main" id="{769FA60F-8AF4-E336-9BB3-594E37D4B295}"/>
              </a:ext>
            </a:extLst>
          </p:cNvPr>
          <p:cNvPicPr>
            <a:picLocks noChangeAspect="1"/>
          </p:cNvPicPr>
          <p:nvPr/>
        </p:nvPicPr>
        <p:blipFill>
          <a:blip r:embed="rId3"/>
          <a:stretch>
            <a:fillRect/>
          </a:stretch>
        </p:blipFill>
        <p:spPr>
          <a:xfrm>
            <a:off x="6356196" y="2352638"/>
            <a:ext cx="5835804" cy="4505361"/>
          </a:xfrm>
          <a:prstGeom prst="rect">
            <a:avLst/>
          </a:prstGeom>
        </p:spPr>
      </p:pic>
      <p:pic>
        <p:nvPicPr>
          <p:cNvPr id="7" name="White Large Logo" descr="White Wrexham University logo">
            <a:extLst>
              <a:ext uri="{FF2B5EF4-FFF2-40B4-BE49-F238E27FC236}">
                <a16:creationId xmlns:a16="http://schemas.microsoft.com/office/drawing/2014/main" id="{1F85AD4C-E4F3-01D6-F300-C30535CD09D5}"/>
              </a:ext>
            </a:extLst>
          </p:cNvPr>
          <p:cNvPicPr>
            <a:picLocks noChangeAspect="1"/>
          </p:cNvPicPr>
          <p:nvPr/>
        </p:nvPicPr>
        <p:blipFill>
          <a:blip r:embed="rId4"/>
          <a:stretch>
            <a:fillRect/>
          </a:stretch>
        </p:blipFill>
        <p:spPr>
          <a:xfrm>
            <a:off x="7481990" y="4961420"/>
            <a:ext cx="4084539" cy="902972"/>
          </a:xfrm>
          <a:prstGeom prst="rect">
            <a:avLst/>
          </a:prstGeom>
        </p:spPr>
      </p:pic>
      <p:sp>
        <p:nvSpPr>
          <p:cNvPr id="8" name="Main Header">
            <a:extLst>
              <a:ext uri="{FF2B5EF4-FFF2-40B4-BE49-F238E27FC236}">
                <a16:creationId xmlns:a16="http://schemas.microsoft.com/office/drawing/2014/main" id="{A7C2582F-A6E6-7CF1-4E9E-661A4025AA5C}"/>
              </a:ext>
            </a:extLst>
          </p:cNvPr>
          <p:cNvSpPr txBox="1"/>
          <p:nvPr/>
        </p:nvSpPr>
        <p:spPr>
          <a:xfrm>
            <a:off x="1715588" y="86501"/>
            <a:ext cx="7979129" cy="2313390"/>
          </a:xfrm>
          <a:prstGeom prst="rect">
            <a:avLst/>
          </a:prstGeom>
          <a:noFill/>
        </p:spPr>
        <p:txBody>
          <a:bodyPr wrap="square" rtlCol="0">
            <a:spAutoFit/>
          </a:bodyPr>
          <a:lstStyle/>
          <a:p>
            <a:pPr>
              <a:lnSpc>
                <a:spcPts val="6000"/>
              </a:lnSpc>
            </a:pPr>
            <a:r>
              <a:rPr lang="en-US" sz="3600" dirty="0">
                <a:latin typeface="Arial" panose="020B0604020202020204" pitchFamily="34" charset="0"/>
                <a:cs typeface="Arial" panose="020B0604020202020204" pitchFamily="34" charset="0"/>
              </a:rPr>
              <a:t>BUS7C1</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CORPORATE STRATEGY AND INTERNATIONAL MANAGEMENT</a:t>
            </a:r>
            <a:endParaRPr lang="en-US" sz="3600" b="1" kern="2000" dirty="0">
              <a:solidFill>
                <a:srgbClr val="141F34"/>
              </a:solidFill>
              <a:latin typeface="Arial" panose="020B0604020202020204" pitchFamily="34" charset="0"/>
              <a:cs typeface="Arial" panose="020B0604020202020204" pitchFamily="34" charset="0"/>
            </a:endParaRPr>
          </a:p>
        </p:txBody>
      </p:sp>
      <p:sp>
        <p:nvSpPr>
          <p:cNvPr id="9" name="Subheader">
            <a:extLst>
              <a:ext uri="{FF2B5EF4-FFF2-40B4-BE49-F238E27FC236}">
                <a16:creationId xmlns:a16="http://schemas.microsoft.com/office/drawing/2014/main" id="{21A4AF2E-C04D-BCE7-00AF-E2C59D2F08BC}"/>
              </a:ext>
            </a:extLst>
          </p:cNvPr>
          <p:cNvSpPr txBox="1">
            <a:spLocks/>
          </p:cNvSpPr>
          <p:nvPr/>
        </p:nvSpPr>
        <p:spPr>
          <a:xfrm>
            <a:off x="1841798" y="4545825"/>
            <a:ext cx="8508403" cy="751168"/>
          </a:xfrm>
          <a:prstGeom prst="rect">
            <a:avLst/>
          </a:prstGeom>
          <a:noFill/>
        </p:spPr>
        <p:txBody>
          <a:bodyPr wrap="square" rtlCol="0">
            <a:spAutoFit/>
          </a:bodyPr>
          <a:lstStyle/>
          <a:p>
            <a:pPr marL="0" marR="0" lvl="0" indent="0" defTabSz="914400" rtl="0" eaLnBrk="1" fontAlgn="auto" latinLnBrk="0" hangingPunct="1">
              <a:lnSpc>
                <a:spcPts val="6000"/>
              </a:lnSpc>
              <a:spcBef>
                <a:spcPts val="0"/>
              </a:spcBef>
              <a:spcAft>
                <a:spcPts val="0"/>
              </a:spcAft>
              <a:buClrTx/>
              <a:buSzTx/>
              <a:buFontTx/>
              <a:buNone/>
              <a:tabLst/>
              <a:defRPr/>
            </a:pPr>
            <a:r>
              <a:rPr lang="en-US" sz="2800" kern="2000" dirty="0">
                <a:solidFill>
                  <a:srgbClr val="141F34"/>
                </a:solidFill>
                <a:latin typeface="Arial" panose="020B0604020202020204" pitchFamily="34" charset="0"/>
                <a:cs typeface="Arial" panose="020B0604020202020204" pitchFamily="34" charset="0"/>
              </a:rPr>
              <a:t>Lecture 8</a:t>
            </a:r>
            <a:endParaRPr lang="en-US" sz="2400" kern="2000" dirty="0">
              <a:solidFill>
                <a:srgbClr val="141F34"/>
              </a:solidFill>
              <a:latin typeface="Arial" panose="020B0604020202020204" pitchFamily="34" charset="0"/>
              <a:cs typeface="Arial" panose="020B0604020202020204" pitchFamily="34" charset="0"/>
            </a:endParaRPr>
          </a:p>
        </p:txBody>
      </p:sp>
      <p:sp>
        <p:nvSpPr>
          <p:cNvPr id="10" name="Subheader">
            <a:extLst>
              <a:ext uri="{FF2B5EF4-FFF2-40B4-BE49-F238E27FC236}">
                <a16:creationId xmlns:a16="http://schemas.microsoft.com/office/drawing/2014/main" id="{269952CC-48D7-FE0F-DF82-C3E3C1C3A952}"/>
              </a:ext>
            </a:extLst>
          </p:cNvPr>
          <p:cNvSpPr txBox="1">
            <a:spLocks/>
          </p:cNvSpPr>
          <p:nvPr/>
        </p:nvSpPr>
        <p:spPr>
          <a:xfrm>
            <a:off x="1871457" y="5225081"/>
            <a:ext cx="4328871" cy="764184"/>
          </a:xfrm>
          <a:prstGeom prst="rect">
            <a:avLst/>
          </a:prstGeom>
          <a:noFill/>
        </p:spPr>
        <p:txBody>
          <a:bodyPr wrap="square" rtlCol="0" anchor="t">
            <a:spAutoFit/>
          </a:bodyPr>
          <a:lstStyle/>
          <a:p>
            <a:pPr marL="0" marR="0" lvl="0" indent="0" algn="l" defTabSz="914400" rtl="0" eaLnBrk="1" fontAlgn="auto" latinLnBrk="0" hangingPunct="1">
              <a:lnSpc>
                <a:spcPts val="6000"/>
              </a:lnSpc>
              <a:spcBef>
                <a:spcPts val="0"/>
              </a:spcBef>
              <a:spcAft>
                <a:spcPts val="0"/>
              </a:spcAft>
              <a:buClrTx/>
              <a:buSzTx/>
              <a:buFontTx/>
              <a:buNone/>
              <a:tabLst/>
              <a:defRPr/>
            </a:pPr>
            <a:r>
              <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rPr>
              <a:t>Lecturer: Elan Kandaswamy</a:t>
            </a:r>
          </a:p>
        </p:txBody>
      </p:sp>
    </p:spTree>
    <p:extLst>
      <p:ext uri="{BB962C8B-B14F-4D97-AF65-F5344CB8AC3E}">
        <p14:creationId xmlns:p14="http://schemas.microsoft.com/office/powerpoint/2010/main" val="2161055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F97EA-2777-43DF-7A3F-CB675774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44F68-44C9-D712-A989-D3AC13DDBF5D}"/>
              </a:ext>
            </a:extLst>
          </p:cNvPr>
          <p:cNvSpPr>
            <a:spLocks noGrp="1"/>
          </p:cNvSpPr>
          <p:nvPr>
            <p:ph type="title"/>
          </p:nvPr>
        </p:nvSpPr>
        <p:spPr/>
        <p:txBody>
          <a:bodyPr/>
          <a:lstStyle/>
          <a:p>
            <a:pPr algn="ctr"/>
            <a:r>
              <a:rPr lang="en-US" sz="4400" dirty="0">
                <a:latin typeface="Arial" panose="020B0604020202020204" pitchFamily="34" charset="0"/>
                <a:cs typeface="Arial" panose="020B0604020202020204" pitchFamily="34" charset="0"/>
              </a:rPr>
              <a:t>Managers of the strategy process</a:t>
            </a:r>
            <a:br>
              <a:rPr lang="en-US" sz="4400" dirty="0">
                <a:latin typeface="Arial" panose="020B06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89C4E516-B77C-D70C-EC28-2FD4A2853EBA}"/>
              </a:ext>
            </a:extLst>
          </p:cNvPr>
          <p:cNvSpPr>
            <a:spLocks noGrp="1"/>
          </p:cNvSpPr>
          <p:nvPr>
            <p:ph idx="1"/>
          </p:nvPr>
        </p:nvSpPr>
        <p:spPr/>
        <p:txBody>
          <a:bodyPr/>
          <a:lstStyle/>
          <a:p>
            <a:pPr marL="342900" indent="-342900">
              <a:buFont typeface="Arial" panose="020B0604020202020204" pitchFamily="34" charset="0"/>
              <a:buChar char="•"/>
            </a:pPr>
            <a:r>
              <a:rPr lang="en-GB" sz="2800" dirty="0"/>
              <a:t>Strategic planners can assist and guide other managers through their strategic planning cycles. </a:t>
            </a:r>
          </a:p>
          <a:p>
            <a:endParaRPr lang="en-GB" sz="2800" dirty="0"/>
          </a:p>
          <a:p>
            <a:pPr marL="342900" indent="-342900">
              <a:buFont typeface="Arial" panose="020B0604020202020204" pitchFamily="34" charset="0"/>
              <a:buChar char="•"/>
            </a:pPr>
            <a:r>
              <a:rPr lang="en-GB" sz="2800" dirty="0"/>
              <a:t>This can involve acting as a bridge between the corporate centre and the businesses by clarifying corporate expectations and guidelines. </a:t>
            </a:r>
          </a:p>
          <a:p>
            <a:endParaRPr lang="en-GB" sz="2800" dirty="0"/>
          </a:p>
          <a:p>
            <a:pPr marL="342900" indent="-342900">
              <a:buFont typeface="Arial" panose="020B0604020202020204" pitchFamily="34" charset="0"/>
              <a:buChar char="•"/>
            </a:pPr>
            <a:r>
              <a:rPr lang="en-GB" sz="2800" dirty="0"/>
              <a:t>This bridging role is important in achieving alignment of corporate-level and business-level strategies</a:t>
            </a:r>
          </a:p>
          <a:p>
            <a:endParaRPr lang="en-GB" dirty="0"/>
          </a:p>
        </p:txBody>
      </p:sp>
      <p:sp>
        <p:nvSpPr>
          <p:cNvPr id="4" name="Navy Footer Strip" descr="Footer navy">
            <a:extLst>
              <a:ext uri="{FF2B5EF4-FFF2-40B4-BE49-F238E27FC236}">
                <a16:creationId xmlns:a16="http://schemas.microsoft.com/office/drawing/2014/main" id="{7C14D6EC-DA30-E38B-EFB4-F8501F12E5BC}"/>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1002224-C1B0-65AA-C797-94AB6836FDA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E8D7B59-4690-B2F1-C560-B52A02C5831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08906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F364E-6ACA-342F-98CF-661FC0CED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34B55-4E99-9624-9B61-0DD262FC0D80}"/>
              </a:ext>
            </a:extLst>
          </p:cNvPr>
          <p:cNvSpPr>
            <a:spLocks noGrp="1"/>
          </p:cNvSpPr>
          <p:nvPr>
            <p:ph type="title"/>
          </p:nvPr>
        </p:nvSpPr>
        <p:spPr/>
        <p:txBody>
          <a:bodyPr/>
          <a:lstStyle/>
          <a:p>
            <a:pPr algn="ctr"/>
            <a:r>
              <a:rPr lang="en-US" sz="4400" dirty="0">
                <a:latin typeface="Arial" panose="020B0604020202020204" pitchFamily="34" charset="0"/>
                <a:cs typeface="Arial" panose="020B0604020202020204" pitchFamily="34" charset="0"/>
              </a:rPr>
              <a:t>Special projects</a:t>
            </a:r>
            <a:br>
              <a:rPr lang="en-US" sz="4400" dirty="0">
                <a:latin typeface="Arial" panose="020B06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CEF26425-9A08-A3D9-245E-D9D1A3E9443D}"/>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GB" sz="2800" dirty="0"/>
              <a:t>Strategic planners can be a useful resource to support top management on special projects, such as acquisitions or organisational change. </a:t>
            </a:r>
          </a:p>
          <a:p>
            <a:endParaRPr lang="en-GB" sz="2800" dirty="0"/>
          </a:p>
          <a:p>
            <a:pPr marL="342900" indent="-342900">
              <a:buFont typeface="Arial" panose="020B0604020202020204" pitchFamily="34" charset="0"/>
              <a:buChar char="•"/>
            </a:pPr>
            <a:r>
              <a:rPr lang="en-GB" sz="2800" dirty="0"/>
              <a:t>Here strategy planners will typically work on project teams with middle managers from within the organisation and often with external consultants. </a:t>
            </a:r>
          </a:p>
          <a:p>
            <a:endParaRPr lang="en-GB" sz="2800" dirty="0"/>
          </a:p>
          <a:p>
            <a:pPr marL="342900" indent="-342900">
              <a:buFont typeface="Arial" panose="020B0604020202020204" pitchFamily="34" charset="0"/>
              <a:buChar char="•"/>
            </a:pPr>
            <a:r>
              <a:rPr lang="en-GB" sz="2800" dirty="0"/>
              <a:t>Although strategic planners may have relatively few resources – perhaps a small team of support staff – and little formal power, their closeness to the CEO typically makes them well-informed and influential. </a:t>
            </a:r>
          </a:p>
          <a:p>
            <a:endParaRPr lang="en-GB" dirty="0"/>
          </a:p>
        </p:txBody>
      </p:sp>
      <p:sp>
        <p:nvSpPr>
          <p:cNvPr id="4" name="Navy Footer Strip" descr="Footer navy">
            <a:extLst>
              <a:ext uri="{FF2B5EF4-FFF2-40B4-BE49-F238E27FC236}">
                <a16:creationId xmlns:a16="http://schemas.microsoft.com/office/drawing/2014/main" id="{12ECD069-899E-CC38-5FBD-6AF7EC77A72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B422126-BB79-37C8-DCCA-2A79FAE2D78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4B8980E-4B88-DE07-D2B2-3E47A792107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75814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7EA1-210E-203F-5C06-D9A7C57D43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14CF38-ACDA-25A2-8C37-280D8BEDCCFB}"/>
              </a:ext>
            </a:extLst>
          </p:cNvPr>
          <p:cNvSpPr>
            <a:spLocks noGrp="1"/>
          </p:cNvSpPr>
          <p:nvPr>
            <p:ph type="title"/>
          </p:nvPr>
        </p:nvSpPr>
        <p:spPr/>
        <p:txBody>
          <a:bodyPr/>
          <a:lstStyle/>
          <a:p>
            <a:pPr algn="ctr"/>
            <a:r>
              <a:rPr lang="en-GB" dirty="0"/>
              <a:t>The strategists – middle managers </a:t>
            </a:r>
          </a:p>
        </p:txBody>
      </p:sp>
      <p:sp>
        <p:nvSpPr>
          <p:cNvPr id="3" name="Content Placeholder 2">
            <a:extLst>
              <a:ext uri="{FF2B5EF4-FFF2-40B4-BE49-F238E27FC236}">
                <a16:creationId xmlns:a16="http://schemas.microsoft.com/office/drawing/2014/main" id="{F9E5E752-902D-AB18-5CCF-0265F678AA00}"/>
              </a:ext>
            </a:extLst>
          </p:cNvPr>
          <p:cNvSpPr>
            <a:spLocks noGrp="1"/>
          </p:cNvSpPr>
          <p:nvPr>
            <p:ph idx="1"/>
          </p:nvPr>
        </p:nvSpPr>
        <p:spPr/>
        <p:txBody>
          <a:bodyPr>
            <a:normAutofit fontScale="55000" lnSpcReduction="20000"/>
          </a:bodyPr>
          <a:lstStyle/>
          <a:p>
            <a:pPr marL="0" indent="0">
              <a:buNone/>
            </a:pPr>
            <a:r>
              <a:rPr lang="en-GB" sz="4400" dirty="0"/>
              <a:t>Four roles middle managers have in relation to  the management of strategy:</a:t>
            </a:r>
          </a:p>
          <a:p>
            <a:endParaRPr lang="en-GB" dirty="0"/>
          </a:p>
          <a:p>
            <a:r>
              <a:rPr lang="en-GB" sz="4400" b="1" dirty="0"/>
              <a:t>Information source – from their knowledge and experience.</a:t>
            </a:r>
          </a:p>
          <a:p>
            <a:pPr lvl="1"/>
            <a:r>
              <a:rPr lang="en-GB" sz="3600" dirty="0"/>
              <a:t>Middle managers are a potential source of information about changes in the strategic position of the organisation</a:t>
            </a:r>
          </a:p>
          <a:p>
            <a:pPr marL="0" indent="0">
              <a:buNone/>
            </a:pPr>
            <a:endParaRPr lang="en-GB" sz="4000" dirty="0"/>
          </a:p>
          <a:p>
            <a:r>
              <a:rPr lang="en-GB" sz="4000" b="1" dirty="0"/>
              <a:t>‘Sense-making’ of strategy – translating strategy into a message that is relevant to business units.</a:t>
            </a:r>
          </a:p>
          <a:p>
            <a:pPr marL="0" indent="0">
              <a:buNone/>
            </a:pPr>
            <a:endParaRPr lang="en-GB" sz="4000" b="1" dirty="0"/>
          </a:p>
          <a:p>
            <a:pPr lvl="1"/>
            <a:r>
              <a:rPr lang="en-GB" sz="3600" dirty="0"/>
              <a:t>Top management may set strategy, but it is often middle managers who have to explain it in the business units. </a:t>
            </a:r>
          </a:p>
          <a:p>
            <a:pPr lvl="1"/>
            <a:r>
              <a:rPr lang="en-GB" sz="3600" dirty="0"/>
              <a:t>They are a crucial bridge between top management and members of the organisation at lower levels.</a:t>
            </a:r>
            <a:endParaRPr lang="en-GB" dirty="0"/>
          </a:p>
          <a:p>
            <a:endParaRPr lang="en-GB" dirty="0"/>
          </a:p>
        </p:txBody>
      </p:sp>
      <p:sp>
        <p:nvSpPr>
          <p:cNvPr id="4" name="Navy Footer Strip" descr="Footer navy">
            <a:extLst>
              <a:ext uri="{FF2B5EF4-FFF2-40B4-BE49-F238E27FC236}">
                <a16:creationId xmlns:a16="http://schemas.microsoft.com/office/drawing/2014/main" id="{F20C35BC-BBAA-ECA2-D96B-C8DE7AB5609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EC8333C-5D88-AA08-4841-7EB7DADB959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25356081-7AED-84B4-7B76-3FD64DA5B7A0}"/>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70404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D807F-162F-E7ED-91E7-69FED186C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2052C3-2AB9-1F4B-A0FC-0EFA9E03F807}"/>
              </a:ext>
            </a:extLst>
          </p:cNvPr>
          <p:cNvSpPr>
            <a:spLocks noGrp="1"/>
          </p:cNvSpPr>
          <p:nvPr>
            <p:ph type="title"/>
          </p:nvPr>
        </p:nvSpPr>
        <p:spPr/>
        <p:txBody>
          <a:bodyPr/>
          <a:lstStyle/>
          <a:p>
            <a:pPr algn="ctr"/>
            <a:r>
              <a:rPr lang="en-GB" dirty="0"/>
              <a:t>The strategists – middle managers </a:t>
            </a:r>
          </a:p>
        </p:txBody>
      </p:sp>
      <p:sp>
        <p:nvSpPr>
          <p:cNvPr id="3" name="Content Placeholder 2">
            <a:extLst>
              <a:ext uri="{FF2B5EF4-FFF2-40B4-BE49-F238E27FC236}">
                <a16:creationId xmlns:a16="http://schemas.microsoft.com/office/drawing/2014/main" id="{097F07AE-3CD6-926D-471E-F76E597227F0}"/>
              </a:ext>
            </a:extLst>
          </p:cNvPr>
          <p:cNvSpPr>
            <a:spLocks noGrp="1"/>
          </p:cNvSpPr>
          <p:nvPr>
            <p:ph idx="1"/>
          </p:nvPr>
        </p:nvSpPr>
        <p:spPr/>
        <p:txBody>
          <a:bodyPr>
            <a:normAutofit fontScale="85000" lnSpcReduction="10000"/>
          </a:bodyPr>
          <a:lstStyle/>
          <a:p>
            <a:pPr>
              <a:lnSpc>
                <a:spcPts val="3200"/>
              </a:lnSpc>
              <a:defRPr/>
            </a:pPr>
            <a:r>
              <a:rPr lang="en-GB" altLang="en-US" sz="2800" b="1" i="1" dirty="0"/>
              <a:t>Reinterpretation and adjustment </a:t>
            </a:r>
            <a:r>
              <a:rPr lang="en-GB" altLang="en-US" sz="2800" i="1" dirty="0"/>
              <a:t>of strategic responses as events unfold.</a:t>
            </a:r>
          </a:p>
          <a:p>
            <a:pPr lvl="1">
              <a:lnSpc>
                <a:spcPts val="3200"/>
              </a:lnSpc>
              <a:defRPr/>
            </a:pPr>
            <a:r>
              <a:rPr lang="en-GB" altLang="en-US" dirty="0">
                <a:latin typeface="Arial" panose="020B0604020202020204" pitchFamily="34" charset="0"/>
              </a:rPr>
              <a:t>A strategy may be set at a certain point of time, but circumstances may change.</a:t>
            </a:r>
          </a:p>
          <a:p>
            <a:pPr lvl="1">
              <a:lnSpc>
                <a:spcPts val="3200"/>
              </a:lnSpc>
              <a:defRPr/>
            </a:pPr>
            <a:r>
              <a:rPr lang="en-GB" altLang="en-US" dirty="0">
                <a:latin typeface="Arial" panose="020B0604020202020204" pitchFamily="34" charset="0"/>
              </a:rPr>
              <a:t>Middle managers are necessarily involved in strategy adaptation because of their day-to-day responsibilities in strategy implementation.</a:t>
            </a:r>
          </a:p>
          <a:p>
            <a:pPr marL="457200" lvl="1" indent="0">
              <a:lnSpc>
                <a:spcPts val="3200"/>
              </a:lnSpc>
              <a:buNone/>
              <a:defRPr/>
            </a:pPr>
            <a:endParaRPr lang="en-GB" altLang="en-US" i="1" dirty="0"/>
          </a:p>
          <a:p>
            <a:pPr>
              <a:lnSpc>
                <a:spcPts val="3200"/>
              </a:lnSpc>
              <a:defRPr/>
            </a:pPr>
            <a:r>
              <a:rPr lang="en-GB" altLang="en-US" sz="2800" b="1" i="1" dirty="0"/>
              <a:t>Champions of novel ideas </a:t>
            </a:r>
            <a:r>
              <a:rPr lang="en-GB" altLang="en-US" sz="2800" i="1" dirty="0"/>
              <a:t>that can be the  foundation of new strategies.</a:t>
            </a:r>
          </a:p>
          <a:p>
            <a:pPr lvl="1">
              <a:lnSpc>
                <a:spcPts val="3200"/>
              </a:lnSpc>
              <a:defRPr/>
            </a:pPr>
            <a:r>
              <a:rPr lang="en-GB" altLang="en-US" dirty="0">
                <a:latin typeface="Arial" panose="020B0604020202020204" pitchFamily="34" charset="0"/>
              </a:rPr>
              <a:t>Given their closeness to markets and operations, middle managers may not only provide information but champion new ideas that can be the foundation of new strategies. </a:t>
            </a:r>
            <a:endParaRPr lang="en-GB" dirty="0"/>
          </a:p>
          <a:p>
            <a:endParaRPr lang="en-GB" dirty="0"/>
          </a:p>
        </p:txBody>
      </p:sp>
      <p:sp>
        <p:nvSpPr>
          <p:cNvPr id="4" name="Navy Footer Strip" descr="Footer navy">
            <a:extLst>
              <a:ext uri="{FF2B5EF4-FFF2-40B4-BE49-F238E27FC236}">
                <a16:creationId xmlns:a16="http://schemas.microsoft.com/office/drawing/2014/main" id="{C18A6343-FC0D-D421-3D5A-679065367549}"/>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34C4AE1-82F6-E0CB-42EA-3D20C939C06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A6AA87F-655D-6C90-AE4E-2FCC45306DE7}"/>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73590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0350B-4B47-1F05-F797-A1274E070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623DF-4737-80CA-0A8A-E8E5AA52A7D3}"/>
              </a:ext>
            </a:extLst>
          </p:cNvPr>
          <p:cNvSpPr>
            <a:spLocks noGrp="1"/>
          </p:cNvSpPr>
          <p:nvPr>
            <p:ph type="title"/>
          </p:nvPr>
        </p:nvSpPr>
        <p:spPr/>
        <p:txBody>
          <a:bodyPr/>
          <a:lstStyle/>
          <a:p>
            <a:pPr algn="ctr"/>
            <a:r>
              <a:rPr lang="en-GB" dirty="0"/>
              <a:t>Middle managers and strategy </a:t>
            </a:r>
          </a:p>
        </p:txBody>
      </p:sp>
      <p:sp>
        <p:nvSpPr>
          <p:cNvPr id="3" name="Content Placeholder 2">
            <a:extLst>
              <a:ext uri="{FF2B5EF4-FFF2-40B4-BE49-F238E27FC236}">
                <a16:creationId xmlns:a16="http://schemas.microsoft.com/office/drawing/2014/main" id="{A28850AD-3E66-EB20-41F3-52F868078435}"/>
              </a:ext>
            </a:extLst>
          </p:cNvPr>
          <p:cNvSpPr>
            <a:spLocks noGrp="1"/>
          </p:cNvSpPr>
          <p:nvPr>
            <p:ph idx="1"/>
          </p:nvPr>
        </p:nvSpPr>
        <p:spPr>
          <a:xfrm>
            <a:off x="838200" y="1561846"/>
            <a:ext cx="10515600" cy="4351338"/>
          </a:xfrm>
        </p:spPr>
        <p:txBody>
          <a:bodyPr>
            <a:normAutofit fontScale="62500" lnSpcReduction="20000"/>
          </a:bodyPr>
          <a:lstStyle/>
          <a:p>
            <a:pPr marL="0" indent="0">
              <a:buNone/>
            </a:pPr>
            <a:r>
              <a:rPr lang="en-GB" altLang="en-US" dirty="0"/>
              <a:t>Middle managers increase their influence on strategy when they have:</a:t>
            </a:r>
          </a:p>
          <a:p>
            <a:pPr marL="0" indent="0">
              <a:buNone/>
            </a:pPr>
            <a:endParaRPr lang="en-GB" altLang="en-US" dirty="0"/>
          </a:p>
          <a:p>
            <a:r>
              <a:rPr lang="en-GB" altLang="en-US" sz="3200" b="1" i="1" dirty="0"/>
              <a:t>Key organisational positions</a:t>
            </a:r>
          </a:p>
          <a:p>
            <a:pPr lvl="1"/>
            <a:r>
              <a:rPr lang="en-GB" altLang="en-US" sz="2800" dirty="0"/>
              <a:t>Middle managers responsible for larger departments, business units or strategically important parts of the organisation have influence because they are likely to have critical knowledge, control substantial budgets and may be responsible for large numbers of employees. </a:t>
            </a:r>
          </a:p>
          <a:p>
            <a:pPr marL="457200" lvl="1" indent="0">
              <a:buNone/>
            </a:pPr>
            <a:endParaRPr lang="en-GB" altLang="en-US" sz="2800" dirty="0"/>
          </a:p>
          <a:p>
            <a:r>
              <a:rPr lang="en-GB" altLang="en-US" sz="3200" b="1" i="1" dirty="0"/>
              <a:t>Access to organisational networks</a:t>
            </a:r>
          </a:p>
          <a:p>
            <a:pPr lvl="1"/>
            <a:r>
              <a:rPr lang="en-GB" altLang="en-US" sz="2800" dirty="0"/>
              <a:t>Middle managers may have little hierarchical power, but can increase their influence by using their internal organisational networks.</a:t>
            </a:r>
          </a:p>
          <a:p>
            <a:pPr marL="457200" lvl="1" indent="0">
              <a:buNone/>
            </a:pPr>
            <a:endParaRPr lang="en-GB" altLang="en-US" sz="2800" dirty="0"/>
          </a:p>
          <a:p>
            <a:pPr lvl="1"/>
            <a:r>
              <a:rPr lang="en-GB" altLang="en-US" sz="2800" dirty="0"/>
              <a:t> Information from network members can help provide an integrated perspective on what is happening in the organisation as a whole, something difficult to obtain in a specialised, middle of organisation. </a:t>
            </a:r>
          </a:p>
          <a:p>
            <a:pPr marL="457200" lvl="1" indent="0">
              <a:buNone/>
            </a:pPr>
            <a:endParaRPr lang="en-GB" altLang="en-US" sz="2800" dirty="0"/>
          </a:p>
          <a:p>
            <a:pPr lvl="1"/>
            <a:r>
              <a:rPr lang="en-GB" altLang="en-US" sz="2800" dirty="0"/>
              <a:t>Mobilising networks to raise issues and support proposals can give more influence than any single middle manager can achieve on their own. </a:t>
            </a:r>
          </a:p>
          <a:p>
            <a:endParaRPr lang="en-GB" dirty="0"/>
          </a:p>
        </p:txBody>
      </p:sp>
      <p:sp>
        <p:nvSpPr>
          <p:cNvPr id="4" name="Navy Footer Strip" descr="Footer navy">
            <a:extLst>
              <a:ext uri="{FF2B5EF4-FFF2-40B4-BE49-F238E27FC236}">
                <a16:creationId xmlns:a16="http://schemas.microsoft.com/office/drawing/2014/main" id="{743F2D21-27A1-1B37-7420-604E6C16BE60}"/>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8A935E9-A7A0-B385-9559-21E02DE0D38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E0747FF-074D-F122-218F-BD9E97D1F3F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08908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C518C-5D92-7930-E0E8-B3DB7A5FD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78048-2F53-75B0-4232-B5329253CD7C}"/>
              </a:ext>
            </a:extLst>
          </p:cNvPr>
          <p:cNvSpPr>
            <a:spLocks noGrp="1"/>
          </p:cNvSpPr>
          <p:nvPr>
            <p:ph type="title"/>
          </p:nvPr>
        </p:nvSpPr>
        <p:spPr/>
        <p:txBody>
          <a:bodyPr/>
          <a:lstStyle/>
          <a:p>
            <a:pPr algn="ctr"/>
            <a:r>
              <a:rPr lang="en-GB" dirty="0"/>
              <a:t>Middle managers and strategy </a:t>
            </a:r>
          </a:p>
        </p:txBody>
      </p:sp>
      <p:sp>
        <p:nvSpPr>
          <p:cNvPr id="3" name="Content Placeholder 2">
            <a:extLst>
              <a:ext uri="{FF2B5EF4-FFF2-40B4-BE49-F238E27FC236}">
                <a16:creationId xmlns:a16="http://schemas.microsoft.com/office/drawing/2014/main" id="{7E6E674D-7521-7C76-B83F-2D092221AAF1}"/>
              </a:ext>
            </a:extLst>
          </p:cNvPr>
          <p:cNvSpPr>
            <a:spLocks noGrp="1"/>
          </p:cNvSpPr>
          <p:nvPr>
            <p:ph idx="1"/>
          </p:nvPr>
        </p:nvSpPr>
        <p:spPr>
          <a:xfrm>
            <a:off x="916022" y="1379609"/>
            <a:ext cx="10515600" cy="4351338"/>
          </a:xfrm>
        </p:spPr>
        <p:txBody>
          <a:bodyPr>
            <a:normAutofit fontScale="92500"/>
          </a:bodyPr>
          <a:lstStyle/>
          <a:p>
            <a:r>
              <a:rPr lang="en-GB" b="1" dirty="0"/>
              <a:t>Access to the organisation’s ‘strategic conversation’.</a:t>
            </a:r>
          </a:p>
          <a:p>
            <a:pPr marL="0" indent="0">
              <a:buNone/>
            </a:pPr>
            <a:endParaRPr lang="en-GB" b="1" dirty="0"/>
          </a:p>
          <a:p>
            <a:pPr lvl="1"/>
            <a:r>
              <a:rPr lang="en-GB" dirty="0"/>
              <a:t>Strategy-making does not just happen in isolated, formal episodes, but is part of an ongoing strategic conversation among respected managers. </a:t>
            </a:r>
          </a:p>
          <a:p>
            <a:pPr marL="0" indent="0">
              <a:buNone/>
            </a:pPr>
            <a:endParaRPr lang="en-GB" dirty="0"/>
          </a:p>
          <a:p>
            <a:pPr marL="0" indent="0">
              <a:buNone/>
            </a:pPr>
            <a:r>
              <a:rPr lang="en-GB" b="1" dirty="0"/>
              <a:t>The strategists should:</a:t>
            </a:r>
          </a:p>
          <a:p>
            <a:pPr marL="971550" lvl="1" indent="-514350">
              <a:buFont typeface="+mj-lt"/>
              <a:buAutoNum type="arabicPeriod"/>
            </a:pPr>
            <a:r>
              <a:rPr lang="en-GB" dirty="0"/>
              <a:t>Maximise opportunities to mix formally and informally with top managers</a:t>
            </a:r>
          </a:p>
          <a:p>
            <a:pPr marL="971550" lvl="1" indent="-514350">
              <a:buFont typeface="+mj-lt"/>
              <a:buAutoNum type="arabicPeriod"/>
            </a:pPr>
            <a:r>
              <a:rPr lang="en-GB" dirty="0"/>
              <a:t>Become at ease with the particular language used to discuss strategy in their organisation</a:t>
            </a:r>
          </a:p>
          <a:p>
            <a:pPr marL="971550" lvl="1" indent="-514350">
              <a:buFont typeface="+mj-lt"/>
              <a:buAutoNum type="arabicPeriod"/>
            </a:pPr>
            <a:r>
              <a:rPr lang="en-GB" dirty="0"/>
              <a:t>Familiarise themselves carefully with the key strategic issues</a:t>
            </a:r>
          </a:p>
          <a:p>
            <a:pPr marL="971550" lvl="1" indent="-514350">
              <a:buFont typeface="+mj-lt"/>
              <a:buAutoNum type="arabicPeriod"/>
            </a:pPr>
            <a:r>
              <a:rPr lang="en-GB" dirty="0"/>
              <a:t>Develop their own personal contribution to these strategic issues.</a:t>
            </a:r>
          </a:p>
          <a:p>
            <a:endParaRPr lang="en-GB" dirty="0"/>
          </a:p>
        </p:txBody>
      </p:sp>
      <p:sp>
        <p:nvSpPr>
          <p:cNvPr id="4" name="Navy Footer Strip" descr="Footer navy">
            <a:extLst>
              <a:ext uri="{FF2B5EF4-FFF2-40B4-BE49-F238E27FC236}">
                <a16:creationId xmlns:a16="http://schemas.microsoft.com/office/drawing/2014/main" id="{16007195-E885-8277-7ED7-DE99D5C958EC}"/>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BC33C79-0415-661F-F1E0-3B9BC0249D1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3E9DDE5-754C-0967-64FD-6E7889BC4E8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3729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649AC-24F5-EED3-B49B-2359050BD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8DA61-B438-2BE2-F9CF-8066D7D8566C}"/>
              </a:ext>
            </a:extLst>
          </p:cNvPr>
          <p:cNvSpPr>
            <a:spLocks noGrp="1"/>
          </p:cNvSpPr>
          <p:nvPr>
            <p:ph type="title"/>
          </p:nvPr>
        </p:nvSpPr>
        <p:spPr/>
        <p:txBody>
          <a:bodyPr/>
          <a:lstStyle/>
          <a:p>
            <a:r>
              <a:rPr lang="en-US" dirty="0"/>
              <a:t>The strategists – roles of strategy consultants</a:t>
            </a:r>
            <a:endParaRPr lang="en-GB" dirty="0"/>
          </a:p>
        </p:txBody>
      </p:sp>
      <p:sp>
        <p:nvSpPr>
          <p:cNvPr id="3" name="Content Placeholder 2">
            <a:extLst>
              <a:ext uri="{FF2B5EF4-FFF2-40B4-BE49-F238E27FC236}">
                <a16:creationId xmlns:a16="http://schemas.microsoft.com/office/drawing/2014/main" id="{8EBA69EA-5533-0592-3FE8-2CA9EEBD2A36}"/>
              </a:ext>
            </a:extLst>
          </p:cNvPr>
          <p:cNvSpPr>
            <a:spLocks noGrp="1"/>
          </p:cNvSpPr>
          <p:nvPr>
            <p:ph idx="1"/>
          </p:nvPr>
        </p:nvSpPr>
        <p:spPr>
          <a:xfrm>
            <a:off x="838200" y="2668852"/>
            <a:ext cx="10515600" cy="3424035"/>
          </a:xfrm>
        </p:spPr>
        <p:txBody>
          <a:bodyPr/>
          <a:lstStyle/>
          <a:p>
            <a:pPr marL="285750" indent="-285750">
              <a:buFont typeface="Arial" panose="020B0604020202020204" pitchFamily="34" charset="0"/>
              <a:buChar char="•"/>
            </a:pPr>
            <a:r>
              <a:rPr lang="en-GB" sz="2800" dirty="0"/>
              <a:t>Strategic issues may have been identified by executives, but there may be so many of them, or disagreement about them, that there is lack of clarity on how the organisation should go forward. </a:t>
            </a:r>
          </a:p>
          <a:p>
            <a:endParaRPr lang="en-GB" sz="2800" dirty="0"/>
          </a:p>
          <a:p>
            <a:pPr marL="285750" indent="-285750">
              <a:buFont typeface="Arial" panose="020B0604020202020204" pitchFamily="34" charset="0"/>
              <a:buChar char="•"/>
            </a:pPr>
            <a:r>
              <a:rPr lang="en-GB" sz="2800" dirty="0"/>
              <a:t>Consultants may bring a fresh external perspective to help prioritise issues or generate options for executives to consider. This may challenge executives’ preconceptions about the strategic issues.</a:t>
            </a:r>
          </a:p>
          <a:p>
            <a:endParaRPr lang="en-GB" dirty="0"/>
          </a:p>
        </p:txBody>
      </p:sp>
      <p:sp>
        <p:nvSpPr>
          <p:cNvPr id="4" name="Navy Footer Strip" descr="Footer navy">
            <a:extLst>
              <a:ext uri="{FF2B5EF4-FFF2-40B4-BE49-F238E27FC236}">
                <a16:creationId xmlns:a16="http://schemas.microsoft.com/office/drawing/2014/main" id="{52710638-3CD9-CC8B-2322-7088B7894BCB}"/>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BAF9A17-C539-9378-09C5-EA72F8FD722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EBF1D8A-4CB6-3283-0F40-F9F50148E7AA}"/>
              </a:ext>
            </a:extLst>
          </p:cNvPr>
          <p:cNvPicPr>
            <a:picLocks noChangeAspect="1"/>
          </p:cNvPicPr>
          <p:nvPr/>
        </p:nvPicPr>
        <p:blipFill>
          <a:blip r:embed="rId3"/>
          <a:stretch>
            <a:fillRect/>
          </a:stretch>
        </p:blipFill>
        <p:spPr>
          <a:xfrm>
            <a:off x="534811" y="6217213"/>
            <a:ext cx="1801495" cy="397654"/>
          </a:xfrm>
          <a:prstGeom prst="rect">
            <a:avLst/>
          </a:prstGeom>
        </p:spPr>
      </p:pic>
      <p:sp>
        <p:nvSpPr>
          <p:cNvPr id="9" name="AutoShape 3">
            <a:extLst>
              <a:ext uri="{FF2B5EF4-FFF2-40B4-BE49-F238E27FC236}">
                <a16:creationId xmlns:a16="http://schemas.microsoft.com/office/drawing/2014/main" id="{0303159A-50A3-40DC-9ED7-6FC6EA7001CE}"/>
              </a:ext>
            </a:extLst>
          </p:cNvPr>
          <p:cNvSpPr>
            <a:spLocks noChangeArrowheads="1"/>
          </p:cNvSpPr>
          <p:nvPr/>
        </p:nvSpPr>
        <p:spPr bwMode="auto">
          <a:xfrm>
            <a:off x="3313112" y="1568831"/>
            <a:ext cx="5565775" cy="9652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dirty="0">
                <a:latin typeface="Arial" panose="020B0604020202020204" pitchFamily="34" charset="0"/>
                <a:cs typeface="Arial" panose="020B0604020202020204" pitchFamily="34" charset="0"/>
              </a:rPr>
              <a:t>Analysing, prioritising </a:t>
            </a:r>
          </a:p>
          <a:p>
            <a:pPr algn="ctr" eaLnBrk="1" hangingPunct="1">
              <a:defRPr/>
            </a:pPr>
            <a:r>
              <a:rPr lang="en-US" sz="2800" dirty="0">
                <a:latin typeface="Arial" panose="020B0604020202020204" pitchFamily="34" charset="0"/>
                <a:cs typeface="Arial" panose="020B0604020202020204" pitchFamily="34" charset="0"/>
              </a:rPr>
              <a:t>and generating options</a:t>
            </a:r>
          </a:p>
        </p:txBody>
      </p:sp>
    </p:spTree>
    <p:extLst>
      <p:ext uri="{BB962C8B-B14F-4D97-AF65-F5344CB8AC3E}">
        <p14:creationId xmlns:p14="http://schemas.microsoft.com/office/powerpoint/2010/main" val="349097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B4BB6-B5F7-FCC8-0665-668000315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4215C-EE50-3140-E923-FDD7B8120B2A}"/>
              </a:ext>
            </a:extLst>
          </p:cNvPr>
          <p:cNvSpPr>
            <a:spLocks noGrp="1"/>
          </p:cNvSpPr>
          <p:nvPr>
            <p:ph type="title"/>
          </p:nvPr>
        </p:nvSpPr>
        <p:spPr/>
        <p:txBody>
          <a:bodyPr/>
          <a:lstStyle/>
          <a:p>
            <a:pPr algn="ctr"/>
            <a:r>
              <a:rPr lang="en-US" sz="4400" dirty="0">
                <a:latin typeface="Arial" panose="020B0604020202020204" pitchFamily="34" charset="0"/>
                <a:cs typeface="Arial" panose="020B0604020202020204" pitchFamily="34" charset="0"/>
              </a:rPr>
              <a:t>Transferring knowledge</a:t>
            </a:r>
            <a:br>
              <a:rPr lang="en-US" sz="4400" dirty="0">
                <a:latin typeface="Arial" panose="020B06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92CB97DD-C0ED-1D25-7447-E49C59A2C65C}"/>
              </a:ext>
            </a:extLst>
          </p:cNvPr>
          <p:cNvSpPr>
            <a:spLocks noGrp="1"/>
          </p:cNvSpPr>
          <p:nvPr>
            <p:ph idx="1"/>
          </p:nvPr>
        </p:nvSpPr>
        <p:spPr/>
        <p:txBody>
          <a:bodyPr/>
          <a:lstStyle/>
          <a:p>
            <a:pPr marL="457200" indent="-457200">
              <a:buFont typeface="Arial" panose="020B0604020202020204" pitchFamily="34" charset="0"/>
              <a:buChar char="•"/>
            </a:pPr>
            <a:r>
              <a:rPr lang="en-GB" sz="2800" dirty="0"/>
              <a:t>Transferring knowledge. Consultants are carriers of knowledge between clients. </a:t>
            </a:r>
          </a:p>
          <a:p>
            <a:endParaRPr lang="en-GB" sz="2800" dirty="0"/>
          </a:p>
          <a:p>
            <a:pPr marL="457200" indent="-457200">
              <a:buFont typeface="Arial" panose="020B0604020202020204" pitchFamily="34" charset="0"/>
              <a:buChar char="•"/>
            </a:pPr>
            <a:r>
              <a:rPr lang="en-GB" sz="2800" dirty="0"/>
              <a:t>Strategy ideas developed for one client can be offered to the next client.</a:t>
            </a:r>
          </a:p>
          <a:p>
            <a:endParaRPr lang="en-GB" dirty="0"/>
          </a:p>
        </p:txBody>
      </p:sp>
      <p:sp>
        <p:nvSpPr>
          <p:cNvPr id="4" name="Navy Footer Strip" descr="Footer navy">
            <a:extLst>
              <a:ext uri="{FF2B5EF4-FFF2-40B4-BE49-F238E27FC236}">
                <a16:creationId xmlns:a16="http://schemas.microsoft.com/office/drawing/2014/main" id="{AA933DD8-3D57-A181-772C-DC4BED2C88C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7731468-982D-FD8D-B957-D86A7EF45C0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F36B8BC-0DBB-1F64-7661-9E2B9B4C5F80}"/>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31905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0CCD8-7A62-00D6-D678-A43DAAB0C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FCB70-00BA-185C-26EF-5D2400457E1A}"/>
              </a:ext>
            </a:extLst>
          </p:cNvPr>
          <p:cNvSpPr>
            <a:spLocks noGrp="1"/>
          </p:cNvSpPr>
          <p:nvPr>
            <p:ph type="title"/>
          </p:nvPr>
        </p:nvSpPr>
        <p:spPr/>
        <p:txBody>
          <a:bodyPr/>
          <a:lstStyle/>
          <a:p>
            <a:pPr algn="ctr"/>
            <a:r>
              <a:rPr lang="en-US" sz="4400" dirty="0">
                <a:latin typeface="Arial" panose="020B0604020202020204" pitchFamily="34" charset="0"/>
                <a:cs typeface="Arial" panose="020B0604020202020204" pitchFamily="34" charset="0"/>
              </a:rPr>
              <a:t>Promoting strategic decisions</a:t>
            </a:r>
            <a:br>
              <a:rPr lang="en-US" sz="4400" dirty="0">
                <a:latin typeface="Arial" panose="020B06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A320BEA0-539D-1341-4466-0B18A17913C0}"/>
              </a:ext>
            </a:extLst>
          </p:cNvPr>
          <p:cNvSpPr>
            <a:spLocks noGrp="1"/>
          </p:cNvSpPr>
          <p:nvPr>
            <p:ph idx="1"/>
          </p:nvPr>
        </p:nvSpPr>
        <p:spPr>
          <a:xfrm>
            <a:off x="838200" y="1379609"/>
            <a:ext cx="10515600" cy="4351338"/>
          </a:xfrm>
        </p:spPr>
        <p:txBody>
          <a:bodyPr>
            <a:normAutofit fontScale="92500" lnSpcReduction="20000"/>
          </a:bodyPr>
          <a:lstStyle/>
          <a:p>
            <a:pPr marL="342900" indent="-342900">
              <a:buFont typeface="Arial" panose="020B0604020202020204" pitchFamily="34" charset="0"/>
              <a:buChar char="•"/>
            </a:pPr>
            <a:r>
              <a:rPr lang="en-GB" sz="2800" dirty="0"/>
              <a:t>Consultants do not take decisions themselves, but their analysis and ideas may substantially influence client decision-makers. </a:t>
            </a:r>
          </a:p>
          <a:p>
            <a:endParaRPr lang="en-GB" sz="2800" dirty="0"/>
          </a:p>
          <a:p>
            <a:pPr marL="342900" indent="-342900">
              <a:buFont typeface="Arial" panose="020B0604020202020204" pitchFamily="34" charset="0"/>
              <a:buChar char="•"/>
            </a:pPr>
            <a:r>
              <a:rPr lang="en-GB" sz="2800" dirty="0"/>
              <a:t>A number of major consultancies have been criticised in the past for undue influence on their client decisions, leading to major problems. </a:t>
            </a:r>
          </a:p>
          <a:p>
            <a:pPr marL="342900" indent="-342900">
              <a:buFont typeface="Arial" panose="020B0604020202020204" pitchFamily="34" charset="0"/>
              <a:buChar char="•"/>
            </a:pPr>
            <a:endParaRPr lang="en-GB" sz="2800" dirty="0"/>
          </a:p>
          <a:p>
            <a:pPr marL="342900" indent="-342900">
              <a:buFont typeface="Arial" panose="020B0604020202020204" pitchFamily="34" charset="0"/>
              <a:buChar char="•"/>
            </a:pPr>
            <a:r>
              <a:rPr lang="en-GB" sz="2800" b="1" i="1" dirty="0"/>
              <a:t>EXAMPLE </a:t>
            </a:r>
            <a:r>
              <a:rPr lang="en-GB" sz="2800" dirty="0"/>
              <a:t>- General Electric blamed McKinsey &amp; Co.’s advice, that the 2008 economic crisis was only temporary, for its decision to delay rationalisation until long after its competitors</a:t>
            </a:r>
            <a:r>
              <a:rPr lang="en-GB" dirty="0"/>
              <a: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b="1" i="0" dirty="0">
                <a:solidFill>
                  <a:srgbClr val="202124"/>
                </a:solidFill>
                <a:effectLst/>
                <a:latin typeface="arial" panose="020B0604020202020204" pitchFamily="34" charset="0"/>
              </a:rPr>
              <a:t>Rationalisation = the reorganisation of a company in order to increase its operating efficiency</a:t>
            </a:r>
            <a:endParaRPr lang="en-GB" dirty="0"/>
          </a:p>
          <a:p>
            <a:endParaRPr lang="en-GB" dirty="0"/>
          </a:p>
        </p:txBody>
      </p:sp>
      <p:sp>
        <p:nvSpPr>
          <p:cNvPr id="4" name="Navy Footer Strip" descr="Footer navy">
            <a:extLst>
              <a:ext uri="{FF2B5EF4-FFF2-40B4-BE49-F238E27FC236}">
                <a16:creationId xmlns:a16="http://schemas.microsoft.com/office/drawing/2014/main" id="{E6D7E404-F593-BE94-E149-FA30D2B96DF8}"/>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099844F-4C87-14E0-7BFD-32447336E9C6}"/>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0651624-F269-983E-3C20-64819D4C4A73}"/>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8367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9E5E4-CE93-AC98-8A4F-EA45E2BCF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924EB-06E7-6D7B-54CD-4759E916B233}"/>
              </a:ext>
            </a:extLst>
          </p:cNvPr>
          <p:cNvSpPr>
            <a:spLocks noGrp="1"/>
          </p:cNvSpPr>
          <p:nvPr>
            <p:ph type="title"/>
          </p:nvPr>
        </p:nvSpPr>
        <p:spPr/>
        <p:txBody>
          <a:bodyPr/>
          <a:lstStyle/>
          <a:p>
            <a:pPr algn="ctr"/>
            <a:r>
              <a:rPr lang="en-US" sz="4400" dirty="0">
                <a:latin typeface="Arial" panose="020B0604020202020204" pitchFamily="34" charset="0"/>
                <a:cs typeface="Arial" panose="020B0604020202020204" pitchFamily="34" charset="0"/>
              </a:rPr>
              <a:t>Implementing strategic change</a:t>
            </a:r>
            <a:br>
              <a:rPr lang="en-US" sz="4400" dirty="0">
                <a:latin typeface="Arial" panose="020B060402020202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A6E1AD65-8AD9-CF48-715C-82FB6DC1D435}"/>
              </a:ext>
            </a:extLst>
          </p:cNvPr>
          <p:cNvSpPr>
            <a:spLocks noGrp="1"/>
          </p:cNvSpPr>
          <p:nvPr>
            <p:ph idx="1"/>
          </p:nvPr>
        </p:nvSpPr>
        <p:spPr/>
        <p:txBody>
          <a:bodyPr/>
          <a:lstStyle/>
          <a:p>
            <a:pPr marL="285750" indent="-285750">
              <a:buFont typeface="Arial" panose="020B0604020202020204" pitchFamily="34" charset="0"/>
              <a:buChar char="•"/>
            </a:pPr>
            <a:r>
              <a:rPr lang="en-GB" sz="2800" dirty="0"/>
              <a:t>Consultants play a significant role in project planning, coaching and training often associated with strategic change. </a:t>
            </a:r>
          </a:p>
          <a:p>
            <a:endParaRPr lang="en-GB" sz="2800" dirty="0"/>
          </a:p>
          <a:p>
            <a:pPr marL="285750" indent="-285750">
              <a:buFont typeface="Arial" panose="020B0604020202020204" pitchFamily="34" charset="0"/>
              <a:buChar char="•"/>
            </a:pPr>
            <a:r>
              <a:rPr lang="en-GB" sz="2800" dirty="0"/>
              <a:t>This is an area that has seen considerable growth, not least because consultants were criticised for leaving organisations with consultancy reports recommending strategies, but taking little responsibility for actually making these happen.</a:t>
            </a:r>
          </a:p>
          <a:p>
            <a:endParaRPr lang="en-GB" dirty="0"/>
          </a:p>
        </p:txBody>
      </p:sp>
      <p:sp>
        <p:nvSpPr>
          <p:cNvPr id="4" name="Navy Footer Strip" descr="Footer navy">
            <a:extLst>
              <a:ext uri="{FF2B5EF4-FFF2-40B4-BE49-F238E27FC236}">
                <a16:creationId xmlns:a16="http://schemas.microsoft.com/office/drawing/2014/main" id="{92A427D4-884F-04D1-C48B-F61A4653DC3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F9C75B4-CD52-49FE-227F-8E40E982151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0250471-95D2-ECDD-208F-28FBFF431454}"/>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8664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E2FB-0B1F-E844-18CA-6D04515C3A3D}"/>
              </a:ext>
            </a:extLst>
          </p:cNvPr>
          <p:cNvSpPr>
            <a:spLocks noGrp="1"/>
          </p:cNvSpPr>
          <p:nvPr>
            <p:ph type="title"/>
          </p:nvPr>
        </p:nvSpPr>
        <p:spPr/>
        <p:txBody>
          <a:bodyPr/>
          <a:lstStyle/>
          <a:p>
            <a:pPr algn="ctr"/>
            <a:r>
              <a:rPr lang="en-GB" sz="4400" b="1" dirty="0">
                <a:latin typeface="Century Gothic"/>
                <a:cs typeface="Century Gothic"/>
              </a:rPr>
              <a:t>By the end of today you will be able to…</a:t>
            </a:r>
            <a:endParaRPr lang="en-GB" dirty="0"/>
          </a:p>
        </p:txBody>
      </p:sp>
      <p:sp>
        <p:nvSpPr>
          <p:cNvPr id="3" name="Content Placeholder 2">
            <a:extLst>
              <a:ext uri="{FF2B5EF4-FFF2-40B4-BE49-F238E27FC236}">
                <a16:creationId xmlns:a16="http://schemas.microsoft.com/office/drawing/2014/main" id="{008860DF-6B36-2172-98CF-BD4713DE1EAE}"/>
              </a:ext>
            </a:extLst>
          </p:cNvPr>
          <p:cNvSpPr>
            <a:spLocks noGrp="1"/>
          </p:cNvSpPr>
          <p:nvPr>
            <p:ph idx="1"/>
          </p:nvPr>
        </p:nvSpPr>
        <p:spPr/>
        <p:txBody>
          <a:bodyPr/>
          <a:lstStyle/>
          <a:p>
            <a:pPr marL="279400" indent="-328613" algn="l">
              <a:lnSpc>
                <a:spcPts val="3200"/>
              </a:lnSpc>
              <a:buFont typeface="Arial" charset="0"/>
              <a:buChar char="•"/>
              <a:defRPr/>
            </a:pPr>
            <a:r>
              <a:rPr lang="en-GB" altLang="en-US" sz="2800" dirty="0"/>
              <a:t>Assess who should be involved in </a:t>
            </a:r>
            <a:r>
              <a:rPr lang="en-GB" altLang="en-US" sz="2800" dirty="0" err="1"/>
              <a:t>strategising</a:t>
            </a:r>
            <a:endParaRPr lang="en-GB" altLang="en-US" sz="2800" dirty="0"/>
          </a:p>
          <a:p>
            <a:pPr marL="279400" indent="-328613" algn="l">
              <a:lnSpc>
                <a:spcPts val="3200"/>
              </a:lnSpc>
              <a:buFont typeface="Arial" charset="0"/>
              <a:buChar char="•"/>
              <a:defRPr/>
            </a:pPr>
            <a:endParaRPr lang="en-GB" altLang="en-US" sz="2800" dirty="0"/>
          </a:p>
          <a:p>
            <a:pPr marL="279400" indent="-328613" algn="l">
              <a:lnSpc>
                <a:spcPts val="3200"/>
              </a:lnSpc>
              <a:buFont typeface="Arial" charset="0"/>
              <a:buChar char="•"/>
              <a:defRPr/>
            </a:pPr>
            <a:r>
              <a:rPr lang="en-US" altLang="en-US" sz="2800" dirty="0" err="1"/>
              <a:t>Recognise</a:t>
            </a:r>
            <a:r>
              <a:rPr lang="en-US" altLang="en-US" sz="2800" dirty="0"/>
              <a:t> key tasks performed by strategists</a:t>
            </a:r>
          </a:p>
          <a:p>
            <a:pPr marL="279400" indent="-328613" algn="l">
              <a:lnSpc>
                <a:spcPts val="3200"/>
              </a:lnSpc>
              <a:buFont typeface="Arial" charset="0"/>
              <a:buChar char="•"/>
              <a:defRPr/>
            </a:pPr>
            <a:endParaRPr lang="en-US" altLang="en-US" sz="2800" b="1" i="1" dirty="0"/>
          </a:p>
          <a:p>
            <a:pPr marL="279400" indent="-328613" algn="l">
              <a:lnSpc>
                <a:spcPts val="3200"/>
              </a:lnSpc>
              <a:buFont typeface="Arial" charset="0"/>
              <a:buChar char="•"/>
              <a:defRPr/>
            </a:pPr>
            <a:r>
              <a:rPr lang="en-US" altLang="en-US" sz="2800" dirty="0"/>
              <a:t>Understand and apply the key stages of a strategic plan</a:t>
            </a:r>
          </a:p>
          <a:p>
            <a:endParaRPr lang="en-GB" dirty="0"/>
          </a:p>
        </p:txBody>
      </p:sp>
      <p:sp>
        <p:nvSpPr>
          <p:cNvPr id="4" name="Navy Footer Strip" descr="Footer navy">
            <a:extLst>
              <a:ext uri="{FF2B5EF4-FFF2-40B4-BE49-F238E27FC236}">
                <a16:creationId xmlns:a16="http://schemas.microsoft.com/office/drawing/2014/main" id="{475D1096-153B-F4D9-30D6-34767B98AE7D}"/>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45BF071-EB2A-705F-5053-EB3AD15FBF0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2534D62-2BBD-1B80-63C9-1D664C727DE9}"/>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508405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B04DA-0DC9-B3B3-6237-2555D5E69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F5482-C59E-8BCB-B7A5-BFFBEE608902}"/>
              </a:ext>
            </a:extLst>
          </p:cNvPr>
          <p:cNvSpPr>
            <a:spLocks noGrp="1"/>
          </p:cNvSpPr>
          <p:nvPr>
            <p:ph type="title"/>
          </p:nvPr>
        </p:nvSpPr>
        <p:spPr/>
        <p:txBody>
          <a:bodyPr/>
          <a:lstStyle/>
          <a:p>
            <a:pPr algn="ctr"/>
            <a:r>
              <a:rPr lang="en-GB" dirty="0"/>
              <a:t>Strategy consultants – improving outcomes </a:t>
            </a:r>
          </a:p>
        </p:txBody>
      </p:sp>
      <p:sp>
        <p:nvSpPr>
          <p:cNvPr id="3" name="Content Placeholder 2">
            <a:extLst>
              <a:ext uri="{FF2B5EF4-FFF2-40B4-BE49-F238E27FC236}">
                <a16:creationId xmlns:a16="http://schemas.microsoft.com/office/drawing/2014/main" id="{87DB40A3-7B74-404B-F9C5-BDDDEAD89C40}"/>
              </a:ext>
            </a:extLst>
          </p:cNvPr>
          <p:cNvSpPr>
            <a:spLocks noGrp="1"/>
          </p:cNvSpPr>
          <p:nvPr>
            <p:ph idx="1"/>
          </p:nvPr>
        </p:nvSpPr>
        <p:spPr>
          <a:xfrm>
            <a:off x="838200" y="1561846"/>
            <a:ext cx="10515600" cy="4351338"/>
          </a:xfrm>
        </p:spPr>
        <p:txBody>
          <a:bodyPr>
            <a:normAutofit fontScale="25000" lnSpcReduction="20000"/>
          </a:bodyPr>
          <a:lstStyle/>
          <a:p>
            <a:r>
              <a:rPr lang="en-GB" sz="7400" dirty="0"/>
              <a:t>Three ways to improve outcomes from strategy consulting:</a:t>
            </a:r>
          </a:p>
          <a:p>
            <a:pPr marL="0" indent="0">
              <a:buNone/>
            </a:pPr>
            <a:endParaRPr lang="en-GB" sz="7400" dirty="0"/>
          </a:p>
          <a:p>
            <a:endParaRPr lang="en-GB" sz="7400" dirty="0"/>
          </a:p>
          <a:p>
            <a:r>
              <a:rPr lang="en-GB" sz="7400" b="1" dirty="0"/>
              <a:t>Professionalise purchasing of consulting services.</a:t>
            </a:r>
          </a:p>
          <a:p>
            <a:pPr lvl="1"/>
            <a:r>
              <a:rPr lang="en-GB" sz="7400" dirty="0"/>
              <a:t>Instead of hiring consulting firms based on personal relationships with key executives, as is often the case, professionalised purchasing can help ensure clear project briefs, a wide search for consulting suppliers, appropriate pricing, complementarity between different consulting projects and proper review at project-end. </a:t>
            </a:r>
          </a:p>
          <a:p>
            <a:pPr marL="0" indent="0">
              <a:buNone/>
            </a:pPr>
            <a:endParaRPr lang="en-GB" sz="7400" dirty="0"/>
          </a:p>
          <a:p>
            <a:r>
              <a:rPr lang="en-GB" sz="7400" b="1" dirty="0"/>
              <a:t>Partner effectively – project teams should include a mix of consultants and managers from the client organisation</a:t>
            </a:r>
            <a:r>
              <a:rPr lang="en-GB" sz="7400" dirty="0"/>
              <a:t>.</a:t>
            </a:r>
          </a:p>
          <a:p>
            <a:pPr lvl="1"/>
            <a:r>
              <a:rPr lang="en-GB" sz="7400" dirty="0"/>
              <a:t>Improves both effectiveness in carrying out the project and knowledge transfer at the end of it. Where possible, project teams should include a mix of consultants and managers from the client organisation, who can provide inside information, guide on internal politics and, sometimes, enhance credibility and receptiveness</a:t>
            </a:r>
          </a:p>
          <a:p>
            <a:endParaRPr lang="en-GB" sz="7400" dirty="0"/>
          </a:p>
          <a:p>
            <a:endParaRPr lang="en-GB" sz="7400" dirty="0"/>
          </a:p>
          <a:p>
            <a:r>
              <a:rPr lang="en-GB" sz="7400" b="1" dirty="0"/>
              <a:t>Develop supervisory skills to manage consulting projects.</a:t>
            </a:r>
          </a:p>
          <a:p>
            <a:endParaRPr lang="en-GB" dirty="0"/>
          </a:p>
        </p:txBody>
      </p:sp>
      <p:sp>
        <p:nvSpPr>
          <p:cNvPr id="4" name="Navy Footer Strip" descr="Footer navy">
            <a:extLst>
              <a:ext uri="{FF2B5EF4-FFF2-40B4-BE49-F238E27FC236}">
                <a16:creationId xmlns:a16="http://schemas.microsoft.com/office/drawing/2014/main" id="{238528D3-215F-C16A-5B91-E1D7997D912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CEDDE35-78F1-F75F-243F-093D1B6DCB2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88C6B18-5DD6-C1B5-8EF4-6124F8D4172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2337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FD53E-FA1B-8BA5-23D4-A7AD069C3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1AC49-B83F-EE3F-EF02-CFA287660192}"/>
              </a:ext>
            </a:extLst>
          </p:cNvPr>
          <p:cNvSpPr>
            <a:spLocks noGrp="1"/>
          </p:cNvSpPr>
          <p:nvPr>
            <p:ph type="title"/>
          </p:nvPr>
        </p:nvSpPr>
        <p:spPr>
          <a:xfrm>
            <a:off x="838200" y="-208807"/>
            <a:ext cx="10515600" cy="1325563"/>
          </a:xfrm>
        </p:spPr>
        <p:txBody>
          <a:bodyPr/>
          <a:lstStyle/>
          <a:p>
            <a:pPr algn="ctr"/>
            <a:r>
              <a:rPr lang="en-GB" altLang="en-US" sz="4400" b="1" dirty="0">
                <a:latin typeface="Arial" panose="020B0604020202020204" pitchFamily="34" charset="0"/>
                <a:ea typeface="+mj-ea"/>
                <a:cs typeface="Arial" panose="020B0604020202020204" pitchFamily="34" charset="0"/>
              </a:rPr>
              <a:t>Who to include in strategy making?</a:t>
            </a:r>
            <a:endParaRPr lang="en-GB" dirty="0"/>
          </a:p>
        </p:txBody>
      </p:sp>
      <p:sp>
        <p:nvSpPr>
          <p:cNvPr id="3" name="Content Placeholder 2">
            <a:extLst>
              <a:ext uri="{FF2B5EF4-FFF2-40B4-BE49-F238E27FC236}">
                <a16:creationId xmlns:a16="http://schemas.microsoft.com/office/drawing/2014/main" id="{282393BD-1675-0F15-8F50-0CBF1F80F05B}"/>
              </a:ext>
            </a:extLst>
          </p:cNvPr>
          <p:cNvSpPr>
            <a:spLocks noGrp="1"/>
          </p:cNvSpPr>
          <p:nvPr>
            <p:ph idx="1"/>
          </p:nvPr>
        </p:nvSpPr>
        <p:spPr>
          <a:xfrm>
            <a:off x="838200" y="1253331"/>
            <a:ext cx="10515600" cy="4351338"/>
          </a:xfrm>
        </p:spPr>
        <p:txBody>
          <a:bodyPr>
            <a:normAutofit fontScale="62500" lnSpcReduction="20000"/>
          </a:bodyPr>
          <a:lstStyle/>
          <a:p>
            <a:r>
              <a:rPr lang="en-GB" dirty="0"/>
              <a:t>The general trend in recent years has been to include many more people in the strategy process than just those mentioned above, moving towards more ‘open strategy’. </a:t>
            </a:r>
          </a:p>
          <a:p>
            <a:pPr marL="0" indent="0">
              <a:buNone/>
            </a:pPr>
            <a:endParaRPr lang="en-GB" dirty="0"/>
          </a:p>
          <a:p>
            <a:pPr marL="0" indent="0">
              <a:buNone/>
            </a:pPr>
            <a:r>
              <a:rPr lang="en-GB" b="1" dirty="0"/>
              <a:t>Openness comes in two dimensions:</a:t>
            </a:r>
          </a:p>
          <a:p>
            <a:pPr marL="0" indent="0">
              <a:buNone/>
            </a:pPr>
            <a:r>
              <a:rPr lang="en-GB" dirty="0"/>
              <a:t>1. First, including more participants from different constituencies inside and even outside the organisation (for example, middle managers and other staff internally, key suppliers and customers, partners and investors externally).</a:t>
            </a:r>
          </a:p>
          <a:p>
            <a:pPr marL="0" indent="0">
              <a:buNone/>
            </a:pPr>
            <a:endParaRPr lang="en-GB" dirty="0"/>
          </a:p>
          <a:p>
            <a:pPr marL="0" indent="0">
              <a:buNone/>
            </a:pPr>
            <a:r>
              <a:rPr lang="en-GB" dirty="0"/>
              <a:t>2. Second, greater transparency about the strategy process itself, in other words what is revealed to both internal audiences such as staff and external audiences such as investors, partners and regulators.</a:t>
            </a:r>
          </a:p>
          <a:p>
            <a:pPr marL="0" indent="0">
              <a:buNone/>
            </a:pPr>
            <a:endParaRPr lang="en-GB" dirty="0"/>
          </a:p>
          <a:p>
            <a:r>
              <a:rPr lang="en-GB" dirty="0"/>
              <a:t> Openness is typically a matter of degree and rarely complete. There are pros and cons to greater openness. On the one hand, it can improve strategy formulation by accessing more ideas, and improve implementation by increasing key audiences’ understanding and commitment. </a:t>
            </a:r>
          </a:p>
          <a:p>
            <a:endParaRPr lang="en-GB" dirty="0"/>
          </a:p>
        </p:txBody>
      </p:sp>
      <p:sp>
        <p:nvSpPr>
          <p:cNvPr id="4" name="Navy Footer Strip" descr="Footer navy">
            <a:extLst>
              <a:ext uri="{FF2B5EF4-FFF2-40B4-BE49-F238E27FC236}">
                <a16:creationId xmlns:a16="http://schemas.microsoft.com/office/drawing/2014/main" id="{77074DE4-E536-BD54-77DD-E3BF3545DFAB}"/>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0547D9D-48FD-C4C3-AA31-179551283F1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1B22959-2EAE-FADB-B6DC-F35A55C10E70}"/>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10302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E59FD-0CFB-E4EF-CC35-D26BA1AE8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FD7EF-C0FB-4A59-CA75-09BDF9E59AD4}"/>
              </a:ext>
            </a:extLst>
          </p:cNvPr>
          <p:cNvSpPr>
            <a:spLocks noGrp="1"/>
          </p:cNvSpPr>
          <p:nvPr>
            <p:ph type="title"/>
          </p:nvPr>
        </p:nvSpPr>
        <p:spPr/>
        <p:txBody>
          <a:bodyPr/>
          <a:lstStyle/>
          <a:p>
            <a:pPr algn="ctr"/>
            <a:r>
              <a:rPr lang="en-GB" dirty="0"/>
              <a:t>Strategy analysis </a:t>
            </a:r>
          </a:p>
        </p:txBody>
      </p:sp>
      <p:sp>
        <p:nvSpPr>
          <p:cNvPr id="3" name="Content Placeholder 2">
            <a:extLst>
              <a:ext uri="{FF2B5EF4-FFF2-40B4-BE49-F238E27FC236}">
                <a16:creationId xmlns:a16="http://schemas.microsoft.com/office/drawing/2014/main" id="{3EAE3D18-116B-F01B-3C5C-AB77F1954AD3}"/>
              </a:ext>
            </a:extLst>
          </p:cNvPr>
          <p:cNvSpPr>
            <a:spLocks noGrp="1"/>
          </p:cNvSpPr>
          <p:nvPr>
            <p:ph idx="1"/>
          </p:nvPr>
        </p:nvSpPr>
        <p:spPr>
          <a:xfrm>
            <a:off x="838200" y="1582295"/>
            <a:ext cx="10515600" cy="4351338"/>
          </a:xfrm>
        </p:spPr>
        <p:txBody>
          <a:bodyPr>
            <a:normAutofit fontScale="77500" lnSpcReduction="20000"/>
          </a:bodyPr>
          <a:lstStyle/>
          <a:p>
            <a:pPr marL="295275" indent="-295275">
              <a:lnSpc>
                <a:spcPts val="3500"/>
              </a:lnSpc>
            </a:pPr>
            <a:r>
              <a:rPr lang="en-GB" altLang="en-US" dirty="0"/>
              <a:t>Managers frequently use a limited set of analytical techniques to devise strategy.</a:t>
            </a:r>
          </a:p>
          <a:p>
            <a:pPr marL="295275" indent="-295275">
              <a:lnSpc>
                <a:spcPts val="3500"/>
              </a:lnSpc>
            </a:pPr>
            <a:r>
              <a:rPr lang="en-GB" altLang="en-US" dirty="0"/>
              <a:t>Analysis costs time and money – managers need to judge how much analysis they really need.</a:t>
            </a:r>
          </a:p>
          <a:p>
            <a:pPr marL="295275" indent="-295275">
              <a:lnSpc>
                <a:spcPts val="3500"/>
              </a:lnSpc>
            </a:pPr>
            <a:r>
              <a:rPr lang="en-GB" altLang="en-US" dirty="0"/>
              <a:t>Analysis has different purposes:</a:t>
            </a:r>
          </a:p>
          <a:p>
            <a:pPr marL="647700" lvl="1" indent="-342900">
              <a:lnSpc>
                <a:spcPts val="3500"/>
              </a:lnSpc>
              <a:buClr>
                <a:srgbClr val="007BA4"/>
              </a:buClr>
              <a:buFont typeface="Arial" panose="020B0604020202020204" pitchFamily="34" charset="0"/>
              <a:buChar char="‒"/>
            </a:pPr>
            <a:r>
              <a:rPr lang="en-GB" altLang="en-US" b="1" i="1" dirty="0"/>
              <a:t>procrastination (delaying a decision); </a:t>
            </a:r>
          </a:p>
          <a:p>
            <a:pPr marL="647700" lvl="1" indent="-342900">
              <a:lnSpc>
                <a:spcPts val="3500"/>
              </a:lnSpc>
              <a:buClr>
                <a:srgbClr val="007BA4"/>
              </a:buClr>
              <a:buFont typeface="Arial" panose="020B0604020202020204" pitchFamily="34" charset="0"/>
              <a:buChar char="‒"/>
            </a:pPr>
            <a:r>
              <a:rPr lang="en-GB" altLang="en-US" b="1" i="1" dirty="0"/>
              <a:t>symbolic (rationalising a decision);</a:t>
            </a:r>
          </a:p>
          <a:p>
            <a:pPr marL="647700" lvl="1" indent="-342900">
              <a:lnSpc>
                <a:spcPts val="3500"/>
              </a:lnSpc>
              <a:buClr>
                <a:srgbClr val="007BA4"/>
              </a:buClr>
              <a:buFont typeface="Arial" panose="020B0604020202020204" pitchFamily="34" charset="0"/>
              <a:buChar char="‒"/>
            </a:pPr>
            <a:r>
              <a:rPr lang="en-GB" altLang="en-US" b="1" i="1" dirty="0"/>
              <a:t>buy-in (gaining support for a decision);</a:t>
            </a:r>
          </a:p>
          <a:p>
            <a:pPr marL="647700" lvl="1" indent="-342900">
              <a:lnSpc>
                <a:spcPts val="3500"/>
              </a:lnSpc>
              <a:buClr>
                <a:srgbClr val="007BA4"/>
              </a:buClr>
              <a:buFont typeface="Arial" panose="020B0604020202020204" pitchFamily="34" charset="0"/>
              <a:buChar char="‒"/>
            </a:pPr>
            <a:r>
              <a:rPr lang="en-GB" altLang="en-US" b="1" i="1" dirty="0"/>
              <a:t>political (to advance a particular issue).</a:t>
            </a:r>
            <a:endParaRPr lang="en-GB" altLang="en-US" b="1" dirty="0"/>
          </a:p>
          <a:p>
            <a:endParaRPr lang="en-GB" dirty="0"/>
          </a:p>
        </p:txBody>
      </p:sp>
      <p:sp>
        <p:nvSpPr>
          <p:cNvPr id="4" name="Navy Footer Strip" descr="Footer navy">
            <a:extLst>
              <a:ext uri="{FF2B5EF4-FFF2-40B4-BE49-F238E27FC236}">
                <a16:creationId xmlns:a16="http://schemas.microsoft.com/office/drawing/2014/main" id="{B7B96456-C025-5CB8-CF7C-8494C09360A6}"/>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8463E77-FEB8-C18B-895C-D105072F71EB}"/>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0A54551-96B5-1732-F504-DC24928E5E68}"/>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9676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C9877-1FF1-ADBB-B1F2-251B66A6D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324A3-549E-B145-F915-0B25C54909DE}"/>
              </a:ext>
            </a:extLst>
          </p:cNvPr>
          <p:cNvSpPr>
            <a:spLocks noGrp="1"/>
          </p:cNvSpPr>
          <p:nvPr>
            <p:ph type="title"/>
          </p:nvPr>
        </p:nvSpPr>
        <p:spPr/>
        <p:txBody>
          <a:bodyPr/>
          <a:lstStyle/>
          <a:p>
            <a:pPr algn="ctr"/>
            <a:r>
              <a:rPr lang="en-GB" dirty="0"/>
              <a:t>Strategy analysis </a:t>
            </a:r>
          </a:p>
        </p:txBody>
      </p:sp>
      <p:sp>
        <p:nvSpPr>
          <p:cNvPr id="3" name="Content Placeholder 2">
            <a:extLst>
              <a:ext uri="{FF2B5EF4-FFF2-40B4-BE49-F238E27FC236}">
                <a16:creationId xmlns:a16="http://schemas.microsoft.com/office/drawing/2014/main" id="{C5DB8E73-E8EA-3136-18B0-5C1F1C5E5834}"/>
              </a:ext>
            </a:extLst>
          </p:cNvPr>
          <p:cNvSpPr>
            <a:spLocks noGrp="1"/>
          </p:cNvSpPr>
          <p:nvPr>
            <p:ph idx="1"/>
          </p:nvPr>
        </p:nvSpPr>
        <p:spPr>
          <a:xfrm>
            <a:off x="838200" y="1475429"/>
            <a:ext cx="10515600" cy="4351338"/>
          </a:xfrm>
        </p:spPr>
        <p:txBody>
          <a:bodyPr/>
          <a:lstStyle/>
          <a:p>
            <a:pPr marL="0" indent="0">
              <a:buNone/>
              <a:defRPr/>
            </a:pPr>
            <a:r>
              <a:rPr lang="en-US" altLang="en-US" dirty="0"/>
              <a:t>The different purposes of strategy analysis have two key implications for managers:</a:t>
            </a:r>
          </a:p>
          <a:p>
            <a:pPr marL="0" indent="0">
              <a:buNone/>
              <a:defRPr/>
            </a:pPr>
            <a:endParaRPr lang="en-US" altLang="en-US" sz="500" dirty="0"/>
          </a:p>
          <a:p>
            <a:pPr marL="285750" indent="-285750">
              <a:buFont typeface="Arial" charset="0"/>
              <a:buChar char="•"/>
              <a:defRPr/>
            </a:pPr>
            <a:r>
              <a:rPr lang="en-US" altLang="en-US" dirty="0"/>
              <a:t>Design the analysis according to </a:t>
            </a:r>
            <a:r>
              <a:rPr lang="en-US" altLang="en-US" b="1" i="1" dirty="0"/>
              <a:t>the real purpose. </a:t>
            </a:r>
            <a:r>
              <a:rPr lang="en-US" altLang="en-US" dirty="0"/>
              <a:t>The range and quality of people involved; the time and budget allowed and the communication of results should all be appropriate to the underlying purpose.</a:t>
            </a:r>
          </a:p>
          <a:p>
            <a:pPr marL="285750" indent="-285750">
              <a:buFont typeface="Arial" charset="0"/>
              <a:buChar char="•"/>
              <a:defRPr/>
            </a:pPr>
            <a:endParaRPr lang="en-US" altLang="en-US" sz="1000" dirty="0"/>
          </a:p>
          <a:p>
            <a:pPr marL="285750" indent="-285750">
              <a:buFont typeface="Arial" charset="0"/>
              <a:buChar char="•"/>
              <a:defRPr/>
            </a:pPr>
            <a:r>
              <a:rPr lang="en-US" altLang="en-US" b="1" i="1" dirty="0"/>
              <a:t>Invest appropriately in technical quality. </a:t>
            </a:r>
            <a:r>
              <a:rPr lang="en-US" altLang="en-US" dirty="0"/>
              <a:t>Use high quality personnel and analysis when the project can add significant value.</a:t>
            </a:r>
            <a:endParaRPr lang="en-GB" altLang="en-US" dirty="0"/>
          </a:p>
          <a:p>
            <a:endParaRPr lang="en-GB" dirty="0"/>
          </a:p>
        </p:txBody>
      </p:sp>
      <p:sp>
        <p:nvSpPr>
          <p:cNvPr id="4" name="Navy Footer Strip" descr="Footer navy">
            <a:extLst>
              <a:ext uri="{FF2B5EF4-FFF2-40B4-BE49-F238E27FC236}">
                <a16:creationId xmlns:a16="http://schemas.microsoft.com/office/drawing/2014/main" id="{1CD10E4A-7E62-5D4B-0BD2-44C321FD4D3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97203AD2-040B-8BAD-5F40-12B79680423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260AAC2-5B06-06B1-9AB9-D4F2878630F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235393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3695D-3FD6-38FF-8962-FBA3D34FE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118D9-CB46-EE58-79EC-3B04ED5B4A1A}"/>
              </a:ext>
            </a:extLst>
          </p:cNvPr>
          <p:cNvSpPr>
            <a:spLocks noGrp="1"/>
          </p:cNvSpPr>
          <p:nvPr>
            <p:ph type="title"/>
          </p:nvPr>
        </p:nvSpPr>
        <p:spPr/>
        <p:txBody>
          <a:bodyPr/>
          <a:lstStyle/>
          <a:p>
            <a:pPr algn="ctr"/>
            <a:r>
              <a:rPr lang="en-GB" dirty="0"/>
              <a:t>Strategic decision-making </a:t>
            </a:r>
          </a:p>
        </p:txBody>
      </p:sp>
      <p:sp>
        <p:nvSpPr>
          <p:cNvPr id="3" name="Content Placeholder 2">
            <a:extLst>
              <a:ext uri="{FF2B5EF4-FFF2-40B4-BE49-F238E27FC236}">
                <a16:creationId xmlns:a16="http://schemas.microsoft.com/office/drawing/2014/main" id="{04DBC8E1-083B-40C0-CC9E-210636F243FB}"/>
              </a:ext>
            </a:extLst>
          </p:cNvPr>
          <p:cNvSpPr>
            <a:spLocks noGrp="1"/>
          </p:cNvSpPr>
          <p:nvPr>
            <p:ph idx="1"/>
          </p:nvPr>
        </p:nvSpPr>
        <p:spPr/>
        <p:txBody>
          <a:bodyPr>
            <a:normAutofit fontScale="70000" lnSpcReduction="20000"/>
          </a:bodyPr>
          <a:lstStyle/>
          <a:p>
            <a:pPr>
              <a:lnSpc>
                <a:spcPts val="3200"/>
              </a:lnSpc>
              <a:buNone/>
            </a:pPr>
            <a:r>
              <a:rPr lang="en-GB" altLang="en-US" dirty="0"/>
              <a:t>Kahneman has identified five common biases in making decisions.</a:t>
            </a:r>
          </a:p>
          <a:p>
            <a:pPr>
              <a:lnSpc>
                <a:spcPts val="3200"/>
              </a:lnSpc>
            </a:pPr>
            <a:r>
              <a:rPr lang="en-GB" altLang="en-US" sz="2800" b="1" i="1" dirty="0"/>
              <a:t>Confirmation bias </a:t>
            </a:r>
            <a:r>
              <a:rPr lang="en-GB" altLang="en-US" sz="2800" dirty="0"/>
              <a:t>– seeking data that confirms a decision that has already been made.</a:t>
            </a:r>
          </a:p>
          <a:p>
            <a:pPr>
              <a:lnSpc>
                <a:spcPts val="3200"/>
              </a:lnSpc>
            </a:pPr>
            <a:r>
              <a:rPr lang="en-GB" altLang="en-US" sz="2800" b="1" i="1" dirty="0"/>
              <a:t>Anchoring bias </a:t>
            </a:r>
            <a:r>
              <a:rPr lang="en-GB" altLang="en-US" sz="2800" dirty="0"/>
              <a:t>– being tied to one piece of information that may no longer be relevant i.e. managers may rely on past sales trends, and neglect the possibility that these trends might change</a:t>
            </a:r>
          </a:p>
          <a:p>
            <a:pPr>
              <a:lnSpc>
                <a:spcPts val="3200"/>
              </a:lnSpc>
            </a:pPr>
            <a:r>
              <a:rPr lang="en-GB" altLang="en-US" sz="2800" b="1" i="1" dirty="0"/>
              <a:t>Saliency bias </a:t>
            </a:r>
            <a:r>
              <a:rPr lang="en-GB" altLang="en-US" sz="2800" dirty="0"/>
              <a:t>– a particular analogy becomes unduly influential (e.g. the ‘halo’ effect). i.e. managers may say a particular project is just like a successful project in the past, minimising differences: on the analogy with past experience, they simply expect success to be repeated.</a:t>
            </a:r>
          </a:p>
          <a:p>
            <a:endParaRPr lang="en-GB" dirty="0"/>
          </a:p>
        </p:txBody>
      </p:sp>
      <p:sp>
        <p:nvSpPr>
          <p:cNvPr id="4" name="Navy Footer Strip" descr="Footer navy">
            <a:extLst>
              <a:ext uri="{FF2B5EF4-FFF2-40B4-BE49-F238E27FC236}">
                <a16:creationId xmlns:a16="http://schemas.microsoft.com/office/drawing/2014/main" id="{7E523C9D-2D81-9536-5219-94E2A823155E}"/>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C99B91C-A589-6C62-7B5E-3BDFD58673D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BC39D0B-B496-52D7-754B-5ED801256F35}"/>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62851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27A1E-8615-F4E0-6662-728BF3278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3227D-757F-5A72-9C5F-7747F171D4E1}"/>
              </a:ext>
            </a:extLst>
          </p:cNvPr>
          <p:cNvSpPr>
            <a:spLocks noGrp="1"/>
          </p:cNvSpPr>
          <p:nvPr>
            <p:ph type="title"/>
          </p:nvPr>
        </p:nvSpPr>
        <p:spPr/>
        <p:txBody>
          <a:bodyPr/>
          <a:lstStyle/>
          <a:p>
            <a:pPr algn="ctr"/>
            <a:r>
              <a:rPr lang="en-GB" dirty="0"/>
              <a:t>Strategic decision-making </a:t>
            </a:r>
          </a:p>
        </p:txBody>
      </p:sp>
      <p:sp>
        <p:nvSpPr>
          <p:cNvPr id="3" name="Content Placeholder 2">
            <a:extLst>
              <a:ext uri="{FF2B5EF4-FFF2-40B4-BE49-F238E27FC236}">
                <a16:creationId xmlns:a16="http://schemas.microsoft.com/office/drawing/2014/main" id="{5CEB7E2A-611D-9CB0-D345-6B602ECEC02C}"/>
              </a:ext>
            </a:extLst>
          </p:cNvPr>
          <p:cNvSpPr>
            <a:spLocks noGrp="1"/>
          </p:cNvSpPr>
          <p:nvPr>
            <p:ph idx="1"/>
          </p:nvPr>
        </p:nvSpPr>
        <p:spPr>
          <a:xfrm>
            <a:off x="838200" y="1561846"/>
            <a:ext cx="10515600" cy="4351338"/>
          </a:xfrm>
        </p:spPr>
        <p:txBody>
          <a:bodyPr>
            <a:normAutofit fontScale="92500" lnSpcReduction="10000"/>
          </a:bodyPr>
          <a:lstStyle/>
          <a:p>
            <a:r>
              <a:rPr lang="en-GB" sz="3600" b="1" i="1" dirty="0"/>
              <a:t>Affect bias </a:t>
            </a:r>
            <a:r>
              <a:rPr lang="en-GB" dirty="0"/>
              <a:t>– becoming too attached to a particular option (the ‘champion’s </a:t>
            </a:r>
            <a:r>
              <a:rPr lang="en-GB" dirty="0" err="1"/>
              <a:t>bias’</a:t>
            </a:r>
            <a:r>
              <a:rPr lang="en-GB" dirty="0"/>
              <a:t>) – i.e. managers become too emotionally attached to a particular option.</a:t>
            </a:r>
          </a:p>
          <a:p>
            <a:pPr marL="0" indent="0">
              <a:buNone/>
            </a:pPr>
            <a:endParaRPr lang="en-GB" dirty="0"/>
          </a:p>
          <a:p>
            <a:r>
              <a:rPr lang="en-GB" sz="4000" b="1" i="1" dirty="0"/>
              <a:t>Risk bias </a:t>
            </a:r>
            <a:r>
              <a:rPr lang="en-GB" dirty="0"/>
              <a:t>– over-optimism reducing real risk. i.e. Managers are often overoptimistic in assessing their ability to deliver on projects.</a:t>
            </a:r>
          </a:p>
          <a:p>
            <a:endParaRPr lang="en-GB" dirty="0"/>
          </a:p>
          <a:p>
            <a:r>
              <a:rPr lang="en-GB" dirty="0"/>
              <a:t>For risk  - instead of relying on the organisation’s own assessment of its capabilities (an ‘inside view’), decision makers should also look at the record of other organisations undertaking similar projects (an ‘outside view’). </a:t>
            </a:r>
          </a:p>
          <a:p>
            <a:endParaRPr lang="en-GB" dirty="0"/>
          </a:p>
        </p:txBody>
      </p:sp>
      <p:sp>
        <p:nvSpPr>
          <p:cNvPr id="4" name="Navy Footer Strip" descr="Footer navy">
            <a:extLst>
              <a:ext uri="{FF2B5EF4-FFF2-40B4-BE49-F238E27FC236}">
                <a16:creationId xmlns:a16="http://schemas.microsoft.com/office/drawing/2014/main" id="{8013A5C7-5DFD-2C8F-4BF8-6C7B54F2D732}"/>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8D186C4-5932-50D3-AF54-B0C53E46996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178CD26-E4F4-0B30-60F4-E39FE9C9376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925383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7B903-E9D4-81B1-CD09-9CFD5B9F7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AEB88-7C25-C929-6A6E-6CF0331E8648}"/>
              </a:ext>
            </a:extLst>
          </p:cNvPr>
          <p:cNvSpPr>
            <a:spLocks noGrp="1"/>
          </p:cNvSpPr>
          <p:nvPr>
            <p:ph type="title"/>
          </p:nvPr>
        </p:nvSpPr>
        <p:spPr/>
        <p:txBody>
          <a:bodyPr/>
          <a:lstStyle/>
          <a:p>
            <a:pPr algn="ctr"/>
            <a:r>
              <a:rPr lang="en-US" dirty="0"/>
              <a:t>Strategy methodologies</a:t>
            </a:r>
            <a:endParaRPr lang="en-GB" dirty="0"/>
          </a:p>
        </p:txBody>
      </p:sp>
      <p:sp>
        <p:nvSpPr>
          <p:cNvPr id="4" name="Navy Footer Strip" descr="Footer navy">
            <a:extLst>
              <a:ext uri="{FF2B5EF4-FFF2-40B4-BE49-F238E27FC236}">
                <a16:creationId xmlns:a16="http://schemas.microsoft.com/office/drawing/2014/main" id="{1F808219-7637-DC1A-0AB3-EE1BE011217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07DA566A-8240-7513-BA57-5451B7CA698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93B7379-F5C0-8A79-E7D6-A23135DE395E}"/>
              </a:ext>
            </a:extLst>
          </p:cNvPr>
          <p:cNvPicPr>
            <a:picLocks noChangeAspect="1"/>
          </p:cNvPicPr>
          <p:nvPr/>
        </p:nvPicPr>
        <p:blipFill>
          <a:blip r:embed="rId3"/>
          <a:stretch>
            <a:fillRect/>
          </a:stretch>
        </p:blipFill>
        <p:spPr>
          <a:xfrm>
            <a:off x="534811" y="6217213"/>
            <a:ext cx="1801495" cy="397654"/>
          </a:xfrm>
          <a:prstGeom prst="rect">
            <a:avLst/>
          </a:prstGeom>
        </p:spPr>
      </p:pic>
      <p:grpSp>
        <p:nvGrpSpPr>
          <p:cNvPr id="9" name="Group 8">
            <a:extLst>
              <a:ext uri="{FF2B5EF4-FFF2-40B4-BE49-F238E27FC236}">
                <a16:creationId xmlns:a16="http://schemas.microsoft.com/office/drawing/2014/main" id="{9801CA37-37B5-3176-FC1E-6520617BB70F}"/>
              </a:ext>
            </a:extLst>
          </p:cNvPr>
          <p:cNvGrpSpPr>
            <a:grpSpLocks/>
          </p:cNvGrpSpPr>
          <p:nvPr/>
        </p:nvGrpSpPr>
        <p:grpSpPr bwMode="auto">
          <a:xfrm>
            <a:off x="1447496" y="2198450"/>
            <a:ext cx="8824913" cy="3413598"/>
            <a:chOff x="1701800" y="1628775"/>
            <a:chExt cx="5791200" cy="4191000"/>
          </a:xfrm>
        </p:grpSpPr>
        <p:sp>
          <p:nvSpPr>
            <p:cNvPr id="10" name="AutoShape 3">
              <a:extLst>
                <a:ext uri="{FF2B5EF4-FFF2-40B4-BE49-F238E27FC236}">
                  <a16:creationId xmlns:a16="http://schemas.microsoft.com/office/drawing/2014/main" id="{E7F91635-43D2-4E92-BBD2-EE93C0A04AE8}"/>
                </a:ext>
              </a:extLst>
            </p:cNvPr>
            <p:cNvSpPr>
              <a:spLocks noChangeArrowheads="1"/>
            </p:cNvSpPr>
            <p:nvPr/>
          </p:nvSpPr>
          <p:spPr bwMode="auto">
            <a:xfrm>
              <a:off x="1739900" y="1628775"/>
              <a:ext cx="57150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400" dirty="0">
                  <a:latin typeface="Arial" panose="020B0604020202020204" pitchFamily="34" charset="0"/>
                  <a:cs typeface="Arial" panose="020B0604020202020204" pitchFamily="34" charset="0"/>
                </a:rPr>
                <a:t>Strategy workshops</a:t>
              </a:r>
            </a:p>
          </p:txBody>
        </p:sp>
        <p:sp>
          <p:nvSpPr>
            <p:cNvPr id="11" name="AutoShape 4">
              <a:extLst>
                <a:ext uri="{FF2B5EF4-FFF2-40B4-BE49-F238E27FC236}">
                  <a16:creationId xmlns:a16="http://schemas.microsoft.com/office/drawing/2014/main" id="{FB04D0C1-9E34-4AC8-A43A-A9BF547707A8}"/>
                </a:ext>
              </a:extLst>
            </p:cNvPr>
            <p:cNvSpPr>
              <a:spLocks noChangeArrowheads="1"/>
            </p:cNvSpPr>
            <p:nvPr/>
          </p:nvSpPr>
          <p:spPr bwMode="auto">
            <a:xfrm>
              <a:off x="1701800" y="2695575"/>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400" dirty="0">
                  <a:latin typeface="Arial" panose="020B0604020202020204" pitchFamily="34" charset="0"/>
                  <a:cs typeface="Arial" panose="020B0604020202020204" pitchFamily="34" charset="0"/>
                </a:rPr>
                <a:t>Strategy projects</a:t>
              </a:r>
            </a:p>
          </p:txBody>
        </p:sp>
        <p:sp>
          <p:nvSpPr>
            <p:cNvPr id="12" name="AutoShape 5">
              <a:extLst>
                <a:ext uri="{FF2B5EF4-FFF2-40B4-BE49-F238E27FC236}">
                  <a16:creationId xmlns:a16="http://schemas.microsoft.com/office/drawing/2014/main" id="{3BA61191-1DA8-45CE-8EBB-4DC8A5D6CBCA}"/>
                </a:ext>
              </a:extLst>
            </p:cNvPr>
            <p:cNvSpPr>
              <a:spLocks noChangeArrowheads="1"/>
            </p:cNvSpPr>
            <p:nvPr/>
          </p:nvSpPr>
          <p:spPr bwMode="auto">
            <a:xfrm>
              <a:off x="1701800" y="3762375"/>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400" dirty="0">
                  <a:latin typeface="Arial" panose="020B0604020202020204" pitchFamily="34" charset="0"/>
                  <a:cs typeface="Arial" panose="020B0604020202020204" pitchFamily="34" charset="0"/>
                </a:rPr>
                <a:t>Hypothesis testing</a:t>
              </a:r>
            </a:p>
          </p:txBody>
        </p:sp>
        <p:sp>
          <p:nvSpPr>
            <p:cNvPr id="13" name="AutoShape 6">
              <a:extLst>
                <a:ext uri="{FF2B5EF4-FFF2-40B4-BE49-F238E27FC236}">
                  <a16:creationId xmlns:a16="http://schemas.microsoft.com/office/drawing/2014/main" id="{B1FFA79F-4196-4D00-AA22-F185A13BF9EA}"/>
                </a:ext>
              </a:extLst>
            </p:cNvPr>
            <p:cNvSpPr>
              <a:spLocks noChangeArrowheads="1"/>
            </p:cNvSpPr>
            <p:nvPr/>
          </p:nvSpPr>
          <p:spPr bwMode="auto">
            <a:xfrm>
              <a:off x="1701800" y="4829175"/>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400" dirty="0">
                  <a:latin typeface="Arial" panose="020B0604020202020204" pitchFamily="34" charset="0"/>
                  <a:cs typeface="Arial" panose="020B0604020202020204" pitchFamily="34" charset="0"/>
                </a:rPr>
                <a:t>Business cases and strategic plans</a:t>
              </a:r>
            </a:p>
          </p:txBody>
        </p:sp>
      </p:grpSp>
    </p:spTree>
    <p:extLst>
      <p:ext uri="{BB962C8B-B14F-4D97-AF65-F5344CB8AC3E}">
        <p14:creationId xmlns:p14="http://schemas.microsoft.com/office/powerpoint/2010/main" val="2900590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E531-C235-A014-24AF-359287F2B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E0523-845A-3864-374B-EF706B3D7C5B}"/>
              </a:ext>
            </a:extLst>
          </p:cNvPr>
          <p:cNvSpPr>
            <a:spLocks noGrp="1"/>
          </p:cNvSpPr>
          <p:nvPr>
            <p:ph type="title"/>
          </p:nvPr>
        </p:nvSpPr>
        <p:spPr/>
        <p:txBody>
          <a:bodyPr/>
          <a:lstStyle/>
          <a:p>
            <a:pPr algn="ctr"/>
            <a:r>
              <a:rPr lang="en-GB" dirty="0"/>
              <a:t>Strategy workshops </a:t>
            </a:r>
          </a:p>
        </p:txBody>
      </p:sp>
      <p:sp>
        <p:nvSpPr>
          <p:cNvPr id="3" name="Content Placeholder 2">
            <a:extLst>
              <a:ext uri="{FF2B5EF4-FFF2-40B4-BE49-F238E27FC236}">
                <a16:creationId xmlns:a16="http://schemas.microsoft.com/office/drawing/2014/main" id="{40B1AF66-CD63-6084-76DB-39916173896E}"/>
              </a:ext>
            </a:extLst>
          </p:cNvPr>
          <p:cNvSpPr>
            <a:spLocks noGrp="1"/>
          </p:cNvSpPr>
          <p:nvPr>
            <p:ph idx="1"/>
          </p:nvPr>
        </p:nvSpPr>
        <p:spPr>
          <a:xfrm>
            <a:off x="838200" y="1561846"/>
            <a:ext cx="10515600" cy="4351338"/>
          </a:xfrm>
        </p:spPr>
        <p:txBody>
          <a:bodyPr>
            <a:normAutofit fontScale="92500" lnSpcReduction="20000"/>
          </a:bodyPr>
          <a:lstStyle/>
          <a:p>
            <a:pPr>
              <a:spcBef>
                <a:spcPts val="1600"/>
              </a:spcBef>
            </a:pPr>
            <a:r>
              <a:rPr lang="en-GB" altLang="en-US" sz="2800" b="1" i="1" dirty="0"/>
              <a:t>Strategy workshops (or strategy away-days) </a:t>
            </a:r>
            <a:r>
              <a:rPr lang="en-GB" altLang="en-US" sz="2800" dirty="0"/>
              <a:t>involve groups of executives working intensively for one or two days, often away from the office, on organisational strategy.</a:t>
            </a:r>
          </a:p>
          <a:p>
            <a:pPr marL="0" indent="0">
              <a:spcBef>
                <a:spcPts val="1600"/>
              </a:spcBef>
              <a:buNone/>
            </a:pPr>
            <a:endParaRPr lang="en-GB" altLang="en-US" sz="2800" dirty="0"/>
          </a:p>
          <a:p>
            <a:pPr>
              <a:spcBef>
                <a:spcPts val="1600"/>
              </a:spcBef>
            </a:pPr>
            <a:r>
              <a:rPr lang="en-US" altLang="en-US" sz="2800" dirty="0"/>
              <a:t>Typically, workshops are used to formulate or reconsider strategy, to review the progress of current strategy, address strategy implementation issues and to communicate strategic decisions to a larger audience. </a:t>
            </a:r>
          </a:p>
          <a:p>
            <a:pPr marL="0" indent="0">
              <a:spcBef>
                <a:spcPts val="1600"/>
              </a:spcBef>
              <a:buNone/>
            </a:pPr>
            <a:endParaRPr lang="en-US" altLang="en-US" sz="2800" dirty="0"/>
          </a:p>
          <a:p>
            <a:pPr>
              <a:spcBef>
                <a:spcPts val="1600"/>
              </a:spcBef>
            </a:pPr>
            <a:r>
              <a:rPr lang="en-US" altLang="en-US" sz="2800" dirty="0"/>
              <a:t>Workshops can be either ad hoc or part of the regular strategic planning process.</a:t>
            </a:r>
            <a:endParaRPr lang="en-GB" altLang="en-US" sz="2800" dirty="0"/>
          </a:p>
          <a:p>
            <a:endParaRPr lang="en-GB" dirty="0"/>
          </a:p>
        </p:txBody>
      </p:sp>
      <p:sp>
        <p:nvSpPr>
          <p:cNvPr id="4" name="Navy Footer Strip" descr="Footer navy">
            <a:extLst>
              <a:ext uri="{FF2B5EF4-FFF2-40B4-BE49-F238E27FC236}">
                <a16:creationId xmlns:a16="http://schemas.microsoft.com/office/drawing/2014/main" id="{DCEDAAFA-3C04-B76B-0307-F13B87F69928}"/>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7DAD8F5-030E-92A3-9636-848FDFF21FA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D50B7D8-F311-6354-DFC1-E1416A007D0F}"/>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841555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C0010-677D-96A1-F1A2-AAE7933EA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936F1-1B88-7FE2-8449-271C2686BF3F}"/>
              </a:ext>
            </a:extLst>
          </p:cNvPr>
          <p:cNvSpPr>
            <a:spLocks noGrp="1"/>
          </p:cNvSpPr>
          <p:nvPr>
            <p:ph type="title"/>
          </p:nvPr>
        </p:nvSpPr>
        <p:spPr/>
        <p:txBody>
          <a:bodyPr/>
          <a:lstStyle/>
          <a:p>
            <a:pPr algn="ctr"/>
            <a:r>
              <a:rPr lang="en-GB" dirty="0"/>
              <a:t>Strategy workshops </a:t>
            </a:r>
          </a:p>
        </p:txBody>
      </p:sp>
      <p:sp>
        <p:nvSpPr>
          <p:cNvPr id="3" name="Content Placeholder 2">
            <a:extLst>
              <a:ext uri="{FF2B5EF4-FFF2-40B4-BE49-F238E27FC236}">
                <a16:creationId xmlns:a16="http://schemas.microsoft.com/office/drawing/2014/main" id="{5114CAFA-E114-BC27-0A87-BF2291F79E01}"/>
              </a:ext>
            </a:extLst>
          </p:cNvPr>
          <p:cNvSpPr>
            <a:spLocks noGrp="1"/>
          </p:cNvSpPr>
          <p:nvPr>
            <p:ph idx="1"/>
          </p:nvPr>
        </p:nvSpPr>
        <p:spPr/>
        <p:txBody>
          <a:bodyPr>
            <a:normAutofit fontScale="85000" lnSpcReduction="20000"/>
          </a:bodyPr>
          <a:lstStyle/>
          <a:p>
            <a:pPr marL="0" indent="0" defTabSz="785813">
              <a:buNone/>
            </a:pPr>
            <a:r>
              <a:rPr lang="en-GB" altLang="en-US" sz="2400" dirty="0"/>
              <a:t>Workshops designed to question existing strategy or develop new strategy should:</a:t>
            </a:r>
          </a:p>
          <a:p>
            <a:pPr marL="0" indent="0" defTabSz="785813">
              <a:buNone/>
            </a:pPr>
            <a:endParaRPr lang="en-GB" altLang="en-US" sz="2400" dirty="0"/>
          </a:p>
          <a:p>
            <a:pPr defTabSz="785813"/>
            <a:r>
              <a:rPr lang="en-GB" altLang="en-US" dirty="0"/>
              <a:t>Employ </a:t>
            </a:r>
            <a:r>
              <a:rPr lang="en-GB" altLang="en-US" b="1" i="1" dirty="0"/>
              <a:t>strategy concepts </a:t>
            </a:r>
            <a:r>
              <a:rPr lang="en-GB" altLang="en-US" dirty="0"/>
              <a:t>and </a:t>
            </a:r>
            <a:r>
              <a:rPr lang="en-GB" altLang="en-US" b="1" i="1" dirty="0"/>
              <a:t>tools.</a:t>
            </a:r>
          </a:p>
          <a:p>
            <a:pPr marL="0" indent="0" defTabSz="785813">
              <a:buNone/>
            </a:pPr>
            <a:endParaRPr lang="en-GB" altLang="en-US" b="1" i="1" dirty="0"/>
          </a:p>
          <a:p>
            <a:pPr defTabSz="785813"/>
            <a:r>
              <a:rPr lang="en-GB" altLang="en-US" dirty="0"/>
              <a:t>Use a </a:t>
            </a:r>
            <a:r>
              <a:rPr lang="en-GB" altLang="en-US" b="1" i="1" dirty="0"/>
              <a:t>specialist facilitator</a:t>
            </a:r>
            <a:r>
              <a:rPr lang="en-GB" altLang="en-US" i="1" dirty="0"/>
              <a:t> </a:t>
            </a:r>
            <a:r>
              <a:rPr lang="en-GB" altLang="en-US" dirty="0"/>
              <a:t>to focus discussion and ensure participants contribute.</a:t>
            </a:r>
          </a:p>
          <a:p>
            <a:pPr marL="0" indent="0" defTabSz="785813">
              <a:buNone/>
            </a:pPr>
            <a:endParaRPr lang="en-GB" altLang="en-US" dirty="0"/>
          </a:p>
          <a:p>
            <a:pPr defTabSz="785813"/>
            <a:r>
              <a:rPr lang="en-GB" altLang="en-US" dirty="0"/>
              <a:t>Enjoy the visible </a:t>
            </a:r>
            <a:r>
              <a:rPr lang="en-GB" altLang="en-US" b="1" i="1" dirty="0"/>
              <a:t>support of the workshop sponsor</a:t>
            </a:r>
            <a:r>
              <a:rPr lang="en-GB" altLang="en-US" b="1" dirty="0"/>
              <a:t> </a:t>
            </a:r>
            <a:r>
              <a:rPr lang="en-GB" altLang="en-US" dirty="0"/>
              <a:t>(who may well be the CEO).</a:t>
            </a:r>
          </a:p>
          <a:p>
            <a:pPr marL="0" indent="0" defTabSz="785813">
              <a:buNone/>
            </a:pPr>
            <a:endParaRPr lang="en-GB" altLang="en-US" dirty="0"/>
          </a:p>
          <a:p>
            <a:pPr defTabSz="785813"/>
            <a:r>
              <a:rPr lang="en-GB" altLang="en-US" b="1" i="1" dirty="0"/>
              <a:t>Diminish everyday functional and hierarchical roles</a:t>
            </a:r>
            <a:r>
              <a:rPr lang="en-GB" altLang="en-US" i="1" dirty="0"/>
              <a:t> </a:t>
            </a:r>
            <a:r>
              <a:rPr lang="en-GB" altLang="en-US" dirty="0"/>
              <a:t>– to remove inhibitions and get away from normal</a:t>
            </a:r>
            <a:br>
              <a:rPr lang="en-GB" altLang="en-US" dirty="0"/>
            </a:br>
            <a:r>
              <a:rPr lang="en-GB" altLang="en-US" dirty="0"/>
              <a:t>routines.</a:t>
            </a:r>
          </a:p>
          <a:p>
            <a:endParaRPr lang="en-GB" dirty="0"/>
          </a:p>
        </p:txBody>
      </p:sp>
      <p:sp>
        <p:nvSpPr>
          <p:cNvPr id="4" name="Navy Footer Strip" descr="Footer navy">
            <a:extLst>
              <a:ext uri="{FF2B5EF4-FFF2-40B4-BE49-F238E27FC236}">
                <a16:creationId xmlns:a16="http://schemas.microsoft.com/office/drawing/2014/main" id="{AF7F4D55-3EE6-15D5-A595-9664B822508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F61A36E-C497-6015-3314-69B5B5C7AFE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35E19F9-9832-9C02-EE60-6E68D2FF37E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11296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F53A0-A2B2-E4BE-6A45-9ED091944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72BF4-A8C4-B45F-690E-3806288C6FBD}"/>
              </a:ext>
            </a:extLst>
          </p:cNvPr>
          <p:cNvSpPr>
            <a:spLocks noGrp="1"/>
          </p:cNvSpPr>
          <p:nvPr>
            <p:ph type="title"/>
          </p:nvPr>
        </p:nvSpPr>
        <p:spPr/>
        <p:txBody>
          <a:bodyPr/>
          <a:lstStyle/>
          <a:p>
            <a:pPr algn="ctr"/>
            <a:r>
              <a:rPr lang="en-US" dirty="0"/>
              <a:t>Strategy workshops and action </a:t>
            </a:r>
            <a:endParaRPr lang="en-GB" dirty="0"/>
          </a:p>
        </p:txBody>
      </p:sp>
      <p:sp>
        <p:nvSpPr>
          <p:cNvPr id="3" name="Content Placeholder 2">
            <a:extLst>
              <a:ext uri="{FF2B5EF4-FFF2-40B4-BE49-F238E27FC236}">
                <a16:creationId xmlns:a16="http://schemas.microsoft.com/office/drawing/2014/main" id="{7C2D210D-7E64-547E-C8BB-BC9505EFC5A3}"/>
              </a:ext>
            </a:extLst>
          </p:cNvPr>
          <p:cNvSpPr>
            <a:spLocks noGrp="1"/>
          </p:cNvSpPr>
          <p:nvPr>
            <p:ph idx="1"/>
          </p:nvPr>
        </p:nvSpPr>
        <p:spPr>
          <a:xfrm>
            <a:off x="838200" y="1561846"/>
            <a:ext cx="10515600" cy="4351338"/>
          </a:xfrm>
        </p:spPr>
        <p:txBody>
          <a:bodyPr>
            <a:normAutofit fontScale="92500"/>
          </a:bodyPr>
          <a:lstStyle/>
          <a:p>
            <a:pPr marL="0" indent="0">
              <a:buNone/>
              <a:tabLst>
                <a:tab pos="284163" algn="l"/>
              </a:tabLst>
              <a:defRPr/>
            </a:pPr>
            <a:r>
              <a:rPr lang="en-US" altLang="en-US" sz="2800" dirty="0"/>
              <a:t>If workshops are going to lead to effective action, then there should be:</a:t>
            </a:r>
          </a:p>
          <a:p>
            <a:pPr marL="314325" indent="-314325">
              <a:tabLst>
                <a:tab pos="284163" algn="l"/>
              </a:tabLst>
              <a:defRPr/>
            </a:pPr>
            <a:r>
              <a:rPr lang="en-US" altLang="en-US" sz="2800" b="1" i="1" dirty="0"/>
              <a:t>an</a:t>
            </a:r>
            <a:r>
              <a:rPr lang="en-US" altLang="en-US" sz="2800" i="1" dirty="0"/>
              <a:t> </a:t>
            </a:r>
            <a:r>
              <a:rPr lang="en-US" altLang="en-US" sz="2800" b="1" i="1" dirty="0"/>
              <a:t>agreed list of actions </a:t>
            </a:r>
            <a:r>
              <a:rPr lang="en-US" altLang="en-US" sz="2800" dirty="0"/>
              <a:t>which are then widely circulated.</a:t>
            </a:r>
          </a:p>
          <a:p>
            <a:pPr marL="0" indent="0">
              <a:buNone/>
              <a:tabLst>
                <a:tab pos="284163" algn="l"/>
              </a:tabLst>
              <a:defRPr/>
            </a:pPr>
            <a:endParaRPr lang="en-US" altLang="en-US" sz="2800" dirty="0"/>
          </a:p>
          <a:p>
            <a:pPr marL="0" indent="0">
              <a:tabLst>
                <a:tab pos="284163" algn="l"/>
              </a:tabLst>
              <a:defRPr/>
            </a:pPr>
            <a:r>
              <a:rPr lang="en-US" altLang="en-US" sz="2800" i="1" dirty="0"/>
              <a:t>	</a:t>
            </a:r>
            <a:r>
              <a:rPr lang="en-US" altLang="en-US" sz="2800" b="1" i="1" dirty="0"/>
              <a:t>project groups </a:t>
            </a:r>
            <a:r>
              <a:rPr lang="en-US" altLang="en-US" sz="2800" dirty="0"/>
              <a:t>established to follow up.</a:t>
            </a:r>
          </a:p>
          <a:p>
            <a:pPr marL="0" indent="0">
              <a:buNone/>
              <a:tabLst>
                <a:tab pos="284163" algn="l"/>
              </a:tabLst>
              <a:defRPr/>
            </a:pPr>
            <a:endParaRPr lang="en-US" altLang="en-US" sz="2800" dirty="0"/>
          </a:p>
          <a:p>
            <a:pPr marL="0" indent="0">
              <a:tabLst>
                <a:tab pos="284163" algn="l"/>
              </a:tabLst>
              <a:defRPr/>
            </a:pPr>
            <a:r>
              <a:rPr lang="en-GB" altLang="en-US" sz="2800" i="1" dirty="0"/>
              <a:t>	</a:t>
            </a:r>
            <a:r>
              <a:rPr lang="en-GB" altLang="en-US" sz="2800" b="1" i="1" dirty="0"/>
              <a:t>nesting of workshops </a:t>
            </a:r>
            <a:r>
              <a:rPr lang="en-GB" altLang="en-US" sz="2800" dirty="0"/>
              <a:t>in a series becoming more grounded in operational reality.</a:t>
            </a:r>
          </a:p>
          <a:p>
            <a:pPr marL="0" indent="0">
              <a:buNone/>
              <a:tabLst>
                <a:tab pos="284163" algn="l"/>
              </a:tabLst>
              <a:defRPr/>
            </a:pPr>
            <a:endParaRPr lang="en-GB" altLang="en-US" sz="2800" dirty="0"/>
          </a:p>
          <a:p>
            <a:pPr marL="304800" indent="-304800">
              <a:tabLst>
                <a:tab pos="284163" algn="l"/>
              </a:tabLst>
              <a:defRPr/>
            </a:pPr>
            <a:r>
              <a:rPr lang="en-US" altLang="en-US" sz="2800" b="1" i="1" dirty="0"/>
              <a:t>visible commitment by top management </a:t>
            </a:r>
            <a:r>
              <a:rPr lang="en-US" altLang="en-US" sz="2800" dirty="0"/>
              <a:t>to workshop outcomes.</a:t>
            </a:r>
          </a:p>
          <a:p>
            <a:endParaRPr lang="en-GB" dirty="0"/>
          </a:p>
        </p:txBody>
      </p:sp>
      <p:sp>
        <p:nvSpPr>
          <p:cNvPr id="4" name="Navy Footer Strip" descr="Footer navy">
            <a:extLst>
              <a:ext uri="{FF2B5EF4-FFF2-40B4-BE49-F238E27FC236}">
                <a16:creationId xmlns:a16="http://schemas.microsoft.com/office/drawing/2014/main" id="{DFE02012-C8CB-07DB-E798-A3C918CF39A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FF47554-46F4-207F-CAD9-A6DE7534669C}"/>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D4E4995-DD23-4088-9610-291C9B8E347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86881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267B3-72EF-BC66-F855-5992E0426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E650A-785F-C4F2-368C-6DB43881CAA6}"/>
              </a:ext>
            </a:extLst>
          </p:cNvPr>
          <p:cNvSpPr>
            <a:spLocks noGrp="1"/>
          </p:cNvSpPr>
          <p:nvPr>
            <p:ph type="title"/>
          </p:nvPr>
        </p:nvSpPr>
        <p:spPr>
          <a:xfrm>
            <a:off x="843437" y="185295"/>
            <a:ext cx="10515600" cy="1325563"/>
          </a:xfrm>
        </p:spPr>
        <p:txBody>
          <a:bodyPr/>
          <a:lstStyle/>
          <a:p>
            <a:pPr algn="ctr"/>
            <a:r>
              <a:rPr lang="en-GB" altLang="en-US" sz="4400" b="1" dirty="0">
                <a:ea typeface="+mj-ea"/>
                <a:cs typeface="Arial" panose="020B0604020202020204" pitchFamily="34" charset="0"/>
              </a:rPr>
              <a:t>The pyramid of strategy practice</a:t>
            </a:r>
            <a:endParaRPr lang="en-GB" dirty="0"/>
          </a:p>
        </p:txBody>
      </p:sp>
      <p:sp>
        <p:nvSpPr>
          <p:cNvPr id="4" name="Navy Footer Strip" descr="Footer navy">
            <a:extLst>
              <a:ext uri="{FF2B5EF4-FFF2-40B4-BE49-F238E27FC236}">
                <a16:creationId xmlns:a16="http://schemas.microsoft.com/office/drawing/2014/main" id="{9B1FC271-C145-6136-E044-ED520E92D3BC}"/>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6257E10-C244-28B6-302C-DA55ED7E7A7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99A8033-D0AB-2271-B064-52A43657481E}"/>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6">
            <a:extLst>
              <a:ext uri="{FF2B5EF4-FFF2-40B4-BE49-F238E27FC236}">
                <a16:creationId xmlns:a16="http://schemas.microsoft.com/office/drawing/2014/main" id="{D56C8039-1E28-10ED-2FE9-B678378617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36306" y="1510858"/>
            <a:ext cx="7419975"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444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4D991-6C39-9371-3273-34EB89618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07322-1A55-B473-FBB7-A28CDB10B8AA}"/>
              </a:ext>
            </a:extLst>
          </p:cNvPr>
          <p:cNvSpPr>
            <a:spLocks noGrp="1"/>
          </p:cNvSpPr>
          <p:nvPr>
            <p:ph type="title"/>
          </p:nvPr>
        </p:nvSpPr>
        <p:spPr>
          <a:xfrm>
            <a:off x="838200" y="-28832"/>
            <a:ext cx="10515600" cy="1325563"/>
          </a:xfrm>
        </p:spPr>
        <p:txBody>
          <a:bodyPr/>
          <a:lstStyle/>
          <a:p>
            <a:pPr algn="ctr"/>
            <a:r>
              <a:rPr lang="en-GB" dirty="0"/>
              <a:t>Strategy projects &amp; requirements </a:t>
            </a:r>
          </a:p>
        </p:txBody>
      </p:sp>
      <p:sp>
        <p:nvSpPr>
          <p:cNvPr id="3" name="Content Placeholder 2">
            <a:extLst>
              <a:ext uri="{FF2B5EF4-FFF2-40B4-BE49-F238E27FC236}">
                <a16:creationId xmlns:a16="http://schemas.microsoft.com/office/drawing/2014/main" id="{6157403D-3E92-076E-EC6C-ED5D51DD01EA}"/>
              </a:ext>
            </a:extLst>
          </p:cNvPr>
          <p:cNvSpPr>
            <a:spLocks noGrp="1"/>
          </p:cNvSpPr>
          <p:nvPr>
            <p:ph idx="1"/>
          </p:nvPr>
        </p:nvSpPr>
        <p:spPr>
          <a:xfrm>
            <a:off x="838200" y="1561846"/>
            <a:ext cx="5257800" cy="4351338"/>
          </a:xfrm>
        </p:spPr>
        <p:txBody>
          <a:bodyPr>
            <a:normAutofit fontScale="85000" lnSpcReduction="20000"/>
          </a:bodyPr>
          <a:lstStyle/>
          <a:p>
            <a:pPr marL="0" indent="0">
              <a:buNone/>
              <a:defRPr/>
            </a:pPr>
            <a:r>
              <a:rPr lang="en-GB" altLang="en-US" sz="4000" b="1" i="1" dirty="0"/>
              <a:t>Strategy projects </a:t>
            </a:r>
            <a:r>
              <a:rPr lang="en-GB" altLang="en-US" sz="4000" dirty="0"/>
              <a:t>involve teams of people assigned to work on particular strategic issues over a defined period of time.</a:t>
            </a:r>
          </a:p>
          <a:p>
            <a:pPr eaLnBrk="1" hangingPunct="1">
              <a:buFont typeface="Arial" charset="0"/>
              <a:buNone/>
              <a:defRPr/>
            </a:pPr>
            <a:endParaRPr lang="en-GB" altLang="en-US" sz="1200" b="1" dirty="0"/>
          </a:p>
          <a:p>
            <a:pPr lvl="1" indent="-742950">
              <a:buNone/>
              <a:defRPr/>
            </a:pPr>
            <a:r>
              <a:rPr lang="en-GB" altLang="en-US" sz="3600" b="1" dirty="0"/>
              <a:t>Projects might be used to:</a:t>
            </a:r>
          </a:p>
          <a:p>
            <a:pPr marL="342900" lvl="1" indent="-342900">
              <a:defRPr/>
            </a:pPr>
            <a:r>
              <a:rPr lang="en-GB" altLang="en-US" sz="3600" dirty="0"/>
              <a:t>Explore problems and/or opportunities.</a:t>
            </a:r>
          </a:p>
          <a:p>
            <a:pPr marL="342900" lvl="1" indent="-342900">
              <a:defRPr/>
            </a:pPr>
            <a:r>
              <a:rPr lang="en-GB" altLang="en-US" sz="3600" dirty="0"/>
              <a:t>Implement agreed elements of strategy.</a:t>
            </a:r>
          </a:p>
          <a:p>
            <a:endParaRPr lang="en-GB" dirty="0"/>
          </a:p>
        </p:txBody>
      </p:sp>
      <p:sp>
        <p:nvSpPr>
          <p:cNvPr id="4" name="Navy Footer Strip" descr="Footer navy">
            <a:extLst>
              <a:ext uri="{FF2B5EF4-FFF2-40B4-BE49-F238E27FC236}">
                <a16:creationId xmlns:a16="http://schemas.microsoft.com/office/drawing/2014/main" id="{D14DEFEE-A901-6006-7421-C512ED8E505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9712973-B0C1-A089-03AD-6DF3FC78E6BC}"/>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C6A1136-5DC3-23B5-EAF2-F45D976F4FC7}"/>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AutoShape 3">
            <a:extLst>
              <a:ext uri="{FF2B5EF4-FFF2-40B4-BE49-F238E27FC236}">
                <a16:creationId xmlns:a16="http://schemas.microsoft.com/office/drawing/2014/main" id="{E7FC8388-CC07-9E65-AF5E-144DBFB19825}"/>
              </a:ext>
            </a:extLst>
          </p:cNvPr>
          <p:cNvSpPr>
            <a:spLocks noChangeArrowheads="1"/>
          </p:cNvSpPr>
          <p:nvPr/>
        </p:nvSpPr>
        <p:spPr bwMode="auto">
          <a:xfrm>
            <a:off x="6021421" y="1229512"/>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dirty="0">
                <a:latin typeface="Arial" panose="020B0604020202020204" pitchFamily="34" charset="0"/>
                <a:cs typeface="Arial" panose="020B0604020202020204" pitchFamily="34" charset="0"/>
              </a:rPr>
              <a:t>A clear brief or mandate</a:t>
            </a:r>
          </a:p>
        </p:txBody>
      </p:sp>
      <p:sp>
        <p:nvSpPr>
          <p:cNvPr id="8" name="AutoShape 4">
            <a:extLst>
              <a:ext uri="{FF2B5EF4-FFF2-40B4-BE49-F238E27FC236}">
                <a16:creationId xmlns:a16="http://schemas.microsoft.com/office/drawing/2014/main" id="{F064E8AF-C8AC-9AB2-FFDC-1075FC824A77}"/>
              </a:ext>
            </a:extLst>
          </p:cNvPr>
          <p:cNvSpPr>
            <a:spLocks noChangeArrowheads="1"/>
          </p:cNvSpPr>
          <p:nvPr/>
        </p:nvSpPr>
        <p:spPr bwMode="auto">
          <a:xfrm>
            <a:off x="6021421" y="2358622"/>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dirty="0">
                <a:latin typeface="Arial" panose="020B0604020202020204" pitchFamily="34" charset="0"/>
                <a:cs typeface="Arial" panose="020B0604020202020204" pitchFamily="34" charset="0"/>
              </a:rPr>
              <a:t>Top management commitment</a:t>
            </a:r>
          </a:p>
        </p:txBody>
      </p:sp>
      <p:sp>
        <p:nvSpPr>
          <p:cNvPr id="9" name="AutoShape 5">
            <a:extLst>
              <a:ext uri="{FF2B5EF4-FFF2-40B4-BE49-F238E27FC236}">
                <a16:creationId xmlns:a16="http://schemas.microsoft.com/office/drawing/2014/main" id="{2C6542B6-A243-340B-3CF9-4CB92D9451C5}"/>
              </a:ext>
            </a:extLst>
          </p:cNvPr>
          <p:cNvSpPr>
            <a:spLocks noChangeArrowheads="1"/>
          </p:cNvSpPr>
          <p:nvPr/>
        </p:nvSpPr>
        <p:spPr bwMode="auto">
          <a:xfrm>
            <a:off x="6021421" y="3487732"/>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dirty="0">
                <a:latin typeface="Arial" panose="020B0604020202020204" pitchFamily="34" charset="0"/>
                <a:cs typeface="Arial" panose="020B0604020202020204" pitchFamily="34" charset="0"/>
              </a:rPr>
              <a:t>Milestones and reviews</a:t>
            </a:r>
          </a:p>
        </p:txBody>
      </p:sp>
      <p:sp>
        <p:nvSpPr>
          <p:cNvPr id="10" name="AutoShape 6">
            <a:extLst>
              <a:ext uri="{FF2B5EF4-FFF2-40B4-BE49-F238E27FC236}">
                <a16:creationId xmlns:a16="http://schemas.microsoft.com/office/drawing/2014/main" id="{C4CA98CE-BCA3-D38B-8813-5629284394BB}"/>
              </a:ext>
            </a:extLst>
          </p:cNvPr>
          <p:cNvSpPr>
            <a:spLocks noChangeArrowheads="1"/>
          </p:cNvSpPr>
          <p:nvPr/>
        </p:nvSpPr>
        <p:spPr bwMode="auto">
          <a:xfrm>
            <a:off x="6021421" y="4616842"/>
            <a:ext cx="5791200" cy="990600"/>
          </a:xfrm>
          <a:prstGeom prst="octagon">
            <a:avLst>
              <a:gd name="adj" fmla="val 2928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dirty="0">
                <a:latin typeface="Arial" panose="020B0604020202020204" pitchFamily="34" charset="0"/>
                <a:cs typeface="Arial" panose="020B0604020202020204" pitchFamily="34" charset="0"/>
              </a:rPr>
              <a:t>Appropriate resources</a:t>
            </a:r>
          </a:p>
        </p:txBody>
      </p:sp>
    </p:spTree>
    <p:extLst>
      <p:ext uri="{BB962C8B-B14F-4D97-AF65-F5344CB8AC3E}">
        <p14:creationId xmlns:p14="http://schemas.microsoft.com/office/powerpoint/2010/main" val="1051634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3681A-3FBB-AA11-E0EF-1B7761D3D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0B486-3385-9218-536C-46E9120E683E}"/>
              </a:ext>
            </a:extLst>
          </p:cNvPr>
          <p:cNvSpPr>
            <a:spLocks noGrp="1"/>
          </p:cNvSpPr>
          <p:nvPr>
            <p:ph type="title"/>
          </p:nvPr>
        </p:nvSpPr>
        <p:spPr/>
        <p:txBody>
          <a:bodyPr/>
          <a:lstStyle/>
          <a:p>
            <a:pPr algn="ctr"/>
            <a:r>
              <a:rPr lang="en-GB" dirty="0"/>
              <a:t>Hypothesis testing</a:t>
            </a:r>
          </a:p>
        </p:txBody>
      </p:sp>
      <p:sp>
        <p:nvSpPr>
          <p:cNvPr id="3" name="Content Placeholder 2">
            <a:extLst>
              <a:ext uri="{FF2B5EF4-FFF2-40B4-BE49-F238E27FC236}">
                <a16:creationId xmlns:a16="http://schemas.microsoft.com/office/drawing/2014/main" id="{1D45C002-3750-FAE9-30A4-187238E3272B}"/>
              </a:ext>
            </a:extLst>
          </p:cNvPr>
          <p:cNvSpPr>
            <a:spLocks noGrp="1"/>
          </p:cNvSpPr>
          <p:nvPr>
            <p:ph idx="1"/>
          </p:nvPr>
        </p:nvSpPr>
        <p:spPr>
          <a:xfrm>
            <a:off x="838200" y="1561846"/>
            <a:ext cx="10515600" cy="4351338"/>
          </a:xfrm>
        </p:spPr>
        <p:txBody>
          <a:bodyPr/>
          <a:lstStyle/>
          <a:p>
            <a:r>
              <a:rPr lang="en-GB" altLang="en-US" b="1" i="1" dirty="0"/>
              <a:t>Hypothesis testing </a:t>
            </a:r>
            <a:r>
              <a:rPr lang="en-GB" altLang="en-US" dirty="0"/>
              <a:t>is a methodology used particularly in strategy projects for setting  priorities in investigating issues and options.</a:t>
            </a:r>
          </a:p>
          <a:p>
            <a:pPr marL="0" indent="0">
              <a:buNone/>
            </a:pPr>
            <a:endParaRPr lang="en-GB" altLang="en-US" dirty="0"/>
          </a:p>
          <a:p>
            <a:r>
              <a:rPr lang="en-GB" altLang="en-US" dirty="0">
                <a:latin typeface="Arial" panose="020B0604020202020204" pitchFamily="34" charset="0"/>
              </a:rPr>
              <a:t>It starts with a proposition about how things are (the descriptive hypothesis), and then seeks to test it with real-world data. </a:t>
            </a:r>
          </a:p>
          <a:p>
            <a:pPr marL="0" indent="0">
              <a:buNone/>
            </a:pPr>
            <a:endParaRPr lang="en-GB" altLang="en-US" dirty="0">
              <a:latin typeface="Arial" panose="020B0604020202020204" pitchFamily="34" charset="0"/>
            </a:endParaRPr>
          </a:p>
          <a:p>
            <a:r>
              <a:rPr lang="en-GB" altLang="en-US" dirty="0">
                <a:latin typeface="Arial" panose="020B0604020202020204" pitchFamily="34" charset="0"/>
              </a:rPr>
              <a:t>To test it, a strategy project team would begin by gathering data on the size of organisations in the industry and correlate these with the organisations’ </a:t>
            </a:r>
            <a:r>
              <a:rPr lang="en-GB" altLang="en-US" dirty="0" err="1">
                <a:latin typeface="Arial" panose="020B0604020202020204" pitchFamily="34" charset="0"/>
              </a:rPr>
              <a:t>profitabilities</a:t>
            </a:r>
            <a:r>
              <a:rPr lang="en-GB" altLang="en-US" dirty="0">
                <a:latin typeface="Arial" panose="020B0604020202020204" pitchFamily="34" charset="0"/>
              </a:rPr>
              <a:t>. </a:t>
            </a:r>
            <a:endParaRPr lang="en-GB" altLang="en-US" dirty="0"/>
          </a:p>
          <a:p>
            <a:endParaRPr lang="en-GB" dirty="0"/>
          </a:p>
        </p:txBody>
      </p:sp>
      <p:sp>
        <p:nvSpPr>
          <p:cNvPr id="4" name="Navy Footer Strip" descr="Footer navy">
            <a:extLst>
              <a:ext uri="{FF2B5EF4-FFF2-40B4-BE49-F238E27FC236}">
                <a16:creationId xmlns:a16="http://schemas.microsoft.com/office/drawing/2014/main" id="{F45CCA50-785B-3B82-E332-49605569F7EF}"/>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9457F7D-EB4F-42D4-9409-4A286A60FBE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2C8A2C8C-2458-6CD6-4AA3-522B583F318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79873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398AC-62AF-B0B6-9297-419370D504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234D4-F49A-3048-21DF-90BEBB30BC92}"/>
              </a:ext>
            </a:extLst>
          </p:cNvPr>
          <p:cNvSpPr>
            <a:spLocks noGrp="1"/>
          </p:cNvSpPr>
          <p:nvPr>
            <p:ph type="title"/>
          </p:nvPr>
        </p:nvSpPr>
        <p:spPr/>
        <p:txBody>
          <a:bodyPr/>
          <a:lstStyle/>
          <a:p>
            <a:pPr algn="ctr"/>
            <a:r>
              <a:rPr lang="en-GB" dirty="0"/>
              <a:t>Business cases</a:t>
            </a:r>
          </a:p>
        </p:txBody>
      </p:sp>
      <p:sp>
        <p:nvSpPr>
          <p:cNvPr id="3" name="Content Placeholder 2">
            <a:extLst>
              <a:ext uri="{FF2B5EF4-FFF2-40B4-BE49-F238E27FC236}">
                <a16:creationId xmlns:a16="http://schemas.microsoft.com/office/drawing/2014/main" id="{1DEE3A92-3AC1-66DB-9E46-AACE5661A36A}"/>
              </a:ext>
            </a:extLst>
          </p:cNvPr>
          <p:cNvSpPr>
            <a:spLocks noGrp="1"/>
          </p:cNvSpPr>
          <p:nvPr>
            <p:ph idx="1"/>
          </p:nvPr>
        </p:nvSpPr>
        <p:spPr>
          <a:xfrm>
            <a:off x="906294" y="1475430"/>
            <a:ext cx="10515600" cy="4351338"/>
          </a:xfrm>
        </p:spPr>
        <p:txBody>
          <a:bodyPr>
            <a:normAutofit lnSpcReduction="10000"/>
          </a:bodyPr>
          <a:lstStyle/>
          <a:p>
            <a:pPr marL="0" indent="0">
              <a:spcBef>
                <a:spcPts val="900"/>
              </a:spcBef>
              <a:buNone/>
            </a:pPr>
            <a:r>
              <a:rPr lang="en-GB" altLang="en-US" b="1" i="1" dirty="0"/>
              <a:t>A business case </a:t>
            </a:r>
            <a:r>
              <a:rPr lang="en-GB" altLang="en-US" dirty="0"/>
              <a:t>provides the data and argument in support of a particular strategy proposal, for example, investment in new equipment.</a:t>
            </a:r>
          </a:p>
          <a:p>
            <a:pPr marL="0" indent="0">
              <a:spcBef>
                <a:spcPts val="900"/>
              </a:spcBef>
              <a:buNone/>
            </a:pPr>
            <a:endParaRPr lang="en-GB" altLang="en-US" dirty="0"/>
          </a:p>
          <a:p>
            <a:pPr marL="0" indent="0">
              <a:spcBef>
                <a:spcPts val="900"/>
              </a:spcBef>
              <a:buNone/>
            </a:pPr>
            <a:r>
              <a:rPr lang="en-GB" altLang="en-US" dirty="0"/>
              <a:t>A business case should:</a:t>
            </a:r>
          </a:p>
          <a:p>
            <a:pPr lvl="1">
              <a:spcBef>
                <a:spcPts val="900"/>
              </a:spcBef>
            </a:pPr>
            <a:r>
              <a:rPr lang="en-GB" altLang="en-US" b="1" i="1" dirty="0"/>
              <a:t>Focus on strategic needs.</a:t>
            </a:r>
          </a:p>
          <a:p>
            <a:pPr lvl="1">
              <a:spcBef>
                <a:spcPts val="900"/>
              </a:spcBef>
            </a:pPr>
            <a:r>
              <a:rPr lang="en-GB" altLang="en-US" b="1" i="1" dirty="0"/>
              <a:t>Be supported with key data.</a:t>
            </a:r>
          </a:p>
          <a:p>
            <a:pPr lvl="1">
              <a:spcBef>
                <a:spcPts val="900"/>
              </a:spcBef>
            </a:pPr>
            <a:r>
              <a:rPr lang="en-GB" altLang="en-US" b="1" i="1" dirty="0"/>
              <a:t>Provide a clear rationale.</a:t>
            </a:r>
          </a:p>
          <a:p>
            <a:pPr lvl="1">
              <a:spcBef>
                <a:spcPts val="900"/>
              </a:spcBef>
            </a:pPr>
            <a:r>
              <a:rPr lang="en-GB" altLang="en-US" b="1" i="1" dirty="0"/>
              <a:t>Demonstrate solutions and actions.</a:t>
            </a:r>
          </a:p>
          <a:p>
            <a:pPr lvl="1">
              <a:spcBef>
                <a:spcPts val="900"/>
              </a:spcBef>
            </a:pPr>
            <a:r>
              <a:rPr lang="en-GB" altLang="en-US" b="1" i="1" dirty="0"/>
              <a:t>Provide clear progress measures.</a:t>
            </a:r>
            <a:endParaRPr lang="en-GB" altLang="en-US" b="1" dirty="0"/>
          </a:p>
          <a:p>
            <a:endParaRPr lang="en-GB" dirty="0"/>
          </a:p>
        </p:txBody>
      </p:sp>
      <p:sp>
        <p:nvSpPr>
          <p:cNvPr id="4" name="Navy Footer Strip" descr="Footer navy">
            <a:extLst>
              <a:ext uri="{FF2B5EF4-FFF2-40B4-BE49-F238E27FC236}">
                <a16:creationId xmlns:a16="http://schemas.microsoft.com/office/drawing/2014/main" id="{A8354539-D96E-399B-E628-897CB85F4C4F}"/>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EDB19E17-1595-9DD5-21AD-757D52CC5B7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DF8D469-8A3C-756D-F117-9D32F4E504F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163301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52CB-0725-3186-FED4-9C1F5B98B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09789-1369-87A4-7443-50221BC811DC}"/>
              </a:ext>
            </a:extLst>
          </p:cNvPr>
          <p:cNvSpPr>
            <a:spLocks noGrp="1"/>
          </p:cNvSpPr>
          <p:nvPr>
            <p:ph type="title"/>
          </p:nvPr>
        </p:nvSpPr>
        <p:spPr/>
        <p:txBody>
          <a:bodyPr/>
          <a:lstStyle/>
          <a:p>
            <a:pPr algn="ctr"/>
            <a:r>
              <a:rPr lang="en-GB" dirty="0"/>
              <a:t>Strategic plans</a:t>
            </a:r>
          </a:p>
        </p:txBody>
      </p:sp>
      <p:sp>
        <p:nvSpPr>
          <p:cNvPr id="3" name="Content Placeholder 2">
            <a:extLst>
              <a:ext uri="{FF2B5EF4-FFF2-40B4-BE49-F238E27FC236}">
                <a16:creationId xmlns:a16="http://schemas.microsoft.com/office/drawing/2014/main" id="{C8464075-E947-5A12-4FC6-1C4B55C925F8}"/>
              </a:ext>
            </a:extLst>
          </p:cNvPr>
          <p:cNvSpPr>
            <a:spLocks noGrp="1"/>
          </p:cNvSpPr>
          <p:nvPr>
            <p:ph idx="1"/>
          </p:nvPr>
        </p:nvSpPr>
        <p:spPr>
          <a:xfrm>
            <a:off x="838200" y="1379609"/>
            <a:ext cx="10515600" cy="4351338"/>
          </a:xfrm>
        </p:spPr>
        <p:txBody>
          <a:bodyPr>
            <a:normAutofit fontScale="77500" lnSpcReduction="20000"/>
          </a:bodyPr>
          <a:lstStyle/>
          <a:p>
            <a:pPr marL="0" indent="0">
              <a:lnSpc>
                <a:spcPct val="95000"/>
              </a:lnSpc>
              <a:spcBef>
                <a:spcPts val="1200"/>
              </a:spcBef>
              <a:buNone/>
            </a:pPr>
            <a:r>
              <a:rPr lang="en-GB" altLang="en-US" b="1" i="1" dirty="0"/>
              <a:t>A strategic plan </a:t>
            </a:r>
            <a:r>
              <a:rPr lang="en-GB" altLang="en-US" dirty="0"/>
              <a:t>provides the data and argument in support of a strategy for the whole organisation.</a:t>
            </a:r>
          </a:p>
          <a:p>
            <a:pPr marL="0" indent="0">
              <a:lnSpc>
                <a:spcPct val="95000"/>
              </a:lnSpc>
              <a:spcBef>
                <a:spcPts val="1200"/>
              </a:spcBef>
              <a:buNone/>
            </a:pPr>
            <a:endParaRPr lang="en-GB" altLang="en-US" dirty="0"/>
          </a:p>
          <a:p>
            <a:pPr marL="0" indent="0">
              <a:lnSpc>
                <a:spcPct val="95000"/>
              </a:lnSpc>
              <a:spcBef>
                <a:spcPts val="900"/>
              </a:spcBef>
              <a:buNone/>
            </a:pPr>
            <a:r>
              <a:rPr lang="en-GB" altLang="en-US" dirty="0"/>
              <a:t>A strategic plan has the following elements:</a:t>
            </a:r>
          </a:p>
          <a:p>
            <a:pPr>
              <a:lnSpc>
                <a:spcPct val="95000"/>
              </a:lnSpc>
              <a:spcBef>
                <a:spcPts val="900"/>
              </a:spcBef>
            </a:pPr>
            <a:r>
              <a:rPr lang="en-GB" altLang="en-US" b="1" i="1" dirty="0"/>
              <a:t>Mission, goals and objectives statement.</a:t>
            </a:r>
          </a:p>
          <a:p>
            <a:pPr>
              <a:lnSpc>
                <a:spcPct val="95000"/>
              </a:lnSpc>
              <a:spcBef>
                <a:spcPts val="900"/>
              </a:spcBef>
            </a:pPr>
            <a:r>
              <a:rPr lang="en-GB" altLang="en-US" b="1" i="1" dirty="0"/>
              <a:t>Environmental analysis.</a:t>
            </a:r>
          </a:p>
          <a:p>
            <a:pPr>
              <a:lnSpc>
                <a:spcPct val="95000"/>
              </a:lnSpc>
              <a:spcBef>
                <a:spcPts val="900"/>
              </a:spcBef>
            </a:pPr>
            <a:r>
              <a:rPr lang="en-GB" altLang="en-US" b="1" i="1" dirty="0"/>
              <a:t>Resource and capability analysis.</a:t>
            </a:r>
          </a:p>
          <a:p>
            <a:pPr>
              <a:lnSpc>
                <a:spcPct val="95000"/>
              </a:lnSpc>
              <a:spcBef>
                <a:spcPts val="900"/>
              </a:spcBef>
            </a:pPr>
            <a:r>
              <a:rPr lang="en-GB" altLang="en-US" b="1" i="1" dirty="0"/>
              <a:t>Business model.</a:t>
            </a:r>
          </a:p>
          <a:p>
            <a:pPr>
              <a:lnSpc>
                <a:spcPct val="95000"/>
              </a:lnSpc>
              <a:spcBef>
                <a:spcPts val="900"/>
              </a:spcBef>
            </a:pPr>
            <a:r>
              <a:rPr lang="en-GB" altLang="en-US" b="1" i="1" dirty="0"/>
              <a:t>Strategic options.</a:t>
            </a:r>
          </a:p>
          <a:p>
            <a:pPr>
              <a:lnSpc>
                <a:spcPct val="95000"/>
              </a:lnSpc>
              <a:spcBef>
                <a:spcPts val="900"/>
              </a:spcBef>
            </a:pPr>
            <a:r>
              <a:rPr lang="en-GB" altLang="en-US" b="1" i="1" dirty="0"/>
              <a:t>Proposed strategy.</a:t>
            </a:r>
          </a:p>
          <a:p>
            <a:pPr>
              <a:lnSpc>
                <a:spcPct val="95000"/>
              </a:lnSpc>
              <a:spcBef>
                <a:spcPts val="900"/>
              </a:spcBef>
            </a:pPr>
            <a:r>
              <a:rPr lang="en-GB" altLang="en-US" b="1" i="1" dirty="0"/>
              <a:t>Additional resources.</a:t>
            </a:r>
          </a:p>
          <a:p>
            <a:pPr>
              <a:lnSpc>
                <a:spcPct val="95000"/>
              </a:lnSpc>
              <a:spcBef>
                <a:spcPts val="900"/>
              </a:spcBef>
            </a:pPr>
            <a:r>
              <a:rPr lang="en-GB" altLang="en-US" b="1" i="1" dirty="0"/>
              <a:t>Key changes in structures, systems and culture. </a:t>
            </a:r>
          </a:p>
          <a:p>
            <a:endParaRPr lang="en-GB" dirty="0"/>
          </a:p>
        </p:txBody>
      </p:sp>
      <p:sp>
        <p:nvSpPr>
          <p:cNvPr id="4" name="Navy Footer Strip" descr="Footer navy">
            <a:extLst>
              <a:ext uri="{FF2B5EF4-FFF2-40B4-BE49-F238E27FC236}">
                <a16:creationId xmlns:a16="http://schemas.microsoft.com/office/drawing/2014/main" id="{A718AD44-51B2-C48E-369E-30495127C22E}"/>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E2517D9-2DFB-B86C-4996-BEEAAB921B46}"/>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4AD6D53-4A42-6754-C5A3-ECA4CC61C2F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47216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B3AF1-484F-8969-F8F0-EFF84A279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934E5-891C-DB8E-D1E4-D5A517B6D832}"/>
              </a:ext>
            </a:extLst>
          </p:cNvPr>
          <p:cNvSpPr>
            <a:spLocks noGrp="1"/>
          </p:cNvSpPr>
          <p:nvPr>
            <p:ph type="title"/>
          </p:nvPr>
        </p:nvSpPr>
        <p:spPr/>
        <p:txBody>
          <a:bodyPr/>
          <a:lstStyle/>
          <a:p>
            <a:pPr algn="ctr"/>
            <a:r>
              <a:rPr lang="en-US" dirty="0"/>
              <a:t>The strategists – top managers and directors</a:t>
            </a:r>
            <a:endParaRPr lang="en-GB" dirty="0"/>
          </a:p>
        </p:txBody>
      </p:sp>
      <p:sp>
        <p:nvSpPr>
          <p:cNvPr id="4" name="Navy Footer Strip" descr="Footer navy">
            <a:extLst>
              <a:ext uri="{FF2B5EF4-FFF2-40B4-BE49-F238E27FC236}">
                <a16:creationId xmlns:a16="http://schemas.microsoft.com/office/drawing/2014/main" id="{73B943F0-222B-7A04-E5C1-3F5E1F39755E}"/>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875654D-769E-872B-CF0D-FF211BE9709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62B5604-E70C-461D-3F7E-4270B4D8A020}"/>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AutoShape 3">
            <a:extLst>
              <a:ext uri="{FF2B5EF4-FFF2-40B4-BE49-F238E27FC236}">
                <a16:creationId xmlns:a16="http://schemas.microsoft.com/office/drawing/2014/main" id="{C92909FF-9504-4E14-903B-B5A3A6896AAA}"/>
              </a:ext>
            </a:extLst>
          </p:cNvPr>
          <p:cNvSpPr>
            <a:spLocks noChangeArrowheads="1"/>
          </p:cNvSpPr>
          <p:nvPr/>
        </p:nvSpPr>
        <p:spPr bwMode="auto">
          <a:xfrm>
            <a:off x="2209800" y="1931931"/>
            <a:ext cx="7772400" cy="2994138"/>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2800" b="1" dirty="0">
                <a:latin typeface="Arial" panose="020B0604020202020204" pitchFamily="34" charset="0"/>
                <a:cs typeface="Arial" panose="020B0604020202020204" pitchFamily="34" charset="0"/>
              </a:rPr>
              <a:t>Chief executive officer</a:t>
            </a:r>
            <a:r>
              <a:rPr lang="en-US" sz="2800" dirty="0">
                <a:latin typeface="Arial" panose="020B0604020202020204" pitchFamily="34" charset="0"/>
                <a:cs typeface="Arial" panose="020B0604020202020204" pitchFamily="34" charset="0"/>
              </a:rPr>
              <a:t> – often seen as </a:t>
            </a:r>
          </a:p>
          <a:p>
            <a:pPr algn="ctr" eaLnBrk="1" hangingPunct="1">
              <a:defRPr/>
            </a:pPr>
            <a:r>
              <a:rPr lang="en-US" sz="2800" dirty="0">
                <a:latin typeface="Arial" panose="020B0604020202020204" pitchFamily="34" charset="0"/>
                <a:cs typeface="Arial" panose="020B0604020202020204" pitchFamily="34" charset="0"/>
              </a:rPr>
              <a:t>the strategic leader but need to avoid </a:t>
            </a:r>
          </a:p>
          <a:p>
            <a:pPr algn="ctr" eaLnBrk="1" hangingPunct="1">
              <a:defRPr/>
            </a:pPr>
            <a:r>
              <a:rPr lang="en-US" sz="2800" dirty="0">
                <a:latin typeface="Arial" panose="020B0604020202020204" pitchFamily="34" charset="0"/>
                <a:cs typeface="Arial" panose="020B0604020202020204" pitchFamily="34" charset="0"/>
              </a:rPr>
              <a:t>excessive personalisation of the </a:t>
            </a:r>
          </a:p>
          <a:p>
            <a:pPr algn="ctr" eaLnBrk="1" hangingPunct="1">
              <a:defRPr/>
            </a:pPr>
            <a:r>
              <a:rPr lang="en-US" sz="2800" dirty="0">
                <a:latin typeface="Arial" panose="020B0604020202020204" pitchFamily="34" charset="0"/>
                <a:cs typeface="Arial" panose="020B0604020202020204" pitchFamily="34" charset="0"/>
              </a:rPr>
              <a:t>strategy and over-confidence.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78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C6380-5B47-0136-1AD6-717E8A4373C7}"/>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8A429D0B-B468-1607-FCE5-99F054ACB7C1}"/>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7545F9F-2124-8734-CC5E-349C6954F10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D871EB2-2AFC-61EC-2A48-DC30A43004DF}"/>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AutoShape 4">
            <a:extLst>
              <a:ext uri="{FF2B5EF4-FFF2-40B4-BE49-F238E27FC236}">
                <a16:creationId xmlns:a16="http://schemas.microsoft.com/office/drawing/2014/main" id="{49D4A5EA-D456-C2B7-3B88-B250E49EDA75}"/>
              </a:ext>
            </a:extLst>
          </p:cNvPr>
          <p:cNvSpPr>
            <a:spLocks noChangeArrowheads="1"/>
          </p:cNvSpPr>
          <p:nvPr/>
        </p:nvSpPr>
        <p:spPr bwMode="auto">
          <a:xfrm>
            <a:off x="1874058" y="1198588"/>
            <a:ext cx="8268787" cy="352697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3200" b="1" dirty="0">
                <a:latin typeface="Arial" panose="020B0604020202020204" pitchFamily="34" charset="0"/>
                <a:cs typeface="Arial" panose="020B0604020202020204" pitchFamily="34" charset="0"/>
              </a:rPr>
              <a:t>Top management team </a:t>
            </a:r>
            <a:r>
              <a:rPr lang="en-US" sz="3200" dirty="0">
                <a:latin typeface="Arial" panose="020B0604020202020204" pitchFamily="34" charset="0"/>
                <a:cs typeface="Arial" panose="020B0604020202020204" pitchFamily="34" charset="0"/>
              </a:rPr>
              <a:t>– the executive </a:t>
            </a:r>
          </a:p>
          <a:p>
            <a:pPr algn="ctr" eaLnBrk="1" hangingPunct="1">
              <a:defRPr/>
            </a:pPr>
            <a:r>
              <a:rPr lang="en-US" sz="3200" dirty="0">
                <a:latin typeface="Arial" panose="020B0604020202020204" pitchFamily="34" charset="0"/>
                <a:cs typeface="Arial" panose="020B0604020202020204" pitchFamily="34" charset="0"/>
              </a:rPr>
              <a:t>directors that share strategic responsibility </a:t>
            </a:r>
          </a:p>
          <a:p>
            <a:pPr algn="ctr" eaLnBrk="1" hangingPunct="1">
              <a:defRPr/>
            </a:pPr>
            <a:r>
              <a:rPr lang="en-US" sz="3200" dirty="0">
                <a:latin typeface="Arial" panose="020B0604020202020204" pitchFamily="34" charset="0"/>
                <a:cs typeface="Arial" panose="020B0604020202020204" pitchFamily="34" charset="0"/>
              </a:rPr>
              <a:t>but need to avoid the risk of ‘groupthink’.</a:t>
            </a:r>
          </a:p>
        </p:txBody>
      </p:sp>
    </p:spTree>
    <p:extLst>
      <p:ext uri="{BB962C8B-B14F-4D97-AF65-F5344CB8AC3E}">
        <p14:creationId xmlns:p14="http://schemas.microsoft.com/office/powerpoint/2010/main" val="55583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83D78-7E75-3FE9-23D0-6FCD90E37DA1}"/>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78CAF647-F05E-9B10-B764-304C5D64E3C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3B705EB-C9F8-43E1-6ADC-2EE7C0487D9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A784F66-48EE-60DB-8FB2-F672A70BCAAA}"/>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AutoShape 4">
            <a:extLst>
              <a:ext uri="{FF2B5EF4-FFF2-40B4-BE49-F238E27FC236}">
                <a16:creationId xmlns:a16="http://schemas.microsoft.com/office/drawing/2014/main" id="{61273EF3-408C-8FB3-D94D-C3F41D5A865A}"/>
              </a:ext>
            </a:extLst>
          </p:cNvPr>
          <p:cNvSpPr>
            <a:spLocks noChangeArrowheads="1"/>
          </p:cNvSpPr>
          <p:nvPr/>
        </p:nvSpPr>
        <p:spPr bwMode="auto">
          <a:xfrm>
            <a:off x="2039429" y="1256954"/>
            <a:ext cx="8268787" cy="352697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3200" b="1" dirty="0">
                <a:latin typeface="Arial" panose="020B0604020202020204" pitchFamily="34" charset="0"/>
                <a:cs typeface="Arial" panose="020B0604020202020204" pitchFamily="34" charset="0"/>
              </a:rPr>
              <a:t>Non – executive directors – </a:t>
            </a:r>
            <a:r>
              <a:rPr lang="en-US" sz="3200" dirty="0">
                <a:latin typeface="Arial" panose="020B0604020202020204" pitchFamily="34" charset="0"/>
                <a:cs typeface="Arial" panose="020B0604020202020204" pitchFamily="34" charset="0"/>
              </a:rPr>
              <a:t>no executive</a:t>
            </a:r>
          </a:p>
          <a:p>
            <a:pPr algn="ctr" eaLnBrk="1" hangingPunct="1">
              <a:defRPr/>
            </a:pPr>
            <a:r>
              <a:rPr lang="en-US" sz="3200" dirty="0">
                <a:latin typeface="Arial" panose="020B0604020202020204" pitchFamily="34" charset="0"/>
                <a:cs typeface="Arial" panose="020B0604020202020204" pitchFamily="34" charset="0"/>
              </a:rPr>
              <a:t>Responsibility but can supply an external</a:t>
            </a:r>
          </a:p>
          <a:p>
            <a:pPr algn="ctr" eaLnBrk="1" hangingPunct="1">
              <a:defRPr/>
            </a:pPr>
            <a:r>
              <a:rPr lang="en-US" sz="3200" dirty="0">
                <a:latin typeface="Arial" panose="020B0604020202020204" pitchFamily="34" charset="0"/>
                <a:cs typeface="Arial" panose="020B0604020202020204" pitchFamily="34" charset="0"/>
              </a:rPr>
              <a:t> and objective view. Need to be experienced</a:t>
            </a:r>
          </a:p>
          <a:p>
            <a:pPr algn="ctr" eaLnBrk="1" hangingPunct="1">
              <a:defRPr/>
            </a:pPr>
            <a:r>
              <a:rPr lang="en-US" sz="3200" dirty="0">
                <a:latin typeface="Arial" panose="020B0604020202020204" pitchFamily="34" charset="0"/>
                <a:cs typeface="Arial" panose="020B0604020202020204" pitchFamily="34" charset="0"/>
              </a:rPr>
              <a:t> and authoritative individuals</a:t>
            </a:r>
          </a:p>
        </p:txBody>
      </p:sp>
    </p:spTree>
    <p:extLst>
      <p:ext uri="{BB962C8B-B14F-4D97-AF65-F5344CB8AC3E}">
        <p14:creationId xmlns:p14="http://schemas.microsoft.com/office/powerpoint/2010/main" val="285319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F3095-8D5A-BB17-A54C-A6DA4C043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BC0F4-D138-A85E-C971-966EB2EFDD2C}"/>
              </a:ext>
            </a:extLst>
          </p:cNvPr>
          <p:cNvSpPr>
            <a:spLocks noGrp="1"/>
          </p:cNvSpPr>
          <p:nvPr>
            <p:ph type="title"/>
          </p:nvPr>
        </p:nvSpPr>
        <p:spPr/>
        <p:txBody>
          <a:bodyPr/>
          <a:lstStyle/>
          <a:p>
            <a:pPr algn="ctr"/>
            <a:r>
              <a:rPr lang="en-GB" dirty="0"/>
              <a:t>Strategy skills</a:t>
            </a:r>
          </a:p>
        </p:txBody>
      </p:sp>
      <p:sp>
        <p:nvSpPr>
          <p:cNvPr id="3" name="Content Placeholder 2">
            <a:extLst>
              <a:ext uri="{FF2B5EF4-FFF2-40B4-BE49-F238E27FC236}">
                <a16:creationId xmlns:a16="http://schemas.microsoft.com/office/drawing/2014/main" id="{2293E728-5EA4-7927-9DC7-3DA11D136A09}"/>
              </a:ext>
            </a:extLst>
          </p:cNvPr>
          <p:cNvSpPr>
            <a:spLocks noGrp="1"/>
          </p:cNvSpPr>
          <p:nvPr>
            <p:ph idx="1"/>
          </p:nvPr>
        </p:nvSpPr>
        <p:spPr/>
        <p:txBody>
          <a:bodyPr/>
          <a:lstStyle/>
          <a:p>
            <a:pPr marL="0" indent="0" defTabSz="830263">
              <a:spcBef>
                <a:spcPts val="300"/>
              </a:spcBef>
              <a:buNone/>
              <a:defRPr/>
            </a:pPr>
            <a:r>
              <a:rPr lang="en-GB" altLang="en-US" sz="2400" dirty="0"/>
              <a:t>Three qualities senior managers need to contribute to high-level strategy making: </a:t>
            </a:r>
          </a:p>
          <a:p>
            <a:pPr marL="0" indent="0" defTabSz="830263">
              <a:spcBef>
                <a:spcPts val="300"/>
              </a:spcBef>
              <a:buNone/>
              <a:defRPr/>
            </a:pPr>
            <a:endParaRPr lang="en-GB" altLang="en-US" sz="2400" dirty="0"/>
          </a:p>
          <a:p>
            <a:pPr defTabSz="830263">
              <a:spcBef>
                <a:spcPts val="300"/>
              </a:spcBef>
              <a:defRPr/>
            </a:pPr>
            <a:r>
              <a:rPr lang="en-GB" altLang="en-US" sz="2800" b="1" i="1" dirty="0"/>
              <a:t>Mastery of analytical concepts and techniques.</a:t>
            </a:r>
          </a:p>
          <a:p>
            <a:pPr defTabSz="830263">
              <a:spcBef>
                <a:spcPts val="300"/>
              </a:spcBef>
              <a:defRPr/>
            </a:pPr>
            <a:r>
              <a:rPr lang="en-GB" altLang="en-US" sz="2800" b="1" i="1" dirty="0"/>
              <a:t>Social and influencing skills.</a:t>
            </a:r>
          </a:p>
          <a:p>
            <a:pPr defTabSz="830263">
              <a:spcBef>
                <a:spcPts val="300"/>
              </a:spcBef>
              <a:defRPr/>
            </a:pPr>
            <a:r>
              <a:rPr lang="en-GB" altLang="en-US" sz="2800" b="1" i="1" dirty="0"/>
              <a:t>Group acceptance as a player – respect.</a:t>
            </a:r>
            <a:endParaRPr lang="en-GB" altLang="en-US" sz="2400" b="1" dirty="0"/>
          </a:p>
          <a:p>
            <a:endParaRPr lang="en-GB" dirty="0"/>
          </a:p>
        </p:txBody>
      </p:sp>
      <p:sp>
        <p:nvSpPr>
          <p:cNvPr id="4" name="Navy Footer Strip" descr="Footer navy">
            <a:extLst>
              <a:ext uri="{FF2B5EF4-FFF2-40B4-BE49-F238E27FC236}">
                <a16:creationId xmlns:a16="http://schemas.microsoft.com/office/drawing/2014/main" id="{5F1D911F-02FE-837C-7D63-A8D0E4CC99E8}"/>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326298D-B8EC-0CA8-4110-F2B5C4AAC25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E9ECF31-73EA-9AF0-4DA6-7B6586F434AF}"/>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73684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AA393-55B0-CBF4-A395-1BE09DA49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0196F-2EDF-859E-6C56-F92919773273}"/>
              </a:ext>
            </a:extLst>
          </p:cNvPr>
          <p:cNvSpPr>
            <a:spLocks noGrp="1"/>
          </p:cNvSpPr>
          <p:nvPr>
            <p:ph type="title"/>
          </p:nvPr>
        </p:nvSpPr>
        <p:spPr/>
        <p:txBody>
          <a:bodyPr/>
          <a:lstStyle/>
          <a:p>
            <a:pPr algn="ctr"/>
            <a:r>
              <a:rPr lang="en-GB" dirty="0"/>
              <a:t>The strategists – strategic planners</a:t>
            </a:r>
          </a:p>
        </p:txBody>
      </p:sp>
      <p:sp>
        <p:nvSpPr>
          <p:cNvPr id="3" name="Content Placeholder 2">
            <a:extLst>
              <a:ext uri="{FF2B5EF4-FFF2-40B4-BE49-F238E27FC236}">
                <a16:creationId xmlns:a16="http://schemas.microsoft.com/office/drawing/2014/main" id="{B0A37E21-D417-8C09-030F-8BFD67528403}"/>
              </a:ext>
            </a:extLst>
          </p:cNvPr>
          <p:cNvSpPr>
            <a:spLocks noGrp="1"/>
          </p:cNvSpPr>
          <p:nvPr>
            <p:ph idx="1"/>
          </p:nvPr>
        </p:nvSpPr>
        <p:spPr/>
        <p:txBody>
          <a:bodyPr/>
          <a:lstStyle/>
          <a:p>
            <a:pPr marL="0" indent="0">
              <a:buNone/>
              <a:defRPr/>
            </a:pPr>
            <a:r>
              <a:rPr lang="en-GB" altLang="en-US" sz="2800" b="1" i="1" dirty="0"/>
              <a:t>Strategic planners</a:t>
            </a:r>
            <a:r>
              <a:rPr lang="en-GB" altLang="en-US" sz="2800" b="1" dirty="0"/>
              <a:t>, </a:t>
            </a:r>
            <a:r>
              <a:rPr lang="en-GB" altLang="en-US" sz="2800" dirty="0"/>
              <a:t>sometimes known as strategy directors or corporate development managers are managers with a </a:t>
            </a:r>
            <a:r>
              <a:rPr lang="en-GB" altLang="en-US" sz="2800" b="1" i="1" dirty="0"/>
              <a:t>formal responsibility for co-ordinating the strategy process.</a:t>
            </a:r>
          </a:p>
          <a:p>
            <a:pPr marL="0" indent="0">
              <a:buNone/>
              <a:defRPr/>
            </a:pPr>
            <a:endParaRPr lang="en-GB" altLang="en-US" sz="2800" b="1" i="1" dirty="0"/>
          </a:p>
          <a:p>
            <a:pPr eaLnBrk="1" hangingPunct="1">
              <a:buFont typeface="Arial" charset="0"/>
              <a:buNone/>
              <a:defRPr/>
            </a:pPr>
            <a:endParaRPr lang="en-GB" altLang="en-US" sz="1000" dirty="0"/>
          </a:p>
          <a:p>
            <a:pPr eaLnBrk="1" hangingPunct="1">
              <a:defRPr/>
            </a:pPr>
            <a:r>
              <a:rPr lang="en-GB" altLang="en-US" sz="2800" dirty="0"/>
              <a:t>Commonly appointed in larger companies and in the public sector.</a:t>
            </a:r>
          </a:p>
          <a:p>
            <a:endParaRPr lang="en-GB" dirty="0"/>
          </a:p>
        </p:txBody>
      </p:sp>
      <p:sp>
        <p:nvSpPr>
          <p:cNvPr id="4" name="Navy Footer Strip" descr="Footer navy">
            <a:extLst>
              <a:ext uri="{FF2B5EF4-FFF2-40B4-BE49-F238E27FC236}">
                <a16:creationId xmlns:a16="http://schemas.microsoft.com/office/drawing/2014/main" id="{78B15E1B-3B46-5831-48C0-36011FFB5C5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1D544D6-51D0-859B-C08E-B4396D734917}"/>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C87E86F-B069-A5B9-4F1E-A753892F3D6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04512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95CB2-8972-CCEB-58F0-51C78DD71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2CAF4-5F2D-3B5F-39D2-1DE84483F021}"/>
              </a:ext>
            </a:extLst>
          </p:cNvPr>
          <p:cNvSpPr>
            <a:spLocks noGrp="1"/>
          </p:cNvSpPr>
          <p:nvPr>
            <p:ph type="title"/>
          </p:nvPr>
        </p:nvSpPr>
        <p:spPr>
          <a:xfrm>
            <a:off x="838200" y="25002"/>
            <a:ext cx="10515600" cy="1325563"/>
          </a:xfrm>
        </p:spPr>
        <p:txBody>
          <a:bodyPr/>
          <a:lstStyle/>
          <a:p>
            <a:pPr algn="ctr"/>
            <a:r>
              <a:rPr lang="en-US" dirty="0"/>
              <a:t>Tasks performed by strategic planners</a:t>
            </a:r>
            <a:endParaRPr lang="en-GB" dirty="0"/>
          </a:p>
        </p:txBody>
      </p:sp>
      <p:sp>
        <p:nvSpPr>
          <p:cNvPr id="3" name="Content Placeholder 2">
            <a:extLst>
              <a:ext uri="{FF2B5EF4-FFF2-40B4-BE49-F238E27FC236}">
                <a16:creationId xmlns:a16="http://schemas.microsoft.com/office/drawing/2014/main" id="{16EC1D12-22D6-2F07-71A6-6A0BD41CE92D}"/>
              </a:ext>
            </a:extLst>
          </p:cNvPr>
          <p:cNvSpPr>
            <a:spLocks noGrp="1"/>
          </p:cNvSpPr>
          <p:nvPr>
            <p:ph idx="1"/>
          </p:nvPr>
        </p:nvSpPr>
        <p:spPr>
          <a:xfrm>
            <a:off x="838200" y="2660394"/>
            <a:ext cx="10604770" cy="3252790"/>
          </a:xfrm>
        </p:spPr>
        <p:txBody>
          <a:bodyPr>
            <a:normAutofit fontScale="70000" lnSpcReduction="20000"/>
          </a:bodyPr>
          <a:lstStyle/>
          <a:p>
            <a:pPr marL="285750" indent="-285750">
              <a:buFont typeface="Arial" panose="020B0604020202020204" pitchFamily="34" charset="0"/>
              <a:buChar char="•"/>
            </a:pPr>
            <a:r>
              <a:rPr lang="en-GB" altLang="en-US" sz="2800" dirty="0"/>
              <a:t>Strategic planners have the time, skills and resources to provide information and analysis for key decision makers. </a:t>
            </a:r>
          </a:p>
          <a:p>
            <a:endParaRPr lang="en-GB" altLang="en-US" sz="2800" dirty="0"/>
          </a:p>
          <a:p>
            <a:pPr marL="285750" indent="-285750">
              <a:buFont typeface="Arial" panose="020B0604020202020204" pitchFamily="34" charset="0"/>
              <a:buChar char="•"/>
            </a:pPr>
            <a:r>
              <a:rPr lang="en-GB" altLang="en-US" sz="2800" dirty="0"/>
              <a:t>This might be in response to a ‘trigger’ event – such as a possible merger – or as part of the regular planning cycle. </a:t>
            </a:r>
          </a:p>
          <a:p>
            <a:endParaRPr lang="en-GB" altLang="en-US" sz="2800" dirty="0"/>
          </a:p>
          <a:p>
            <a:pPr marL="285750" indent="-285750">
              <a:buFont typeface="Arial" panose="020B0604020202020204" pitchFamily="34" charset="0"/>
              <a:buChar char="•"/>
            </a:pPr>
            <a:r>
              <a:rPr lang="en-GB" altLang="en-US" sz="2800" dirty="0"/>
              <a:t>Good information and analysis can leave an organisation much better prepared to respond quickly and confidently even to unexpected events. </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Strategic planners can also package this information and analysis in formats that ensure clear communication of strategic decisions.</a:t>
            </a:r>
          </a:p>
          <a:p>
            <a:endParaRPr lang="en-GB" dirty="0"/>
          </a:p>
        </p:txBody>
      </p:sp>
      <p:sp>
        <p:nvSpPr>
          <p:cNvPr id="4" name="Navy Footer Strip" descr="Footer navy">
            <a:extLst>
              <a:ext uri="{FF2B5EF4-FFF2-40B4-BE49-F238E27FC236}">
                <a16:creationId xmlns:a16="http://schemas.microsoft.com/office/drawing/2014/main" id="{4E7EB478-AC61-15EE-FFF7-8077482FF8A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E472FBF-606F-C37C-4447-F11A0DB900B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15CE31A-6FB6-6687-F381-9A45492F6448}"/>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AutoShape 3">
            <a:extLst>
              <a:ext uri="{FF2B5EF4-FFF2-40B4-BE49-F238E27FC236}">
                <a16:creationId xmlns:a16="http://schemas.microsoft.com/office/drawing/2014/main" id="{D802DAC7-8F18-4992-A158-68816ECD45D2}"/>
              </a:ext>
            </a:extLst>
          </p:cNvPr>
          <p:cNvSpPr>
            <a:spLocks noChangeArrowheads="1"/>
          </p:cNvSpPr>
          <p:nvPr/>
        </p:nvSpPr>
        <p:spPr bwMode="auto">
          <a:xfrm>
            <a:off x="1107127" y="1334831"/>
            <a:ext cx="9929813" cy="914400"/>
          </a:xfrm>
          <a:prstGeom prst="roundRect">
            <a:avLst>
              <a:gd name="adj" fmla="val 16667"/>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eaLnBrk="1" hangingPunct="1">
              <a:defRPr/>
            </a:pPr>
            <a:r>
              <a:rPr lang="en-US" sz="3200" dirty="0">
                <a:latin typeface="Arial" panose="020B0604020202020204" pitchFamily="34" charset="0"/>
                <a:cs typeface="Arial" panose="020B0604020202020204" pitchFamily="34" charset="0"/>
              </a:rPr>
              <a:t>Information and analysis</a:t>
            </a:r>
          </a:p>
        </p:txBody>
      </p:sp>
    </p:spTree>
    <p:extLst>
      <p:ext uri="{BB962C8B-B14F-4D97-AF65-F5344CB8AC3E}">
        <p14:creationId xmlns:p14="http://schemas.microsoft.com/office/powerpoint/2010/main" val="188780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2239</Words>
  <Application>Microsoft Macintosh PowerPoint</Application>
  <PresentationFormat>Widescreen</PresentationFormat>
  <Paragraphs>228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Arial</vt:lpstr>
      <vt:lpstr>Calibri</vt:lpstr>
      <vt:lpstr>Century Gothic</vt:lpstr>
      <vt:lpstr>Office Theme</vt:lpstr>
      <vt:lpstr>PowerPoint Presentation</vt:lpstr>
      <vt:lpstr>By the end of today you will be able to…</vt:lpstr>
      <vt:lpstr>The pyramid of strategy practice</vt:lpstr>
      <vt:lpstr>The strategists – top managers and directors</vt:lpstr>
      <vt:lpstr>PowerPoint Presentation</vt:lpstr>
      <vt:lpstr>PowerPoint Presentation</vt:lpstr>
      <vt:lpstr>Strategy skills</vt:lpstr>
      <vt:lpstr>The strategists – strategic planners</vt:lpstr>
      <vt:lpstr>Tasks performed by strategic planners</vt:lpstr>
      <vt:lpstr>Managers of the strategy process </vt:lpstr>
      <vt:lpstr>Special projects </vt:lpstr>
      <vt:lpstr>The strategists – middle managers </vt:lpstr>
      <vt:lpstr>The strategists – middle managers </vt:lpstr>
      <vt:lpstr>Middle managers and strategy </vt:lpstr>
      <vt:lpstr>Middle managers and strategy </vt:lpstr>
      <vt:lpstr>The strategists – roles of strategy consultants</vt:lpstr>
      <vt:lpstr>Transferring knowledge </vt:lpstr>
      <vt:lpstr>Promoting strategic decisions </vt:lpstr>
      <vt:lpstr>Implementing strategic change </vt:lpstr>
      <vt:lpstr>Strategy consultants – improving outcomes </vt:lpstr>
      <vt:lpstr>Who to include in strategy making?</vt:lpstr>
      <vt:lpstr>Strategy analysis </vt:lpstr>
      <vt:lpstr>Strategy analysis </vt:lpstr>
      <vt:lpstr>Strategic decision-making </vt:lpstr>
      <vt:lpstr>Strategic decision-making </vt:lpstr>
      <vt:lpstr>Strategy methodologies</vt:lpstr>
      <vt:lpstr>Strategy workshops </vt:lpstr>
      <vt:lpstr>Strategy workshops </vt:lpstr>
      <vt:lpstr>Strategy workshops and action </vt:lpstr>
      <vt:lpstr>Strategy projects &amp; requirements </vt:lpstr>
      <vt:lpstr>Hypothesis testing</vt:lpstr>
      <vt:lpstr>Business cases</vt:lpstr>
      <vt:lpstr>Strategic plans</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Cottam</dc:creator>
  <cp:lastModifiedBy>Elan Kandaswamy</cp:lastModifiedBy>
  <cp:revision>2</cp:revision>
  <dcterms:created xsi:type="dcterms:W3CDTF">2025-03-04T12:30:38Z</dcterms:created>
  <dcterms:modified xsi:type="dcterms:W3CDTF">2025-07-09T13:10:10Z</dcterms:modified>
</cp:coreProperties>
</file>