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57" r:id="rId3"/>
    <p:sldId id="258" r:id="rId4"/>
    <p:sldId id="285" r:id="rId5"/>
    <p:sldId id="284" r:id="rId6"/>
    <p:sldId id="283" r:id="rId7"/>
    <p:sldId id="282" r:id="rId8"/>
    <p:sldId id="281" r:id="rId9"/>
    <p:sldId id="280" r:id="rId10"/>
    <p:sldId id="279" r:id="rId11"/>
    <p:sldId id="278" r:id="rId12"/>
    <p:sldId id="277" r:id="rId13"/>
    <p:sldId id="276" r:id="rId14"/>
    <p:sldId id="275" r:id="rId15"/>
    <p:sldId id="274" r:id="rId16"/>
    <p:sldId id="273" r:id="rId17"/>
    <p:sldId id="272" r:id="rId18"/>
    <p:sldId id="271" r:id="rId19"/>
    <p:sldId id="270" r:id="rId20"/>
    <p:sldId id="269" r:id="rId21"/>
    <p:sldId id="268" r:id="rId22"/>
    <p:sldId id="267" r:id="rId23"/>
    <p:sldId id="266" r:id="rId24"/>
    <p:sldId id="265" r:id="rId25"/>
    <p:sldId id="289" r:id="rId26"/>
    <p:sldId id="264" r:id="rId27"/>
    <p:sldId id="288" r:id="rId28"/>
    <p:sldId id="287" r:id="rId29"/>
    <p:sldId id="286" r:id="rId30"/>
    <p:sldId id="263" r:id="rId31"/>
    <p:sldId id="262" r:id="rId32"/>
    <p:sldId id="261" r:id="rId33"/>
    <p:sldId id="260" r:id="rId34"/>
    <p:sldId id="259" r:id="rId35"/>
    <p:sldId id="290"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4595"/>
  </p:normalViewPr>
  <p:slideViewPr>
    <p:cSldViewPr snapToGrid="0">
      <p:cViewPr varScale="1">
        <p:scale>
          <a:sx n="85" d="100"/>
          <a:sy n="85" d="100"/>
        </p:scale>
        <p:origin x="9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8B14CD-8BF5-43F5-ABE0-FCD78956035E}" type="datetimeFigureOut">
              <a:rPr lang="en-GB" smtClean="0"/>
              <a:t>09/07/2025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D76324-312F-4B9F-8431-1054BF4BC0A2}" type="slidenum">
              <a:rPr lang="en-GB" smtClean="0"/>
              <a:t>‹#›</a:t>
            </a:fld>
            <a:endParaRPr lang="en-GB"/>
          </a:p>
        </p:txBody>
      </p:sp>
    </p:spTree>
    <p:extLst>
      <p:ext uri="{BB962C8B-B14F-4D97-AF65-F5344CB8AC3E}">
        <p14:creationId xmlns:p14="http://schemas.microsoft.com/office/powerpoint/2010/main" val="215973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smartling.com/resources/101/the-ultimate-guide-to-global-expansion/"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56189E"/>
                </a:solidFill>
                <a:effectLst/>
                <a:highlight>
                  <a:srgbClr val="FFFFFF"/>
                </a:highlight>
                <a:latin typeface="montserrat" panose="00000500000000000000" pitchFamily="2" charset="0"/>
                <a:hlinkClick r:id="rId3" tooltip="The Ultimate Guide to Global Expansion"/>
              </a:rPr>
              <a:t>Global strategy</a:t>
            </a:r>
            <a:r>
              <a:rPr lang="en-US" b="0" i="0" dirty="0">
                <a:solidFill>
                  <a:srgbClr val="212121"/>
                </a:solidFill>
                <a:effectLst/>
                <a:highlight>
                  <a:srgbClr val="FFFFFF"/>
                </a:highlight>
                <a:latin typeface="montserrat" panose="00000500000000000000" pitchFamily="2" charset="0"/>
              </a:rPr>
              <a:t>: This strategy focuses on one global brand with very few changes in colors or messaging. Brands like Apple or Google do this well — they’re instantly recognized in any country, with very few differences between domestic and other markets.</a:t>
            </a:r>
          </a:p>
          <a:p>
            <a:endParaRPr lang="en-GB" dirty="0"/>
          </a:p>
        </p:txBody>
      </p:sp>
      <p:sp>
        <p:nvSpPr>
          <p:cNvPr id="4" name="Slide Number Placeholder 3"/>
          <p:cNvSpPr>
            <a:spLocks noGrp="1"/>
          </p:cNvSpPr>
          <p:nvPr>
            <p:ph type="sldNum" sz="quarter" idx="5"/>
          </p:nvPr>
        </p:nvSpPr>
        <p:spPr/>
        <p:txBody>
          <a:bodyPr/>
          <a:lstStyle/>
          <a:p>
            <a:fld id="{23D76324-312F-4B9F-8431-1054BF4BC0A2}" type="slidenum">
              <a:rPr lang="en-GB" smtClean="0"/>
              <a:t>12</a:t>
            </a:fld>
            <a:endParaRPr lang="en-GB"/>
          </a:p>
        </p:txBody>
      </p:sp>
    </p:spTree>
    <p:extLst>
      <p:ext uri="{BB962C8B-B14F-4D97-AF65-F5344CB8AC3E}">
        <p14:creationId xmlns:p14="http://schemas.microsoft.com/office/powerpoint/2010/main" val="262285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68541-B3DB-4BFC-C60F-E6DB381499D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6779C5F1-79D4-E66A-57EC-B665B82F65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07BC880-2C3E-A7DF-D5EA-5D59C637DAEA}"/>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22220150-3D66-7B18-5F1E-C0884B877F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10DE56-99BB-F1AD-3D19-446B64A0829F}"/>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4050487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FF713-372E-0059-5606-36A25B6BC1D4}"/>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849A18F-6515-04C5-F4A5-1B706AA975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6D88A93-C69D-50F6-E071-3D30A493C4A2}"/>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D3D0C44D-9A25-2045-CAED-83FD305DC3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8992A7-F0F1-318C-5270-F231AF3E2002}"/>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36587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73A155-1D91-1961-EFFA-83077E8F772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8B331C68-7F30-533F-15CA-3445BB5C473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A6896DDF-EBF9-B4E2-0478-27B83BF1D4C2}"/>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D7AA02E4-0356-8C7E-D5F6-0B79BC6EAB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98E9C8-DBE5-B8FF-CDB5-EE157F3843BE}"/>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32184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7F448-EFF8-73FB-1DDF-2499889F6C6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F6452AD-E712-333B-F501-B13F8FA44F9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335F0F-C690-C1C6-5B6C-53052C073196}"/>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1D27236C-877B-CCFB-3462-89EB2BF417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12B985-67A8-3A62-114A-7AFBB164C6CA}"/>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6973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9BB2-990A-9FE7-D551-5771FBA2261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E5CE8DD-3402-D96A-6580-50545FBA32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2294931-EDB5-C272-382A-FFBC70C967C0}"/>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66DE9984-2F86-7FCD-B687-540BC05F90E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D06C144-CC44-ECC2-95DA-6DAE1903B4E5}"/>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370490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A0A5A-501F-6FD9-53DF-8E27E348561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A80BEA8-F598-B463-E42B-530BDEE7F7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4CB0BC2B-8D67-E792-9829-6D89107D0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05ADA19F-B77C-488C-8431-D0DE4F3A8559}"/>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6" name="Footer Placeholder 5">
            <a:extLst>
              <a:ext uri="{FF2B5EF4-FFF2-40B4-BE49-F238E27FC236}">
                <a16:creationId xmlns:a16="http://schemas.microsoft.com/office/drawing/2014/main" id="{1BF43ED4-EEA8-CDF3-0FB4-39FE977247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E299886-F323-DF69-2513-03FDEDC81F0A}"/>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3957690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729E0-4ED9-3590-F2A4-77390A2E17C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23B7335E-3BF8-7AFC-AFE1-18C5778BE7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3937A1E-0A1C-DED9-6384-9A418555234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FEC19B8A-76D3-2052-5660-7874C73E9A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25989D-3A73-D92A-40B0-AD5B8BDD00A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D7C750C0-19CF-C540-AC9B-FA9973B7A6ED}"/>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8" name="Footer Placeholder 7">
            <a:extLst>
              <a:ext uri="{FF2B5EF4-FFF2-40B4-BE49-F238E27FC236}">
                <a16:creationId xmlns:a16="http://schemas.microsoft.com/office/drawing/2014/main" id="{0BC4B5C0-53A9-358B-09C8-722AC78D2A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0AE367C-2F93-C668-4049-06B927CB843E}"/>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339638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3D60-0974-8D0E-633C-F24807CC0E2B}"/>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77E041C2-879C-EE00-0E86-27B6E8EC54E0}"/>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4" name="Footer Placeholder 3">
            <a:extLst>
              <a:ext uri="{FF2B5EF4-FFF2-40B4-BE49-F238E27FC236}">
                <a16:creationId xmlns:a16="http://schemas.microsoft.com/office/drawing/2014/main" id="{3903C54B-6F95-07EA-9F49-B401BE4A99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CD7711C-EC86-4C4F-8C59-0BD1B9561D27}"/>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4068554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9BF311-FB66-4358-D846-B786431DB7BF}"/>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3" name="Footer Placeholder 2">
            <a:extLst>
              <a:ext uri="{FF2B5EF4-FFF2-40B4-BE49-F238E27FC236}">
                <a16:creationId xmlns:a16="http://schemas.microsoft.com/office/drawing/2014/main" id="{BAB4BC64-BCE3-2ED0-51C6-7F0080CA05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52FE964-6D99-5E0B-581E-05EE40FA50A3}"/>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477221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3DC7A-2AEB-079E-480C-68F0EE04824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3994656E-F95F-02EF-974B-517E48BC63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7E0999F-A1A2-1995-6259-F0CFC15DF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5F21E-6545-9117-96CF-F422460FD36C}"/>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6" name="Footer Placeholder 5">
            <a:extLst>
              <a:ext uri="{FF2B5EF4-FFF2-40B4-BE49-F238E27FC236}">
                <a16:creationId xmlns:a16="http://schemas.microsoft.com/office/drawing/2014/main" id="{60ABEDFB-6351-EE45-B4C9-F6F09B3950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4A1A50-352F-D90D-EF3F-8A4B2BA91D77}"/>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1968377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54ED-26DB-29EA-74A4-7E1EE35F1CC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70C01862-4048-B752-9528-75CE712B4D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8DB3902-4924-7724-8695-2FE7EFEFF5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EAB7B9-0427-A6A7-C598-8EA67F833BBB}"/>
              </a:ext>
            </a:extLst>
          </p:cNvPr>
          <p:cNvSpPr>
            <a:spLocks noGrp="1"/>
          </p:cNvSpPr>
          <p:nvPr>
            <p:ph type="dt" sz="half" idx="10"/>
          </p:nvPr>
        </p:nvSpPr>
        <p:spPr/>
        <p:txBody>
          <a:bodyPr/>
          <a:lstStyle/>
          <a:p>
            <a:fld id="{2A654912-29C2-4D9E-8F43-477C8CB27A43}" type="datetimeFigureOut">
              <a:rPr lang="en-GB" smtClean="0"/>
              <a:t>09/07/2025</a:t>
            </a:fld>
            <a:endParaRPr lang="en-GB"/>
          </a:p>
        </p:txBody>
      </p:sp>
      <p:sp>
        <p:nvSpPr>
          <p:cNvPr id="6" name="Footer Placeholder 5">
            <a:extLst>
              <a:ext uri="{FF2B5EF4-FFF2-40B4-BE49-F238E27FC236}">
                <a16:creationId xmlns:a16="http://schemas.microsoft.com/office/drawing/2014/main" id="{C214E842-A668-AD67-328A-D1A1C16B20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DB1310-0205-D7EC-9096-99CF1A44D80C}"/>
              </a:ext>
            </a:extLst>
          </p:cNvPr>
          <p:cNvSpPr>
            <a:spLocks noGrp="1"/>
          </p:cNvSpPr>
          <p:nvPr>
            <p:ph type="sldNum" sz="quarter" idx="12"/>
          </p:nvPr>
        </p:nvSpPr>
        <p:spPr/>
        <p:txBody>
          <a:bodyPr/>
          <a:lstStyle/>
          <a:p>
            <a:fld id="{B10B7058-3F2A-4D9E-BAA5-5F80E1F67110}" type="slidenum">
              <a:rPr lang="en-GB" smtClean="0"/>
              <a:t>‹#›</a:t>
            </a:fld>
            <a:endParaRPr lang="en-GB"/>
          </a:p>
        </p:txBody>
      </p:sp>
    </p:spTree>
    <p:extLst>
      <p:ext uri="{BB962C8B-B14F-4D97-AF65-F5344CB8AC3E}">
        <p14:creationId xmlns:p14="http://schemas.microsoft.com/office/powerpoint/2010/main" val="361148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7B343-3D53-5CD0-9373-AF27FD6B63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419F65E-D5EA-B7B2-FB79-EE164D5A39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570B9F8-8EEC-1A60-4850-8171397C3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654912-29C2-4D9E-8F43-477C8CB27A43}" type="datetimeFigureOut">
              <a:rPr lang="en-GB" smtClean="0"/>
              <a:t>09/07/2025</a:t>
            </a:fld>
            <a:endParaRPr lang="en-GB"/>
          </a:p>
        </p:txBody>
      </p:sp>
      <p:sp>
        <p:nvSpPr>
          <p:cNvPr id="5" name="Footer Placeholder 4">
            <a:extLst>
              <a:ext uri="{FF2B5EF4-FFF2-40B4-BE49-F238E27FC236}">
                <a16:creationId xmlns:a16="http://schemas.microsoft.com/office/drawing/2014/main" id="{D48BD1EA-6806-7BF3-B388-66D92E704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BA497B3-B422-6675-CDD7-0681D27F37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0B7058-3F2A-4D9E-BAA5-5F80E1F67110}" type="slidenum">
              <a:rPr lang="en-GB" smtClean="0"/>
              <a:t>‹#›</a:t>
            </a:fld>
            <a:endParaRPr lang="en-GB"/>
          </a:p>
        </p:txBody>
      </p:sp>
    </p:spTree>
    <p:extLst>
      <p:ext uri="{BB962C8B-B14F-4D97-AF65-F5344CB8AC3E}">
        <p14:creationId xmlns:p14="http://schemas.microsoft.com/office/powerpoint/2010/main" val="2201473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5.emf"/></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svgsilh.com/image/310218.html" TargetMode="External"/><Relationship Id="rId5" Type="http://schemas.openxmlformats.org/officeDocument/2006/relationships/image" Target="../media/image11.sv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9E72C-D6DF-AD7D-4939-D6391377562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854D6B3D-4CCF-3133-2CC2-1E0704020614}"/>
              </a:ext>
            </a:extLst>
          </p:cNvPr>
          <p:cNvSpPr>
            <a:spLocks noGrp="1"/>
          </p:cNvSpPr>
          <p:nvPr>
            <p:ph type="subTitle" idx="1"/>
          </p:nvPr>
        </p:nvSpPr>
        <p:spPr/>
        <p:txBody>
          <a:bodyPr/>
          <a:lstStyle/>
          <a:p>
            <a:endParaRPr lang="en-GB"/>
          </a:p>
        </p:txBody>
      </p:sp>
      <p:sp>
        <p:nvSpPr>
          <p:cNvPr id="4" name="Teal Background" descr="Teal Background">
            <a:extLst>
              <a:ext uri="{FF2B5EF4-FFF2-40B4-BE49-F238E27FC236}">
                <a16:creationId xmlns:a16="http://schemas.microsoft.com/office/drawing/2014/main" id="{E47228FD-E75D-849E-E4BA-5F14608EB9D7}"/>
              </a:ext>
            </a:extLst>
          </p:cNvPr>
          <p:cNvSpPr/>
          <p:nvPr/>
        </p:nvSpPr>
        <p:spPr>
          <a:xfrm>
            <a:off x="0" y="-68768"/>
            <a:ext cx="12192000" cy="6858000"/>
          </a:xfrm>
          <a:prstGeom prst="rect">
            <a:avLst/>
          </a:prstGeom>
          <a:solidFill>
            <a:srgbClr val="4FB9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Orange asbract">
            <a:extLst>
              <a:ext uri="{FF2B5EF4-FFF2-40B4-BE49-F238E27FC236}">
                <a16:creationId xmlns:a16="http://schemas.microsoft.com/office/drawing/2014/main" id="{AEB42303-864B-3C3C-1B86-39FF5D80F1EE}"/>
              </a:ext>
            </a:extLst>
          </p:cNvPr>
          <p:cNvPicPr>
            <a:picLocks noChangeAspect="1"/>
          </p:cNvPicPr>
          <p:nvPr/>
        </p:nvPicPr>
        <p:blipFill rotWithShape="1">
          <a:blip r:embed="rId2"/>
          <a:srcRect t="11996" r="12326"/>
          <a:stretch/>
        </p:blipFill>
        <p:spPr>
          <a:xfrm>
            <a:off x="8774269" y="0"/>
            <a:ext cx="3417732" cy="4720990"/>
          </a:xfrm>
          <a:prstGeom prst="rect">
            <a:avLst/>
          </a:prstGeom>
        </p:spPr>
      </p:pic>
      <p:pic>
        <p:nvPicPr>
          <p:cNvPr id="6" name="Navy Shape Logo" descr="Navy building shape holder">
            <a:extLst>
              <a:ext uri="{FF2B5EF4-FFF2-40B4-BE49-F238E27FC236}">
                <a16:creationId xmlns:a16="http://schemas.microsoft.com/office/drawing/2014/main" id="{659F7AF7-9BB7-BDD1-DBD4-F12A2F20CABA}"/>
              </a:ext>
            </a:extLst>
          </p:cNvPr>
          <p:cNvPicPr>
            <a:picLocks noChangeAspect="1"/>
          </p:cNvPicPr>
          <p:nvPr/>
        </p:nvPicPr>
        <p:blipFill>
          <a:blip r:embed="rId3"/>
          <a:stretch>
            <a:fillRect/>
          </a:stretch>
        </p:blipFill>
        <p:spPr>
          <a:xfrm>
            <a:off x="6356196" y="2352638"/>
            <a:ext cx="5835804" cy="4505361"/>
          </a:xfrm>
          <a:prstGeom prst="rect">
            <a:avLst/>
          </a:prstGeom>
        </p:spPr>
      </p:pic>
      <p:pic>
        <p:nvPicPr>
          <p:cNvPr id="7" name="White Large Logo" descr="White Wrexham University logo">
            <a:extLst>
              <a:ext uri="{FF2B5EF4-FFF2-40B4-BE49-F238E27FC236}">
                <a16:creationId xmlns:a16="http://schemas.microsoft.com/office/drawing/2014/main" id="{0622C56C-C977-8559-B37B-888DE6AA926D}"/>
              </a:ext>
            </a:extLst>
          </p:cNvPr>
          <p:cNvPicPr>
            <a:picLocks noChangeAspect="1"/>
          </p:cNvPicPr>
          <p:nvPr/>
        </p:nvPicPr>
        <p:blipFill>
          <a:blip r:embed="rId4"/>
          <a:stretch>
            <a:fillRect/>
          </a:stretch>
        </p:blipFill>
        <p:spPr>
          <a:xfrm>
            <a:off x="7481990" y="4961420"/>
            <a:ext cx="4084539" cy="902972"/>
          </a:xfrm>
          <a:prstGeom prst="rect">
            <a:avLst/>
          </a:prstGeom>
        </p:spPr>
      </p:pic>
      <p:sp>
        <p:nvSpPr>
          <p:cNvPr id="8" name="Main Header">
            <a:extLst>
              <a:ext uri="{FF2B5EF4-FFF2-40B4-BE49-F238E27FC236}">
                <a16:creationId xmlns:a16="http://schemas.microsoft.com/office/drawing/2014/main" id="{07C2407B-CB86-805E-9948-70B578BA0CBE}"/>
              </a:ext>
            </a:extLst>
          </p:cNvPr>
          <p:cNvSpPr txBox="1"/>
          <p:nvPr/>
        </p:nvSpPr>
        <p:spPr>
          <a:xfrm>
            <a:off x="1715588" y="86501"/>
            <a:ext cx="7979129" cy="2313390"/>
          </a:xfrm>
          <a:prstGeom prst="rect">
            <a:avLst/>
          </a:prstGeom>
          <a:noFill/>
        </p:spPr>
        <p:txBody>
          <a:bodyPr wrap="square" rtlCol="0">
            <a:spAutoFit/>
          </a:bodyPr>
          <a:lstStyle/>
          <a:p>
            <a:pPr>
              <a:lnSpc>
                <a:spcPts val="6000"/>
              </a:lnSpc>
            </a:pPr>
            <a:r>
              <a:rPr lang="en-US" sz="3600" dirty="0">
                <a:latin typeface="Arial" panose="020B0604020202020204" pitchFamily="34" charset="0"/>
                <a:cs typeface="Arial" panose="020B0604020202020204" pitchFamily="34" charset="0"/>
              </a:rPr>
              <a:t>BUS7C1</a:t>
            </a:r>
            <a:br>
              <a:rPr lang="en-US" sz="3600"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CORPORATE STRATEGY AND INTERNATIONAL MANAGEMENT</a:t>
            </a:r>
            <a:endParaRPr lang="en-US" sz="3600" b="1" kern="2000" dirty="0">
              <a:solidFill>
                <a:srgbClr val="141F34"/>
              </a:solidFill>
              <a:latin typeface="Arial" panose="020B0604020202020204" pitchFamily="34" charset="0"/>
              <a:cs typeface="Arial" panose="020B0604020202020204" pitchFamily="34" charset="0"/>
            </a:endParaRPr>
          </a:p>
        </p:txBody>
      </p:sp>
      <p:sp>
        <p:nvSpPr>
          <p:cNvPr id="9" name="Subheader">
            <a:extLst>
              <a:ext uri="{FF2B5EF4-FFF2-40B4-BE49-F238E27FC236}">
                <a16:creationId xmlns:a16="http://schemas.microsoft.com/office/drawing/2014/main" id="{2B3378A9-3284-A586-375C-72F6BFA0744E}"/>
              </a:ext>
            </a:extLst>
          </p:cNvPr>
          <p:cNvSpPr txBox="1">
            <a:spLocks/>
          </p:cNvSpPr>
          <p:nvPr/>
        </p:nvSpPr>
        <p:spPr>
          <a:xfrm>
            <a:off x="1841798" y="4545825"/>
            <a:ext cx="8508403" cy="751168"/>
          </a:xfrm>
          <a:prstGeom prst="rect">
            <a:avLst/>
          </a:prstGeom>
          <a:noFill/>
        </p:spPr>
        <p:txBody>
          <a:bodyPr wrap="square" rtlCol="0">
            <a:spAutoFit/>
          </a:bodyPr>
          <a:lstStyle/>
          <a:p>
            <a:pPr marL="0" marR="0" lvl="0" indent="0" defTabSz="914400" rtl="0" eaLnBrk="1" fontAlgn="auto" latinLnBrk="0" hangingPunct="1">
              <a:lnSpc>
                <a:spcPts val="6000"/>
              </a:lnSpc>
              <a:spcBef>
                <a:spcPts val="0"/>
              </a:spcBef>
              <a:spcAft>
                <a:spcPts val="0"/>
              </a:spcAft>
              <a:buClrTx/>
              <a:buSzTx/>
              <a:buFontTx/>
              <a:buNone/>
              <a:tabLst/>
              <a:defRPr/>
            </a:pPr>
            <a:r>
              <a:rPr lang="en-US" sz="2800" kern="2000" dirty="0">
                <a:solidFill>
                  <a:srgbClr val="141F34"/>
                </a:solidFill>
                <a:latin typeface="Arial" panose="020B0604020202020204" pitchFamily="34" charset="0"/>
                <a:cs typeface="Arial" panose="020B0604020202020204" pitchFamily="34" charset="0"/>
              </a:rPr>
              <a:t>Lecture 9</a:t>
            </a:r>
            <a:endParaRPr lang="en-US" sz="2400" kern="2000" dirty="0">
              <a:solidFill>
                <a:srgbClr val="141F34"/>
              </a:solidFill>
              <a:latin typeface="Arial" panose="020B0604020202020204" pitchFamily="34" charset="0"/>
              <a:cs typeface="Arial" panose="020B0604020202020204" pitchFamily="34" charset="0"/>
            </a:endParaRPr>
          </a:p>
        </p:txBody>
      </p:sp>
      <p:sp>
        <p:nvSpPr>
          <p:cNvPr id="10" name="Subheader">
            <a:extLst>
              <a:ext uri="{FF2B5EF4-FFF2-40B4-BE49-F238E27FC236}">
                <a16:creationId xmlns:a16="http://schemas.microsoft.com/office/drawing/2014/main" id="{330BD839-DAD8-B5A9-0589-7A7CA98ACC29}"/>
              </a:ext>
            </a:extLst>
          </p:cNvPr>
          <p:cNvSpPr txBox="1">
            <a:spLocks/>
          </p:cNvSpPr>
          <p:nvPr/>
        </p:nvSpPr>
        <p:spPr>
          <a:xfrm>
            <a:off x="1871457" y="5225081"/>
            <a:ext cx="4328871" cy="764184"/>
          </a:xfrm>
          <a:prstGeom prst="rect">
            <a:avLst/>
          </a:prstGeom>
          <a:noFill/>
        </p:spPr>
        <p:txBody>
          <a:bodyPr wrap="square" rtlCol="0" anchor="t">
            <a:spAutoFit/>
          </a:bodyPr>
          <a:lstStyle/>
          <a:p>
            <a:pPr marL="0" marR="0" lvl="0" indent="0" algn="l" defTabSz="914400" rtl="0" eaLnBrk="1" fontAlgn="auto" latinLnBrk="0" hangingPunct="1">
              <a:lnSpc>
                <a:spcPts val="6000"/>
              </a:lnSpc>
              <a:spcBef>
                <a:spcPts val="0"/>
              </a:spcBef>
              <a:spcAft>
                <a:spcPts val="0"/>
              </a:spcAft>
              <a:buClrTx/>
              <a:buSzTx/>
              <a:buFontTx/>
              <a:buNone/>
              <a:tabLst/>
              <a:defRPr/>
            </a:pPr>
            <a:r>
              <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rPr>
              <a:t>Lecturer: E</a:t>
            </a:r>
            <a:r>
              <a:rPr lang="en-US" sz="2800" kern="2000" dirty="0" err="1">
                <a:solidFill>
                  <a:srgbClr val="141F34"/>
                </a:solidFill>
                <a:latin typeface="Calibri" panose="020F0502020204030204" pitchFamily="34" charset="0"/>
                <a:cs typeface="Calibri" panose="020F0502020204030204" pitchFamily="34" charset="0"/>
              </a:rPr>
              <a:t>lan</a:t>
            </a:r>
            <a:r>
              <a:rPr lang="en-US" sz="2800" kern="2000" dirty="0">
                <a:solidFill>
                  <a:srgbClr val="141F34"/>
                </a:solidFill>
                <a:latin typeface="Calibri" panose="020F0502020204030204" pitchFamily="34" charset="0"/>
                <a:cs typeface="Calibri" panose="020F0502020204030204" pitchFamily="34" charset="0"/>
              </a:rPr>
              <a:t> Kandaswamy</a:t>
            </a:r>
            <a:endParaRPr kumimoji="0" lang="en-US" sz="2800" b="0" i="0" u="none" strike="noStrike" kern="2000" cap="none" spc="0" normalizeH="0" baseline="0" noProof="0" dirty="0">
              <a:ln>
                <a:noFill/>
              </a:ln>
              <a:solidFill>
                <a:srgbClr val="141F34"/>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15188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BD002-66E6-D341-9091-341513A4F71C}"/>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230B0714-83BC-C3E6-C563-317527BEB6F9}"/>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14DB72A-573C-3E63-DB97-1B3DE3AEA82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65A8C3C-D39B-8AD3-3865-021110225DB6}"/>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6" descr="A colorful rectangular box with text&#10;&#10;Description automatically generated">
            <a:extLst>
              <a:ext uri="{FF2B5EF4-FFF2-40B4-BE49-F238E27FC236}">
                <a16:creationId xmlns:a16="http://schemas.microsoft.com/office/drawing/2014/main" id="{DA0651C2-1C0B-BBBF-3578-8C622EA8B7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8382" y="469859"/>
            <a:ext cx="8519097" cy="4770695"/>
          </a:xfrm>
          <a:prstGeom prst="rect">
            <a:avLst/>
          </a:prstGeom>
        </p:spPr>
      </p:pic>
    </p:spTree>
    <p:extLst>
      <p:ext uri="{BB962C8B-B14F-4D97-AF65-F5344CB8AC3E}">
        <p14:creationId xmlns:p14="http://schemas.microsoft.com/office/powerpoint/2010/main" val="380742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B36A-6413-0AB4-DA13-32D0750F4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7B2F59-B18B-B4D3-F955-CDD280454123}"/>
              </a:ext>
            </a:extLst>
          </p:cNvPr>
          <p:cNvSpPr>
            <a:spLocks noGrp="1"/>
          </p:cNvSpPr>
          <p:nvPr>
            <p:ph type="title"/>
          </p:nvPr>
        </p:nvSpPr>
        <p:spPr/>
        <p:txBody>
          <a:bodyPr/>
          <a:lstStyle/>
          <a:p>
            <a:pPr algn="ctr"/>
            <a:r>
              <a:rPr lang="en-US" sz="4400" b="1" dirty="0">
                <a:solidFill>
                  <a:srgbClr val="000000"/>
                </a:solidFill>
                <a:latin typeface="Century Gothic"/>
              </a:rPr>
              <a:t>Multidomestic strategy</a:t>
            </a:r>
            <a:endParaRPr lang="en-GB" dirty="0"/>
          </a:p>
        </p:txBody>
      </p:sp>
      <p:sp>
        <p:nvSpPr>
          <p:cNvPr id="3" name="Content Placeholder 2">
            <a:extLst>
              <a:ext uri="{FF2B5EF4-FFF2-40B4-BE49-F238E27FC236}">
                <a16:creationId xmlns:a16="http://schemas.microsoft.com/office/drawing/2014/main" id="{93B1DCF7-7068-C0D3-D9B2-0983138B20D4}"/>
              </a:ext>
            </a:extLst>
          </p:cNvPr>
          <p:cNvSpPr>
            <a:spLocks noGrp="1"/>
          </p:cNvSpPr>
          <p:nvPr>
            <p:ph idx="1"/>
          </p:nvPr>
        </p:nvSpPr>
        <p:spPr/>
        <p:txBody>
          <a:bodyPr/>
          <a:lstStyle/>
          <a:p>
            <a:r>
              <a:rPr lang="en-US" sz="2800" dirty="0">
                <a:solidFill>
                  <a:srgbClr val="000000"/>
                </a:solidFill>
                <a:latin typeface="Century Gothic"/>
              </a:rPr>
              <a:t>Multidomestic strategy  -Nestle- Responding to the local demands. </a:t>
            </a:r>
          </a:p>
          <a:p>
            <a:endParaRPr lang="en-GB" dirty="0"/>
          </a:p>
        </p:txBody>
      </p:sp>
      <p:sp>
        <p:nvSpPr>
          <p:cNvPr id="4" name="Navy Footer Strip" descr="Footer navy">
            <a:extLst>
              <a:ext uri="{FF2B5EF4-FFF2-40B4-BE49-F238E27FC236}">
                <a16:creationId xmlns:a16="http://schemas.microsoft.com/office/drawing/2014/main" id="{9FAB4E85-70B6-54A0-7D5A-6109A7A74AF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2CDE67B-1AE7-D4C1-4C47-887B893226A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60C418BD-FD68-805D-8188-CDC7906278C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779144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48AD3-1DE7-EF49-84D6-E4F1E4162D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71EB3-0328-D942-EBEB-348196630A84}"/>
              </a:ext>
            </a:extLst>
          </p:cNvPr>
          <p:cNvSpPr>
            <a:spLocks noGrp="1"/>
          </p:cNvSpPr>
          <p:nvPr>
            <p:ph type="title"/>
          </p:nvPr>
        </p:nvSpPr>
        <p:spPr/>
        <p:txBody>
          <a:bodyPr/>
          <a:lstStyle/>
          <a:p>
            <a:pPr algn="ctr"/>
            <a:r>
              <a:rPr lang="en-US" sz="4400" b="1" dirty="0">
                <a:solidFill>
                  <a:srgbClr val="000000"/>
                </a:solidFill>
                <a:latin typeface="Century Gothic"/>
              </a:rPr>
              <a:t>Global Strategy</a:t>
            </a:r>
            <a:endParaRPr lang="en-GB" dirty="0"/>
          </a:p>
        </p:txBody>
      </p:sp>
      <p:sp>
        <p:nvSpPr>
          <p:cNvPr id="4" name="Navy Footer Strip" descr="Footer navy">
            <a:extLst>
              <a:ext uri="{FF2B5EF4-FFF2-40B4-BE49-F238E27FC236}">
                <a16:creationId xmlns:a16="http://schemas.microsoft.com/office/drawing/2014/main" id="{441B7385-C6C8-A04D-23E3-80EE5A0D876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A882EB40-5AE5-8FA7-4316-5E912CBCACB2}"/>
              </a:ext>
            </a:extLst>
          </p:cNvPr>
          <p:cNvPicPr>
            <a:picLocks noChangeAspect="1"/>
          </p:cNvPicPr>
          <p:nvPr/>
        </p:nvPicPr>
        <p:blipFill>
          <a:blip r:embed="rId3"/>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7F8A381-0F6A-6F05-5E82-B99EEE75436F}"/>
              </a:ext>
            </a:extLst>
          </p:cNvPr>
          <p:cNvPicPr>
            <a:picLocks noChangeAspect="1"/>
          </p:cNvPicPr>
          <p:nvPr/>
        </p:nvPicPr>
        <p:blipFill>
          <a:blip r:embed="rId4"/>
          <a:stretch>
            <a:fillRect/>
          </a:stretch>
        </p:blipFill>
        <p:spPr>
          <a:xfrm>
            <a:off x="534811" y="6217213"/>
            <a:ext cx="1801495" cy="397654"/>
          </a:xfrm>
          <a:prstGeom prst="rect">
            <a:avLst/>
          </a:prstGeom>
        </p:spPr>
      </p:pic>
      <p:pic>
        <p:nvPicPr>
          <p:cNvPr id="7" name="Picture 2" descr="Apple Store - Find a Store - Apple (UK)">
            <a:extLst>
              <a:ext uri="{FF2B5EF4-FFF2-40B4-BE49-F238E27FC236}">
                <a16:creationId xmlns:a16="http://schemas.microsoft.com/office/drawing/2014/main" id="{90EA4793-EA43-3E18-641E-640C355B9693}"/>
              </a:ext>
            </a:extLst>
          </p:cNvPr>
          <p:cNvPicPr>
            <a:picLocks noGrp="1" noChangeAspect="1" noChangeArrowheads="1"/>
          </p:cNvPicPr>
          <p:nvPr>
            <p:ph idx="1"/>
          </p:nvPr>
        </p:nvPicPr>
        <p:blipFill>
          <a:blip r:embed="rId5">
            <a:extLst>
              <a:ext uri="{28A0092B-C50C-407E-A947-70E740481C1C}">
                <a14:useLocalDpi xmlns:a14="http://schemas.microsoft.com/office/drawing/2010/main" val="0"/>
              </a:ext>
            </a:extLst>
          </a:blip>
          <a:srcRect/>
          <a:stretch>
            <a:fillRect/>
          </a:stretch>
        </p:blipFill>
        <p:spPr bwMode="auto">
          <a:xfrm>
            <a:off x="534811" y="1690688"/>
            <a:ext cx="5232054" cy="292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70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A93E8-4278-8A7D-3D25-DD7ADAFE0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274D8C-2EC5-10BA-4DAC-BAF2C16E5AFB}"/>
              </a:ext>
            </a:extLst>
          </p:cNvPr>
          <p:cNvSpPr>
            <a:spLocks noGrp="1"/>
          </p:cNvSpPr>
          <p:nvPr>
            <p:ph type="title"/>
          </p:nvPr>
        </p:nvSpPr>
        <p:spPr/>
        <p:txBody>
          <a:bodyPr/>
          <a:lstStyle/>
          <a:p>
            <a:pPr algn="ctr"/>
            <a:r>
              <a:rPr lang="en-US" sz="4400" dirty="0">
                <a:solidFill>
                  <a:srgbClr val="000000"/>
                </a:solidFill>
                <a:latin typeface="Century Gothic"/>
              </a:rPr>
              <a:t>Transnational strategy</a:t>
            </a:r>
            <a:endParaRPr lang="en-GB" dirty="0"/>
          </a:p>
        </p:txBody>
      </p:sp>
      <p:sp>
        <p:nvSpPr>
          <p:cNvPr id="4" name="Navy Footer Strip" descr="Footer navy">
            <a:extLst>
              <a:ext uri="{FF2B5EF4-FFF2-40B4-BE49-F238E27FC236}">
                <a16:creationId xmlns:a16="http://schemas.microsoft.com/office/drawing/2014/main" id="{B4E37DAD-0B8F-DB4D-D979-AFF1DCCF2921}"/>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B92B5FF-FE30-165D-A69C-F18529B766D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03F42DC-463A-753A-F311-450DC5C438B5}"/>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Content Placeholder 6">
            <a:extLst>
              <a:ext uri="{FF2B5EF4-FFF2-40B4-BE49-F238E27FC236}">
                <a16:creationId xmlns:a16="http://schemas.microsoft.com/office/drawing/2014/main" id="{18DFAC12-8DBF-04E0-032C-7B972AF92EF2}"/>
              </a:ext>
            </a:extLst>
          </p:cNvPr>
          <p:cNvPicPr>
            <a:picLocks noGrp="1" noChangeAspect="1"/>
          </p:cNvPicPr>
          <p:nvPr>
            <p:ph idx="1"/>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6417012" y="2133894"/>
            <a:ext cx="4323706" cy="3229482"/>
          </a:xfrm>
          <a:prstGeom prst="rect">
            <a:avLst/>
          </a:prstGeom>
        </p:spPr>
      </p:pic>
      <p:sp>
        <p:nvSpPr>
          <p:cNvPr id="8" name="TextBox 7">
            <a:extLst>
              <a:ext uri="{FF2B5EF4-FFF2-40B4-BE49-F238E27FC236}">
                <a16:creationId xmlns:a16="http://schemas.microsoft.com/office/drawing/2014/main" id="{26E5879A-C417-0111-B91C-8B4964A83947}"/>
              </a:ext>
            </a:extLst>
          </p:cNvPr>
          <p:cNvSpPr txBox="1"/>
          <p:nvPr/>
        </p:nvSpPr>
        <p:spPr>
          <a:xfrm>
            <a:off x="5092605" y="1972507"/>
            <a:ext cx="6803408" cy="369332"/>
          </a:xfrm>
          <a:prstGeom prst="rect">
            <a:avLst/>
          </a:prstGeom>
          <a:noFill/>
        </p:spPr>
        <p:txBody>
          <a:bodyPr wrap="square">
            <a:spAutoFit/>
          </a:bodyPr>
          <a:lstStyle/>
          <a:p>
            <a:r>
              <a:rPr lang="en-US" sz="1800" dirty="0">
                <a:solidFill>
                  <a:srgbClr val="000000"/>
                </a:solidFill>
                <a:latin typeface="Century Gothic"/>
              </a:rPr>
              <a:t>Local responsiveness</a:t>
            </a:r>
            <a:endParaRPr lang="en-GB" dirty="0"/>
          </a:p>
        </p:txBody>
      </p:sp>
      <p:sp>
        <p:nvSpPr>
          <p:cNvPr id="9" name="TextBox 8">
            <a:extLst>
              <a:ext uri="{FF2B5EF4-FFF2-40B4-BE49-F238E27FC236}">
                <a16:creationId xmlns:a16="http://schemas.microsoft.com/office/drawing/2014/main" id="{9EB75145-D7A3-6329-7F2C-BD4D8F9F5712}"/>
              </a:ext>
            </a:extLst>
          </p:cNvPr>
          <p:cNvSpPr txBox="1"/>
          <p:nvPr/>
        </p:nvSpPr>
        <p:spPr>
          <a:xfrm>
            <a:off x="9866304" y="1992731"/>
            <a:ext cx="3746310" cy="369332"/>
          </a:xfrm>
          <a:prstGeom prst="rect">
            <a:avLst/>
          </a:prstGeom>
          <a:noFill/>
        </p:spPr>
        <p:txBody>
          <a:bodyPr wrap="square">
            <a:spAutoFit/>
          </a:bodyPr>
          <a:lstStyle/>
          <a:p>
            <a:r>
              <a:rPr lang="en-US" sz="1800" dirty="0">
                <a:solidFill>
                  <a:srgbClr val="000000"/>
                </a:solidFill>
                <a:latin typeface="Century Gothic"/>
              </a:rPr>
              <a:t>Global integration</a:t>
            </a:r>
            <a:endParaRPr lang="en-GB" dirty="0"/>
          </a:p>
        </p:txBody>
      </p:sp>
    </p:spTree>
    <p:extLst>
      <p:ext uri="{BB962C8B-B14F-4D97-AF65-F5344CB8AC3E}">
        <p14:creationId xmlns:p14="http://schemas.microsoft.com/office/powerpoint/2010/main" val="209548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9F68-0D06-FA49-40EB-232B2B0EC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75D28E-664A-EE2A-366C-5E0C1BA67AF8}"/>
              </a:ext>
            </a:extLst>
          </p:cNvPr>
          <p:cNvSpPr>
            <a:spLocks noGrp="1"/>
          </p:cNvSpPr>
          <p:nvPr>
            <p:ph type="title"/>
          </p:nvPr>
        </p:nvSpPr>
        <p:spPr/>
        <p:txBody>
          <a:bodyPr/>
          <a:lstStyle/>
          <a:p>
            <a:pPr algn="ctr"/>
            <a:r>
              <a:rPr lang="en-GB" sz="4400" b="1" dirty="0">
                <a:latin typeface="Century Gothic"/>
              </a:rPr>
              <a:t>Some Modes of Entry</a:t>
            </a:r>
            <a:endParaRPr lang="en-GB" dirty="0"/>
          </a:p>
        </p:txBody>
      </p:sp>
      <p:sp>
        <p:nvSpPr>
          <p:cNvPr id="3" name="Content Placeholder 2">
            <a:extLst>
              <a:ext uri="{FF2B5EF4-FFF2-40B4-BE49-F238E27FC236}">
                <a16:creationId xmlns:a16="http://schemas.microsoft.com/office/drawing/2014/main" id="{FB21113D-9ACC-38F0-D102-E2D5BACD3F8F}"/>
              </a:ext>
            </a:extLst>
          </p:cNvPr>
          <p:cNvSpPr>
            <a:spLocks noGrp="1"/>
          </p:cNvSpPr>
          <p:nvPr>
            <p:ph idx="1"/>
          </p:nvPr>
        </p:nvSpPr>
        <p:spPr/>
        <p:txBody>
          <a:bodyPr>
            <a:normAutofit fontScale="70000" lnSpcReduction="20000"/>
          </a:bodyPr>
          <a:lstStyle/>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Exporting: </a:t>
            </a:r>
            <a:r>
              <a:rPr lang="en-GB" sz="2800" dirty="0">
                <a:solidFill>
                  <a:srgbClr val="000000"/>
                </a:solidFill>
                <a:latin typeface="Century Gothic"/>
              </a:rPr>
              <a:t>Selling a product or service produced in on country to a buyer in another country.</a:t>
            </a:r>
            <a:r>
              <a:rPr lang="en-US" sz="2800" dirty="0">
                <a:solidFill>
                  <a:srgbClr val="000000"/>
                </a:solidFill>
                <a:latin typeface="Century Gothic"/>
              </a:rPr>
              <a:t>(scale efficient but subjected to high transportation costs and tariff barriers). E.g., Modular design as a proposed solution.  </a:t>
            </a:r>
          </a:p>
          <a:p>
            <a:pPr algn="just">
              <a:lnSpc>
                <a:spcPct val="150000"/>
              </a:lnSpc>
            </a:pPr>
            <a:endParaRPr lang="en-US" sz="2800" dirty="0">
              <a:solidFill>
                <a:srgbClr val="000000"/>
              </a:solidFill>
              <a:latin typeface="Century Gothic"/>
            </a:endParaRP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Licensing: </a:t>
            </a:r>
            <a:r>
              <a:rPr lang="en-US" sz="2800" dirty="0">
                <a:solidFill>
                  <a:srgbClr val="000000"/>
                </a:solidFill>
                <a:latin typeface="Century Gothic"/>
              </a:rPr>
              <a:t>One company owning intangible property (the licensor) grants another firm (the licensee) the right to use that property for a limited period of time. </a:t>
            </a:r>
          </a:p>
          <a:p>
            <a:pPr algn="just">
              <a:lnSpc>
                <a:spcPct val="150000"/>
              </a:lnSpc>
            </a:pPr>
            <a:r>
              <a:rPr lang="en-US" sz="2800" dirty="0">
                <a:solidFill>
                  <a:srgbClr val="000000"/>
                </a:solidFill>
                <a:latin typeface="Century Gothic"/>
              </a:rPr>
              <a:t>(low risks and commitments but threat of loss of control over technology or product ) e.g. Disney</a:t>
            </a:r>
          </a:p>
          <a:p>
            <a:endParaRPr lang="en-GB" dirty="0"/>
          </a:p>
        </p:txBody>
      </p:sp>
      <p:sp>
        <p:nvSpPr>
          <p:cNvPr id="4" name="Navy Footer Strip" descr="Footer navy">
            <a:extLst>
              <a:ext uri="{FF2B5EF4-FFF2-40B4-BE49-F238E27FC236}">
                <a16:creationId xmlns:a16="http://schemas.microsoft.com/office/drawing/2014/main" id="{493824D5-38DB-4383-ACA8-C6E52CD9152E}"/>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079C71D-2E76-7092-710A-A9F5F9138E06}"/>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7000F87-4876-3FB5-A4F6-A1B84D4C869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512142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A87CE-64B6-8277-8BC6-ED7F68EB2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BD0C9-22D0-1A9F-3750-AB4A686B35DF}"/>
              </a:ext>
            </a:extLst>
          </p:cNvPr>
          <p:cNvSpPr>
            <a:spLocks noGrp="1"/>
          </p:cNvSpPr>
          <p:nvPr>
            <p:ph type="title"/>
          </p:nvPr>
        </p:nvSpPr>
        <p:spPr/>
        <p:txBody>
          <a:bodyPr/>
          <a:lstStyle/>
          <a:p>
            <a:pPr algn="ctr"/>
            <a:r>
              <a:rPr lang="en-GB" sz="4400" b="1" dirty="0">
                <a:latin typeface="Century Gothic"/>
              </a:rPr>
              <a:t>Some Modes of Entry</a:t>
            </a:r>
            <a:endParaRPr lang="en-GB" dirty="0"/>
          </a:p>
        </p:txBody>
      </p:sp>
      <p:sp>
        <p:nvSpPr>
          <p:cNvPr id="3" name="Content Placeholder 2">
            <a:extLst>
              <a:ext uri="{FF2B5EF4-FFF2-40B4-BE49-F238E27FC236}">
                <a16:creationId xmlns:a16="http://schemas.microsoft.com/office/drawing/2014/main" id="{C02965C5-E807-7344-4B5C-0E9AF407A894}"/>
              </a:ext>
            </a:extLst>
          </p:cNvPr>
          <p:cNvSpPr>
            <a:spLocks noGrp="1"/>
          </p:cNvSpPr>
          <p:nvPr>
            <p:ph idx="1"/>
          </p:nvPr>
        </p:nvSpPr>
        <p:spPr/>
        <p:txBody>
          <a:bodyPr/>
          <a:lstStyle/>
          <a:p>
            <a:r>
              <a:rPr lang="en-US" sz="2800" b="1" dirty="0">
                <a:solidFill>
                  <a:srgbClr val="000000"/>
                </a:solidFill>
                <a:latin typeface="Century Gothic"/>
              </a:rPr>
              <a:t>Franchising: </a:t>
            </a:r>
            <a:r>
              <a:rPr lang="en-US" sz="2800" dirty="0">
                <a:solidFill>
                  <a:srgbClr val="000000"/>
                </a:solidFill>
                <a:latin typeface="Century Gothic"/>
              </a:rPr>
              <a:t>One company (the franchiser) supplies another (the franchisee) with intangible property and other assistance over an extended period. E.g. KFC  (low risks/costs but loss of control over quality). E.g. Danone Yogurt</a:t>
            </a:r>
            <a:endParaRPr lang="en-GB" dirty="0"/>
          </a:p>
        </p:txBody>
      </p:sp>
      <p:sp>
        <p:nvSpPr>
          <p:cNvPr id="4" name="Navy Footer Strip" descr="Footer navy">
            <a:extLst>
              <a:ext uri="{FF2B5EF4-FFF2-40B4-BE49-F238E27FC236}">
                <a16:creationId xmlns:a16="http://schemas.microsoft.com/office/drawing/2014/main" id="{74D0215B-CA02-A951-5192-9FAF3DC0BF9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898A93B-F943-0F46-9117-9EE132383EF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22B0A8F-A8D8-3728-5745-83207C524A1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437588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D5E6C-2932-2891-010F-CC9B3979F3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E0326-F656-6A9F-3651-A9005A11F94F}"/>
              </a:ext>
            </a:extLst>
          </p:cNvPr>
          <p:cNvSpPr>
            <a:spLocks noGrp="1"/>
          </p:cNvSpPr>
          <p:nvPr>
            <p:ph type="title"/>
          </p:nvPr>
        </p:nvSpPr>
        <p:spPr/>
        <p:txBody>
          <a:bodyPr/>
          <a:lstStyle/>
          <a:p>
            <a:pPr algn="ctr"/>
            <a:r>
              <a:rPr lang="en-GB" sz="4400" b="1" dirty="0">
                <a:latin typeface="Century Gothic"/>
              </a:rPr>
              <a:t>Some Modes of Entry</a:t>
            </a:r>
            <a:endParaRPr lang="en-GB" dirty="0"/>
          </a:p>
        </p:txBody>
      </p:sp>
      <p:sp>
        <p:nvSpPr>
          <p:cNvPr id="3" name="Content Placeholder 2">
            <a:extLst>
              <a:ext uri="{FF2B5EF4-FFF2-40B4-BE49-F238E27FC236}">
                <a16:creationId xmlns:a16="http://schemas.microsoft.com/office/drawing/2014/main" id="{4706426C-E83C-5875-D4A8-A2E13804089C}"/>
              </a:ext>
            </a:extLst>
          </p:cNvPr>
          <p:cNvSpPr>
            <a:spLocks noGrp="1"/>
          </p:cNvSpPr>
          <p:nvPr>
            <p:ph idx="1"/>
          </p:nvPr>
        </p:nvSpPr>
        <p:spPr/>
        <p:txBody>
          <a:bodyPr>
            <a:normAutofit fontScale="92500"/>
          </a:bodyPr>
          <a:lstStyle/>
          <a:p>
            <a:pPr marL="285750" indent="-285750" algn="just">
              <a:lnSpc>
                <a:spcPct val="150000"/>
              </a:lnSpc>
              <a:buFont typeface="Arial" panose="020B0604020202020204" pitchFamily="34" charset="0"/>
              <a:buChar char="•"/>
            </a:pPr>
            <a:r>
              <a:rPr lang="en-US" sz="2800" b="1" dirty="0">
                <a:solidFill>
                  <a:srgbClr val="000000"/>
                </a:solidFill>
                <a:latin typeface="Century Gothic"/>
              </a:rPr>
              <a:t>Strategic alliances</a:t>
            </a:r>
            <a:endParaRPr lang="en-US" sz="2800" dirty="0">
              <a:solidFill>
                <a:srgbClr val="000000"/>
              </a:solidFill>
              <a:latin typeface="Century Gothic"/>
            </a:endParaRP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Joint venture: </a:t>
            </a:r>
            <a:r>
              <a:rPr lang="en-US" altLang="en-US" sz="2800" dirty="0">
                <a:solidFill>
                  <a:srgbClr val="000000"/>
                </a:solidFill>
                <a:latin typeface="Century Gothic"/>
              </a:rPr>
              <a:t>When two or more firms combine their equity and form a new third entity. </a:t>
            </a:r>
          </a:p>
          <a:p>
            <a:pPr marL="285750" indent="-285750" algn="just">
              <a:lnSpc>
                <a:spcPct val="150000"/>
              </a:lnSpc>
              <a:buFont typeface="Arial" panose="020B0604020202020204" pitchFamily="34" charset="0"/>
              <a:buChar char="•"/>
            </a:pPr>
            <a:r>
              <a:rPr lang="en-US" altLang="en-US" sz="2800" dirty="0"/>
              <a:t>GM + SIAC = SAIC –GM </a:t>
            </a:r>
            <a:r>
              <a:rPr lang="en-US" altLang="en-US" sz="2800" dirty="0" err="1"/>
              <a:t>Wulling</a:t>
            </a:r>
            <a:r>
              <a:rPr lang="en-US" altLang="en-US" sz="2800" dirty="0"/>
              <a:t> </a:t>
            </a:r>
            <a:endParaRPr lang="en-US" altLang="en-US" sz="2800" b="1" dirty="0"/>
          </a:p>
          <a:p>
            <a:pPr algn="just">
              <a:lnSpc>
                <a:spcPct val="150000"/>
              </a:lnSpc>
            </a:pPr>
            <a:r>
              <a:rPr lang="en-US" sz="2800" dirty="0">
                <a:solidFill>
                  <a:srgbClr val="000000"/>
                </a:solidFill>
                <a:latin typeface="Century Gothic"/>
              </a:rPr>
              <a:t>Advantage VS Disadvantage: (local expertise, shared risks/costs but loss of control and conflicts between partner)</a:t>
            </a:r>
          </a:p>
          <a:p>
            <a:endParaRPr lang="en-GB" dirty="0"/>
          </a:p>
        </p:txBody>
      </p:sp>
      <p:sp>
        <p:nvSpPr>
          <p:cNvPr id="4" name="Navy Footer Strip" descr="Footer navy">
            <a:extLst>
              <a:ext uri="{FF2B5EF4-FFF2-40B4-BE49-F238E27FC236}">
                <a16:creationId xmlns:a16="http://schemas.microsoft.com/office/drawing/2014/main" id="{BF5A882F-EF2D-FB41-D108-6A4A79F88CCB}"/>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979720D-587D-0FB4-A25A-442F54B8A29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3B828A4-DF24-EB04-BF73-D93BD12E7F2C}"/>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0813918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771F5-7356-AD0B-F6C6-A80DF7244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C3CE7C-5656-E92B-2B52-31FD9C70F73C}"/>
              </a:ext>
            </a:extLst>
          </p:cNvPr>
          <p:cNvSpPr>
            <a:spLocks noGrp="1"/>
          </p:cNvSpPr>
          <p:nvPr>
            <p:ph type="title"/>
          </p:nvPr>
        </p:nvSpPr>
        <p:spPr/>
        <p:txBody>
          <a:bodyPr/>
          <a:lstStyle/>
          <a:p>
            <a:pPr algn="ctr"/>
            <a:r>
              <a:rPr lang="en-GB" sz="4400" b="1" dirty="0">
                <a:latin typeface="Century Gothic"/>
              </a:rPr>
              <a:t>Some Modes of Entry</a:t>
            </a:r>
            <a:endParaRPr lang="en-GB" dirty="0"/>
          </a:p>
        </p:txBody>
      </p:sp>
      <p:sp>
        <p:nvSpPr>
          <p:cNvPr id="3" name="Content Placeholder 2">
            <a:extLst>
              <a:ext uri="{FF2B5EF4-FFF2-40B4-BE49-F238E27FC236}">
                <a16:creationId xmlns:a16="http://schemas.microsoft.com/office/drawing/2014/main" id="{3C86830C-71A3-8E09-DC4F-9D8995CA57E8}"/>
              </a:ext>
            </a:extLst>
          </p:cNvPr>
          <p:cNvSpPr>
            <a:spLocks noGrp="1"/>
          </p:cNvSpPr>
          <p:nvPr>
            <p:ph idx="1"/>
          </p:nvPr>
        </p:nvSpPr>
        <p:spPr/>
        <p:txBody>
          <a:bodyPr>
            <a:normAutofit fontScale="92500" lnSpcReduction="20000"/>
          </a:bodyPr>
          <a:lstStyle/>
          <a:p>
            <a:pPr marL="285750" indent="-285750" algn="l">
              <a:buFont typeface="Arial" panose="020B0604020202020204" pitchFamily="34" charset="0"/>
              <a:buChar char="•"/>
            </a:pPr>
            <a:r>
              <a:rPr lang="en-US" sz="2000" b="1" dirty="0"/>
              <a:t>Acquisitions: </a:t>
            </a:r>
            <a:r>
              <a:rPr lang="en-GB" sz="2000" dirty="0"/>
              <a:t>When a company own 100 % of the stock of a foreign entity by way of Foreign direct. Investment (FDI) </a:t>
            </a:r>
          </a:p>
          <a:p>
            <a:pPr algn="l"/>
            <a:r>
              <a:rPr lang="en-GB" sz="2000" dirty="0"/>
              <a:t>Amazon </a:t>
            </a:r>
          </a:p>
          <a:p>
            <a:pPr algn="l"/>
            <a:r>
              <a:rPr lang="en-GB" sz="2000" dirty="0"/>
              <a:t>Coca Cola </a:t>
            </a:r>
          </a:p>
          <a:p>
            <a:pPr algn="l"/>
            <a:r>
              <a:rPr lang="en-GB" sz="2000" dirty="0"/>
              <a:t> Google</a:t>
            </a:r>
            <a:endParaRPr lang="en-US" sz="1800" dirty="0">
              <a:solidFill>
                <a:srgbClr val="000000"/>
              </a:solidFill>
              <a:latin typeface="Century Gothic"/>
            </a:endParaRPr>
          </a:p>
          <a:p>
            <a:pPr algn="l"/>
            <a:r>
              <a:rPr lang="en-US" b="1" dirty="0"/>
              <a:t>Advantages</a:t>
            </a:r>
          </a:p>
          <a:p>
            <a:pPr marL="800100" lvl="1" indent="-342900" algn="l">
              <a:buFont typeface="Arial" panose="020B0604020202020204" pitchFamily="34" charset="0"/>
              <a:buChar char="•"/>
            </a:pPr>
            <a:r>
              <a:rPr lang="en-US" dirty="0"/>
              <a:t>Tight control over a firm’s competitive advantage and technology </a:t>
            </a:r>
          </a:p>
          <a:p>
            <a:pPr marL="800100" lvl="1" indent="-342900" algn="l">
              <a:buFont typeface="Arial" panose="020B0604020202020204" pitchFamily="34" charset="0"/>
              <a:buChar char="•"/>
            </a:pPr>
            <a:r>
              <a:rPr lang="en-US" dirty="0"/>
              <a:t>Control over operations( quality, strategy, use of profits, etc.…) </a:t>
            </a:r>
          </a:p>
          <a:p>
            <a:pPr marL="800100" lvl="1" indent="-342900" algn="l">
              <a:buFont typeface="Arial" panose="020B0604020202020204" pitchFamily="34" charset="0"/>
              <a:buChar char="•"/>
            </a:pPr>
            <a:r>
              <a:rPr lang="en-US" dirty="0"/>
              <a:t>Allow the company to take advantage of economies of scale, comparative advantage, and other efficiencies. </a:t>
            </a:r>
          </a:p>
          <a:p>
            <a:pPr algn="l"/>
            <a:r>
              <a:rPr lang="en-US" b="1" dirty="0"/>
              <a:t>Disadvantages</a:t>
            </a:r>
          </a:p>
          <a:p>
            <a:pPr marL="800100" lvl="1" indent="-342900" algn="l">
              <a:buFont typeface="Arial" panose="020B0604020202020204" pitchFamily="34" charset="0"/>
              <a:buChar char="•"/>
            </a:pPr>
            <a:r>
              <a:rPr lang="en-US" dirty="0"/>
              <a:t>Very costly - </a:t>
            </a:r>
            <a:r>
              <a:rPr lang="en-GB" b="0" i="0" dirty="0">
                <a:solidFill>
                  <a:srgbClr val="040C28"/>
                </a:solidFill>
                <a:effectLst/>
                <a:latin typeface="Google Sans"/>
              </a:rPr>
              <a:t>£100m</a:t>
            </a:r>
            <a:r>
              <a:rPr lang="en-GB" dirty="0">
                <a:solidFill>
                  <a:srgbClr val="202124"/>
                </a:solidFill>
                <a:latin typeface="Google Sans"/>
              </a:rPr>
              <a:t> coca cola – innocent </a:t>
            </a:r>
            <a:endParaRPr lang="en-US" dirty="0"/>
          </a:p>
          <a:p>
            <a:pPr marL="800100" lvl="1" indent="-342900" algn="l">
              <a:buFont typeface="Arial" panose="020B0604020202020204" pitchFamily="34" charset="0"/>
              <a:buChar char="•"/>
            </a:pPr>
            <a:r>
              <a:rPr lang="en-US" dirty="0"/>
              <a:t>High risk</a:t>
            </a:r>
          </a:p>
          <a:p>
            <a:endParaRPr lang="en-GB" dirty="0"/>
          </a:p>
        </p:txBody>
      </p:sp>
      <p:sp>
        <p:nvSpPr>
          <p:cNvPr id="4" name="Navy Footer Strip" descr="Footer navy">
            <a:extLst>
              <a:ext uri="{FF2B5EF4-FFF2-40B4-BE49-F238E27FC236}">
                <a16:creationId xmlns:a16="http://schemas.microsoft.com/office/drawing/2014/main" id="{E4480304-D7ED-1085-82C8-87EA69EEA2E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596D150-FCCA-D4DF-9FA9-71059952EDEB}"/>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DBB09E0-5717-5A8E-3EB8-EE7BFE72DAAD}"/>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425356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141B99-B59F-CA3C-403A-AE2E2B95B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64DD9-8141-A8D3-A706-218505860946}"/>
              </a:ext>
            </a:extLst>
          </p:cNvPr>
          <p:cNvSpPr>
            <a:spLocks noGrp="1"/>
          </p:cNvSpPr>
          <p:nvPr>
            <p:ph type="title"/>
          </p:nvPr>
        </p:nvSpPr>
        <p:spPr>
          <a:xfrm>
            <a:off x="838200" y="18255"/>
            <a:ext cx="10515600" cy="1325563"/>
          </a:xfrm>
        </p:spPr>
        <p:txBody>
          <a:bodyPr/>
          <a:lstStyle/>
          <a:p>
            <a:pPr algn="ctr"/>
            <a:r>
              <a:rPr lang="en-US" sz="4400" b="1" dirty="0">
                <a:latin typeface="Century Gothic"/>
                <a:cs typeface="Century Gothic"/>
              </a:rPr>
              <a:t>Managing Strategy in International Market </a:t>
            </a:r>
            <a:endParaRPr lang="en-GB" dirty="0"/>
          </a:p>
        </p:txBody>
      </p:sp>
      <p:sp>
        <p:nvSpPr>
          <p:cNvPr id="3" name="Content Placeholder 2">
            <a:extLst>
              <a:ext uri="{FF2B5EF4-FFF2-40B4-BE49-F238E27FC236}">
                <a16:creationId xmlns:a16="http://schemas.microsoft.com/office/drawing/2014/main" id="{D56654B6-3733-6B4F-6983-579DE60D7AA1}"/>
              </a:ext>
            </a:extLst>
          </p:cNvPr>
          <p:cNvSpPr>
            <a:spLocks noGrp="1"/>
          </p:cNvSpPr>
          <p:nvPr>
            <p:ph idx="1"/>
          </p:nvPr>
        </p:nvSpPr>
        <p:spPr>
          <a:xfrm>
            <a:off x="916021" y="1379609"/>
            <a:ext cx="10515600" cy="4351338"/>
          </a:xfrm>
        </p:spPr>
        <p:txBody>
          <a:bodyPr>
            <a:normAutofit fontScale="62500" lnSpcReduction="20000"/>
          </a:bodyPr>
          <a:lstStyle/>
          <a:p>
            <a:pPr algn="just">
              <a:lnSpc>
                <a:spcPct val="150000"/>
              </a:lnSpc>
            </a:pPr>
            <a:r>
              <a:rPr lang="en-US" sz="2800" dirty="0">
                <a:solidFill>
                  <a:srgbClr val="000000"/>
                </a:solidFill>
                <a:latin typeface="Century Gothic"/>
              </a:rPr>
              <a:t>• Expatriates vs. host-country nationals vs. third-country nationals</a:t>
            </a:r>
          </a:p>
          <a:p>
            <a:pPr algn="just">
              <a:lnSpc>
                <a:spcPct val="150000"/>
              </a:lnSpc>
            </a:pPr>
            <a:r>
              <a:rPr lang="en-US" sz="2800" dirty="0">
                <a:solidFill>
                  <a:srgbClr val="000000"/>
                </a:solidFill>
                <a:latin typeface="Century Gothic"/>
              </a:rPr>
              <a:t>• Fighting cultural biases: =</a:t>
            </a:r>
          </a:p>
          <a:p>
            <a:pPr algn="just">
              <a:lnSpc>
                <a:spcPct val="150000"/>
              </a:lnSpc>
            </a:pPr>
            <a:r>
              <a:rPr lang="en-US" sz="2800" dirty="0">
                <a:solidFill>
                  <a:srgbClr val="000000"/>
                </a:solidFill>
                <a:latin typeface="Century Gothic"/>
              </a:rPr>
              <a:t>• Cultural differences:</a:t>
            </a:r>
          </a:p>
          <a:p>
            <a:pPr marL="285750" indent="-285750" algn="just">
              <a:lnSpc>
                <a:spcPct val="150000"/>
              </a:lnSpc>
              <a:buFont typeface="Arial" panose="020B0604020202020204" pitchFamily="34" charset="0"/>
              <a:buChar char="•"/>
            </a:pPr>
            <a:r>
              <a:rPr lang="en-US" sz="2800" dirty="0">
                <a:solidFill>
                  <a:srgbClr val="000000"/>
                </a:solidFill>
                <a:latin typeface="Century Gothic"/>
              </a:rPr>
              <a:t>Power Distance </a:t>
            </a:r>
          </a:p>
          <a:p>
            <a:pPr algn="just">
              <a:lnSpc>
                <a:spcPct val="150000"/>
              </a:lnSpc>
            </a:pPr>
            <a:r>
              <a:rPr lang="en-US" sz="2800" dirty="0">
                <a:solidFill>
                  <a:srgbClr val="000000"/>
                </a:solidFill>
                <a:latin typeface="Century Gothic"/>
              </a:rPr>
              <a:t>       • Individualism/collectivism</a:t>
            </a:r>
          </a:p>
          <a:p>
            <a:pPr algn="just">
              <a:lnSpc>
                <a:spcPct val="150000"/>
              </a:lnSpc>
            </a:pPr>
            <a:r>
              <a:rPr lang="en-US" sz="2800" dirty="0">
                <a:solidFill>
                  <a:srgbClr val="000000"/>
                </a:solidFill>
                <a:latin typeface="Century Gothic"/>
              </a:rPr>
              <a:t>       • Uncertainty avoidance</a:t>
            </a:r>
          </a:p>
          <a:p>
            <a:pPr algn="just">
              <a:lnSpc>
                <a:spcPct val="150000"/>
              </a:lnSpc>
            </a:pPr>
            <a:r>
              <a:rPr lang="en-US" sz="2800" dirty="0">
                <a:solidFill>
                  <a:srgbClr val="000000"/>
                </a:solidFill>
                <a:latin typeface="Century Gothic"/>
              </a:rPr>
              <a:t>       • Masculinity/femininity cultures (quantity of life vs. quality)</a:t>
            </a:r>
          </a:p>
          <a:p>
            <a:pPr algn="just">
              <a:lnSpc>
                <a:spcPct val="150000"/>
              </a:lnSpc>
            </a:pPr>
            <a:r>
              <a:rPr lang="en-US" sz="2800" dirty="0">
                <a:solidFill>
                  <a:srgbClr val="000000"/>
                </a:solidFill>
                <a:latin typeface="Century Gothic"/>
              </a:rPr>
              <a:t>• Understanding culture shock</a:t>
            </a:r>
          </a:p>
          <a:p>
            <a:pPr algn="just">
              <a:lnSpc>
                <a:spcPct val="150000"/>
              </a:lnSpc>
            </a:pPr>
            <a:r>
              <a:rPr lang="en-US" sz="2800" dirty="0">
                <a:solidFill>
                  <a:srgbClr val="000000"/>
                </a:solidFill>
                <a:latin typeface="Century Gothic"/>
              </a:rPr>
              <a:t>• International management- Ethical issues </a:t>
            </a:r>
          </a:p>
          <a:p>
            <a:endParaRPr lang="en-GB" dirty="0"/>
          </a:p>
        </p:txBody>
      </p:sp>
      <p:sp>
        <p:nvSpPr>
          <p:cNvPr id="4" name="Navy Footer Strip" descr="Footer navy">
            <a:extLst>
              <a:ext uri="{FF2B5EF4-FFF2-40B4-BE49-F238E27FC236}">
                <a16:creationId xmlns:a16="http://schemas.microsoft.com/office/drawing/2014/main" id="{F072BF38-8AFD-4AD5-2BCB-C5D2825BAD1C}"/>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39E0AE0-7827-E871-0F4C-4B98D8B91FA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E28C14E-70B0-51C5-56CE-3D7C8DD899B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538147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15ECF-3004-F143-B294-398917ACB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1C257-5925-1AB3-D8D4-92D403E54045}"/>
              </a:ext>
            </a:extLst>
          </p:cNvPr>
          <p:cNvSpPr>
            <a:spLocks noGrp="1"/>
          </p:cNvSpPr>
          <p:nvPr>
            <p:ph type="title"/>
          </p:nvPr>
        </p:nvSpPr>
        <p:spPr/>
        <p:txBody>
          <a:bodyPr/>
          <a:lstStyle/>
          <a:p>
            <a:pPr algn="ctr"/>
            <a:r>
              <a:rPr lang="en-US" sz="4400" kern="2000" dirty="0">
                <a:solidFill>
                  <a:srgbClr val="141F34"/>
                </a:solidFill>
                <a:latin typeface="Clash Display Medium" pitchFamily="2" charset="0"/>
              </a:rPr>
              <a:t>Power Distance</a:t>
            </a:r>
            <a:br>
              <a:rPr lang="en-US" sz="4400" kern="2000" dirty="0">
                <a:solidFill>
                  <a:srgbClr val="141F34"/>
                </a:solidFill>
                <a:latin typeface="Clash Display Medium" pitchFamily="2" charset="0"/>
              </a:rPr>
            </a:br>
            <a:endParaRPr lang="en-GB" dirty="0"/>
          </a:p>
        </p:txBody>
      </p:sp>
      <p:sp>
        <p:nvSpPr>
          <p:cNvPr id="3" name="Content Placeholder 2">
            <a:extLst>
              <a:ext uri="{FF2B5EF4-FFF2-40B4-BE49-F238E27FC236}">
                <a16:creationId xmlns:a16="http://schemas.microsoft.com/office/drawing/2014/main" id="{120D01B1-2596-3AEB-C305-866F65E56641}"/>
              </a:ext>
            </a:extLst>
          </p:cNvPr>
          <p:cNvSpPr>
            <a:spLocks noGrp="1"/>
          </p:cNvSpPr>
          <p:nvPr>
            <p:ph idx="1"/>
          </p:nvPr>
        </p:nvSpPr>
        <p:spPr/>
        <p:txBody>
          <a:bodyPr/>
          <a:lstStyle/>
          <a:p>
            <a:r>
              <a:rPr lang="en-GB" sz="2800" dirty="0"/>
              <a:t>The extend to which the less powerful members of organisation and institution accept and expect that power distributed unequally. </a:t>
            </a:r>
          </a:p>
          <a:p>
            <a:endParaRPr lang="en-GB" dirty="0"/>
          </a:p>
        </p:txBody>
      </p:sp>
      <p:sp>
        <p:nvSpPr>
          <p:cNvPr id="4" name="Navy Footer Strip" descr="Footer navy">
            <a:extLst>
              <a:ext uri="{FF2B5EF4-FFF2-40B4-BE49-F238E27FC236}">
                <a16:creationId xmlns:a16="http://schemas.microsoft.com/office/drawing/2014/main" id="{E06C19D2-F084-CDFD-5164-9E900D8F34E2}"/>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7A5670F-591E-B646-582E-A06BFBD27D0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2E8989F-DE25-A170-DFB6-E4324DAFAA97}"/>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429044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5050D-C3C1-46F1-08F8-E7CE7188F379}"/>
              </a:ext>
            </a:extLst>
          </p:cNvPr>
          <p:cNvSpPr>
            <a:spLocks noGrp="1"/>
          </p:cNvSpPr>
          <p:nvPr>
            <p:ph type="title"/>
          </p:nvPr>
        </p:nvSpPr>
        <p:spPr/>
        <p:txBody>
          <a:bodyPr/>
          <a:lstStyle/>
          <a:p>
            <a:r>
              <a:rPr lang="en-US" dirty="0"/>
              <a:t>Today we will cover…</a:t>
            </a:r>
            <a:endParaRPr lang="en-GB" dirty="0"/>
          </a:p>
        </p:txBody>
      </p:sp>
      <p:sp>
        <p:nvSpPr>
          <p:cNvPr id="3" name="Content Placeholder 2">
            <a:extLst>
              <a:ext uri="{FF2B5EF4-FFF2-40B4-BE49-F238E27FC236}">
                <a16:creationId xmlns:a16="http://schemas.microsoft.com/office/drawing/2014/main" id="{465BC91F-FED8-B089-56C5-38043A6C2D9C}"/>
              </a:ext>
            </a:extLst>
          </p:cNvPr>
          <p:cNvSpPr>
            <a:spLocks noGrp="1"/>
          </p:cNvSpPr>
          <p:nvPr>
            <p:ph idx="1"/>
          </p:nvPr>
        </p:nvSpPr>
        <p:spPr>
          <a:xfrm>
            <a:off x="838200" y="1825625"/>
            <a:ext cx="10515600" cy="4108008"/>
          </a:xfrm>
        </p:spPr>
        <p:txBody>
          <a:bodyPr>
            <a:normAutofit fontScale="55000" lnSpcReduction="20000"/>
          </a:bodyPr>
          <a:lstStyle/>
          <a:p>
            <a:pPr algn="l">
              <a:lnSpc>
                <a:spcPct val="120000"/>
              </a:lnSpc>
            </a:pPr>
            <a:r>
              <a:rPr lang="en-US" sz="2800" dirty="0">
                <a:solidFill>
                  <a:srgbClr val="000000"/>
                </a:solidFill>
                <a:latin typeface="Century Gothic"/>
                <a:cs typeface="Century Gothic"/>
              </a:rPr>
              <a:t>• Internationalization and international strategies</a:t>
            </a:r>
          </a:p>
          <a:p>
            <a:pPr algn="l">
              <a:lnSpc>
                <a:spcPct val="120000"/>
              </a:lnSpc>
            </a:pPr>
            <a:r>
              <a:rPr lang="en-US" sz="2800" dirty="0">
                <a:solidFill>
                  <a:srgbClr val="000000"/>
                </a:solidFill>
                <a:latin typeface="Century Gothic"/>
                <a:cs typeface="Century Gothic"/>
              </a:rPr>
              <a:t>• Why internationalization</a:t>
            </a:r>
          </a:p>
          <a:p>
            <a:pPr algn="l">
              <a:lnSpc>
                <a:spcPct val="120000"/>
              </a:lnSpc>
            </a:pPr>
            <a:r>
              <a:rPr lang="en-US" sz="2800" dirty="0">
                <a:solidFill>
                  <a:srgbClr val="000000"/>
                </a:solidFill>
                <a:latin typeface="Century Gothic"/>
                <a:cs typeface="Century Gothic"/>
              </a:rPr>
              <a:t>• Key dimensions of the international strategy</a:t>
            </a:r>
          </a:p>
          <a:p>
            <a:pPr algn="l">
              <a:lnSpc>
                <a:spcPct val="120000"/>
              </a:lnSpc>
            </a:pPr>
            <a:r>
              <a:rPr lang="en-US" sz="2800" dirty="0">
                <a:solidFill>
                  <a:srgbClr val="000000"/>
                </a:solidFill>
                <a:latin typeface="Century Gothic"/>
                <a:cs typeface="Century Gothic"/>
              </a:rPr>
              <a:t>• How to Balancing the internationalization:</a:t>
            </a:r>
          </a:p>
          <a:p>
            <a:pPr algn="l">
              <a:lnSpc>
                <a:spcPct val="120000"/>
              </a:lnSpc>
            </a:pPr>
            <a:r>
              <a:rPr lang="en-US" sz="2800" dirty="0">
                <a:solidFill>
                  <a:srgbClr val="000000"/>
                </a:solidFill>
                <a:latin typeface="Century Gothic"/>
                <a:cs typeface="Century Gothic"/>
              </a:rPr>
              <a:t>          • Multidomestic strategy</a:t>
            </a:r>
          </a:p>
          <a:p>
            <a:pPr algn="l">
              <a:lnSpc>
                <a:spcPct val="120000"/>
              </a:lnSpc>
            </a:pPr>
            <a:r>
              <a:rPr lang="en-US" sz="2800" dirty="0">
                <a:solidFill>
                  <a:srgbClr val="000000"/>
                </a:solidFill>
                <a:latin typeface="Century Gothic"/>
                <a:cs typeface="Century Gothic"/>
              </a:rPr>
              <a:t>          • Global strategy</a:t>
            </a:r>
          </a:p>
          <a:p>
            <a:pPr algn="l">
              <a:lnSpc>
                <a:spcPct val="120000"/>
              </a:lnSpc>
            </a:pPr>
            <a:r>
              <a:rPr lang="en-US" sz="2800" dirty="0">
                <a:solidFill>
                  <a:srgbClr val="000000"/>
                </a:solidFill>
                <a:latin typeface="Century Gothic"/>
                <a:cs typeface="Century Gothic"/>
              </a:rPr>
              <a:t>          • Transnational strategy</a:t>
            </a:r>
          </a:p>
          <a:p>
            <a:pPr algn="l">
              <a:lnSpc>
                <a:spcPct val="120000"/>
              </a:lnSpc>
            </a:pPr>
            <a:r>
              <a:rPr lang="en-US" sz="2800" dirty="0">
                <a:solidFill>
                  <a:srgbClr val="000000"/>
                </a:solidFill>
                <a:latin typeface="Century Gothic"/>
                <a:cs typeface="Century Gothic"/>
              </a:rPr>
              <a:t>• Some modes of Entry</a:t>
            </a:r>
          </a:p>
          <a:p>
            <a:pPr algn="l">
              <a:lnSpc>
                <a:spcPct val="120000"/>
              </a:lnSpc>
            </a:pPr>
            <a:r>
              <a:rPr lang="en-US" sz="2800" dirty="0">
                <a:solidFill>
                  <a:srgbClr val="000000"/>
                </a:solidFill>
                <a:latin typeface="Century Gothic"/>
                <a:cs typeface="Century Gothic"/>
              </a:rPr>
              <a:t>• Managing strategy in International market </a:t>
            </a:r>
          </a:p>
          <a:p>
            <a:pPr algn="l">
              <a:lnSpc>
                <a:spcPct val="120000"/>
              </a:lnSpc>
            </a:pPr>
            <a:r>
              <a:rPr lang="en-US" sz="2800" dirty="0">
                <a:solidFill>
                  <a:srgbClr val="000000"/>
                </a:solidFill>
                <a:latin typeface="Century Gothic"/>
                <a:cs typeface="Century Gothic"/>
              </a:rPr>
              <a:t>• What is 'backward' internationalization and Dealing with it. </a:t>
            </a:r>
          </a:p>
          <a:p>
            <a:pPr algn="l">
              <a:lnSpc>
                <a:spcPct val="120000"/>
              </a:lnSpc>
            </a:pPr>
            <a:r>
              <a:rPr lang="en-US" sz="2800" dirty="0">
                <a:solidFill>
                  <a:srgbClr val="000000"/>
                </a:solidFill>
                <a:latin typeface="Century Gothic"/>
                <a:cs typeface="Century Gothic"/>
              </a:rPr>
              <a:t>• </a:t>
            </a:r>
            <a:r>
              <a:rPr lang="en-US" sz="2800" dirty="0">
                <a:solidFill>
                  <a:srgbClr val="000000"/>
                </a:solidFill>
                <a:latin typeface="Century Gothic"/>
              </a:rPr>
              <a:t>Four positions that multinational companies adopt in International Market </a:t>
            </a:r>
            <a:endParaRPr lang="en-GB" sz="2800" dirty="0">
              <a:solidFill>
                <a:srgbClr val="000000"/>
              </a:solidFill>
              <a:latin typeface="Century Gothic"/>
            </a:endParaRPr>
          </a:p>
          <a:p>
            <a:endParaRPr lang="en-GB" dirty="0"/>
          </a:p>
        </p:txBody>
      </p:sp>
      <p:sp>
        <p:nvSpPr>
          <p:cNvPr id="4" name="Navy Footer Strip" descr="Footer navy">
            <a:extLst>
              <a:ext uri="{FF2B5EF4-FFF2-40B4-BE49-F238E27FC236}">
                <a16:creationId xmlns:a16="http://schemas.microsoft.com/office/drawing/2014/main" id="{18AA9758-268A-A0E6-F36A-20DCF0F7AA22}"/>
              </a:ext>
            </a:extLst>
          </p:cNvPr>
          <p:cNvSpPr/>
          <p:nvPr/>
        </p:nvSpPr>
        <p:spPr>
          <a:xfrm>
            <a:off x="0" y="6050915"/>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A08E9D1-D4D4-297B-CEC0-83865ACCBC9B}"/>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28CF4A39-230F-70F4-E50F-8886E596C48B}"/>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82539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127BB-1171-13CD-3537-DC8AF0B788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BDC22-0712-86C8-FBE8-375344F9A7AC}"/>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Individualism versus collectivism</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6675CF2-C5F6-E48F-A3BD-AA5282645EFC}"/>
              </a:ext>
            </a:extLst>
          </p:cNvPr>
          <p:cNvSpPr>
            <a:spLocks noGrp="1"/>
          </p:cNvSpPr>
          <p:nvPr>
            <p:ph idx="1"/>
          </p:nvPr>
        </p:nvSpPr>
        <p:spPr/>
        <p:txBody>
          <a:bodyPr/>
          <a:lstStyle/>
          <a:p>
            <a:r>
              <a:rPr lang="en-GB" sz="2800" dirty="0"/>
              <a:t>The degree to which people prefer to act as individuals rather than a member of groups and believe in individual rights above all else. </a:t>
            </a:r>
          </a:p>
          <a:p>
            <a:r>
              <a:rPr lang="en-GB" sz="2800" dirty="0"/>
              <a:t>E.g.: United States Vs China </a:t>
            </a:r>
          </a:p>
          <a:p>
            <a:endParaRPr lang="en-GB" dirty="0"/>
          </a:p>
        </p:txBody>
      </p:sp>
      <p:sp>
        <p:nvSpPr>
          <p:cNvPr id="4" name="Navy Footer Strip" descr="Footer navy">
            <a:extLst>
              <a:ext uri="{FF2B5EF4-FFF2-40B4-BE49-F238E27FC236}">
                <a16:creationId xmlns:a16="http://schemas.microsoft.com/office/drawing/2014/main" id="{7EC7B017-A131-7513-1AEB-9D7933F2FFD5}"/>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29C58E26-615D-E98B-0940-52E0D677DC9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E963A5EB-1B5C-D1B1-963D-CD1FD1417FF5}"/>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797499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63FE5-0486-32E8-F7F8-00C13CB95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86FB9-6508-DC42-498F-B07F9708A605}"/>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Masculinity vs. femininity</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0F01B8D-F44D-C48F-BA16-F7A29B2765A5}"/>
              </a:ext>
            </a:extLst>
          </p:cNvPr>
          <p:cNvSpPr>
            <a:spLocks noGrp="1"/>
          </p:cNvSpPr>
          <p:nvPr>
            <p:ph idx="1"/>
          </p:nvPr>
        </p:nvSpPr>
        <p:spPr/>
        <p:txBody>
          <a:bodyPr/>
          <a:lstStyle/>
          <a:p>
            <a:r>
              <a:rPr lang="en-GB" sz="2800" dirty="0"/>
              <a:t>The degree to which the culture favours traditional masculine values versus feminine values. </a:t>
            </a:r>
          </a:p>
          <a:p>
            <a:r>
              <a:rPr lang="en-GB" sz="2800" dirty="0"/>
              <a:t>E.g. Japan VS France </a:t>
            </a:r>
          </a:p>
          <a:p>
            <a:endParaRPr lang="en-GB" dirty="0"/>
          </a:p>
        </p:txBody>
      </p:sp>
      <p:sp>
        <p:nvSpPr>
          <p:cNvPr id="4" name="Navy Footer Strip" descr="Footer navy">
            <a:extLst>
              <a:ext uri="{FF2B5EF4-FFF2-40B4-BE49-F238E27FC236}">
                <a16:creationId xmlns:a16="http://schemas.microsoft.com/office/drawing/2014/main" id="{9510E9D1-AACD-F145-D2D9-CCD98002BEE5}"/>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FEEA7BD-2E0D-3622-88E2-907DFC9A138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5598391-F1F3-2358-E503-B9E9335669FF}"/>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82181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9349F-2305-539C-1133-738689B66934}"/>
            </a:ext>
          </a:extLst>
        </p:cNvPr>
        <p:cNvGrpSpPr/>
        <p:nvPr/>
      </p:nvGrpSpPr>
      <p:grpSpPr>
        <a:xfrm>
          <a:off x="0" y="0"/>
          <a:ext cx="0" cy="0"/>
          <a:chOff x="0" y="0"/>
          <a:chExt cx="0" cy="0"/>
        </a:xfrm>
      </p:grpSpPr>
      <p:sp>
        <p:nvSpPr>
          <p:cNvPr id="4" name="Navy Footer Strip" descr="Footer navy">
            <a:extLst>
              <a:ext uri="{FF2B5EF4-FFF2-40B4-BE49-F238E27FC236}">
                <a16:creationId xmlns:a16="http://schemas.microsoft.com/office/drawing/2014/main" id="{93A6BCE0-EA44-DFF6-A8B7-7947C816724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F7D2894-9548-2D33-1368-07CE809E411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84C0A7D5-EB7F-8E3D-3077-826AA24B344F}"/>
              </a:ext>
            </a:extLst>
          </p:cNvPr>
          <p:cNvPicPr>
            <a:picLocks noChangeAspect="1"/>
          </p:cNvPicPr>
          <p:nvPr/>
        </p:nvPicPr>
        <p:blipFill>
          <a:blip r:embed="rId3"/>
          <a:stretch>
            <a:fillRect/>
          </a:stretch>
        </p:blipFill>
        <p:spPr>
          <a:xfrm>
            <a:off x="534811" y="6217213"/>
            <a:ext cx="1801495" cy="397654"/>
          </a:xfrm>
          <a:prstGeom prst="rect">
            <a:avLst/>
          </a:prstGeom>
        </p:spPr>
      </p:pic>
      <p:graphicFrame>
        <p:nvGraphicFramePr>
          <p:cNvPr id="7" name="Table 6">
            <a:extLst>
              <a:ext uri="{FF2B5EF4-FFF2-40B4-BE49-F238E27FC236}">
                <a16:creationId xmlns:a16="http://schemas.microsoft.com/office/drawing/2014/main" id="{D5D4B95A-414B-63F0-1BDD-8A2ACC915D9F}"/>
              </a:ext>
            </a:extLst>
          </p:cNvPr>
          <p:cNvGraphicFramePr>
            <a:graphicFrameLocks noGrp="1"/>
          </p:cNvGraphicFramePr>
          <p:nvPr/>
        </p:nvGraphicFramePr>
        <p:xfrm>
          <a:off x="558801" y="517793"/>
          <a:ext cx="9863154" cy="5213156"/>
        </p:xfrm>
        <a:graphic>
          <a:graphicData uri="http://schemas.openxmlformats.org/drawingml/2006/table">
            <a:tbl>
              <a:tblPr/>
              <a:tblGrid>
                <a:gridCol w="3287718">
                  <a:extLst>
                    <a:ext uri="{9D8B030D-6E8A-4147-A177-3AD203B41FA5}">
                      <a16:colId xmlns:a16="http://schemas.microsoft.com/office/drawing/2014/main" val="2574603621"/>
                    </a:ext>
                  </a:extLst>
                </a:gridCol>
                <a:gridCol w="3287718">
                  <a:extLst>
                    <a:ext uri="{9D8B030D-6E8A-4147-A177-3AD203B41FA5}">
                      <a16:colId xmlns:a16="http://schemas.microsoft.com/office/drawing/2014/main" val="243936478"/>
                    </a:ext>
                  </a:extLst>
                </a:gridCol>
                <a:gridCol w="3287718">
                  <a:extLst>
                    <a:ext uri="{9D8B030D-6E8A-4147-A177-3AD203B41FA5}">
                      <a16:colId xmlns:a16="http://schemas.microsoft.com/office/drawing/2014/main" val="39645446"/>
                    </a:ext>
                  </a:extLst>
                </a:gridCol>
              </a:tblGrid>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GB" sz="800" b="1"/>
                        <a:t>High Masculine</a:t>
                      </a:r>
                      <a:endParaRPr lang="en-GB" sz="800"/>
                    </a:p>
                  </a:txBody>
                  <a:tcPr marL="38170" marR="38170" marT="19085" marB="19085" anchor="ctr">
                    <a:lnL>
                      <a:noFill/>
                    </a:lnL>
                    <a:lnR>
                      <a:noFill/>
                    </a:lnR>
                    <a:lnT>
                      <a:noFill/>
                    </a:lnT>
                    <a:lnB>
                      <a:noFill/>
                    </a:lnB>
                  </a:tcPr>
                </a:tc>
                <a:tc>
                  <a:txBody>
                    <a:bodyPr/>
                    <a:lstStyle/>
                    <a:p>
                      <a:r>
                        <a:rPr lang="en-GB" sz="800" b="1"/>
                        <a:t>Low Masculine (Feminine)</a:t>
                      </a:r>
                      <a:endParaRPr lang="en-GB" sz="800"/>
                    </a:p>
                  </a:txBody>
                  <a:tcPr marL="38170" marR="38170" marT="19085" marB="19085" anchor="ctr">
                    <a:lnL>
                      <a:noFill/>
                    </a:lnL>
                    <a:lnR>
                      <a:noFill/>
                    </a:lnR>
                    <a:lnT>
                      <a:noFill/>
                    </a:lnT>
                    <a:lnB>
                      <a:noFill/>
                    </a:lnB>
                  </a:tcPr>
                </a:tc>
                <a:extLst>
                  <a:ext uri="{0D108BD9-81ED-4DB2-BD59-A6C34878D82A}">
                    <a16:rowId xmlns:a16="http://schemas.microsoft.com/office/drawing/2014/main" val="1015277276"/>
                  </a:ext>
                </a:extLst>
              </a:tr>
              <a:tr h="182473">
                <a:tc>
                  <a:txBody>
                    <a:bodyPr/>
                    <a:lstStyle/>
                    <a:p>
                      <a:r>
                        <a:rPr lang="en-GB" sz="800"/>
                        <a:t>social norms</a:t>
                      </a:r>
                    </a:p>
                  </a:txBody>
                  <a:tcPr marL="38170" marR="38170" marT="19085" marB="19085" anchor="ctr">
                    <a:lnL>
                      <a:noFill/>
                    </a:lnL>
                    <a:lnR>
                      <a:noFill/>
                    </a:lnR>
                    <a:lnT>
                      <a:noFill/>
                    </a:lnT>
                    <a:lnB>
                      <a:noFill/>
                    </a:lnB>
                    <a:solidFill>
                      <a:srgbClr val="FFCCCC"/>
                    </a:solidFill>
                  </a:tcPr>
                </a:tc>
                <a:tc>
                  <a:txBody>
                    <a:bodyPr/>
                    <a:lstStyle/>
                    <a:p>
                      <a:r>
                        <a:rPr lang="en-GB" sz="800"/>
                        <a:t>ego oriented</a:t>
                      </a:r>
                    </a:p>
                  </a:txBody>
                  <a:tcPr marL="38170" marR="38170" marT="19085" marB="19085" anchor="ctr">
                    <a:lnL>
                      <a:noFill/>
                    </a:lnL>
                    <a:lnR>
                      <a:noFill/>
                    </a:lnR>
                    <a:lnT>
                      <a:noFill/>
                    </a:lnT>
                    <a:lnB>
                      <a:noFill/>
                    </a:lnB>
                    <a:solidFill>
                      <a:srgbClr val="FFCCCC"/>
                    </a:solidFill>
                  </a:tcPr>
                </a:tc>
                <a:tc>
                  <a:txBody>
                    <a:bodyPr/>
                    <a:lstStyle/>
                    <a:p>
                      <a:r>
                        <a:rPr lang="en-GB" sz="800"/>
                        <a:t>relationship oriented</a:t>
                      </a:r>
                    </a:p>
                  </a:txBody>
                  <a:tcPr marL="38170" marR="38170" marT="19085" marB="19085" anchor="ctr">
                    <a:lnL>
                      <a:noFill/>
                    </a:lnL>
                    <a:lnR>
                      <a:noFill/>
                    </a:lnR>
                    <a:lnT>
                      <a:noFill/>
                    </a:lnT>
                    <a:lnB>
                      <a:noFill/>
                    </a:lnB>
                    <a:solidFill>
                      <a:srgbClr val="FFCCCC"/>
                    </a:solidFill>
                  </a:tcPr>
                </a:tc>
                <a:extLst>
                  <a:ext uri="{0D108BD9-81ED-4DB2-BD59-A6C34878D82A}">
                    <a16:rowId xmlns:a16="http://schemas.microsoft.com/office/drawing/2014/main" val="288693081"/>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US" sz="800"/>
                        <a:t>money and things are important</a:t>
                      </a:r>
                    </a:p>
                  </a:txBody>
                  <a:tcPr marL="38170" marR="38170" marT="19085" marB="19085" anchor="ctr">
                    <a:lnL>
                      <a:noFill/>
                    </a:lnL>
                    <a:lnR>
                      <a:noFill/>
                    </a:lnR>
                    <a:lnT>
                      <a:noFill/>
                    </a:lnT>
                    <a:lnB>
                      <a:noFill/>
                    </a:lnB>
                    <a:solidFill>
                      <a:srgbClr val="FFCCCC"/>
                    </a:solidFill>
                  </a:tcPr>
                </a:tc>
                <a:tc>
                  <a:txBody>
                    <a:bodyPr/>
                    <a:lstStyle/>
                    <a:p>
                      <a:r>
                        <a:rPr lang="en-US" sz="800"/>
                        <a:t>quality of life and people are important</a:t>
                      </a:r>
                    </a:p>
                  </a:txBody>
                  <a:tcPr marL="38170" marR="38170" marT="19085" marB="19085" anchor="ctr">
                    <a:lnL>
                      <a:noFill/>
                    </a:lnL>
                    <a:lnR>
                      <a:noFill/>
                    </a:lnR>
                    <a:lnT>
                      <a:noFill/>
                    </a:lnT>
                    <a:lnB>
                      <a:noFill/>
                    </a:lnB>
                    <a:solidFill>
                      <a:srgbClr val="FFCCCC"/>
                    </a:solidFill>
                  </a:tcPr>
                </a:tc>
                <a:extLst>
                  <a:ext uri="{0D108BD9-81ED-4DB2-BD59-A6C34878D82A}">
                    <a16:rowId xmlns:a16="http://schemas.microsoft.com/office/drawing/2014/main" val="1816583900"/>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US" sz="800"/>
                        <a:t>live in order to work</a:t>
                      </a:r>
                    </a:p>
                  </a:txBody>
                  <a:tcPr marL="38170" marR="38170" marT="19085" marB="19085" anchor="ctr">
                    <a:lnL>
                      <a:noFill/>
                    </a:lnL>
                    <a:lnR>
                      <a:noFill/>
                    </a:lnR>
                    <a:lnT>
                      <a:noFill/>
                    </a:lnT>
                    <a:lnB>
                      <a:noFill/>
                    </a:lnB>
                    <a:solidFill>
                      <a:srgbClr val="FFCCCC"/>
                    </a:solidFill>
                  </a:tcPr>
                </a:tc>
                <a:tc>
                  <a:txBody>
                    <a:bodyPr/>
                    <a:lstStyle/>
                    <a:p>
                      <a:r>
                        <a:rPr lang="en-US" sz="800"/>
                        <a:t>work in order to live</a:t>
                      </a:r>
                    </a:p>
                  </a:txBody>
                  <a:tcPr marL="38170" marR="38170" marT="19085" marB="19085" anchor="ctr">
                    <a:lnL>
                      <a:noFill/>
                    </a:lnL>
                    <a:lnR>
                      <a:noFill/>
                    </a:lnR>
                    <a:lnT>
                      <a:noFill/>
                    </a:lnT>
                    <a:lnB>
                      <a:noFill/>
                    </a:lnB>
                    <a:solidFill>
                      <a:srgbClr val="FFCCCC"/>
                    </a:solidFill>
                  </a:tcPr>
                </a:tc>
                <a:extLst>
                  <a:ext uri="{0D108BD9-81ED-4DB2-BD59-A6C34878D82A}">
                    <a16:rowId xmlns:a16="http://schemas.microsoft.com/office/drawing/2014/main" val="2307649234"/>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extLst>
                  <a:ext uri="{0D108BD9-81ED-4DB2-BD59-A6C34878D82A}">
                    <a16:rowId xmlns:a16="http://schemas.microsoft.com/office/drawing/2014/main" val="2923514538"/>
                  </a:ext>
                </a:extLst>
              </a:tr>
              <a:tr h="304544">
                <a:tc>
                  <a:txBody>
                    <a:bodyPr/>
                    <a:lstStyle/>
                    <a:p>
                      <a:r>
                        <a:rPr lang="en-GB" sz="800"/>
                        <a:t>politics and economics </a:t>
                      </a:r>
                    </a:p>
                  </a:txBody>
                  <a:tcPr marL="38170" marR="38170" marT="19085" marB="19085" anchor="ctr">
                    <a:lnL>
                      <a:noFill/>
                    </a:lnL>
                    <a:lnR>
                      <a:noFill/>
                    </a:lnR>
                    <a:lnT>
                      <a:noFill/>
                    </a:lnT>
                    <a:lnB>
                      <a:noFill/>
                    </a:lnB>
                    <a:solidFill>
                      <a:srgbClr val="FFCC99"/>
                    </a:solidFill>
                  </a:tcPr>
                </a:tc>
                <a:tc>
                  <a:txBody>
                    <a:bodyPr/>
                    <a:lstStyle/>
                    <a:p>
                      <a:r>
                        <a:rPr lang="en-GB" sz="800"/>
                        <a:t>economic growth high priority</a:t>
                      </a:r>
                    </a:p>
                  </a:txBody>
                  <a:tcPr marL="38170" marR="38170" marT="19085" marB="19085" anchor="ctr">
                    <a:lnL>
                      <a:noFill/>
                    </a:lnL>
                    <a:lnR>
                      <a:noFill/>
                    </a:lnR>
                    <a:lnT>
                      <a:noFill/>
                    </a:lnT>
                    <a:lnB>
                      <a:noFill/>
                    </a:lnB>
                    <a:solidFill>
                      <a:srgbClr val="FFCC99"/>
                    </a:solidFill>
                  </a:tcPr>
                </a:tc>
                <a:tc>
                  <a:txBody>
                    <a:bodyPr/>
                    <a:lstStyle/>
                    <a:p>
                      <a:r>
                        <a:rPr lang="en-GB" sz="800"/>
                        <a:t>environment protection high priority</a:t>
                      </a:r>
                    </a:p>
                  </a:txBody>
                  <a:tcPr marL="38170" marR="38170" marT="19085" marB="19085" anchor="ctr">
                    <a:lnL>
                      <a:noFill/>
                    </a:lnL>
                    <a:lnR>
                      <a:noFill/>
                    </a:lnR>
                    <a:lnT>
                      <a:noFill/>
                    </a:lnT>
                    <a:lnB>
                      <a:noFill/>
                    </a:lnB>
                    <a:solidFill>
                      <a:srgbClr val="FFCC99"/>
                    </a:solidFill>
                  </a:tcPr>
                </a:tc>
                <a:extLst>
                  <a:ext uri="{0D108BD9-81ED-4DB2-BD59-A6C34878D82A}">
                    <a16:rowId xmlns:a16="http://schemas.microsoft.com/office/drawing/2014/main" val="1382327600"/>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GB" sz="800" dirty="0"/>
                        <a:t>conflict solved through force</a:t>
                      </a:r>
                    </a:p>
                  </a:txBody>
                  <a:tcPr marL="38170" marR="38170" marT="19085" marB="19085" anchor="ctr">
                    <a:lnL>
                      <a:noFill/>
                    </a:lnL>
                    <a:lnR>
                      <a:noFill/>
                    </a:lnR>
                    <a:lnT>
                      <a:noFill/>
                    </a:lnT>
                    <a:lnB>
                      <a:noFill/>
                    </a:lnB>
                    <a:solidFill>
                      <a:srgbClr val="FFCC99"/>
                    </a:solidFill>
                  </a:tcPr>
                </a:tc>
                <a:tc>
                  <a:txBody>
                    <a:bodyPr/>
                    <a:lstStyle/>
                    <a:p>
                      <a:r>
                        <a:rPr lang="en-GB" sz="800"/>
                        <a:t>conflict solved through negotiation</a:t>
                      </a:r>
                    </a:p>
                  </a:txBody>
                  <a:tcPr marL="38170" marR="38170" marT="19085" marB="19085" anchor="ctr">
                    <a:lnL>
                      <a:noFill/>
                    </a:lnL>
                    <a:lnR>
                      <a:noFill/>
                    </a:lnR>
                    <a:lnT>
                      <a:noFill/>
                    </a:lnT>
                    <a:lnB>
                      <a:noFill/>
                    </a:lnB>
                    <a:solidFill>
                      <a:srgbClr val="FFCC99"/>
                    </a:solidFill>
                  </a:tcPr>
                </a:tc>
                <a:extLst>
                  <a:ext uri="{0D108BD9-81ED-4DB2-BD59-A6C34878D82A}">
                    <a16:rowId xmlns:a16="http://schemas.microsoft.com/office/drawing/2014/main" val="1049442909"/>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extLst>
                  <a:ext uri="{0D108BD9-81ED-4DB2-BD59-A6C34878D82A}">
                    <a16:rowId xmlns:a16="http://schemas.microsoft.com/office/drawing/2014/main" val="3719036980"/>
                  </a:ext>
                </a:extLst>
              </a:tr>
              <a:tr h="182473">
                <a:tc>
                  <a:txBody>
                    <a:bodyPr/>
                    <a:lstStyle/>
                    <a:p>
                      <a:r>
                        <a:rPr lang="en-GB" sz="800"/>
                        <a:t>religion</a:t>
                      </a:r>
                    </a:p>
                  </a:txBody>
                  <a:tcPr marL="38170" marR="38170" marT="19085" marB="19085" anchor="ctr">
                    <a:lnL>
                      <a:noFill/>
                    </a:lnL>
                    <a:lnR>
                      <a:noFill/>
                    </a:lnR>
                    <a:lnT>
                      <a:noFill/>
                    </a:lnT>
                    <a:lnB>
                      <a:noFill/>
                    </a:lnB>
                    <a:solidFill>
                      <a:srgbClr val="FFFFCC"/>
                    </a:solidFill>
                  </a:tcPr>
                </a:tc>
                <a:tc>
                  <a:txBody>
                    <a:bodyPr/>
                    <a:lstStyle/>
                    <a:p>
                      <a:r>
                        <a:rPr lang="en-GB" sz="800"/>
                        <a:t>most important in life</a:t>
                      </a:r>
                    </a:p>
                  </a:txBody>
                  <a:tcPr marL="38170" marR="38170" marT="19085" marB="19085" anchor="ctr">
                    <a:lnL>
                      <a:noFill/>
                    </a:lnL>
                    <a:lnR>
                      <a:noFill/>
                    </a:lnR>
                    <a:lnT>
                      <a:noFill/>
                    </a:lnT>
                    <a:lnB>
                      <a:noFill/>
                    </a:lnB>
                    <a:solidFill>
                      <a:srgbClr val="FFFFCC"/>
                    </a:solidFill>
                  </a:tcPr>
                </a:tc>
                <a:tc>
                  <a:txBody>
                    <a:bodyPr/>
                    <a:lstStyle/>
                    <a:p>
                      <a:r>
                        <a:rPr lang="en-GB" sz="800"/>
                        <a:t>less important in life</a:t>
                      </a:r>
                    </a:p>
                  </a:txBody>
                  <a:tcPr marL="38170" marR="38170" marT="19085" marB="19085" anchor="ctr">
                    <a:lnL>
                      <a:noFill/>
                    </a:lnL>
                    <a:lnR>
                      <a:noFill/>
                    </a:lnR>
                    <a:lnT>
                      <a:noFill/>
                    </a:lnT>
                    <a:lnB>
                      <a:noFill/>
                    </a:lnB>
                    <a:solidFill>
                      <a:srgbClr val="FFFFCC"/>
                    </a:solidFill>
                  </a:tcPr>
                </a:tc>
                <a:extLst>
                  <a:ext uri="{0D108BD9-81ED-4DB2-BD59-A6C34878D82A}">
                    <a16:rowId xmlns:a16="http://schemas.microsoft.com/office/drawing/2014/main" val="1847823843"/>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US" sz="800" dirty="0"/>
                        <a:t>only men can be priests</a:t>
                      </a:r>
                    </a:p>
                  </a:txBody>
                  <a:tcPr marL="38170" marR="38170" marT="19085" marB="19085" anchor="ctr">
                    <a:lnL>
                      <a:noFill/>
                    </a:lnL>
                    <a:lnR>
                      <a:noFill/>
                    </a:lnR>
                    <a:lnT>
                      <a:noFill/>
                    </a:lnT>
                    <a:lnB>
                      <a:noFill/>
                    </a:lnB>
                    <a:solidFill>
                      <a:srgbClr val="FFFFCC"/>
                    </a:solidFill>
                  </a:tcPr>
                </a:tc>
                <a:tc>
                  <a:txBody>
                    <a:bodyPr/>
                    <a:lstStyle/>
                    <a:p>
                      <a:r>
                        <a:rPr lang="en-US" sz="800"/>
                        <a:t>both men and women as priests</a:t>
                      </a:r>
                    </a:p>
                  </a:txBody>
                  <a:tcPr marL="38170" marR="38170" marT="19085" marB="19085" anchor="ctr">
                    <a:lnL>
                      <a:noFill/>
                    </a:lnL>
                    <a:lnR>
                      <a:noFill/>
                    </a:lnR>
                    <a:lnT>
                      <a:noFill/>
                    </a:lnT>
                    <a:lnB>
                      <a:noFill/>
                    </a:lnB>
                    <a:solidFill>
                      <a:srgbClr val="FFFFCC"/>
                    </a:solidFill>
                  </a:tcPr>
                </a:tc>
                <a:extLst>
                  <a:ext uri="{0D108BD9-81ED-4DB2-BD59-A6C34878D82A}">
                    <a16:rowId xmlns:a16="http://schemas.microsoft.com/office/drawing/2014/main" val="222769548"/>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extLst>
                  <a:ext uri="{0D108BD9-81ED-4DB2-BD59-A6C34878D82A}">
                    <a16:rowId xmlns:a16="http://schemas.microsoft.com/office/drawing/2014/main" val="3116973270"/>
                  </a:ext>
                </a:extLst>
              </a:tr>
              <a:tr h="182473">
                <a:tc>
                  <a:txBody>
                    <a:bodyPr/>
                    <a:lstStyle/>
                    <a:p>
                      <a:r>
                        <a:rPr lang="en-GB" sz="800"/>
                        <a:t>work</a:t>
                      </a:r>
                    </a:p>
                  </a:txBody>
                  <a:tcPr marL="38170" marR="38170" marT="19085" marB="19085" anchor="ctr">
                    <a:lnL>
                      <a:noFill/>
                    </a:lnL>
                    <a:lnR>
                      <a:noFill/>
                    </a:lnR>
                    <a:lnT>
                      <a:noFill/>
                    </a:lnT>
                    <a:lnB>
                      <a:noFill/>
                    </a:lnB>
                    <a:solidFill>
                      <a:srgbClr val="99FF99"/>
                    </a:solidFill>
                  </a:tcPr>
                </a:tc>
                <a:tc>
                  <a:txBody>
                    <a:bodyPr/>
                    <a:lstStyle/>
                    <a:p>
                      <a:r>
                        <a:rPr lang="en-GB" sz="800"/>
                        <a:t>larger gender wage gap</a:t>
                      </a:r>
                    </a:p>
                  </a:txBody>
                  <a:tcPr marL="38170" marR="38170" marT="19085" marB="19085" anchor="ctr">
                    <a:lnL>
                      <a:noFill/>
                    </a:lnL>
                    <a:lnR>
                      <a:noFill/>
                    </a:lnR>
                    <a:lnT>
                      <a:noFill/>
                    </a:lnT>
                    <a:lnB>
                      <a:noFill/>
                    </a:lnB>
                    <a:solidFill>
                      <a:srgbClr val="99FF99"/>
                    </a:solidFill>
                  </a:tcPr>
                </a:tc>
                <a:tc>
                  <a:txBody>
                    <a:bodyPr/>
                    <a:lstStyle/>
                    <a:p>
                      <a:r>
                        <a:rPr lang="en-GB" sz="800"/>
                        <a:t>smaller gender wage gap</a:t>
                      </a:r>
                    </a:p>
                  </a:txBody>
                  <a:tcPr marL="38170" marR="38170" marT="19085" marB="19085" anchor="ctr">
                    <a:lnL>
                      <a:noFill/>
                    </a:lnL>
                    <a:lnR>
                      <a:noFill/>
                    </a:lnR>
                    <a:lnT>
                      <a:noFill/>
                    </a:lnT>
                    <a:lnB>
                      <a:noFill/>
                    </a:lnB>
                    <a:solidFill>
                      <a:srgbClr val="99FF99"/>
                    </a:solidFill>
                  </a:tcPr>
                </a:tc>
                <a:extLst>
                  <a:ext uri="{0D108BD9-81ED-4DB2-BD59-A6C34878D82A}">
                    <a16:rowId xmlns:a16="http://schemas.microsoft.com/office/drawing/2014/main" val="2771627355"/>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GB" sz="800"/>
                        <a:t>fewer women in management</a:t>
                      </a:r>
                    </a:p>
                  </a:txBody>
                  <a:tcPr marL="38170" marR="38170" marT="19085" marB="19085" anchor="ctr">
                    <a:lnL>
                      <a:noFill/>
                    </a:lnL>
                    <a:lnR>
                      <a:noFill/>
                    </a:lnR>
                    <a:lnT>
                      <a:noFill/>
                    </a:lnT>
                    <a:lnB>
                      <a:noFill/>
                    </a:lnB>
                    <a:solidFill>
                      <a:srgbClr val="99FF99"/>
                    </a:solidFill>
                  </a:tcPr>
                </a:tc>
                <a:tc>
                  <a:txBody>
                    <a:bodyPr/>
                    <a:lstStyle/>
                    <a:p>
                      <a:r>
                        <a:rPr lang="en-GB" sz="800"/>
                        <a:t>more women in management</a:t>
                      </a:r>
                    </a:p>
                  </a:txBody>
                  <a:tcPr marL="38170" marR="38170" marT="19085" marB="19085" anchor="ctr">
                    <a:lnL>
                      <a:noFill/>
                    </a:lnL>
                    <a:lnR>
                      <a:noFill/>
                    </a:lnR>
                    <a:lnT>
                      <a:noFill/>
                    </a:lnT>
                    <a:lnB>
                      <a:noFill/>
                    </a:lnB>
                    <a:solidFill>
                      <a:srgbClr val="99FF99"/>
                    </a:solidFill>
                  </a:tcPr>
                </a:tc>
                <a:extLst>
                  <a:ext uri="{0D108BD9-81ED-4DB2-BD59-A6C34878D82A}">
                    <a16:rowId xmlns:a16="http://schemas.microsoft.com/office/drawing/2014/main" val="1595173448"/>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GB" sz="800"/>
                        <a:t>preference for higher pay</a:t>
                      </a:r>
                    </a:p>
                  </a:txBody>
                  <a:tcPr marL="38170" marR="38170" marT="19085" marB="19085" anchor="ctr">
                    <a:lnL>
                      <a:noFill/>
                    </a:lnL>
                    <a:lnR>
                      <a:noFill/>
                    </a:lnR>
                    <a:lnT>
                      <a:noFill/>
                    </a:lnT>
                    <a:lnB>
                      <a:noFill/>
                    </a:lnB>
                    <a:solidFill>
                      <a:srgbClr val="99FF99"/>
                    </a:solidFill>
                  </a:tcPr>
                </a:tc>
                <a:tc>
                  <a:txBody>
                    <a:bodyPr/>
                    <a:lstStyle/>
                    <a:p>
                      <a:r>
                        <a:rPr lang="en-US" sz="800"/>
                        <a:t>preference for fewer working hours</a:t>
                      </a:r>
                    </a:p>
                  </a:txBody>
                  <a:tcPr marL="38170" marR="38170" marT="19085" marB="19085" anchor="ctr">
                    <a:lnL>
                      <a:noFill/>
                    </a:lnL>
                    <a:lnR>
                      <a:noFill/>
                    </a:lnR>
                    <a:lnT>
                      <a:noFill/>
                    </a:lnT>
                    <a:lnB>
                      <a:noFill/>
                    </a:lnB>
                    <a:solidFill>
                      <a:srgbClr val="99FF99"/>
                    </a:solidFill>
                  </a:tcPr>
                </a:tc>
                <a:extLst>
                  <a:ext uri="{0D108BD9-81ED-4DB2-BD59-A6C34878D82A}">
                    <a16:rowId xmlns:a16="http://schemas.microsoft.com/office/drawing/2014/main" val="95277264"/>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tc>
                  <a:txBody>
                    <a:bodyPr/>
                    <a:lstStyle/>
                    <a:p>
                      <a:br>
                        <a:rPr lang="en-GB" sz="800"/>
                      </a:br>
                      <a:endParaRPr lang="en-GB" sz="800"/>
                    </a:p>
                  </a:txBody>
                  <a:tcPr marL="38170" marR="38170" marT="19085" marB="19085" anchor="ctr">
                    <a:lnL>
                      <a:noFill/>
                    </a:lnL>
                    <a:lnR>
                      <a:noFill/>
                    </a:lnR>
                    <a:lnT>
                      <a:noFill/>
                    </a:lnT>
                    <a:lnB>
                      <a:noFill/>
                    </a:lnB>
                  </a:tcPr>
                </a:tc>
                <a:extLst>
                  <a:ext uri="{0D108BD9-81ED-4DB2-BD59-A6C34878D82A}">
                    <a16:rowId xmlns:a16="http://schemas.microsoft.com/office/drawing/2014/main" val="2945109532"/>
                  </a:ext>
                </a:extLst>
              </a:tr>
              <a:tr h="182473">
                <a:tc>
                  <a:txBody>
                    <a:bodyPr/>
                    <a:lstStyle/>
                    <a:p>
                      <a:r>
                        <a:rPr lang="en-GB" sz="800"/>
                        <a:t>family and school</a:t>
                      </a:r>
                    </a:p>
                  </a:txBody>
                  <a:tcPr marL="38170" marR="38170" marT="19085" marB="19085" anchor="ctr">
                    <a:lnL>
                      <a:noFill/>
                    </a:lnL>
                    <a:lnR>
                      <a:noFill/>
                    </a:lnR>
                    <a:lnT>
                      <a:noFill/>
                    </a:lnT>
                    <a:lnB>
                      <a:noFill/>
                    </a:lnB>
                    <a:solidFill>
                      <a:srgbClr val="CCFFFF"/>
                    </a:solidFill>
                  </a:tcPr>
                </a:tc>
                <a:tc>
                  <a:txBody>
                    <a:bodyPr/>
                    <a:lstStyle/>
                    <a:p>
                      <a:r>
                        <a:rPr lang="en-GB" sz="800"/>
                        <a:t>traditional family structure</a:t>
                      </a:r>
                    </a:p>
                  </a:txBody>
                  <a:tcPr marL="38170" marR="38170" marT="19085" marB="19085" anchor="ctr">
                    <a:lnL>
                      <a:noFill/>
                    </a:lnL>
                    <a:lnR>
                      <a:noFill/>
                    </a:lnR>
                    <a:lnT>
                      <a:noFill/>
                    </a:lnT>
                    <a:lnB>
                      <a:noFill/>
                    </a:lnB>
                    <a:solidFill>
                      <a:srgbClr val="CCFFFF"/>
                    </a:solidFill>
                  </a:tcPr>
                </a:tc>
                <a:tc>
                  <a:txBody>
                    <a:bodyPr/>
                    <a:lstStyle/>
                    <a:p>
                      <a:r>
                        <a:rPr lang="en-GB" sz="800"/>
                        <a:t>flexible family structure</a:t>
                      </a:r>
                    </a:p>
                  </a:txBody>
                  <a:tcPr marL="38170" marR="38170" marT="19085" marB="19085" anchor="ctr">
                    <a:lnL>
                      <a:noFill/>
                    </a:lnL>
                    <a:lnR>
                      <a:noFill/>
                    </a:lnR>
                    <a:lnT>
                      <a:noFill/>
                    </a:lnT>
                    <a:lnB>
                      <a:noFill/>
                    </a:lnB>
                    <a:solidFill>
                      <a:srgbClr val="CCFFFF"/>
                    </a:solidFill>
                  </a:tcPr>
                </a:tc>
                <a:extLst>
                  <a:ext uri="{0D108BD9-81ED-4DB2-BD59-A6C34878D82A}">
                    <a16:rowId xmlns:a16="http://schemas.microsoft.com/office/drawing/2014/main" val="868132015"/>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US" sz="800"/>
                        <a:t>girls cry, boys don’t; boys fight, girls don’t</a:t>
                      </a:r>
                    </a:p>
                  </a:txBody>
                  <a:tcPr marL="38170" marR="38170" marT="19085" marB="19085" anchor="ctr">
                    <a:lnL>
                      <a:noFill/>
                    </a:lnL>
                    <a:lnR>
                      <a:noFill/>
                    </a:lnR>
                    <a:lnT>
                      <a:noFill/>
                    </a:lnT>
                    <a:lnB>
                      <a:noFill/>
                    </a:lnB>
                    <a:solidFill>
                      <a:srgbClr val="CCFFFF"/>
                    </a:solidFill>
                  </a:tcPr>
                </a:tc>
                <a:tc>
                  <a:txBody>
                    <a:bodyPr/>
                    <a:lstStyle/>
                    <a:p>
                      <a:r>
                        <a:rPr lang="en-US" sz="800" dirty="0"/>
                        <a:t>both boys and girls cry; neither fight</a:t>
                      </a:r>
                    </a:p>
                  </a:txBody>
                  <a:tcPr marL="38170" marR="38170" marT="19085" marB="19085" anchor="ctr">
                    <a:lnL>
                      <a:noFill/>
                    </a:lnL>
                    <a:lnR>
                      <a:noFill/>
                    </a:lnR>
                    <a:lnT>
                      <a:noFill/>
                    </a:lnT>
                    <a:lnB>
                      <a:noFill/>
                    </a:lnB>
                    <a:solidFill>
                      <a:srgbClr val="CCFFFF"/>
                    </a:solidFill>
                  </a:tcPr>
                </a:tc>
                <a:extLst>
                  <a:ext uri="{0D108BD9-81ED-4DB2-BD59-A6C34878D82A}">
                    <a16:rowId xmlns:a16="http://schemas.microsoft.com/office/drawing/2014/main" val="1304039299"/>
                  </a:ext>
                </a:extLst>
              </a:tr>
              <a:tr h="321440">
                <a:tc>
                  <a:txBody>
                    <a:bodyPr/>
                    <a:lstStyle/>
                    <a:p>
                      <a:br>
                        <a:rPr lang="en-GB" sz="800"/>
                      </a:br>
                      <a:endParaRPr lang="en-GB" sz="800"/>
                    </a:p>
                  </a:txBody>
                  <a:tcPr marL="38170" marR="38170" marT="19085" marB="19085" anchor="ctr">
                    <a:lnL>
                      <a:noFill/>
                    </a:lnL>
                    <a:lnR>
                      <a:noFill/>
                    </a:lnR>
                    <a:lnT>
                      <a:noFill/>
                    </a:lnT>
                    <a:lnB>
                      <a:noFill/>
                    </a:lnB>
                  </a:tcPr>
                </a:tc>
                <a:tc>
                  <a:txBody>
                    <a:bodyPr/>
                    <a:lstStyle/>
                    <a:p>
                      <a:r>
                        <a:rPr lang="en-GB" sz="800"/>
                        <a:t>failing is a disaster</a:t>
                      </a:r>
                    </a:p>
                  </a:txBody>
                  <a:tcPr marL="38170" marR="38170" marT="19085" marB="19085" anchor="ctr">
                    <a:lnL>
                      <a:noFill/>
                    </a:lnL>
                    <a:lnR>
                      <a:noFill/>
                    </a:lnR>
                    <a:lnT>
                      <a:noFill/>
                    </a:lnT>
                    <a:lnB>
                      <a:noFill/>
                    </a:lnB>
                    <a:solidFill>
                      <a:srgbClr val="CCFFFF"/>
                    </a:solidFill>
                  </a:tcPr>
                </a:tc>
                <a:tc>
                  <a:txBody>
                    <a:bodyPr/>
                    <a:lstStyle/>
                    <a:p>
                      <a:r>
                        <a:rPr lang="en-GB" sz="800" dirty="0"/>
                        <a:t>failing a minor accident</a:t>
                      </a:r>
                    </a:p>
                  </a:txBody>
                  <a:tcPr marL="38170" marR="38170" marT="19085" marB="19085" anchor="ctr">
                    <a:lnL>
                      <a:noFill/>
                    </a:lnL>
                    <a:lnR>
                      <a:noFill/>
                    </a:lnR>
                    <a:lnT>
                      <a:noFill/>
                    </a:lnT>
                    <a:lnB>
                      <a:noFill/>
                    </a:lnB>
                    <a:solidFill>
                      <a:srgbClr val="CCFFFF"/>
                    </a:solidFill>
                  </a:tcPr>
                </a:tc>
                <a:extLst>
                  <a:ext uri="{0D108BD9-81ED-4DB2-BD59-A6C34878D82A}">
                    <a16:rowId xmlns:a16="http://schemas.microsoft.com/office/drawing/2014/main" val="2280656280"/>
                  </a:ext>
                </a:extLst>
              </a:tr>
            </a:tbl>
          </a:graphicData>
        </a:graphic>
      </p:graphicFrame>
    </p:spTree>
    <p:extLst>
      <p:ext uri="{BB962C8B-B14F-4D97-AF65-F5344CB8AC3E}">
        <p14:creationId xmlns:p14="http://schemas.microsoft.com/office/powerpoint/2010/main" val="1294608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71E718-1C68-34BE-684C-8854BD2C55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8D545-E34B-52B1-25DA-83B1AE183893}"/>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Uncertainty avoidance </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BDB24A13-649B-3594-132F-62BCE907E63C}"/>
              </a:ext>
            </a:extLst>
          </p:cNvPr>
          <p:cNvSpPr>
            <a:spLocks noGrp="1"/>
          </p:cNvSpPr>
          <p:nvPr>
            <p:ph idx="1"/>
          </p:nvPr>
        </p:nvSpPr>
        <p:spPr/>
        <p:txBody>
          <a:bodyPr/>
          <a:lstStyle/>
          <a:p>
            <a:r>
              <a:rPr lang="en-US" sz="2800" dirty="0"/>
              <a:t>The degree to which people in a country prefer structured over unstructured situations defines their uncertainty avoidance. </a:t>
            </a:r>
          </a:p>
          <a:p>
            <a:r>
              <a:rPr lang="en-GB" sz="2800" dirty="0"/>
              <a:t>E.g., Japan Vs Malaysia  </a:t>
            </a:r>
          </a:p>
          <a:p>
            <a:endParaRPr lang="en-GB" dirty="0"/>
          </a:p>
        </p:txBody>
      </p:sp>
      <p:sp>
        <p:nvSpPr>
          <p:cNvPr id="4" name="Navy Footer Strip" descr="Footer navy">
            <a:extLst>
              <a:ext uri="{FF2B5EF4-FFF2-40B4-BE49-F238E27FC236}">
                <a16:creationId xmlns:a16="http://schemas.microsoft.com/office/drawing/2014/main" id="{F6B03373-A46B-1C41-D08D-3DD7626D50AC}"/>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37E25D79-9E44-42B6-EB35-DB25919C7ADD}"/>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E8DEB29-183E-1FF5-946F-73C1B57D2103}"/>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988882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57347-55BE-2EDC-BFE1-DD6D07F37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01436-068A-61E1-E234-CF23CD6E3377}"/>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Long-term Vs Short term orientation</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83F4091-0E16-3F0D-AABB-0F973F288FB3}"/>
              </a:ext>
            </a:extLst>
          </p:cNvPr>
          <p:cNvSpPr>
            <a:spLocks noGrp="1"/>
          </p:cNvSpPr>
          <p:nvPr>
            <p:ph idx="1"/>
          </p:nvPr>
        </p:nvSpPr>
        <p:spPr/>
        <p:txBody>
          <a:bodyPr/>
          <a:lstStyle/>
          <a:p>
            <a:r>
              <a:rPr lang="en-US" sz="2800" dirty="0"/>
              <a:t>Long term orientation look to the future; short term orientation values the here and now and accept change more readily.</a:t>
            </a:r>
          </a:p>
          <a:p>
            <a:r>
              <a:rPr lang="en-US" sz="2800" dirty="0"/>
              <a:t>E.G China Vs US</a:t>
            </a:r>
            <a:endParaRPr lang="en-GB" sz="2800" dirty="0"/>
          </a:p>
          <a:p>
            <a:endParaRPr lang="en-GB" dirty="0"/>
          </a:p>
        </p:txBody>
      </p:sp>
      <p:sp>
        <p:nvSpPr>
          <p:cNvPr id="4" name="Navy Footer Strip" descr="Footer navy">
            <a:extLst>
              <a:ext uri="{FF2B5EF4-FFF2-40B4-BE49-F238E27FC236}">
                <a16:creationId xmlns:a16="http://schemas.microsoft.com/office/drawing/2014/main" id="{2E293D01-2ADC-9777-301E-4C28D9139D96}"/>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CCBB6DF-773D-8EDC-4ED9-B8A3BDF785D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3B236737-F182-455A-0932-33384799A9B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67524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12250-A3B1-53BE-81DF-5D76D943A6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6E650-E41D-8CAC-65D0-DA6CF6E9A0A1}"/>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Indulgence versus restraint</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D2461AB2-51B7-3CFA-309D-63556BC747ED}"/>
              </a:ext>
            </a:extLst>
          </p:cNvPr>
          <p:cNvSpPr>
            <a:spLocks noGrp="1"/>
          </p:cNvSpPr>
          <p:nvPr>
            <p:ph idx="1"/>
          </p:nvPr>
        </p:nvSpPr>
        <p:spPr/>
        <p:txBody>
          <a:bodyPr/>
          <a:lstStyle/>
          <a:p>
            <a:r>
              <a:rPr lang="en-US" sz="2800" dirty="0"/>
              <a:t>The degree to which society indulges or restrains the basic and natural human drives related to enjoying life and having fun </a:t>
            </a:r>
          </a:p>
          <a:p>
            <a:r>
              <a:rPr lang="en-US" sz="2800" dirty="0"/>
              <a:t>E.g., UK Vs China </a:t>
            </a:r>
            <a:endParaRPr lang="en-GB" sz="2800" dirty="0"/>
          </a:p>
          <a:p>
            <a:endParaRPr lang="en-GB" dirty="0"/>
          </a:p>
        </p:txBody>
      </p:sp>
      <p:sp>
        <p:nvSpPr>
          <p:cNvPr id="4" name="Navy Footer Strip" descr="Footer navy">
            <a:extLst>
              <a:ext uri="{FF2B5EF4-FFF2-40B4-BE49-F238E27FC236}">
                <a16:creationId xmlns:a16="http://schemas.microsoft.com/office/drawing/2014/main" id="{BE748530-DE08-BB29-F539-3E9C8C8611D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FDCB609-5502-4BC9-9FC9-762C41D1BB9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01635DA-E966-84F9-B83C-BB97A0D5984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817833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EA50F-5EED-C16E-C75F-E68790B88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67416E-5A64-2544-3480-0E491B72DE33}"/>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Low Context Vs High Context </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25D9CC95-ADCA-0F1C-9C98-2473E927C4A8}"/>
              </a:ext>
            </a:extLst>
          </p:cNvPr>
          <p:cNvSpPr>
            <a:spLocks noGrp="1"/>
          </p:cNvSpPr>
          <p:nvPr>
            <p:ph idx="1"/>
          </p:nvPr>
        </p:nvSpPr>
        <p:spPr>
          <a:xfrm>
            <a:off x="838200" y="1825625"/>
            <a:ext cx="10515600" cy="2542094"/>
          </a:xfrm>
        </p:spPr>
        <p:txBody>
          <a:bodyPr>
            <a:normAutofit fontScale="85000" lnSpcReduction="20000"/>
          </a:bodyPr>
          <a:lstStyle/>
          <a:p>
            <a:r>
              <a:rPr lang="en-US" sz="2800" dirty="0"/>
              <a:t>Low-context cultures ( including the USA and most Western Europe) are logical, linear, individualistic, and action-oriented. </a:t>
            </a:r>
          </a:p>
          <a:p>
            <a:endParaRPr lang="en-US" sz="2800" dirty="0"/>
          </a:p>
          <a:p>
            <a:pPr marL="342900" indent="-342900">
              <a:buFont typeface="Arial" panose="020B0604020202020204" pitchFamily="34" charset="0"/>
              <a:buChar char="•"/>
            </a:pPr>
            <a:r>
              <a:rPr lang="en-US" sz="2800" dirty="0"/>
              <a:t>Communication: Clear, direct, and informative, you say what you mean.</a:t>
            </a:r>
          </a:p>
          <a:p>
            <a:r>
              <a:rPr lang="en-US" sz="2800" dirty="0"/>
              <a:t> </a:t>
            </a:r>
          </a:p>
          <a:p>
            <a:pPr marL="342900" indent="-342900">
              <a:buFont typeface="Arial" panose="020B0604020202020204" pitchFamily="34" charset="0"/>
              <a:buChar char="•"/>
            </a:pPr>
            <a:r>
              <a:rPr lang="en-US" sz="2800" dirty="0"/>
              <a:t>Problem Solving: Get right to the issue and address it directly. It is not personal: we are here to solve the problem. </a:t>
            </a:r>
          </a:p>
          <a:p>
            <a:endParaRPr lang="en-GB" dirty="0"/>
          </a:p>
        </p:txBody>
      </p:sp>
      <p:sp>
        <p:nvSpPr>
          <p:cNvPr id="4" name="Navy Footer Strip" descr="Footer navy">
            <a:extLst>
              <a:ext uri="{FF2B5EF4-FFF2-40B4-BE49-F238E27FC236}">
                <a16:creationId xmlns:a16="http://schemas.microsoft.com/office/drawing/2014/main" id="{54A2C818-CFB4-D607-8875-7435461D5134}"/>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6D5EACA5-DDE7-AA40-EF84-4290ABC9EA9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CED49DD-ED9A-DDB9-7A47-5A79CF16FD36}"/>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6" descr="A blue line with white text&#10;&#10;Description automatically generated">
            <a:extLst>
              <a:ext uri="{FF2B5EF4-FFF2-40B4-BE49-F238E27FC236}">
                <a16:creationId xmlns:a16="http://schemas.microsoft.com/office/drawing/2014/main" id="{BD854322-EC20-6C3B-F94C-340E55224F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0422" y="4263030"/>
            <a:ext cx="9176812" cy="1737757"/>
          </a:xfrm>
          <a:prstGeom prst="rect">
            <a:avLst/>
          </a:prstGeom>
        </p:spPr>
      </p:pic>
    </p:spTree>
    <p:extLst>
      <p:ext uri="{BB962C8B-B14F-4D97-AF65-F5344CB8AC3E}">
        <p14:creationId xmlns:p14="http://schemas.microsoft.com/office/powerpoint/2010/main" val="2894779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4C0D3-5C5F-F5F9-6163-8F5330217D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3698E-32EB-3D26-5829-FF6FA52F45FD}"/>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Low Context Vs High Context </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51165F5-B060-E3E1-4AAA-321A6FD94414}"/>
              </a:ext>
            </a:extLst>
          </p:cNvPr>
          <p:cNvSpPr>
            <a:spLocks noGrp="1"/>
          </p:cNvSpPr>
          <p:nvPr>
            <p:ph idx="1"/>
          </p:nvPr>
        </p:nvSpPr>
        <p:spPr/>
        <p:txBody>
          <a:bodyPr/>
          <a:lstStyle/>
          <a:p>
            <a:pPr>
              <a:spcBef>
                <a:spcPts val="0"/>
              </a:spcBef>
              <a:spcAft>
                <a:spcPts val="0"/>
              </a:spcAft>
            </a:pPr>
            <a:r>
              <a:rPr lang="en-US" sz="2800" dirty="0">
                <a:solidFill>
                  <a:srgbClr val="0E101A"/>
                </a:solidFill>
                <a:effectLst/>
              </a:rPr>
              <a:t>High-context cultures ( including much of the Middle East, Asia, Africa, and Latin America ) are relational, collectivist, intuitive, and contemplative. </a:t>
            </a:r>
          </a:p>
          <a:p>
            <a:pPr>
              <a:spcBef>
                <a:spcPts val="0"/>
              </a:spcBef>
              <a:spcAft>
                <a:spcPts val="0"/>
              </a:spcAft>
            </a:pPr>
            <a:endParaRPr lang="en-US" sz="2800" dirty="0">
              <a:solidFill>
                <a:srgbClr val="0E101A"/>
              </a:solidFill>
              <a:effectLst/>
            </a:endParaRPr>
          </a:p>
          <a:p>
            <a:pPr marL="342900" indent="-342900">
              <a:spcBef>
                <a:spcPts val="0"/>
              </a:spcBef>
              <a:spcAft>
                <a:spcPts val="0"/>
              </a:spcAft>
              <a:buFont typeface="Arial" panose="020B0604020202020204" pitchFamily="34" charset="0"/>
              <a:buChar char="•"/>
            </a:pPr>
            <a:r>
              <a:rPr lang="en-US" sz="2800" b="1" dirty="0">
                <a:solidFill>
                  <a:srgbClr val="0E101A"/>
                </a:solidFill>
                <a:effectLst/>
              </a:rPr>
              <a:t>Communication:</a:t>
            </a:r>
            <a:r>
              <a:rPr lang="en-US" sz="2800" dirty="0">
                <a:solidFill>
                  <a:srgbClr val="0E101A"/>
                </a:solidFill>
                <a:effectLst/>
              </a:rPr>
              <a:t> Formal language loaded with implied meaning cannot be understood outside the context of the situation. </a:t>
            </a:r>
          </a:p>
          <a:p>
            <a:pPr>
              <a:spcBef>
                <a:spcPts val="0"/>
              </a:spcBef>
              <a:spcAft>
                <a:spcPts val="0"/>
              </a:spcAft>
            </a:pPr>
            <a:endParaRPr lang="en-US" sz="2800" dirty="0">
              <a:solidFill>
                <a:srgbClr val="0E101A"/>
              </a:solidFill>
              <a:effectLst/>
            </a:endParaRPr>
          </a:p>
          <a:p>
            <a:pPr marL="342900" indent="-342900">
              <a:spcBef>
                <a:spcPts val="0"/>
              </a:spcBef>
              <a:spcAft>
                <a:spcPts val="0"/>
              </a:spcAft>
              <a:buFont typeface="Arial" panose="020B0604020202020204" pitchFamily="34" charset="0"/>
              <a:buChar char="•"/>
            </a:pPr>
            <a:r>
              <a:rPr lang="en-US" sz="2800" b="1" dirty="0">
                <a:solidFill>
                  <a:srgbClr val="0E101A"/>
                </a:solidFill>
              </a:rPr>
              <a:t>Problem-solving: </a:t>
            </a:r>
            <a:r>
              <a:rPr lang="en-US" sz="2800" dirty="0">
                <a:solidFill>
                  <a:srgbClr val="0E101A"/>
                </a:solidFill>
                <a:effectLst/>
              </a:rPr>
              <a:t>Work on the periphery of an issue to solve it, never directly addressing it. Calling attention to the problem directly shows disrespect and may cause another to lose face. </a:t>
            </a:r>
          </a:p>
          <a:p>
            <a:endParaRPr lang="en-GB" dirty="0"/>
          </a:p>
        </p:txBody>
      </p:sp>
      <p:sp>
        <p:nvSpPr>
          <p:cNvPr id="4" name="Navy Footer Strip" descr="Footer navy">
            <a:extLst>
              <a:ext uri="{FF2B5EF4-FFF2-40B4-BE49-F238E27FC236}">
                <a16:creationId xmlns:a16="http://schemas.microsoft.com/office/drawing/2014/main" id="{5ADEBA9B-406B-0C1C-5461-E2844CBBC1EB}"/>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0A3BC7F9-9737-3D24-DE45-4187DD884821}"/>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3418578-4F9C-5204-F506-A40ABC8F6CC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393229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5DDE1-F577-0CF0-B910-A68B7E558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443C5E-891D-2441-3FB7-160735BBF247}"/>
              </a:ext>
            </a:extLst>
          </p:cNvPr>
          <p:cNvSpPr>
            <a:spLocks noGrp="1"/>
          </p:cNvSpPr>
          <p:nvPr>
            <p:ph type="title"/>
          </p:nvPr>
        </p:nvSpPr>
        <p:spPr/>
        <p:txBody>
          <a:bodyPr/>
          <a:lstStyle/>
          <a:p>
            <a:pPr algn="ctr"/>
            <a:r>
              <a:rPr lang="en-US" sz="4400" dirty="0">
                <a:latin typeface="Times New Roman" panose="02020603050405020304" pitchFamily="18" charset="0"/>
                <a:cs typeface="Times New Roman" panose="02020603050405020304" pitchFamily="18" charset="0"/>
              </a:rPr>
              <a:t>M Time Vs. P Time</a:t>
            </a:r>
            <a:br>
              <a:rPr lang="en-US" sz="4400" dirty="0">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35798CE8-2789-6FB1-F367-5E2EA82F274E}"/>
              </a:ext>
            </a:extLst>
          </p:cNvPr>
          <p:cNvSpPr>
            <a:spLocks noGrp="1"/>
          </p:cNvSpPr>
          <p:nvPr>
            <p:ph idx="1"/>
          </p:nvPr>
        </p:nvSpPr>
        <p:spPr/>
        <p:txBody>
          <a:bodyPr>
            <a:normAutofit fontScale="92500" lnSpcReduction="10000"/>
          </a:bodyPr>
          <a:lstStyle/>
          <a:p>
            <a:pPr marL="342900" indent="-342900">
              <a:spcBef>
                <a:spcPts val="0"/>
              </a:spcBef>
              <a:spcAft>
                <a:spcPts val="0"/>
              </a:spcAft>
              <a:buFont typeface="Arial" panose="020B0604020202020204" pitchFamily="34" charset="0"/>
              <a:buChar char="•"/>
            </a:pPr>
            <a:r>
              <a:rPr lang="en-US" sz="2800" b="1" dirty="0">
                <a:solidFill>
                  <a:srgbClr val="0E101A"/>
                </a:solidFill>
              </a:rPr>
              <a:t>Monochronic Time </a:t>
            </a:r>
            <a:r>
              <a:rPr lang="en-US" sz="2800" dirty="0">
                <a:solidFill>
                  <a:srgbClr val="0E101A"/>
                </a:solidFill>
              </a:rPr>
              <a:t>( Dominant in low context cultures) Time is something to be praised, measured, and managed. In short, time is money.</a:t>
            </a:r>
          </a:p>
          <a:p>
            <a:pPr marL="342900" indent="-342900">
              <a:spcBef>
                <a:spcPts val="0"/>
              </a:spcBef>
              <a:spcAft>
                <a:spcPts val="0"/>
              </a:spcAft>
              <a:buFont typeface="Arial" panose="020B0604020202020204" pitchFamily="34" charset="0"/>
              <a:buChar char="•"/>
            </a:pPr>
            <a:r>
              <a:rPr lang="en-US" sz="2800" dirty="0">
                <a:solidFill>
                  <a:srgbClr val="0E101A"/>
                </a:solidFill>
              </a:rPr>
              <a:t> M-Time complains that “ They are always late.”</a:t>
            </a:r>
          </a:p>
          <a:p>
            <a:pPr>
              <a:spcBef>
                <a:spcPts val="0"/>
              </a:spcBef>
              <a:spcAft>
                <a:spcPts val="0"/>
              </a:spcAft>
            </a:pPr>
            <a:endParaRPr lang="en-US" sz="2800" dirty="0">
              <a:solidFill>
                <a:srgbClr val="0E101A"/>
              </a:solidFill>
            </a:endParaRPr>
          </a:p>
          <a:p>
            <a:pPr marL="342900" indent="-342900">
              <a:spcBef>
                <a:spcPts val="0"/>
              </a:spcBef>
              <a:spcAft>
                <a:spcPts val="0"/>
              </a:spcAft>
              <a:buFont typeface="Arial" panose="020B0604020202020204" pitchFamily="34" charset="0"/>
              <a:buChar char="•"/>
            </a:pPr>
            <a:r>
              <a:rPr lang="en-US" sz="2800" b="1" dirty="0">
                <a:solidFill>
                  <a:srgbClr val="0E101A"/>
                </a:solidFill>
              </a:rPr>
              <a:t> Polychronic Time</a:t>
            </a:r>
            <a:r>
              <a:rPr lang="en-US" sz="2800" dirty="0">
                <a:solidFill>
                  <a:srgbClr val="0E101A"/>
                </a:solidFill>
              </a:rPr>
              <a:t>(Dominant in High contexts cultures) Time is something to be </a:t>
            </a:r>
            <a:r>
              <a:rPr lang="en-US" sz="2800" dirty="0" err="1">
                <a:solidFill>
                  <a:srgbClr val="0E101A"/>
                </a:solidFill>
              </a:rPr>
              <a:t>savoured</a:t>
            </a:r>
            <a:r>
              <a:rPr lang="en-US" sz="2800" dirty="0">
                <a:solidFill>
                  <a:srgbClr val="0E101A"/>
                </a:solidFill>
              </a:rPr>
              <a:t> and invested in the building and strengthen of relationships. </a:t>
            </a:r>
          </a:p>
          <a:p>
            <a:pPr>
              <a:spcBef>
                <a:spcPts val="0"/>
              </a:spcBef>
              <a:spcAft>
                <a:spcPts val="0"/>
              </a:spcAft>
            </a:pPr>
            <a:endParaRPr lang="en-US" sz="2800" dirty="0">
              <a:solidFill>
                <a:srgbClr val="0E101A"/>
              </a:solidFill>
            </a:endParaRPr>
          </a:p>
          <a:p>
            <a:pPr marL="342900" indent="-342900">
              <a:spcBef>
                <a:spcPts val="0"/>
              </a:spcBef>
              <a:spcAft>
                <a:spcPts val="0"/>
              </a:spcAft>
              <a:buFont typeface="Arial" panose="020B0604020202020204" pitchFamily="34" charset="0"/>
              <a:buChar char="•"/>
            </a:pPr>
            <a:r>
              <a:rPr lang="en-US" sz="2800" dirty="0">
                <a:solidFill>
                  <a:srgbClr val="0E101A"/>
                </a:solidFill>
              </a:rPr>
              <a:t>This cannot be neatly divided into 15-minute increments. P Time complains that “ They are always prompt.” </a:t>
            </a:r>
          </a:p>
          <a:p>
            <a:pPr>
              <a:spcBef>
                <a:spcPts val="0"/>
              </a:spcBef>
              <a:spcAft>
                <a:spcPts val="0"/>
              </a:spcAft>
            </a:pPr>
            <a:endParaRPr lang="en-US" sz="2800" dirty="0">
              <a:solidFill>
                <a:srgbClr val="0E101A"/>
              </a:solidFill>
            </a:endParaRPr>
          </a:p>
          <a:p>
            <a:pPr marL="342900" indent="-342900">
              <a:spcBef>
                <a:spcPts val="0"/>
              </a:spcBef>
              <a:spcAft>
                <a:spcPts val="0"/>
              </a:spcAft>
              <a:buFont typeface="Arial" panose="020B0604020202020204" pitchFamily="34" charset="0"/>
              <a:buChar char="•"/>
            </a:pPr>
            <a:r>
              <a:rPr lang="en-US" sz="2800" dirty="0">
                <a:solidFill>
                  <a:srgbClr val="0E101A"/>
                </a:solidFill>
                <a:effectLst/>
              </a:rPr>
              <a:t>E.g.</a:t>
            </a:r>
            <a:r>
              <a:rPr lang="en-US" sz="2800" dirty="0">
                <a:solidFill>
                  <a:srgbClr val="0E101A"/>
                </a:solidFill>
              </a:rPr>
              <a:t>: Arab Vs Germans </a:t>
            </a:r>
            <a:endParaRPr lang="en-US" sz="2800" dirty="0">
              <a:solidFill>
                <a:srgbClr val="0E101A"/>
              </a:solidFill>
              <a:effectLst/>
            </a:endParaRPr>
          </a:p>
          <a:p>
            <a:endParaRPr lang="en-GB" dirty="0"/>
          </a:p>
        </p:txBody>
      </p:sp>
      <p:sp>
        <p:nvSpPr>
          <p:cNvPr id="4" name="Navy Footer Strip" descr="Footer navy">
            <a:extLst>
              <a:ext uri="{FF2B5EF4-FFF2-40B4-BE49-F238E27FC236}">
                <a16:creationId xmlns:a16="http://schemas.microsoft.com/office/drawing/2014/main" id="{443974C0-BDA8-7A5C-0C2C-5F6003AAA91F}"/>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3432C23-FDEC-959F-E3CF-21D46EAE8E33}"/>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BD5CADD-F582-AB04-C5D2-801DDBBE6AE6}"/>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3337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667C0-3F4B-D556-A30C-1E4E9CC2C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02515-AE67-5646-AC58-9B1B81457F29}"/>
              </a:ext>
            </a:extLst>
          </p:cNvPr>
          <p:cNvSpPr>
            <a:spLocks noGrp="1"/>
          </p:cNvSpPr>
          <p:nvPr>
            <p:ph type="title"/>
          </p:nvPr>
        </p:nvSpPr>
        <p:spPr/>
        <p:txBody>
          <a:bodyPr/>
          <a:lstStyle/>
          <a:p>
            <a:pPr algn="ctr"/>
            <a:r>
              <a:rPr lang="en-US" sz="4400" b="1" dirty="0">
                <a:latin typeface="Century Gothic"/>
                <a:cs typeface="Century Gothic"/>
              </a:rPr>
              <a:t>'Backward' internationalization</a:t>
            </a:r>
            <a:endParaRPr lang="en-GB" dirty="0"/>
          </a:p>
        </p:txBody>
      </p:sp>
      <p:sp>
        <p:nvSpPr>
          <p:cNvPr id="3" name="Content Placeholder 2">
            <a:extLst>
              <a:ext uri="{FF2B5EF4-FFF2-40B4-BE49-F238E27FC236}">
                <a16:creationId xmlns:a16="http://schemas.microsoft.com/office/drawing/2014/main" id="{8E4EAEC7-F0E1-97BF-945E-5DC82506A1D8}"/>
              </a:ext>
            </a:extLst>
          </p:cNvPr>
          <p:cNvSpPr>
            <a:spLocks noGrp="1"/>
          </p:cNvSpPr>
          <p:nvPr>
            <p:ph idx="1"/>
          </p:nvPr>
        </p:nvSpPr>
        <p:spPr>
          <a:xfrm>
            <a:off x="838200" y="1379609"/>
            <a:ext cx="10515600" cy="4351338"/>
          </a:xfrm>
        </p:spPr>
        <p:txBody>
          <a:bodyPr>
            <a:normAutofit fontScale="62500" lnSpcReduction="20000"/>
          </a:bodyPr>
          <a:lstStyle/>
          <a:p>
            <a:pPr marL="0" indent="0" algn="just">
              <a:lnSpc>
                <a:spcPct val="150000"/>
              </a:lnSpc>
              <a:buNone/>
            </a:pPr>
            <a:r>
              <a:rPr lang="en-US" sz="2800" dirty="0">
                <a:solidFill>
                  <a:srgbClr val="000000"/>
                </a:solidFill>
                <a:latin typeface="Century Gothic"/>
              </a:rPr>
              <a:t>• Businesses from developing nations entering developed markets.</a:t>
            </a:r>
          </a:p>
          <a:p>
            <a:pPr algn="just">
              <a:lnSpc>
                <a:spcPct val="150000"/>
              </a:lnSpc>
            </a:pPr>
            <a:r>
              <a:rPr lang="en-US" sz="2800" dirty="0">
                <a:solidFill>
                  <a:srgbClr val="000000"/>
                </a:solidFill>
                <a:latin typeface="Century Gothic"/>
              </a:rPr>
              <a:t>• Industry effects: degree of competitiveness</a:t>
            </a:r>
          </a:p>
          <a:p>
            <a:pPr algn="just">
              <a:lnSpc>
                <a:spcPct val="150000"/>
              </a:lnSpc>
            </a:pPr>
            <a:r>
              <a:rPr lang="en-US" sz="2800" dirty="0">
                <a:solidFill>
                  <a:srgbClr val="000000"/>
                </a:solidFill>
                <a:latin typeface="Century Gothic"/>
              </a:rPr>
              <a:t>• Institutional effects: rules of the game (regulative, normative/legitimacy, cognitive issues)</a:t>
            </a:r>
          </a:p>
          <a:p>
            <a:pPr algn="just">
              <a:lnSpc>
                <a:spcPct val="150000"/>
              </a:lnSpc>
            </a:pPr>
            <a:r>
              <a:rPr lang="en-US" sz="2800" dirty="0">
                <a:solidFill>
                  <a:srgbClr val="000000"/>
                </a:solidFill>
                <a:latin typeface="Century Gothic"/>
              </a:rPr>
              <a:t>• Why expand into developed markets </a:t>
            </a:r>
            <a:r>
              <a:rPr lang="en-US" sz="2800" dirty="0">
                <a:solidFill>
                  <a:srgbClr val="000000"/>
                </a:solidFill>
              </a:rPr>
              <a:t>?</a:t>
            </a:r>
            <a:endParaRPr lang="en-US" sz="2800" dirty="0">
              <a:solidFill>
                <a:srgbClr val="000000"/>
              </a:solidFill>
              <a:latin typeface="Century Gothic"/>
            </a:endParaRPr>
          </a:p>
          <a:p>
            <a:pPr algn="just">
              <a:lnSpc>
                <a:spcPct val="150000"/>
              </a:lnSpc>
            </a:pPr>
            <a:r>
              <a:rPr lang="en-US" sz="2800" dirty="0">
                <a:solidFill>
                  <a:srgbClr val="000000"/>
                </a:solidFill>
                <a:latin typeface="Century Gothic"/>
              </a:rPr>
              <a:t>      • Enhanced learning opportunities- Access to more expertise. </a:t>
            </a:r>
          </a:p>
          <a:p>
            <a:pPr algn="just">
              <a:lnSpc>
                <a:spcPct val="150000"/>
              </a:lnSpc>
            </a:pPr>
            <a:r>
              <a:rPr lang="en-US" sz="2800" dirty="0">
                <a:solidFill>
                  <a:srgbClr val="000000"/>
                </a:solidFill>
                <a:latin typeface="Century Gothic"/>
              </a:rPr>
              <a:t>      • Lower level of institutional and country risk- e.g. Political tension. </a:t>
            </a:r>
          </a:p>
          <a:p>
            <a:pPr algn="just">
              <a:lnSpc>
                <a:spcPct val="150000"/>
              </a:lnSpc>
            </a:pPr>
            <a:r>
              <a:rPr lang="en-US" sz="2800" dirty="0">
                <a:solidFill>
                  <a:srgbClr val="000000"/>
                </a:solidFill>
                <a:latin typeface="Century Gothic"/>
              </a:rPr>
              <a:t>      • Greater market potential- Higher disposal income </a:t>
            </a:r>
          </a:p>
          <a:p>
            <a:pPr algn="just">
              <a:lnSpc>
                <a:spcPct val="150000"/>
              </a:lnSpc>
            </a:pPr>
            <a:r>
              <a:rPr lang="en-US" sz="2800" dirty="0">
                <a:solidFill>
                  <a:srgbClr val="000000"/>
                </a:solidFill>
                <a:latin typeface="Century Gothic"/>
              </a:rPr>
              <a:t>      • Availability of debt financing- Effective and Efficient bank system. </a:t>
            </a:r>
          </a:p>
          <a:p>
            <a:pPr algn="just">
              <a:lnSpc>
                <a:spcPct val="150000"/>
              </a:lnSpc>
            </a:pPr>
            <a:r>
              <a:rPr lang="en-US" sz="2800" dirty="0">
                <a:solidFill>
                  <a:srgbClr val="000000"/>
                </a:solidFill>
                <a:latin typeface="Century Gothic"/>
              </a:rPr>
              <a:t>      • Induced expansion (funds for expansion or business in the West).</a:t>
            </a:r>
          </a:p>
          <a:p>
            <a:endParaRPr lang="en-GB" dirty="0"/>
          </a:p>
        </p:txBody>
      </p:sp>
      <p:sp>
        <p:nvSpPr>
          <p:cNvPr id="4" name="Navy Footer Strip" descr="Footer navy">
            <a:extLst>
              <a:ext uri="{FF2B5EF4-FFF2-40B4-BE49-F238E27FC236}">
                <a16:creationId xmlns:a16="http://schemas.microsoft.com/office/drawing/2014/main" id="{A3922050-A0FB-9605-3756-3B4035F83060}"/>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5208160-E17D-1F39-A608-853EAB7289C5}"/>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CE42EB5-D926-DC72-6AEC-E8A1CE44D994}"/>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870504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054DD-5289-5602-9D60-A324F2EB01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D34318-56ED-C6C5-E07E-5E78F01349F4}"/>
              </a:ext>
            </a:extLst>
          </p:cNvPr>
          <p:cNvSpPr>
            <a:spLocks noGrp="1"/>
          </p:cNvSpPr>
          <p:nvPr>
            <p:ph type="title"/>
          </p:nvPr>
        </p:nvSpPr>
        <p:spPr>
          <a:xfrm>
            <a:off x="838200" y="174486"/>
            <a:ext cx="10515600" cy="1325563"/>
          </a:xfrm>
        </p:spPr>
        <p:txBody>
          <a:bodyPr/>
          <a:lstStyle/>
          <a:p>
            <a:pPr algn="ctr"/>
            <a:r>
              <a:rPr lang="en-US" sz="4400" b="1" dirty="0">
                <a:latin typeface="Century Gothic"/>
                <a:cs typeface="Century Gothic"/>
              </a:rPr>
              <a:t>International strategy: Past and Present</a:t>
            </a:r>
            <a:endParaRPr lang="en-GB" dirty="0"/>
          </a:p>
        </p:txBody>
      </p:sp>
      <p:sp>
        <p:nvSpPr>
          <p:cNvPr id="3" name="Content Placeholder 2">
            <a:extLst>
              <a:ext uri="{FF2B5EF4-FFF2-40B4-BE49-F238E27FC236}">
                <a16:creationId xmlns:a16="http://schemas.microsoft.com/office/drawing/2014/main" id="{00BEB4CF-E757-87B1-9BA7-BAD4F74683CC}"/>
              </a:ext>
            </a:extLst>
          </p:cNvPr>
          <p:cNvSpPr>
            <a:spLocks noGrp="1"/>
          </p:cNvSpPr>
          <p:nvPr>
            <p:ph idx="1"/>
          </p:nvPr>
        </p:nvSpPr>
        <p:spPr>
          <a:xfrm>
            <a:off x="838200" y="1582295"/>
            <a:ext cx="10515600" cy="4351338"/>
          </a:xfrm>
        </p:spPr>
        <p:txBody>
          <a:bodyPr>
            <a:normAutofit fontScale="92500" lnSpcReduction="20000"/>
          </a:bodyPr>
          <a:lstStyle/>
          <a:p>
            <a:pPr algn="just">
              <a:lnSpc>
                <a:spcPct val="120000"/>
              </a:lnSpc>
            </a:pPr>
            <a:r>
              <a:rPr lang="en-US" sz="2800" dirty="0">
                <a:solidFill>
                  <a:srgbClr val="000000"/>
                </a:solidFill>
                <a:latin typeface="Century Gothic"/>
              </a:rPr>
              <a:t>• </a:t>
            </a:r>
            <a:r>
              <a:rPr lang="en-US" sz="2800" b="1" dirty="0">
                <a:solidFill>
                  <a:srgbClr val="000000"/>
                </a:solidFill>
                <a:latin typeface="Century Gothic"/>
              </a:rPr>
              <a:t>Traditional approach: </a:t>
            </a:r>
            <a:r>
              <a:rPr lang="en-US" sz="2800" dirty="0">
                <a:solidFill>
                  <a:srgbClr val="000000"/>
                </a:solidFill>
                <a:latin typeface="Century Gothic"/>
              </a:rPr>
              <a:t>The company’s approach to selling its products or service outside of its home market is known as its international strategy. </a:t>
            </a:r>
          </a:p>
          <a:p>
            <a:pPr algn="just">
              <a:lnSpc>
                <a:spcPct val="120000"/>
              </a:lnSpc>
            </a:pPr>
            <a:r>
              <a:rPr lang="en-US" sz="2800" b="1" dirty="0">
                <a:solidFill>
                  <a:srgbClr val="000000"/>
                </a:solidFill>
                <a:latin typeface="Century Gothic"/>
              </a:rPr>
              <a:t>Issue: </a:t>
            </a:r>
            <a:r>
              <a:rPr lang="en-US" sz="2800" dirty="0">
                <a:solidFill>
                  <a:srgbClr val="000000"/>
                </a:solidFill>
                <a:latin typeface="Century Gothic"/>
              </a:rPr>
              <a:t>Problem with definition, Home Market? What if the company is online? </a:t>
            </a:r>
          </a:p>
          <a:p>
            <a:pPr algn="just">
              <a:lnSpc>
                <a:spcPct val="120000"/>
              </a:lnSpc>
            </a:pPr>
            <a:endParaRPr lang="en-US" sz="2800" dirty="0">
              <a:solidFill>
                <a:srgbClr val="000000"/>
              </a:solidFill>
              <a:latin typeface="Century Gothic"/>
            </a:endParaRPr>
          </a:p>
          <a:p>
            <a:pPr algn="just">
              <a:lnSpc>
                <a:spcPct val="120000"/>
              </a:lnSpc>
            </a:pPr>
            <a:r>
              <a:rPr lang="en-US" sz="2800" dirty="0">
                <a:solidFill>
                  <a:srgbClr val="000000"/>
                </a:solidFill>
                <a:latin typeface="Century Gothic"/>
              </a:rPr>
              <a:t>• </a:t>
            </a:r>
            <a:r>
              <a:rPr lang="en-US" sz="2800" b="1" dirty="0">
                <a:solidFill>
                  <a:srgbClr val="000000"/>
                </a:solidFill>
                <a:latin typeface="Century Gothic"/>
              </a:rPr>
              <a:t>Current approach: </a:t>
            </a:r>
            <a:r>
              <a:rPr lang="en-US" sz="2800" dirty="0">
                <a:solidFill>
                  <a:srgbClr val="000000"/>
                </a:solidFill>
                <a:latin typeface="Century Gothic"/>
              </a:rPr>
              <a:t>International strategy defines how the firm outlines its operations across multiple countries to reach sustainable competitive advantage. </a:t>
            </a:r>
          </a:p>
          <a:p>
            <a:endParaRPr lang="en-GB" dirty="0"/>
          </a:p>
        </p:txBody>
      </p:sp>
      <p:sp>
        <p:nvSpPr>
          <p:cNvPr id="4" name="Navy Footer Strip" descr="Footer navy">
            <a:extLst>
              <a:ext uri="{FF2B5EF4-FFF2-40B4-BE49-F238E27FC236}">
                <a16:creationId xmlns:a16="http://schemas.microsoft.com/office/drawing/2014/main" id="{E00BAAA3-4C01-FA69-3EE9-A3ABC606283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14915C2-DB0C-B579-9F61-62A2A27BAF5E}"/>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52D0CE0-CFD9-A7D0-EFB3-7702829772C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7415497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6EE3-D5BD-5A0C-56D5-F875544119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93AC0-91CB-7BF8-F9AB-A0BCB31D04BA}"/>
              </a:ext>
            </a:extLst>
          </p:cNvPr>
          <p:cNvSpPr>
            <a:spLocks noGrp="1"/>
          </p:cNvSpPr>
          <p:nvPr>
            <p:ph type="title"/>
          </p:nvPr>
        </p:nvSpPr>
        <p:spPr/>
        <p:txBody>
          <a:bodyPr/>
          <a:lstStyle/>
          <a:p>
            <a:pPr algn="ctr"/>
            <a:r>
              <a:rPr lang="en-US" sz="4400" b="1" dirty="0">
                <a:latin typeface="Century Gothic"/>
                <a:cs typeface="Century Gothic"/>
              </a:rPr>
              <a:t>Fighting low-cost Entry </a:t>
            </a:r>
            <a:br>
              <a:rPr lang="en-US" sz="4400" b="1" dirty="0">
                <a:latin typeface="Century Gothic"/>
                <a:cs typeface="Century Gothic"/>
              </a:rPr>
            </a:br>
            <a:r>
              <a:rPr lang="en-US" sz="4400" b="1" dirty="0">
                <a:latin typeface="Century Gothic"/>
                <a:cs typeface="Century Gothic"/>
              </a:rPr>
              <a:t>Fighting Hints:</a:t>
            </a:r>
            <a:endParaRPr lang="en-GB" dirty="0"/>
          </a:p>
        </p:txBody>
      </p:sp>
      <p:sp>
        <p:nvSpPr>
          <p:cNvPr id="3" name="Content Placeholder 2">
            <a:extLst>
              <a:ext uri="{FF2B5EF4-FFF2-40B4-BE49-F238E27FC236}">
                <a16:creationId xmlns:a16="http://schemas.microsoft.com/office/drawing/2014/main" id="{B267DB13-73C2-E3FB-5323-AC6D8D43BA1A}"/>
              </a:ext>
            </a:extLst>
          </p:cNvPr>
          <p:cNvSpPr>
            <a:spLocks noGrp="1"/>
          </p:cNvSpPr>
          <p:nvPr>
            <p:ph idx="1"/>
          </p:nvPr>
        </p:nvSpPr>
        <p:spPr>
          <a:xfrm>
            <a:off x="838200" y="1690688"/>
            <a:ext cx="10515600" cy="4351338"/>
          </a:xfrm>
        </p:spPr>
        <p:txBody>
          <a:bodyPr>
            <a:normAutofit fontScale="70000" lnSpcReduction="20000"/>
          </a:bodyPr>
          <a:lstStyle/>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Differentiation:  </a:t>
            </a:r>
            <a:r>
              <a:rPr lang="en-US" sz="2800" dirty="0">
                <a:solidFill>
                  <a:srgbClr val="000000"/>
                </a:solidFill>
                <a:latin typeface="Century Gothic"/>
              </a:rPr>
              <a:t>If you unable to ignore them, differentiate. Don't be afraid to charge more. If necessary, get ready to scale down or engage in M&amp;A to respond to your price-sensitive customers.</a:t>
            </a: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Process improvement: </a:t>
            </a:r>
            <a:r>
              <a:rPr lang="en-US" sz="2800" dirty="0">
                <a:solidFill>
                  <a:srgbClr val="000000"/>
                </a:solidFill>
                <a:latin typeface="Century Gothic"/>
              </a:rPr>
              <a:t>Make sure your differentiated features cost of product or cost. </a:t>
            </a: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Diversification: </a:t>
            </a:r>
            <a:r>
              <a:rPr lang="en-US" sz="2800" dirty="0">
                <a:solidFill>
                  <a:srgbClr val="000000"/>
                </a:solidFill>
                <a:latin typeface="Century Gothic"/>
              </a:rPr>
              <a:t>Think about diversification into low-cost segment if it offers synergies with your existing business strategy. </a:t>
            </a: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Changing to selling solutions: </a:t>
            </a:r>
            <a:r>
              <a:rPr lang="en-US" sz="2800" dirty="0">
                <a:solidFill>
                  <a:srgbClr val="000000"/>
                </a:solidFill>
                <a:latin typeface="Century Gothic"/>
              </a:rPr>
              <a:t>Get the customers addicted. </a:t>
            </a:r>
          </a:p>
          <a:p>
            <a:pPr algn="just">
              <a:lnSpc>
                <a:spcPct val="150000"/>
              </a:lnSpc>
            </a:pPr>
            <a:r>
              <a:rPr lang="en-US" sz="2800" dirty="0">
                <a:solidFill>
                  <a:srgbClr val="000000"/>
                </a:solidFill>
                <a:latin typeface="Century Gothic"/>
              </a:rPr>
              <a:t>• If nothing of these works , A complete switch to low-cost models is advised. </a:t>
            </a:r>
          </a:p>
          <a:p>
            <a:endParaRPr lang="en-GB" dirty="0"/>
          </a:p>
        </p:txBody>
      </p:sp>
      <p:sp>
        <p:nvSpPr>
          <p:cNvPr id="4" name="Navy Footer Strip" descr="Footer navy">
            <a:extLst>
              <a:ext uri="{FF2B5EF4-FFF2-40B4-BE49-F238E27FC236}">
                <a16:creationId xmlns:a16="http://schemas.microsoft.com/office/drawing/2014/main" id="{456145F7-27FB-9454-C1BF-4EDFDC3A46E6}"/>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8863A56E-CCBA-41B7-B28A-8D2A4209ED0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210BB524-3587-22D9-7650-B0E54B8EC5A4}"/>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042520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F8032C-0EB9-4C8B-833C-FBE9CB2E6A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59C1E-2688-6FA7-5515-ED5E50B04886}"/>
              </a:ext>
            </a:extLst>
          </p:cNvPr>
          <p:cNvSpPr>
            <a:spLocks noGrp="1"/>
          </p:cNvSpPr>
          <p:nvPr>
            <p:ph type="title"/>
          </p:nvPr>
        </p:nvSpPr>
        <p:spPr/>
        <p:txBody>
          <a:bodyPr>
            <a:normAutofit fontScale="90000"/>
          </a:bodyPr>
          <a:lstStyle/>
          <a:p>
            <a:pPr algn="ctr"/>
            <a:r>
              <a:rPr lang="en-US" sz="4400" b="1" dirty="0">
                <a:latin typeface="Century Gothic"/>
                <a:cs typeface="Century Gothic"/>
              </a:rPr>
              <a:t>Four positions that multinational companies adopt in International Market </a:t>
            </a:r>
            <a:endParaRPr lang="en-GB" dirty="0"/>
          </a:p>
        </p:txBody>
      </p:sp>
      <p:sp>
        <p:nvSpPr>
          <p:cNvPr id="3" name="Content Placeholder 2">
            <a:extLst>
              <a:ext uri="{FF2B5EF4-FFF2-40B4-BE49-F238E27FC236}">
                <a16:creationId xmlns:a16="http://schemas.microsoft.com/office/drawing/2014/main" id="{4CBB2A78-3576-4F44-C2D2-74F39BA2DC18}"/>
              </a:ext>
            </a:extLst>
          </p:cNvPr>
          <p:cNvSpPr>
            <a:spLocks noGrp="1"/>
          </p:cNvSpPr>
          <p:nvPr>
            <p:ph idx="1"/>
          </p:nvPr>
        </p:nvSpPr>
        <p:spPr/>
        <p:txBody>
          <a:bodyPr>
            <a:normAutofit lnSpcReduction="10000"/>
          </a:bodyPr>
          <a:lstStyle/>
          <a:p>
            <a:pPr marL="285750" indent="-285750" algn="just">
              <a:lnSpc>
                <a:spcPct val="150000"/>
              </a:lnSpc>
              <a:buFont typeface="Arial" panose="020B0604020202020204" pitchFamily="34" charset="0"/>
              <a:buChar char="•"/>
            </a:pPr>
            <a:r>
              <a:rPr lang="en-US" sz="2800" b="1" dirty="0">
                <a:latin typeface="Century Gothic"/>
                <a:cs typeface="Century Gothic"/>
              </a:rPr>
              <a:t>Depending if this is a tactical or a strategic expansion to that country. </a:t>
            </a:r>
          </a:p>
          <a:p>
            <a:pPr marL="285750" indent="-285750" algn="just">
              <a:lnSpc>
                <a:spcPct val="150000"/>
              </a:lnSpc>
              <a:buFont typeface="Arial" panose="020B0604020202020204" pitchFamily="34" charset="0"/>
              <a:buChar char="•"/>
            </a:pPr>
            <a:r>
              <a:rPr lang="en-US" sz="2800" b="1" dirty="0">
                <a:latin typeface="Century Gothic"/>
                <a:cs typeface="Century Gothic"/>
              </a:rPr>
              <a:t>The Exploitive Position</a:t>
            </a:r>
          </a:p>
          <a:p>
            <a:pPr marL="285750" indent="-285750" algn="just">
              <a:lnSpc>
                <a:spcPct val="150000"/>
              </a:lnSpc>
              <a:buFont typeface="Arial" panose="020B0604020202020204" pitchFamily="34" charset="0"/>
              <a:buChar char="•"/>
            </a:pPr>
            <a:r>
              <a:rPr lang="en-US" sz="2800" b="1" dirty="0">
                <a:latin typeface="Century Gothic"/>
                <a:cs typeface="Century Gothic"/>
              </a:rPr>
              <a:t>The Transactional Position</a:t>
            </a:r>
          </a:p>
          <a:p>
            <a:pPr marL="285750" indent="-285750" algn="just">
              <a:lnSpc>
                <a:spcPct val="150000"/>
              </a:lnSpc>
              <a:buFont typeface="Arial" panose="020B0604020202020204" pitchFamily="34" charset="0"/>
              <a:buChar char="•"/>
            </a:pPr>
            <a:r>
              <a:rPr lang="en-US" sz="2800" b="1" dirty="0">
                <a:latin typeface="Century Gothic"/>
                <a:cs typeface="Century Gothic"/>
              </a:rPr>
              <a:t>The Responsive Position</a:t>
            </a:r>
          </a:p>
          <a:p>
            <a:pPr marL="285750" indent="-285750" algn="just">
              <a:lnSpc>
                <a:spcPct val="150000"/>
              </a:lnSpc>
              <a:buFont typeface="Arial" panose="020B0604020202020204" pitchFamily="34" charset="0"/>
              <a:buChar char="•"/>
            </a:pPr>
            <a:r>
              <a:rPr lang="en-US" sz="2800" b="1" dirty="0">
                <a:latin typeface="Century Gothic"/>
                <a:cs typeface="Century Gothic"/>
              </a:rPr>
              <a:t>The Transformative Position</a:t>
            </a:r>
            <a:endParaRPr lang="en-US" sz="2800" dirty="0">
              <a:solidFill>
                <a:srgbClr val="000000"/>
              </a:solidFill>
              <a:latin typeface="Century Gothic"/>
            </a:endParaRPr>
          </a:p>
          <a:p>
            <a:endParaRPr lang="en-GB" dirty="0"/>
          </a:p>
        </p:txBody>
      </p:sp>
      <p:sp>
        <p:nvSpPr>
          <p:cNvPr id="4" name="Navy Footer Strip" descr="Footer navy">
            <a:extLst>
              <a:ext uri="{FF2B5EF4-FFF2-40B4-BE49-F238E27FC236}">
                <a16:creationId xmlns:a16="http://schemas.microsoft.com/office/drawing/2014/main" id="{0E37035A-B0DC-7FE1-8B6F-C84975B6F3C0}"/>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D8195D2-21FF-FF63-0437-61217FA86829}"/>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1290DA66-0618-8D1E-962B-197AC67FBA49}"/>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5603695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0A965-30CF-A76B-EB85-3A94C409F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83A8C9-9A4D-35D4-2D8C-5ACE189CE8FE}"/>
              </a:ext>
            </a:extLst>
          </p:cNvPr>
          <p:cNvSpPr>
            <a:spLocks noGrp="1"/>
          </p:cNvSpPr>
          <p:nvPr>
            <p:ph type="title"/>
          </p:nvPr>
        </p:nvSpPr>
        <p:spPr/>
        <p:txBody>
          <a:bodyPr/>
          <a:lstStyle/>
          <a:p>
            <a:pPr algn="ctr"/>
            <a:r>
              <a:rPr lang="en-US" sz="4400" b="1" dirty="0">
                <a:latin typeface="Century Gothic"/>
                <a:cs typeface="Century Gothic"/>
              </a:rPr>
              <a:t>The Exploitive Position</a:t>
            </a:r>
            <a:endParaRPr lang="en-GB" dirty="0"/>
          </a:p>
        </p:txBody>
      </p:sp>
      <p:sp>
        <p:nvSpPr>
          <p:cNvPr id="3" name="Content Placeholder 2">
            <a:extLst>
              <a:ext uri="{FF2B5EF4-FFF2-40B4-BE49-F238E27FC236}">
                <a16:creationId xmlns:a16="http://schemas.microsoft.com/office/drawing/2014/main" id="{2CFEB509-DAF4-0752-CDAF-421B64317B9C}"/>
              </a:ext>
            </a:extLst>
          </p:cNvPr>
          <p:cNvSpPr>
            <a:spLocks noGrp="1"/>
          </p:cNvSpPr>
          <p:nvPr>
            <p:ph idx="1"/>
          </p:nvPr>
        </p:nvSpPr>
        <p:spPr/>
        <p:txBody>
          <a:bodyPr>
            <a:normAutofit fontScale="92500" lnSpcReduction="20000"/>
          </a:bodyPr>
          <a:lstStyle/>
          <a:p>
            <a:pPr algn="just">
              <a:lnSpc>
                <a:spcPct val="150000"/>
              </a:lnSpc>
            </a:pPr>
            <a:r>
              <a:rPr lang="en-US" sz="2800" dirty="0">
                <a:solidFill>
                  <a:srgbClr val="000000"/>
                </a:solidFill>
                <a:latin typeface="Century Gothic"/>
              </a:rPr>
              <a:t>Concentrates on maximizing (short-term) shareholder interests.</a:t>
            </a:r>
          </a:p>
          <a:p>
            <a:pPr algn="just">
              <a:lnSpc>
                <a:spcPct val="150000"/>
              </a:lnSpc>
            </a:pPr>
            <a:r>
              <a:rPr lang="en-US" sz="2800" dirty="0">
                <a:solidFill>
                  <a:srgbClr val="000000"/>
                </a:solidFill>
                <a:latin typeface="Century Gothic"/>
              </a:rPr>
              <a:t>• Differences in wages, legislation, living conditions and standards seen exploitable opportunities.</a:t>
            </a:r>
          </a:p>
          <a:p>
            <a:pPr algn="just">
              <a:lnSpc>
                <a:spcPct val="150000"/>
              </a:lnSpc>
            </a:pPr>
            <a:r>
              <a:rPr lang="en-US" sz="2800" dirty="0">
                <a:solidFill>
                  <a:srgbClr val="000000"/>
                </a:solidFill>
                <a:latin typeface="Century Gothic"/>
              </a:rPr>
              <a:t>• No social responsibility.</a:t>
            </a:r>
          </a:p>
          <a:p>
            <a:pPr algn="just">
              <a:lnSpc>
                <a:spcPct val="150000"/>
              </a:lnSpc>
            </a:pPr>
            <a:r>
              <a:rPr lang="en-US" sz="2800" dirty="0">
                <a:solidFill>
                  <a:srgbClr val="000000"/>
                </a:solidFill>
                <a:latin typeface="Century Gothic"/>
              </a:rPr>
              <a:t>• Engaging in questionable practices e.g. Bribery to obtain concessions from national governments.</a:t>
            </a:r>
          </a:p>
          <a:p>
            <a:pPr marL="285750" indent="-285750" algn="just">
              <a:lnSpc>
                <a:spcPct val="150000"/>
              </a:lnSpc>
              <a:buFont typeface="Arial" panose="020B0604020202020204" pitchFamily="34" charset="0"/>
              <a:buChar char="•"/>
            </a:pPr>
            <a:r>
              <a:rPr lang="en-US" sz="2800" dirty="0">
                <a:solidFill>
                  <a:srgbClr val="000000"/>
                </a:solidFill>
                <a:latin typeface="Century Gothic"/>
              </a:rPr>
              <a:t>E.g. Nike and child labor in southeast Asia. </a:t>
            </a:r>
          </a:p>
          <a:p>
            <a:endParaRPr lang="en-GB" dirty="0"/>
          </a:p>
        </p:txBody>
      </p:sp>
      <p:sp>
        <p:nvSpPr>
          <p:cNvPr id="4" name="Navy Footer Strip" descr="Footer navy">
            <a:extLst>
              <a:ext uri="{FF2B5EF4-FFF2-40B4-BE49-F238E27FC236}">
                <a16:creationId xmlns:a16="http://schemas.microsoft.com/office/drawing/2014/main" id="{FC53307C-3BBC-DB01-B8C9-10A2FD79B839}"/>
              </a:ext>
            </a:extLst>
          </p:cNvPr>
          <p:cNvSpPr/>
          <p:nvPr/>
        </p:nvSpPr>
        <p:spPr>
          <a:xfrm>
            <a:off x="0" y="5974080"/>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06C394C-2F1D-C614-D161-7EA509669128}"/>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1834758-7990-0801-6F38-56B14C7E1A1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622981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DCC8F-650D-BE45-0F6B-68E4A3ACA6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D558A-8759-9D80-07EC-E182B382973F}"/>
              </a:ext>
            </a:extLst>
          </p:cNvPr>
          <p:cNvSpPr>
            <a:spLocks noGrp="1"/>
          </p:cNvSpPr>
          <p:nvPr>
            <p:ph type="title"/>
          </p:nvPr>
        </p:nvSpPr>
        <p:spPr/>
        <p:txBody>
          <a:bodyPr/>
          <a:lstStyle/>
          <a:p>
            <a:pPr algn="ctr"/>
            <a:r>
              <a:rPr lang="en-US" sz="4400" b="1" dirty="0">
                <a:latin typeface="Century Gothic"/>
                <a:cs typeface="Century Gothic"/>
              </a:rPr>
              <a:t>The Transactional Position</a:t>
            </a:r>
            <a:endParaRPr lang="en-GB" dirty="0"/>
          </a:p>
        </p:txBody>
      </p:sp>
      <p:sp>
        <p:nvSpPr>
          <p:cNvPr id="3" name="Content Placeholder 2">
            <a:extLst>
              <a:ext uri="{FF2B5EF4-FFF2-40B4-BE49-F238E27FC236}">
                <a16:creationId xmlns:a16="http://schemas.microsoft.com/office/drawing/2014/main" id="{0546F6ED-9338-B479-B46F-C2E441414124}"/>
              </a:ext>
            </a:extLst>
          </p:cNvPr>
          <p:cNvSpPr>
            <a:spLocks noGrp="1"/>
          </p:cNvSpPr>
          <p:nvPr>
            <p:ph idx="1"/>
          </p:nvPr>
        </p:nvSpPr>
        <p:spPr>
          <a:xfrm>
            <a:off x="534811" y="1429966"/>
            <a:ext cx="10818989" cy="4746997"/>
          </a:xfrm>
        </p:spPr>
        <p:txBody>
          <a:bodyPr/>
          <a:lstStyle/>
          <a:p>
            <a:pPr algn="just">
              <a:lnSpc>
                <a:spcPct val="150000"/>
              </a:lnSpc>
            </a:pPr>
            <a:r>
              <a:rPr lang="en-US" sz="2800" dirty="0">
                <a:solidFill>
                  <a:srgbClr val="000000"/>
                </a:solidFill>
                <a:latin typeface="Century Gothic"/>
              </a:rPr>
              <a:t>• Concentrates on maximizing (long-term) shareholder interests</a:t>
            </a:r>
          </a:p>
          <a:p>
            <a:pPr algn="just">
              <a:lnSpc>
                <a:spcPct val="150000"/>
              </a:lnSpc>
            </a:pPr>
            <a:r>
              <a:rPr lang="en-US" sz="2800" dirty="0">
                <a:solidFill>
                  <a:srgbClr val="000000"/>
                </a:solidFill>
                <a:latin typeface="Century Gothic"/>
              </a:rPr>
              <a:t>• abide to the law- commercial interactions. </a:t>
            </a:r>
          </a:p>
          <a:p>
            <a:pPr marL="285750" indent="-285750" algn="just">
              <a:lnSpc>
                <a:spcPct val="150000"/>
              </a:lnSpc>
              <a:buFont typeface="Arial" panose="020B0604020202020204" pitchFamily="34" charset="0"/>
              <a:buChar char="•"/>
            </a:pPr>
            <a:r>
              <a:rPr lang="en-US" sz="2800" dirty="0">
                <a:solidFill>
                  <a:srgbClr val="000000"/>
                </a:solidFill>
                <a:latin typeface="Century Gothic"/>
              </a:rPr>
              <a:t>Exploitation of own bargaining power</a:t>
            </a:r>
          </a:p>
          <a:p>
            <a:pPr algn="just">
              <a:lnSpc>
                <a:spcPct val="150000"/>
              </a:lnSpc>
            </a:pPr>
            <a:r>
              <a:rPr lang="en-US" sz="2800" dirty="0">
                <a:solidFill>
                  <a:srgbClr val="000000"/>
                </a:solidFill>
                <a:latin typeface="Century Gothic"/>
              </a:rPr>
              <a:t>• Uses country differences to gain competitive advantage.</a:t>
            </a:r>
          </a:p>
          <a:p>
            <a:endParaRPr lang="en-GB" dirty="0"/>
          </a:p>
        </p:txBody>
      </p:sp>
      <p:sp>
        <p:nvSpPr>
          <p:cNvPr id="4" name="Navy Footer Strip" descr="Footer navy">
            <a:extLst>
              <a:ext uri="{FF2B5EF4-FFF2-40B4-BE49-F238E27FC236}">
                <a16:creationId xmlns:a16="http://schemas.microsoft.com/office/drawing/2014/main" id="{CA255603-60E8-9A61-A825-19F23E64A486}"/>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D4F7E3C7-845A-A00C-EB06-B8855FE8E23A}"/>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CB5B0DD9-6A9C-DC77-658B-EA95ABFB08CE}"/>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557501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DABFD-011B-1F5D-9A17-27AD82426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29867-2EE3-DD05-A1ED-33733A5D2E77}"/>
              </a:ext>
            </a:extLst>
          </p:cNvPr>
          <p:cNvSpPr>
            <a:spLocks noGrp="1"/>
          </p:cNvSpPr>
          <p:nvPr>
            <p:ph type="title"/>
          </p:nvPr>
        </p:nvSpPr>
        <p:spPr/>
        <p:txBody>
          <a:bodyPr/>
          <a:lstStyle/>
          <a:p>
            <a:pPr algn="ctr"/>
            <a:r>
              <a:rPr lang="en-US" sz="4400" b="1" dirty="0">
                <a:latin typeface="Century Gothic"/>
                <a:cs typeface="Century Gothic"/>
              </a:rPr>
              <a:t>The Responsive Position</a:t>
            </a:r>
            <a:endParaRPr lang="en-GB" dirty="0"/>
          </a:p>
        </p:txBody>
      </p:sp>
      <p:sp>
        <p:nvSpPr>
          <p:cNvPr id="3" name="Content Placeholder 2">
            <a:extLst>
              <a:ext uri="{FF2B5EF4-FFF2-40B4-BE49-F238E27FC236}">
                <a16:creationId xmlns:a16="http://schemas.microsoft.com/office/drawing/2014/main" id="{7123F655-3EEF-3168-F517-4D40E411EE15}"/>
              </a:ext>
            </a:extLst>
          </p:cNvPr>
          <p:cNvSpPr>
            <a:spLocks noGrp="1"/>
          </p:cNvSpPr>
          <p:nvPr>
            <p:ph idx="1"/>
          </p:nvPr>
        </p:nvSpPr>
        <p:spPr/>
        <p:txBody>
          <a:bodyPr>
            <a:normAutofit fontScale="92500" lnSpcReduction="20000"/>
          </a:bodyPr>
          <a:lstStyle/>
          <a:p>
            <a:pPr algn="just">
              <a:lnSpc>
                <a:spcPct val="150000"/>
              </a:lnSpc>
            </a:pPr>
            <a:r>
              <a:rPr lang="en-US" sz="2800" dirty="0">
                <a:solidFill>
                  <a:srgbClr val="000000"/>
                </a:solidFill>
                <a:latin typeface="Century Gothic"/>
              </a:rPr>
              <a:t>• Concentrates on maximizing shareholder and immediate stakeholders' interests through contributing to the business environments where it operates.</a:t>
            </a:r>
          </a:p>
          <a:p>
            <a:pPr algn="just">
              <a:lnSpc>
                <a:spcPct val="150000"/>
              </a:lnSpc>
            </a:pPr>
            <a:r>
              <a:rPr lang="en-US" sz="2800" dirty="0">
                <a:solidFill>
                  <a:srgbClr val="000000"/>
                </a:solidFill>
                <a:latin typeface="Century Gothic"/>
              </a:rPr>
              <a:t>• Uses its bargaining power to positively affect working conditions of its employees.</a:t>
            </a:r>
          </a:p>
          <a:p>
            <a:pPr algn="just">
              <a:lnSpc>
                <a:spcPct val="150000"/>
              </a:lnSpc>
            </a:pPr>
            <a:r>
              <a:rPr lang="en-US" sz="2800" dirty="0">
                <a:solidFill>
                  <a:srgbClr val="000000"/>
                </a:solidFill>
                <a:latin typeface="Century Gothic"/>
              </a:rPr>
              <a:t>• Reactive, not proactive.</a:t>
            </a:r>
          </a:p>
          <a:p>
            <a:pPr algn="just">
              <a:lnSpc>
                <a:spcPct val="150000"/>
              </a:lnSpc>
            </a:pPr>
            <a:r>
              <a:rPr lang="en-US" sz="2800" dirty="0">
                <a:solidFill>
                  <a:srgbClr val="000000"/>
                </a:solidFill>
                <a:latin typeface="Century Gothic"/>
              </a:rPr>
              <a:t>• Push to higher standards. </a:t>
            </a:r>
          </a:p>
          <a:p>
            <a:endParaRPr lang="en-GB" dirty="0"/>
          </a:p>
        </p:txBody>
      </p:sp>
      <p:sp>
        <p:nvSpPr>
          <p:cNvPr id="4" name="Navy Footer Strip" descr="Footer navy">
            <a:extLst>
              <a:ext uri="{FF2B5EF4-FFF2-40B4-BE49-F238E27FC236}">
                <a16:creationId xmlns:a16="http://schemas.microsoft.com/office/drawing/2014/main" id="{B32C9C3F-0FEB-9ED2-5425-7FF6565207F5}"/>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72B8C38F-E6B3-26DE-2783-67FDFF314E34}"/>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5F84F9C2-D6D7-5BFB-69B7-296012EC6D29}"/>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8348239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F7839-FFBC-AAC1-E210-D99200785C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8DDD1-E0DB-5C1E-85FF-C6AE667CC437}"/>
              </a:ext>
            </a:extLst>
          </p:cNvPr>
          <p:cNvSpPr>
            <a:spLocks noGrp="1"/>
          </p:cNvSpPr>
          <p:nvPr>
            <p:ph type="title"/>
          </p:nvPr>
        </p:nvSpPr>
        <p:spPr/>
        <p:txBody>
          <a:bodyPr/>
          <a:lstStyle/>
          <a:p>
            <a:pPr algn="ctr"/>
            <a:r>
              <a:rPr lang="en-US" sz="4400" b="1" dirty="0">
                <a:latin typeface="Century Gothic"/>
                <a:cs typeface="Century Gothic"/>
              </a:rPr>
              <a:t>The Transformative Position</a:t>
            </a:r>
            <a:endParaRPr lang="en-GB" dirty="0"/>
          </a:p>
        </p:txBody>
      </p:sp>
      <p:sp>
        <p:nvSpPr>
          <p:cNvPr id="3" name="Content Placeholder 2">
            <a:extLst>
              <a:ext uri="{FF2B5EF4-FFF2-40B4-BE49-F238E27FC236}">
                <a16:creationId xmlns:a16="http://schemas.microsoft.com/office/drawing/2014/main" id="{D7992C29-B302-C4A8-F5CC-511C6E22EFF6}"/>
              </a:ext>
            </a:extLst>
          </p:cNvPr>
          <p:cNvSpPr>
            <a:spLocks noGrp="1"/>
          </p:cNvSpPr>
          <p:nvPr>
            <p:ph idx="1"/>
          </p:nvPr>
        </p:nvSpPr>
        <p:spPr>
          <a:xfrm>
            <a:off x="838200" y="1663189"/>
            <a:ext cx="10515600" cy="4351338"/>
          </a:xfrm>
        </p:spPr>
        <p:txBody>
          <a:bodyPr>
            <a:normAutofit fontScale="85000" lnSpcReduction="10000"/>
          </a:bodyPr>
          <a:lstStyle/>
          <a:p>
            <a:pPr algn="just">
              <a:lnSpc>
                <a:spcPct val="150000"/>
              </a:lnSpc>
            </a:pPr>
            <a:r>
              <a:rPr lang="en-US" sz="2800" dirty="0">
                <a:solidFill>
                  <a:srgbClr val="000000"/>
                </a:solidFill>
                <a:latin typeface="Century Gothic"/>
              </a:rPr>
              <a:t>• Concentrates on maximizing stakeholders interests and developing broader society. </a:t>
            </a:r>
          </a:p>
          <a:p>
            <a:pPr algn="just">
              <a:lnSpc>
                <a:spcPct val="150000"/>
              </a:lnSpc>
            </a:pPr>
            <a:r>
              <a:rPr lang="en-US" sz="2800" dirty="0">
                <a:solidFill>
                  <a:srgbClr val="000000"/>
                </a:solidFill>
                <a:latin typeface="Century Gothic"/>
              </a:rPr>
              <a:t>• Creates new markets for itself by lifting people out of poverty and for partners by introducing them to global supply chain network</a:t>
            </a:r>
          </a:p>
          <a:p>
            <a:pPr algn="just">
              <a:lnSpc>
                <a:spcPct val="150000"/>
              </a:lnSpc>
            </a:pPr>
            <a:r>
              <a:rPr lang="en-US" sz="2800" dirty="0">
                <a:solidFill>
                  <a:srgbClr val="000000"/>
                </a:solidFill>
                <a:latin typeface="Century Gothic"/>
              </a:rPr>
              <a:t>• Proactive</a:t>
            </a:r>
          </a:p>
          <a:p>
            <a:pPr algn="just">
              <a:lnSpc>
                <a:spcPct val="150000"/>
              </a:lnSpc>
            </a:pPr>
            <a:r>
              <a:rPr lang="en-US" sz="2800" dirty="0">
                <a:solidFill>
                  <a:srgbClr val="000000"/>
                </a:solidFill>
                <a:latin typeface="Century Gothic"/>
              </a:rPr>
              <a:t>• Raises local standards</a:t>
            </a:r>
          </a:p>
          <a:p>
            <a:pPr algn="just">
              <a:lnSpc>
                <a:spcPct val="150000"/>
              </a:lnSpc>
            </a:pPr>
            <a:r>
              <a:rPr lang="en-US" sz="2800" dirty="0">
                <a:solidFill>
                  <a:srgbClr val="000000"/>
                </a:solidFill>
                <a:latin typeface="Century Gothic"/>
              </a:rPr>
              <a:t>•e.g. Kinko Coffee</a:t>
            </a:r>
          </a:p>
          <a:p>
            <a:pPr algn="just">
              <a:lnSpc>
                <a:spcPct val="150000"/>
              </a:lnSpc>
            </a:pPr>
            <a:endParaRPr lang="en-GB" dirty="0"/>
          </a:p>
        </p:txBody>
      </p:sp>
      <p:sp>
        <p:nvSpPr>
          <p:cNvPr id="4" name="Navy Footer Strip" descr="Footer navy">
            <a:extLst>
              <a:ext uri="{FF2B5EF4-FFF2-40B4-BE49-F238E27FC236}">
                <a16:creationId xmlns:a16="http://schemas.microsoft.com/office/drawing/2014/main" id="{A0B3381E-A4A0-157A-5271-F33F969558D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D46282F-DF3A-D39E-CCE3-63052AA42585}"/>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BB85544F-35F6-7081-0E2D-EDD569B9A5A9}"/>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4234027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DDFF9-426B-7F25-4A50-AB39D58D9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C099B6-4E67-239C-AA1A-5289F289E82D}"/>
              </a:ext>
            </a:extLst>
          </p:cNvPr>
          <p:cNvSpPr>
            <a:spLocks noGrp="1"/>
          </p:cNvSpPr>
          <p:nvPr>
            <p:ph type="title"/>
          </p:nvPr>
        </p:nvSpPr>
        <p:spPr/>
        <p:txBody>
          <a:bodyPr/>
          <a:lstStyle/>
          <a:p>
            <a:pPr algn="ctr"/>
            <a:r>
              <a:rPr lang="en-US" sz="4400" b="1" dirty="0">
                <a:latin typeface="Century Gothic"/>
                <a:cs typeface="Century Gothic"/>
              </a:rPr>
              <a:t>Why internationalization</a:t>
            </a:r>
            <a:endParaRPr lang="en-GB" dirty="0"/>
          </a:p>
        </p:txBody>
      </p:sp>
      <p:sp>
        <p:nvSpPr>
          <p:cNvPr id="3" name="Content Placeholder 2">
            <a:extLst>
              <a:ext uri="{FF2B5EF4-FFF2-40B4-BE49-F238E27FC236}">
                <a16:creationId xmlns:a16="http://schemas.microsoft.com/office/drawing/2014/main" id="{32D0A3F4-A87E-2C26-3B02-514950AF6EF7}"/>
              </a:ext>
            </a:extLst>
          </p:cNvPr>
          <p:cNvSpPr>
            <a:spLocks noGrp="1"/>
          </p:cNvSpPr>
          <p:nvPr>
            <p:ph idx="1"/>
          </p:nvPr>
        </p:nvSpPr>
        <p:spPr/>
        <p:txBody>
          <a:bodyPr/>
          <a:lstStyle/>
          <a:p>
            <a:pPr algn="just">
              <a:lnSpc>
                <a:spcPct val="120000"/>
              </a:lnSpc>
            </a:pPr>
            <a:r>
              <a:rPr lang="en-US" dirty="0"/>
              <a:t>Access to Resources</a:t>
            </a:r>
          </a:p>
          <a:p>
            <a:pPr algn="just">
              <a:lnSpc>
                <a:spcPct val="120000"/>
              </a:lnSpc>
            </a:pPr>
            <a:endParaRPr lang="en-US" sz="2000" dirty="0">
              <a:solidFill>
                <a:srgbClr val="000000"/>
              </a:solidFill>
              <a:latin typeface="Century Gothic"/>
            </a:endParaRPr>
          </a:p>
          <a:p>
            <a:r>
              <a:rPr lang="en-GB" dirty="0"/>
              <a:t>The sourcing of goods and services from all around the globe to take advantage of local differences in the cost and quality of things such as labour, materials, capital and other resources. </a:t>
            </a:r>
          </a:p>
          <a:p>
            <a:r>
              <a:rPr lang="en-GB" dirty="0"/>
              <a:t>E.g. Starbucks </a:t>
            </a:r>
          </a:p>
          <a:p>
            <a:endParaRPr lang="en-GB" dirty="0"/>
          </a:p>
        </p:txBody>
      </p:sp>
      <p:sp>
        <p:nvSpPr>
          <p:cNvPr id="4" name="Navy Footer Strip" descr="Footer navy">
            <a:extLst>
              <a:ext uri="{FF2B5EF4-FFF2-40B4-BE49-F238E27FC236}">
                <a16:creationId xmlns:a16="http://schemas.microsoft.com/office/drawing/2014/main" id="{4B2D40CF-9AD1-DD42-943B-91E33CF3183F}"/>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5F9DDC1F-D1EF-2AE5-1B1B-37A3826AC80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4FC831AF-30DE-7F11-73EF-B5E1D6BA7F92}"/>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1679723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45898-9523-0C3B-D0FC-C68AD9135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E68E3-5853-E76F-BC26-01A29905D121}"/>
              </a:ext>
            </a:extLst>
          </p:cNvPr>
          <p:cNvSpPr>
            <a:spLocks noGrp="1"/>
          </p:cNvSpPr>
          <p:nvPr>
            <p:ph type="title"/>
          </p:nvPr>
        </p:nvSpPr>
        <p:spPr/>
        <p:txBody>
          <a:bodyPr/>
          <a:lstStyle/>
          <a:p>
            <a:pPr algn="ctr"/>
            <a:r>
              <a:rPr lang="en-US" b="1" dirty="0">
                <a:solidFill>
                  <a:schemeClr val="tx2"/>
                </a:solidFill>
                <a:latin typeface="Times New Roman" panose="02020603050405020304" pitchFamily="18" charset="0"/>
                <a:cs typeface="Times New Roman" panose="02020603050405020304" pitchFamily="18" charset="0"/>
              </a:rPr>
              <a:t>Globalization of Production</a:t>
            </a:r>
            <a:br>
              <a:rPr lang="en-US" b="1" dirty="0">
                <a:solidFill>
                  <a:schemeClr val="tx2"/>
                </a:solidFill>
                <a:latin typeface="Times New Roman" panose="02020603050405020304" pitchFamily="18"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A0163438-90ED-5B96-502A-2C0D5730C55D}"/>
              </a:ext>
            </a:extLst>
          </p:cNvPr>
          <p:cNvSpPr>
            <a:spLocks noGrp="1"/>
          </p:cNvSpPr>
          <p:nvPr>
            <p:ph idx="1"/>
          </p:nvPr>
        </p:nvSpPr>
        <p:spPr/>
        <p:txBody>
          <a:bodyPr/>
          <a:lstStyle/>
          <a:p>
            <a:pPr lvl="1">
              <a:lnSpc>
                <a:spcPct val="150000"/>
              </a:lnSpc>
            </a:pPr>
            <a:r>
              <a:rPr lang="en-US" sz="2400" dirty="0">
                <a:latin typeface="Times New Roman" panose="02020603050405020304" pitchFamily="18" charset="0"/>
                <a:cs typeface="Times New Roman" panose="02020603050405020304" pitchFamily="18" charset="0"/>
              </a:rPr>
              <a:t>Access lower-cost workers</a:t>
            </a:r>
          </a:p>
          <a:p>
            <a:pPr lvl="1">
              <a:lnSpc>
                <a:spcPct val="150000"/>
              </a:lnSpc>
            </a:pPr>
            <a:r>
              <a:rPr lang="en-US" sz="2400" dirty="0">
                <a:latin typeface="Times New Roman" panose="02020603050405020304" pitchFamily="18" charset="0"/>
                <a:cs typeface="Times New Roman" panose="02020603050405020304" pitchFamily="18" charset="0"/>
              </a:rPr>
              <a:t>Access technical expertise</a:t>
            </a:r>
          </a:p>
          <a:p>
            <a:pPr lvl="1">
              <a:lnSpc>
                <a:spcPct val="150000"/>
              </a:lnSpc>
            </a:pPr>
            <a:r>
              <a:rPr lang="en-US" sz="2400" dirty="0">
                <a:latin typeface="Times New Roman" panose="02020603050405020304" pitchFamily="18" charset="0"/>
                <a:cs typeface="Times New Roman" panose="02020603050405020304" pitchFamily="18" charset="0"/>
              </a:rPr>
              <a:t>Access production inputs</a:t>
            </a:r>
          </a:p>
          <a:p>
            <a:endParaRPr lang="en-GB" dirty="0"/>
          </a:p>
        </p:txBody>
      </p:sp>
      <p:sp>
        <p:nvSpPr>
          <p:cNvPr id="4" name="Navy Footer Strip" descr="Footer navy">
            <a:extLst>
              <a:ext uri="{FF2B5EF4-FFF2-40B4-BE49-F238E27FC236}">
                <a16:creationId xmlns:a16="http://schemas.microsoft.com/office/drawing/2014/main" id="{BFB21A53-4900-CD84-DEDA-2F813804691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9CC3441D-BE82-82A2-CE61-9542F9F882DB}"/>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F0CF65A4-0A7C-316E-0689-93DED1C990AA}"/>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247989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3369EB-2738-E9B3-0ED4-1491BE112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F838D-92E8-3996-080E-873B54D2987F}"/>
              </a:ext>
            </a:extLst>
          </p:cNvPr>
          <p:cNvSpPr>
            <a:spLocks noGrp="1"/>
          </p:cNvSpPr>
          <p:nvPr>
            <p:ph type="title"/>
          </p:nvPr>
        </p:nvSpPr>
        <p:spPr/>
        <p:txBody>
          <a:bodyPr/>
          <a:lstStyle/>
          <a:p>
            <a:pPr algn="ctr"/>
            <a:r>
              <a:rPr lang="en-GB" altLang="en-US" dirty="0"/>
              <a:t>Cost of Transport and Communication </a:t>
            </a:r>
            <a:br>
              <a:rPr lang="en-GB" altLang="en-US" dirty="0"/>
            </a:br>
            <a:endParaRPr lang="en-GB" dirty="0"/>
          </a:p>
        </p:txBody>
      </p:sp>
      <p:sp>
        <p:nvSpPr>
          <p:cNvPr id="4" name="Navy Footer Strip" descr="Footer navy">
            <a:extLst>
              <a:ext uri="{FF2B5EF4-FFF2-40B4-BE49-F238E27FC236}">
                <a16:creationId xmlns:a16="http://schemas.microsoft.com/office/drawing/2014/main" id="{829AEA85-F9B0-3AF0-DCED-E289C0271348}"/>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F979F6A3-180D-CB3D-539E-C760AFB934C2}"/>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887999E-2373-AAAD-D81B-978EC0D8B33F}"/>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Content Placeholder 6">
            <a:extLst>
              <a:ext uri="{FF2B5EF4-FFF2-40B4-BE49-F238E27FC236}">
                <a16:creationId xmlns:a16="http://schemas.microsoft.com/office/drawing/2014/main" id="{3D3EF9F1-3541-4A15-8AFD-FF81929D16C2}"/>
              </a:ext>
            </a:extLst>
          </p:cNvPr>
          <p:cNvPicPr>
            <a:picLocks noGrp="1" noChangeAspect="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2472447" y="1690688"/>
            <a:ext cx="68580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4794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D6601-DD60-F607-5D59-786D508F39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5EA8D-E56B-0F39-DC30-290A2A7788BB}"/>
              </a:ext>
            </a:extLst>
          </p:cNvPr>
          <p:cNvSpPr>
            <a:spLocks noGrp="1"/>
          </p:cNvSpPr>
          <p:nvPr>
            <p:ph type="title"/>
          </p:nvPr>
        </p:nvSpPr>
        <p:spPr/>
        <p:txBody>
          <a:bodyPr/>
          <a:lstStyle/>
          <a:p>
            <a:pPr algn="ctr"/>
            <a:r>
              <a:rPr lang="en-US" sz="4400" b="1" dirty="0">
                <a:latin typeface="Century Gothic"/>
                <a:cs typeface="Century Gothic"/>
              </a:rPr>
              <a:t>Reasons for internationalization </a:t>
            </a:r>
            <a:endParaRPr lang="en-GB" dirty="0"/>
          </a:p>
        </p:txBody>
      </p:sp>
      <p:sp>
        <p:nvSpPr>
          <p:cNvPr id="3" name="Content Placeholder 2">
            <a:extLst>
              <a:ext uri="{FF2B5EF4-FFF2-40B4-BE49-F238E27FC236}">
                <a16:creationId xmlns:a16="http://schemas.microsoft.com/office/drawing/2014/main" id="{E7E8D972-A6E9-7C4D-509D-BD9881032A0C}"/>
              </a:ext>
            </a:extLst>
          </p:cNvPr>
          <p:cNvSpPr>
            <a:spLocks noGrp="1"/>
          </p:cNvSpPr>
          <p:nvPr>
            <p:ph idx="1"/>
          </p:nvPr>
        </p:nvSpPr>
        <p:spPr>
          <a:xfrm>
            <a:off x="838200" y="1825625"/>
            <a:ext cx="5257800" cy="4351338"/>
          </a:xfrm>
        </p:spPr>
        <p:txBody>
          <a:bodyPr/>
          <a:lstStyle/>
          <a:p>
            <a:r>
              <a:rPr lang="en-US" sz="2800" dirty="0">
                <a:solidFill>
                  <a:srgbClr val="000000"/>
                </a:solidFill>
                <a:latin typeface="Century Gothic"/>
              </a:rPr>
              <a:t>Extend the product life cycle</a:t>
            </a:r>
          </a:p>
          <a:p>
            <a:endParaRPr lang="en-GB" dirty="0"/>
          </a:p>
        </p:txBody>
      </p:sp>
      <p:sp>
        <p:nvSpPr>
          <p:cNvPr id="4" name="Navy Footer Strip" descr="Footer navy">
            <a:extLst>
              <a:ext uri="{FF2B5EF4-FFF2-40B4-BE49-F238E27FC236}">
                <a16:creationId xmlns:a16="http://schemas.microsoft.com/office/drawing/2014/main" id="{2698A3FB-EC15-73C7-5ED6-56D977E4DC17}"/>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B5B7CB54-FD82-9F6B-B7AF-B81BCCB0B43F}"/>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090746F4-7121-CB21-5D06-7281DC611D00}"/>
              </a:ext>
            </a:extLst>
          </p:cNvPr>
          <p:cNvPicPr>
            <a:picLocks noChangeAspect="1"/>
          </p:cNvPicPr>
          <p:nvPr/>
        </p:nvPicPr>
        <p:blipFill>
          <a:blip r:embed="rId3"/>
          <a:stretch>
            <a:fillRect/>
          </a:stretch>
        </p:blipFill>
        <p:spPr>
          <a:xfrm>
            <a:off x="534811" y="6217213"/>
            <a:ext cx="1801495" cy="397654"/>
          </a:xfrm>
          <a:prstGeom prst="rect">
            <a:avLst/>
          </a:prstGeom>
        </p:spPr>
      </p:pic>
      <p:pic>
        <p:nvPicPr>
          <p:cNvPr id="7" name="Picture 6" descr="A graph of a graph of a market&#10;&#10;Description automatically generated with medium confidence">
            <a:extLst>
              <a:ext uri="{FF2B5EF4-FFF2-40B4-BE49-F238E27FC236}">
                <a16:creationId xmlns:a16="http://schemas.microsoft.com/office/drawing/2014/main" id="{4F022197-6167-FA81-CDCC-F17DE977A9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1347" y="1627132"/>
            <a:ext cx="6118609" cy="3668776"/>
          </a:xfrm>
          <a:prstGeom prst="rect">
            <a:avLst/>
          </a:prstGeom>
        </p:spPr>
      </p:pic>
    </p:spTree>
    <p:extLst>
      <p:ext uri="{BB962C8B-B14F-4D97-AF65-F5344CB8AC3E}">
        <p14:creationId xmlns:p14="http://schemas.microsoft.com/office/powerpoint/2010/main" val="3833465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10F17-E63B-9EEC-F66B-E7A103BBB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028426-E40C-617B-9A9C-38634B9E2B47}"/>
              </a:ext>
            </a:extLst>
          </p:cNvPr>
          <p:cNvSpPr>
            <a:spLocks noGrp="1"/>
          </p:cNvSpPr>
          <p:nvPr>
            <p:ph type="title"/>
          </p:nvPr>
        </p:nvSpPr>
        <p:spPr/>
        <p:txBody>
          <a:bodyPr/>
          <a:lstStyle/>
          <a:p>
            <a:pPr algn="ctr"/>
            <a:r>
              <a:rPr lang="en-US" sz="4400" b="1" dirty="0">
                <a:latin typeface="Century Gothic"/>
                <a:cs typeface="Century Gothic"/>
              </a:rPr>
              <a:t>Some other Advantages of </a:t>
            </a:r>
            <a:r>
              <a:rPr lang="en-US" sz="4400" b="1" dirty="0" err="1">
                <a:latin typeface="Century Gothic"/>
                <a:cs typeface="Century Gothic"/>
              </a:rPr>
              <a:t>internationalisation</a:t>
            </a:r>
            <a:endParaRPr lang="en-GB" dirty="0"/>
          </a:p>
        </p:txBody>
      </p:sp>
      <p:sp>
        <p:nvSpPr>
          <p:cNvPr id="3" name="Content Placeholder 2">
            <a:extLst>
              <a:ext uri="{FF2B5EF4-FFF2-40B4-BE49-F238E27FC236}">
                <a16:creationId xmlns:a16="http://schemas.microsoft.com/office/drawing/2014/main" id="{E8EA2D61-5EF9-474E-E93C-831369598E32}"/>
              </a:ext>
            </a:extLst>
          </p:cNvPr>
          <p:cNvSpPr>
            <a:spLocks noGrp="1"/>
          </p:cNvSpPr>
          <p:nvPr>
            <p:ph idx="1"/>
          </p:nvPr>
        </p:nvSpPr>
        <p:spPr>
          <a:xfrm>
            <a:off x="838200" y="1759350"/>
            <a:ext cx="10515600" cy="4351338"/>
          </a:xfrm>
        </p:spPr>
        <p:txBody>
          <a:bodyPr>
            <a:normAutofit fontScale="77500" lnSpcReduction="20000"/>
          </a:bodyPr>
          <a:lstStyle/>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Location advantages. </a:t>
            </a:r>
            <a:r>
              <a:rPr lang="en-US" sz="2800" dirty="0">
                <a:solidFill>
                  <a:srgbClr val="000000"/>
                </a:solidFill>
                <a:latin typeface="Century Gothic"/>
              </a:rPr>
              <a:t>Cheap labor/Energy/land/</a:t>
            </a:r>
            <a:r>
              <a:rPr lang="en-US" sz="2800" dirty="0" err="1">
                <a:solidFill>
                  <a:srgbClr val="000000"/>
                </a:solidFill>
                <a:latin typeface="Century Gothic"/>
              </a:rPr>
              <a:t>etc</a:t>
            </a:r>
            <a:r>
              <a:rPr lang="en-US" sz="2800" dirty="0">
                <a:solidFill>
                  <a:srgbClr val="000000"/>
                </a:solidFill>
                <a:latin typeface="Century Gothic"/>
              </a:rPr>
              <a:t>… </a:t>
            </a: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Return on investment. </a:t>
            </a:r>
            <a:r>
              <a:rPr lang="en-US" sz="2800" dirty="0">
                <a:solidFill>
                  <a:srgbClr val="000000"/>
                </a:solidFill>
                <a:latin typeface="Century Gothic"/>
              </a:rPr>
              <a:t>The necessity for large markets to generate cash to pay for R&amp;D e.g. Pharmaceutical companies, airplane companies Boeing, Airbus..</a:t>
            </a:r>
            <a:r>
              <a:rPr lang="en-US" sz="2800" dirty="0" err="1">
                <a:solidFill>
                  <a:srgbClr val="000000"/>
                </a:solidFill>
                <a:latin typeface="Century Gothic"/>
              </a:rPr>
              <a:t>Etc</a:t>
            </a:r>
            <a:r>
              <a:rPr lang="en-US" sz="2800" dirty="0">
                <a:solidFill>
                  <a:srgbClr val="000000"/>
                </a:solidFill>
                <a:latin typeface="Century Gothic"/>
              </a:rPr>
              <a:t>..</a:t>
            </a:r>
          </a:p>
          <a:p>
            <a:pPr algn="just">
              <a:lnSpc>
                <a:spcPct val="150000"/>
              </a:lnSpc>
            </a:pPr>
            <a:r>
              <a:rPr lang="en-US" sz="2800" dirty="0">
                <a:solidFill>
                  <a:srgbClr val="000000"/>
                </a:solidFill>
                <a:latin typeface="Century Gothic"/>
              </a:rPr>
              <a:t>• </a:t>
            </a:r>
            <a:r>
              <a:rPr lang="en-US" sz="2800" b="1" dirty="0">
                <a:solidFill>
                  <a:srgbClr val="000000"/>
                </a:solidFill>
                <a:latin typeface="Century Gothic"/>
              </a:rPr>
              <a:t>Economies of scale/learning. </a:t>
            </a:r>
            <a:r>
              <a:rPr lang="en-US" sz="2800" dirty="0">
                <a:solidFill>
                  <a:srgbClr val="000000"/>
                </a:solidFill>
                <a:latin typeface="Century Gothic"/>
              </a:rPr>
              <a:t>Standardization in manufacturing and services.</a:t>
            </a:r>
          </a:p>
          <a:p>
            <a:pPr algn="just">
              <a:lnSpc>
                <a:spcPct val="150000"/>
              </a:lnSpc>
            </a:pPr>
            <a:r>
              <a:rPr lang="en-US" sz="2800" dirty="0">
                <a:solidFill>
                  <a:srgbClr val="000000"/>
                </a:solidFill>
                <a:latin typeface="Century Gothic"/>
              </a:rPr>
              <a:t>e.g. Global production, Apple, BMW</a:t>
            </a:r>
          </a:p>
          <a:p>
            <a:pPr algn="just">
              <a:lnSpc>
                <a:spcPct val="150000"/>
              </a:lnSpc>
            </a:pPr>
            <a:r>
              <a:rPr lang="en-US" sz="2800" dirty="0">
                <a:solidFill>
                  <a:srgbClr val="000000"/>
                </a:solidFill>
                <a:latin typeface="Century Gothic"/>
              </a:rPr>
              <a:t> e.g. someone answer from Philippines </a:t>
            </a:r>
          </a:p>
          <a:p>
            <a:endParaRPr lang="en-GB" dirty="0"/>
          </a:p>
        </p:txBody>
      </p:sp>
      <p:sp>
        <p:nvSpPr>
          <p:cNvPr id="4" name="Navy Footer Strip" descr="Footer navy">
            <a:extLst>
              <a:ext uri="{FF2B5EF4-FFF2-40B4-BE49-F238E27FC236}">
                <a16:creationId xmlns:a16="http://schemas.microsoft.com/office/drawing/2014/main" id="{B9799265-F119-2502-4E02-35696A40F59A}"/>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15994D39-0498-C8BD-D5C4-03907B2C54B8}"/>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DDBE0C10-2F77-DB30-F4D3-7DBBA7397AC1}"/>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64478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CA0A7-F88C-4B7D-2BCA-C8D4C253DC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D245A-006F-14FB-4615-6E6FF3CB1DCA}"/>
              </a:ext>
            </a:extLst>
          </p:cNvPr>
          <p:cNvSpPr>
            <a:spLocks noGrp="1"/>
          </p:cNvSpPr>
          <p:nvPr>
            <p:ph type="title"/>
          </p:nvPr>
        </p:nvSpPr>
        <p:spPr/>
        <p:txBody>
          <a:bodyPr/>
          <a:lstStyle/>
          <a:p>
            <a:pPr algn="ctr"/>
            <a:r>
              <a:rPr lang="en-US" sz="4400" b="1" dirty="0">
                <a:latin typeface="Century Gothic"/>
                <a:cs typeface="Century Gothic"/>
              </a:rPr>
              <a:t>Key dimensions of the international strategy</a:t>
            </a:r>
            <a:endParaRPr lang="en-GB" dirty="0"/>
          </a:p>
        </p:txBody>
      </p:sp>
      <p:sp>
        <p:nvSpPr>
          <p:cNvPr id="3" name="Content Placeholder 2">
            <a:extLst>
              <a:ext uri="{FF2B5EF4-FFF2-40B4-BE49-F238E27FC236}">
                <a16:creationId xmlns:a16="http://schemas.microsoft.com/office/drawing/2014/main" id="{4D7C7BD8-D193-CDBE-F09C-8E89FEB751A5}"/>
              </a:ext>
            </a:extLst>
          </p:cNvPr>
          <p:cNvSpPr>
            <a:spLocks noGrp="1"/>
          </p:cNvSpPr>
          <p:nvPr>
            <p:ph idx="1"/>
          </p:nvPr>
        </p:nvSpPr>
        <p:spPr/>
        <p:txBody>
          <a:bodyPr/>
          <a:lstStyle/>
          <a:p>
            <a:pPr algn="just">
              <a:lnSpc>
                <a:spcPct val="150000"/>
              </a:lnSpc>
            </a:pPr>
            <a:r>
              <a:rPr lang="en-US" sz="2800" dirty="0">
                <a:solidFill>
                  <a:srgbClr val="000000"/>
                </a:solidFill>
                <a:latin typeface="Century Gothic"/>
              </a:rPr>
              <a:t>• Global integration</a:t>
            </a:r>
          </a:p>
          <a:p>
            <a:pPr algn="just">
              <a:lnSpc>
                <a:spcPct val="150000"/>
              </a:lnSpc>
            </a:pPr>
            <a:r>
              <a:rPr lang="en-US" sz="2800" dirty="0">
                <a:solidFill>
                  <a:srgbClr val="000000"/>
                </a:solidFill>
                <a:latin typeface="Century Gothic"/>
              </a:rPr>
              <a:t>• Local responsiveness</a:t>
            </a:r>
          </a:p>
          <a:p>
            <a:endParaRPr lang="en-GB" dirty="0"/>
          </a:p>
        </p:txBody>
      </p:sp>
      <p:sp>
        <p:nvSpPr>
          <p:cNvPr id="4" name="Navy Footer Strip" descr="Footer navy">
            <a:extLst>
              <a:ext uri="{FF2B5EF4-FFF2-40B4-BE49-F238E27FC236}">
                <a16:creationId xmlns:a16="http://schemas.microsoft.com/office/drawing/2014/main" id="{7EAD42CA-5530-2F4C-131A-8A177F622093}"/>
              </a:ext>
            </a:extLst>
          </p:cNvPr>
          <p:cNvSpPr/>
          <p:nvPr/>
        </p:nvSpPr>
        <p:spPr>
          <a:xfrm>
            <a:off x="0" y="6014527"/>
            <a:ext cx="12192000" cy="883920"/>
          </a:xfrm>
          <a:prstGeom prst="rect">
            <a:avLst/>
          </a:prstGeom>
          <a:solidFill>
            <a:srgbClr val="141F3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short orange tower">
            <a:extLst>
              <a:ext uri="{FF2B5EF4-FFF2-40B4-BE49-F238E27FC236}">
                <a16:creationId xmlns:a16="http://schemas.microsoft.com/office/drawing/2014/main" id="{C7C7AC38-4C39-0CF6-2F29-F80601947590}"/>
              </a:ext>
            </a:extLst>
          </p:cNvPr>
          <p:cNvPicPr>
            <a:picLocks noChangeAspect="1"/>
          </p:cNvPicPr>
          <p:nvPr/>
        </p:nvPicPr>
        <p:blipFill>
          <a:blip r:embed="rId2"/>
          <a:srcRect/>
          <a:stretch/>
        </p:blipFill>
        <p:spPr>
          <a:xfrm>
            <a:off x="11084876" y="5363376"/>
            <a:ext cx="548323" cy="1494624"/>
          </a:xfrm>
          <a:prstGeom prst="rect">
            <a:avLst/>
          </a:prstGeom>
        </p:spPr>
      </p:pic>
      <p:pic>
        <p:nvPicPr>
          <p:cNvPr id="6" name="Small White Logo" descr="Small WU logo">
            <a:extLst>
              <a:ext uri="{FF2B5EF4-FFF2-40B4-BE49-F238E27FC236}">
                <a16:creationId xmlns:a16="http://schemas.microsoft.com/office/drawing/2014/main" id="{7976B483-542D-838D-2FE1-C4E82BAE5DDD}"/>
              </a:ext>
            </a:extLst>
          </p:cNvPr>
          <p:cNvPicPr>
            <a:picLocks noChangeAspect="1"/>
          </p:cNvPicPr>
          <p:nvPr/>
        </p:nvPicPr>
        <p:blipFill>
          <a:blip r:embed="rId3"/>
          <a:stretch>
            <a:fillRect/>
          </a:stretch>
        </p:blipFill>
        <p:spPr>
          <a:xfrm>
            <a:off x="534811" y="6217213"/>
            <a:ext cx="1801495" cy="397654"/>
          </a:xfrm>
          <a:prstGeom prst="rect">
            <a:avLst/>
          </a:prstGeom>
        </p:spPr>
      </p:pic>
    </p:spTree>
    <p:extLst>
      <p:ext uri="{BB962C8B-B14F-4D97-AF65-F5344CB8AC3E}">
        <p14:creationId xmlns:p14="http://schemas.microsoft.com/office/powerpoint/2010/main" val="3454835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1181</TotalTime>
  <Words>1770</Words>
  <Application>Microsoft Macintosh PowerPoint</Application>
  <PresentationFormat>Widescreen</PresentationFormat>
  <Paragraphs>219</Paragraphs>
  <Slides>35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Aptos</vt:lpstr>
      <vt:lpstr>Aptos Display</vt:lpstr>
      <vt:lpstr>Arial</vt:lpstr>
      <vt:lpstr>Calibri</vt:lpstr>
      <vt:lpstr>Century Gothic</vt:lpstr>
      <vt:lpstr>Clash Display Medium</vt:lpstr>
      <vt:lpstr>Google Sans</vt:lpstr>
      <vt:lpstr>montserrat</vt:lpstr>
      <vt:lpstr>Times New Roman</vt:lpstr>
      <vt:lpstr>Office Theme</vt:lpstr>
      <vt:lpstr>PowerPoint Presentation</vt:lpstr>
      <vt:lpstr>Today we will cover…</vt:lpstr>
      <vt:lpstr>International strategy: Past and Present</vt:lpstr>
      <vt:lpstr>Why internationalization</vt:lpstr>
      <vt:lpstr>Globalization of Production </vt:lpstr>
      <vt:lpstr>Cost of Transport and Communication  </vt:lpstr>
      <vt:lpstr>Reasons for internationalization </vt:lpstr>
      <vt:lpstr>Some other Advantages of internationalisation</vt:lpstr>
      <vt:lpstr>Key dimensions of the international strategy</vt:lpstr>
      <vt:lpstr>PowerPoint Presentation</vt:lpstr>
      <vt:lpstr>Multidomestic strategy</vt:lpstr>
      <vt:lpstr>Global Strategy</vt:lpstr>
      <vt:lpstr>Transnational strategy</vt:lpstr>
      <vt:lpstr>Some Modes of Entry</vt:lpstr>
      <vt:lpstr>Some Modes of Entry</vt:lpstr>
      <vt:lpstr>Some Modes of Entry</vt:lpstr>
      <vt:lpstr>Some Modes of Entry</vt:lpstr>
      <vt:lpstr>Managing Strategy in International Market </vt:lpstr>
      <vt:lpstr>Power Distance </vt:lpstr>
      <vt:lpstr>Individualism versus collectivism </vt:lpstr>
      <vt:lpstr>Masculinity vs. femininity </vt:lpstr>
      <vt:lpstr>PowerPoint Presentation</vt:lpstr>
      <vt:lpstr>Uncertainty avoidance  </vt:lpstr>
      <vt:lpstr>Long-term Vs Short term orientation </vt:lpstr>
      <vt:lpstr>Indulgence versus restraint </vt:lpstr>
      <vt:lpstr>Low Context Vs High Context  </vt:lpstr>
      <vt:lpstr>Low Context Vs High Context  </vt:lpstr>
      <vt:lpstr>M Time Vs. P Time </vt:lpstr>
      <vt:lpstr>'Backward' internationalization</vt:lpstr>
      <vt:lpstr>Fighting low-cost Entry  Fighting Hints:</vt:lpstr>
      <vt:lpstr>Four positions that multinational companies adopt in International Market </vt:lpstr>
      <vt:lpstr>The Exploitive Position</vt:lpstr>
      <vt:lpstr>The Transactional Position</vt:lpstr>
      <vt:lpstr>The Responsive Position</vt:lpstr>
      <vt:lpstr>The Transformative Position</vt:lpstr>
    </vt:vector>
  </TitlesOfParts>
  <Company>Wrexham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Cottam</dc:creator>
  <cp:lastModifiedBy>Elan Kandaswamy</cp:lastModifiedBy>
  <cp:revision>2</cp:revision>
  <dcterms:created xsi:type="dcterms:W3CDTF">2025-03-04T13:18:08Z</dcterms:created>
  <dcterms:modified xsi:type="dcterms:W3CDTF">2025-07-09T13:12:24Z</dcterms:modified>
</cp:coreProperties>
</file>