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79"/>
  </p:notesMasterIdLst>
  <p:handoutMasterIdLst>
    <p:handoutMasterId r:id="rId80"/>
  </p:handoutMasterIdLst>
  <p:sldIdLst>
    <p:sldId id="425" r:id="rId2"/>
    <p:sldId id="662" r:id="rId3"/>
    <p:sldId id="663" r:id="rId4"/>
    <p:sldId id="664" r:id="rId5"/>
    <p:sldId id="665" r:id="rId6"/>
    <p:sldId id="666" r:id="rId7"/>
    <p:sldId id="667" r:id="rId8"/>
    <p:sldId id="668" r:id="rId9"/>
    <p:sldId id="670" r:id="rId10"/>
    <p:sldId id="671" r:id="rId11"/>
    <p:sldId id="672" r:id="rId12"/>
    <p:sldId id="674" r:id="rId13"/>
    <p:sldId id="675" r:id="rId14"/>
    <p:sldId id="676" r:id="rId15"/>
    <p:sldId id="677" r:id="rId16"/>
    <p:sldId id="678" r:id="rId17"/>
    <p:sldId id="679" r:id="rId18"/>
    <p:sldId id="681" r:id="rId19"/>
    <p:sldId id="682" r:id="rId20"/>
    <p:sldId id="684" r:id="rId21"/>
    <p:sldId id="685" r:id="rId22"/>
    <p:sldId id="686" r:id="rId23"/>
    <p:sldId id="687" r:id="rId24"/>
    <p:sldId id="688" r:id="rId25"/>
    <p:sldId id="689" r:id="rId26"/>
    <p:sldId id="690" r:id="rId27"/>
    <p:sldId id="692" r:id="rId28"/>
    <p:sldId id="693" r:id="rId29"/>
    <p:sldId id="694" r:id="rId30"/>
    <p:sldId id="695" r:id="rId31"/>
    <p:sldId id="696" r:id="rId32"/>
    <p:sldId id="697" r:id="rId33"/>
    <p:sldId id="699" r:id="rId34"/>
    <p:sldId id="700" r:id="rId35"/>
    <p:sldId id="701" r:id="rId36"/>
    <p:sldId id="702" r:id="rId37"/>
    <p:sldId id="703" r:id="rId38"/>
    <p:sldId id="705" r:id="rId39"/>
    <p:sldId id="706" r:id="rId40"/>
    <p:sldId id="707" r:id="rId41"/>
    <p:sldId id="708" r:id="rId42"/>
    <p:sldId id="709" r:id="rId43"/>
    <p:sldId id="710" r:id="rId44"/>
    <p:sldId id="711" r:id="rId45"/>
    <p:sldId id="712" r:id="rId46"/>
    <p:sldId id="713" r:id="rId47"/>
    <p:sldId id="714" r:id="rId48"/>
    <p:sldId id="715" r:id="rId49"/>
    <p:sldId id="716" r:id="rId50"/>
    <p:sldId id="717" r:id="rId51"/>
    <p:sldId id="718" r:id="rId52"/>
    <p:sldId id="719" r:id="rId53"/>
    <p:sldId id="720" r:id="rId54"/>
    <p:sldId id="721" r:id="rId55"/>
    <p:sldId id="722" r:id="rId56"/>
    <p:sldId id="724" r:id="rId57"/>
    <p:sldId id="725" r:id="rId58"/>
    <p:sldId id="726" r:id="rId59"/>
    <p:sldId id="727" r:id="rId60"/>
    <p:sldId id="729" r:id="rId61"/>
    <p:sldId id="730" r:id="rId62"/>
    <p:sldId id="731" r:id="rId63"/>
    <p:sldId id="733" r:id="rId64"/>
    <p:sldId id="734" r:id="rId65"/>
    <p:sldId id="736" r:id="rId66"/>
    <p:sldId id="737" r:id="rId67"/>
    <p:sldId id="738" r:id="rId68"/>
    <p:sldId id="739" r:id="rId69"/>
    <p:sldId id="741" r:id="rId70"/>
    <p:sldId id="742" r:id="rId71"/>
    <p:sldId id="743" r:id="rId72"/>
    <p:sldId id="744" r:id="rId73"/>
    <p:sldId id="745" r:id="rId74"/>
    <p:sldId id="746" r:id="rId75"/>
    <p:sldId id="747" r:id="rId76"/>
    <p:sldId id="748" r:id="rId77"/>
    <p:sldId id="661" r:id="rId78"/>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104" d="100"/>
          <a:sy n="104" d="100"/>
        </p:scale>
        <p:origin x="78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2611109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1047605927"/>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extLst>
      <p:ext uri="{BB962C8B-B14F-4D97-AF65-F5344CB8AC3E}">
        <p14:creationId xmlns:p14="http://schemas.microsoft.com/office/powerpoint/2010/main" val="2954435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5504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5053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1348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04086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txBox="1">
            <a:spLocks noGrp="1"/>
          </p:cNvSpPr>
          <p:nvPr>
            <p:ph type="body" idx="1"/>
          </p:nvPr>
        </p:nvSpPr>
        <p:spPr>
          <a:noFill/>
          <a:ln/>
        </p:spPr>
        <p:txBody>
          <a:bodyPr/>
          <a:lstStyle/>
          <a:p>
            <a:r>
              <a:rPr lang="en-US" smtClean="0"/>
              <a:t>DEATH.WATCH </a:t>
            </a:r>
          </a:p>
          <a:p>
            <a:endParaRPr lang="en-US" smtClean="0"/>
          </a:p>
          <a:p>
            <a:r>
              <a:rPr lang="en-US" smtClean="0"/>
              <a:t>This field holds the seconds for the death watch. The system if it does not find a contact with a particular agent for a time greater than the death watch will mark the particular agent as DEAD. The Service Manager will review the response from every agent and will act upon agents that don't respond for a given period of time.</a:t>
            </a:r>
          </a:p>
          <a:p>
            <a:r>
              <a:rPr lang="en-US" smtClean="0"/>
              <a:t> </a:t>
            </a:r>
          </a:p>
          <a:p>
            <a:r>
              <a:rPr lang="en-US" smtClean="0"/>
              <a:t>REVIEW.TIME </a:t>
            </a:r>
          </a:p>
          <a:p>
            <a:endParaRPr lang="en-US" smtClean="0"/>
          </a:p>
          <a:p>
            <a:r>
              <a:rPr lang="en-US" smtClean="0"/>
              <a:t>This field holds the review time by the Service Manager of all the agents that are running currently. The system does a periodical review of all the agents running in the system. The delay time during every review can be specified in this field.</a:t>
            </a:r>
          </a:p>
          <a:p>
            <a:r>
              <a:rPr lang="en-US" smtClean="0"/>
              <a:t> </a:t>
            </a:r>
          </a:p>
          <a:p>
            <a:endParaRPr lang="en-US" smtClean="0"/>
          </a:p>
        </p:txBody>
      </p:sp>
    </p:spTree>
    <p:extLst>
      <p:ext uri="{BB962C8B-B14F-4D97-AF65-F5344CB8AC3E}">
        <p14:creationId xmlns:p14="http://schemas.microsoft.com/office/powerpoint/2010/main" val="303520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7597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94724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9383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0615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noFill/>
          <a:ln/>
        </p:spPr>
      </p:sp>
      <p:sp>
        <p:nvSpPr>
          <p:cNvPr id="130051"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60862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31616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00957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Text Box 3"/>
          <p:cNvSpPr txBox="1">
            <a:spLocks noGrp="1" noChangeArrowheads="1"/>
          </p:cNvSpPr>
          <p:nvPr>
            <p:ph type="body" idx="1"/>
          </p:nvPr>
        </p:nvSpPr>
        <p:spPr>
          <a:noFill/>
          <a:ln/>
        </p:spPr>
        <p:txBody>
          <a:bodyPr/>
          <a:lstStyle/>
          <a:p>
            <a:r>
              <a:rPr lang="en-US" b="1" smtClean="0"/>
              <a:t>Current Service </a:t>
            </a:r>
            <a:r>
              <a:rPr lang="en-US" smtClean="0"/>
              <a:t> - Here the Agent 1 is performing the TSM service and the other agents are performing the service COB</a:t>
            </a:r>
          </a:p>
          <a:p>
            <a:r>
              <a:rPr lang="en-US" b="1" smtClean="0"/>
              <a:t>Next Service</a:t>
            </a:r>
            <a:r>
              <a:rPr lang="en-US" smtClean="0"/>
              <a:t> – While COB is running, if you wish to stop COB, set the field SERVICE.CONTROL to STOP for the record COB in the TSA.SERVICE file. Then, check the NEXT.SERVICE value for the agents running COB, it will be set to STOP denoting that the agents needs to stop once they complete the current transaction</a:t>
            </a:r>
          </a:p>
          <a:p>
            <a:pPr lvl="1"/>
            <a:r>
              <a:rPr lang="en-US" b="1" smtClean="0"/>
              <a:t>RUNNING – Agent performing the job</a:t>
            </a:r>
          </a:p>
          <a:p>
            <a:pPr lvl="1"/>
            <a:r>
              <a:rPr lang="en-US" b="1" smtClean="0"/>
              <a:t>STOPPED – Agent has stopped properly. </a:t>
            </a:r>
          </a:p>
          <a:p>
            <a:pPr lvl="1"/>
            <a:r>
              <a:rPr lang="en-US" b="1" smtClean="0"/>
              <a:t>DEAD – Agent did not report within the time given and hence the tSM has marked the agent as DEAD</a:t>
            </a:r>
          </a:p>
          <a:p>
            <a:r>
              <a:rPr lang="en-US" b="1" smtClean="0"/>
              <a:t>Last Message</a:t>
            </a:r>
            <a:r>
              <a:rPr lang="en-US" smtClean="0"/>
              <a:t> - The agent running tSM will not display any message as it is just monitoring agents.</a:t>
            </a:r>
          </a:p>
          <a:p>
            <a:endParaRPr lang="en-US" smtClean="0"/>
          </a:p>
        </p:txBody>
      </p:sp>
    </p:spTree>
    <p:extLst>
      <p:ext uri="{BB962C8B-B14F-4D97-AF65-F5344CB8AC3E}">
        <p14:creationId xmlns:p14="http://schemas.microsoft.com/office/powerpoint/2010/main" val="113729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Text Box 3"/>
          <p:cNvSpPr txBox="1">
            <a:spLocks noGrp="1" noChangeArrowheads="1"/>
          </p:cNvSpPr>
          <p:nvPr>
            <p:ph type="body" idx="1"/>
          </p:nvPr>
        </p:nvSpPr>
        <p:spPr>
          <a:noFill/>
          <a:ln/>
        </p:spPr>
        <p:txBody>
          <a:bodyPr/>
          <a:lstStyle/>
          <a:p>
            <a:r>
              <a:rPr lang="en-US" smtClean="0"/>
              <a:t>Job Progress - </a:t>
            </a:r>
            <a:r>
              <a:rPr lang="en-US" b="1" smtClean="0"/>
              <a:t>1=Processing Contracts</a:t>
            </a:r>
          </a:p>
          <a:p>
            <a:pPr lvl="1"/>
            <a:r>
              <a:rPr lang="en-US" b="1" smtClean="0"/>
              <a:t>2=Selecting Contracts</a:t>
            </a:r>
          </a:p>
          <a:p>
            <a:pPr lvl="1"/>
            <a:r>
              <a:rPr lang="en-US" b="1" smtClean="0"/>
              <a:t>3=Managing Control List</a:t>
            </a:r>
          </a:p>
          <a:p>
            <a:pPr lvl="1"/>
            <a:r>
              <a:rPr lang="en-US" b="1" smtClean="0"/>
              <a:t>4=Selecting list file</a:t>
            </a:r>
          </a:p>
          <a:p>
            <a:pPr lvl="1"/>
            <a:r>
              <a:rPr lang="en-US" b="1" smtClean="0"/>
              <a:t>5=Managing Batch record  </a:t>
            </a:r>
          </a:p>
          <a:p>
            <a:pPr lvl="1"/>
            <a:r>
              <a:rPr lang="en-US" b="1" smtClean="0"/>
              <a:t>6=Waiting on list record</a:t>
            </a:r>
          </a:p>
          <a:p>
            <a:pPr lvl="1"/>
            <a:r>
              <a:rPr lang="en-US" b="1" smtClean="0"/>
              <a:t>7=Processing Single threaded </a:t>
            </a:r>
          </a:p>
          <a:p>
            <a:pPr lvl="1"/>
            <a:endParaRPr lang="en-US" smtClean="0"/>
          </a:p>
        </p:txBody>
      </p:sp>
    </p:spTree>
    <p:extLst>
      <p:ext uri="{BB962C8B-B14F-4D97-AF65-F5344CB8AC3E}">
        <p14:creationId xmlns:p14="http://schemas.microsoft.com/office/powerpoint/2010/main" val="1999277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noFill/>
          <a:ln/>
        </p:spPr>
      </p:sp>
      <p:sp>
        <p:nvSpPr>
          <p:cNvPr id="134147" name="Text Box 3"/>
          <p:cNvSpPr txBox="1">
            <a:spLocks noGrp="1" noChangeArrowheads="1"/>
          </p:cNvSpPr>
          <p:nvPr>
            <p:ph type="body" idx="1"/>
          </p:nvPr>
        </p:nvSpPr>
        <p:spPr>
          <a:noFill/>
          <a:ln/>
        </p:spPr>
        <p:txBody>
          <a:bodyPr/>
          <a:lstStyle/>
          <a:p>
            <a:pPr eaLnBrk="1" hangingPunct="1">
              <a:spcBef>
                <a:spcPct val="0"/>
              </a:spcBef>
            </a:pPr>
            <a:r>
              <a:rPr lang="en-US" smtClean="0"/>
              <a:t>Job Progress - </a:t>
            </a:r>
            <a:r>
              <a:rPr lang="en-US" b="1" smtClean="0"/>
              <a:t>1=Processing Contracts</a:t>
            </a:r>
          </a:p>
          <a:p>
            <a:pPr lvl="1" eaLnBrk="1" hangingPunct="1">
              <a:spcBef>
                <a:spcPct val="0"/>
              </a:spcBef>
            </a:pPr>
            <a:r>
              <a:rPr lang="en-US" b="1" smtClean="0"/>
              <a:t>2=Selecting Contracts</a:t>
            </a:r>
          </a:p>
          <a:p>
            <a:pPr lvl="1" eaLnBrk="1" hangingPunct="1">
              <a:spcBef>
                <a:spcPct val="0"/>
              </a:spcBef>
            </a:pPr>
            <a:r>
              <a:rPr lang="en-US" b="1" smtClean="0"/>
              <a:t>3=Managing Control List</a:t>
            </a:r>
          </a:p>
          <a:p>
            <a:pPr lvl="1" eaLnBrk="1" hangingPunct="1">
              <a:spcBef>
                <a:spcPct val="0"/>
              </a:spcBef>
            </a:pPr>
            <a:r>
              <a:rPr lang="en-US" b="1" smtClean="0"/>
              <a:t>4=Selecting list file</a:t>
            </a:r>
          </a:p>
          <a:p>
            <a:pPr lvl="1" eaLnBrk="1" hangingPunct="1">
              <a:spcBef>
                <a:spcPct val="0"/>
              </a:spcBef>
            </a:pPr>
            <a:r>
              <a:rPr lang="en-US" b="1" smtClean="0"/>
              <a:t>5=Managing Batch record  </a:t>
            </a:r>
          </a:p>
          <a:p>
            <a:pPr lvl="1" eaLnBrk="1" hangingPunct="1">
              <a:spcBef>
                <a:spcPct val="0"/>
              </a:spcBef>
            </a:pPr>
            <a:r>
              <a:rPr lang="en-US" b="1" smtClean="0"/>
              <a:t>6=Waiting on list record</a:t>
            </a:r>
          </a:p>
          <a:p>
            <a:pPr lvl="1" eaLnBrk="1" hangingPunct="1">
              <a:spcBef>
                <a:spcPct val="0"/>
              </a:spcBef>
            </a:pPr>
            <a:r>
              <a:rPr lang="en-US" b="1" smtClean="0"/>
              <a:t>7=Processing Single threaded </a:t>
            </a:r>
          </a:p>
          <a:p>
            <a:pPr lvl="1" eaLnBrk="1" hangingPunct="1">
              <a:spcBef>
                <a:spcPct val="0"/>
              </a:spcBef>
            </a:pPr>
            <a:endParaRPr lang="en-US" smtClean="0"/>
          </a:p>
        </p:txBody>
      </p:sp>
    </p:spTree>
    <p:extLst>
      <p:ext uri="{BB962C8B-B14F-4D97-AF65-F5344CB8AC3E}">
        <p14:creationId xmlns:p14="http://schemas.microsoft.com/office/powerpoint/2010/main" val="1474463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24899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noFill/>
          <a:ln/>
        </p:spPr>
      </p:sp>
      <p:sp>
        <p:nvSpPr>
          <p:cNvPr id="136195" name="Text Box 3"/>
          <p:cNvSpPr txBox="1">
            <a:spLocks noGrp="1" noChangeArrowheads="1"/>
          </p:cNvSpPr>
          <p:nvPr>
            <p:ph type="body" idx="1"/>
          </p:nvPr>
        </p:nvSpPr>
        <p:spPr>
          <a:noFill/>
          <a:ln/>
        </p:spPr>
        <p:txBody>
          <a:bodyPr/>
          <a:lstStyle/>
          <a:p>
            <a:pPr eaLnBrk="1" hangingPunct="1">
              <a:spcBef>
                <a:spcPct val="0"/>
              </a:spcBef>
            </a:pPr>
            <a:r>
              <a:rPr lang="en-US" smtClean="0"/>
              <a:t>Job Progress - </a:t>
            </a:r>
            <a:r>
              <a:rPr lang="en-US" b="1" smtClean="0"/>
              <a:t>1=Processing Contracts</a:t>
            </a:r>
          </a:p>
          <a:p>
            <a:pPr lvl="1" eaLnBrk="1" hangingPunct="1">
              <a:spcBef>
                <a:spcPct val="0"/>
              </a:spcBef>
            </a:pPr>
            <a:r>
              <a:rPr lang="en-US" b="1" smtClean="0"/>
              <a:t>2=Selecting Contracts</a:t>
            </a:r>
          </a:p>
          <a:p>
            <a:pPr lvl="1" eaLnBrk="1" hangingPunct="1">
              <a:spcBef>
                <a:spcPct val="0"/>
              </a:spcBef>
            </a:pPr>
            <a:r>
              <a:rPr lang="en-US" b="1" smtClean="0"/>
              <a:t>3=Managing Control List</a:t>
            </a:r>
          </a:p>
          <a:p>
            <a:pPr lvl="1" eaLnBrk="1" hangingPunct="1">
              <a:spcBef>
                <a:spcPct val="0"/>
              </a:spcBef>
            </a:pPr>
            <a:r>
              <a:rPr lang="en-US" b="1" smtClean="0"/>
              <a:t>4=Selecting list file</a:t>
            </a:r>
          </a:p>
          <a:p>
            <a:pPr lvl="1" eaLnBrk="1" hangingPunct="1">
              <a:spcBef>
                <a:spcPct val="0"/>
              </a:spcBef>
            </a:pPr>
            <a:r>
              <a:rPr lang="en-US" b="1" smtClean="0"/>
              <a:t>5=Managing Batch record  </a:t>
            </a:r>
          </a:p>
          <a:p>
            <a:pPr lvl="1" eaLnBrk="1" hangingPunct="1">
              <a:spcBef>
                <a:spcPct val="0"/>
              </a:spcBef>
            </a:pPr>
            <a:r>
              <a:rPr lang="en-US" b="1" smtClean="0"/>
              <a:t>6=Waiting on list record</a:t>
            </a:r>
          </a:p>
          <a:p>
            <a:pPr lvl="1" eaLnBrk="1" hangingPunct="1">
              <a:spcBef>
                <a:spcPct val="0"/>
              </a:spcBef>
            </a:pPr>
            <a:r>
              <a:rPr lang="en-US" b="1" smtClean="0"/>
              <a:t>7=Processing Single threaded </a:t>
            </a:r>
          </a:p>
          <a:p>
            <a:pPr lvl="1" eaLnBrk="1" hangingPunct="1">
              <a:spcBef>
                <a:spcPct val="0"/>
              </a:spcBef>
            </a:pPr>
            <a:endParaRPr lang="en-US" smtClean="0"/>
          </a:p>
        </p:txBody>
      </p:sp>
    </p:spTree>
    <p:extLst>
      <p:ext uri="{BB962C8B-B14F-4D97-AF65-F5344CB8AC3E}">
        <p14:creationId xmlns:p14="http://schemas.microsoft.com/office/powerpoint/2010/main" val="410183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81039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5915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93130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357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10574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5437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1660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26049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22001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38355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74391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1856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66373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noFill/>
          <a:ln/>
        </p:spPr>
      </p:sp>
      <p:sp>
        <p:nvSpPr>
          <p:cNvPr id="153603"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4167277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noFill/>
          <a:ln/>
        </p:spPr>
      </p:sp>
      <p:sp>
        <p:nvSpPr>
          <p:cNvPr id="154627"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378951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9192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noFill/>
          <a:ln/>
        </p:spPr>
      </p:sp>
      <p:sp>
        <p:nvSpPr>
          <p:cNvPr id="156675"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3833260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noFill/>
          <a:ln/>
        </p:spPr>
      </p:sp>
      <p:sp>
        <p:nvSpPr>
          <p:cNvPr id="157699"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3345992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noFill/>
          <a:ln/>
        </p:spPr>
      </p:sp>
      <p:sp>
        <p:nvSpPr>
          <p:cNvPr id="158723"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421907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Text Box 3"/>
          <p:cNvSpPr txBox="1">
            <a:spLocks noGrp="1" noChangeArrowheads="1"/>
          </p:cNvSpPr>
          <p:nvPr>
            <p:ph type="body" idx="1"/>
          </p:nvPr>
        </p:nvSpPr>
        <p:spPr>
          <a:noFill/>
          <a:ln/>
        </p:spPr>
        <p:txBody>
          <a:bodyPr/>
          <a:lstStyle/>
          <a:p>
            <a:r>
              <a:rPr lang="en-US" smtClean="0"/>
              <a:t>Job Progress - </a:t>
            </a:r>
            <a:r>
              <a:rPr lang="en-US" b="1" smtClean="0"/>
              <a:t>1=Processing Contracts</a:t>
            </a:r>
          </a:p>
          <a:p>
            <a:pPr lvl="1"/>
            <a:r>
              <a:rPr lang="en-US" b="1" smtClean="0"/>
              <a:t>2=Selecting Contracts</a:t>
            </a:r>
          </a:p>
          <a:p>
            <a:pPr lvl="1"/>
            <a:r>
              <a:rPr lang="en-US" b="1" smtClean="0"/>
              <a:t>3=Managing Control List</a:t>
            </a:r>
          </a:p>
          <a:p>
            <a:pPr lvl="1"/>
            <a:r>
              <a:rPr lang="en-US" b="1" smtClean="0"/>
              <a:t>4=Selecting list file</a:t>
            </a:r>
          </a:p>
          <a:p>
            <a:pPr lvl="1"/>
            <a:r>
              <a:rPr lang="en-US" b="1" smtClean="0"/>
              <a:t>5=Managing Batch record  </a:t>
            </a:r>
          </a:p>
          <a:p>
            <a:pPr lvl="1"/>
            <a:r>
              <a:rPr lang="en-US" b="1" smtClean="0"/>
              <a:t>6=Waiting on list record</a:t>
            </a:r>
          </a:p>
          <a:p>
            <a:pPr lvl="1"/>
            <a:r>
              <a:rPr lang="en-US" b="1" smtClean="0"/>
              <a:t>7=Processing Single threaded </a:t>
            </a:r>
          </a:p>
          <a:p>
            <a:pPr lvl="1"/>
            <a:endParaRPr lang="en-US" smtClean="0"/>
          </a:p>
        </p:txBody>
      </p:sp>
    </p:spTree>
    <p:extLst>
      <p:ext uri="{BB962C8B-B14F-4D97-AF65-F5344CB8AC3E}">
        <p14:creationId xmlns:p14="http://schemas.microsoft.com/office/powerpoint/2010/main" val="994205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76</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89177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709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extLst>
      <p:ext uri="{BB962C8B-B14F-4D97-AF65-F5344CB8AC3E}">
        <p14:creationId xmlns:p14="http://schemas.microsoft.com/office/powerpoint/2010/main" val="193245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615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3830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39564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1CB451FB-42E4-4E7A-8C17-291CD00FE79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C17A3106-1B4E-4E35-8EA1-ED3BF800FCE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BB5253C5-239C-48E2-90EC-23599A75989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C565A485-0DA5-4748-944D-C95699CD86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01A7E4C9-886A-4DCA-94DB-2A33BA220B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 id="2147483669" r:id="rId16"/>
    <p:sldLayoutId id="2147483670" r:id="rId17"/>
    <p:sldLayoutId id="2147483671" r:id="rId18"/>
    <p:sldLayoutId id="2147483672" r:id="rId19"/>
    <p:sldLayoutId id="2147483673" r:id="rId20"/>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smtClean="0">
                <a:ea typeface="宋体" charset="-122"/>
              </a:rPr>
              <a:t>COB</a:t>
            </a: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r>
              <a:rPr lang="en-US" smtClean="0"/>
              <a:t>What is Batch Processing ?</a:t>
            </a:r>
            <a:br>
              <a:rPr lang="en-US" smtClean="0"/>
            </a:br>
            <a:endParaRPr lang="en-US" smtClean="0"/>
          </a:p>
        </p:txBody>
      </p:sp>
      <p:sp>
        <p:nvSpPr>
          <p:cNvPr id="21507" name="Content Placeholder 2"/>
          <p:cNvSpPr>
            <a:spLocks noGrp="1"/>
          </p:cNvSpPr>
          <p:nvPr>
            <p:ph idx="4294967295"/>
          </p:nvPr>
        </p:nvSpPr>
        <p:spPr>
          <a:xfrm>
            <a:off x="992188" y="1592263"/>
            <a:ext cx="7874000" cy="4638675"/>
          </a:xfrm>
        </p:spPr>
        <p:txBody>
          <a:bodyPr/>
          <a:lstStyle/>
          <a:p>
            <a:r>
              <a:rPr lang="en-US" smtClean="0"/>
              <a:t>The Batch control system which is invoked to display the list of processes to be run. </a:t>
            </a:r>
          </a:p>
          <a:p>
            <a:r>
              <a:rPr lang="en-US" smtClean="0"/>
              <a:t>If a 'company mnemonic' has not been specified then the process of default company will be loaded.</a:t>
            </a:r>
          </a:p>
          <a:p>
            <a:r>
              <a:rPr lang="en-US" smtClean="0"/>
              <a:t>Otherwise the process of specified company is loaded. </a:t>
            </a:r>
          </a:p>
          <a:p>
            <a:r>
              <a:rPr lang="en-US" smtClean="0"/>
              <a:t>The Batch name should be a meaningful with respect to the </a:t>
            </a:r>
          </a:p>
          <a:p>
            <a:pPr marL="742950" lvl="1" indent="-285750"/>
            <a:r>
              <a:rPr lang="en-US" smtClean="0"/>
              <a:t>Application or </a:t>
            </a:r>
          </a:p>
          <a:p>
            <a:pPr marL="742950" lvl="1" indent="-285750"/>
            <a:r>
              <a:rPr lang="en-US" smtClean="0"/>
              <a:t>Function </a:t>
            </a:r>
          </a:p>
          <a:p>
            <a:r>
              <a:rPr lang="en-US" smtClean="0"/>
              <a:t>of the process. </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do we require COB? </a:t>
            </a:r>
          </a:p>
        </p:txBody>
      </p:sp>
      <p:sp>
        <p:nvSpPr>
          <p:cNvPr id="22531" name="Rectangle 3"/>
          <p:cNvSpPr>
            <a:spLocks noGrp="1" noChangeArrowheads="1"/>
          </p:cNvSpPr>
          <p:nvPr>
            <p:ph type="body" idx="1"/>
          </p:nvPr>
        </p:nvSpPr>
        <p:spPr>
          <a:xfrm>
            <a:off x="992188" y="1592263"/>
            <a:ext cx="7874000" cy="4337050"/>
          </a:xfrm>
        </p:spPr>
        <p:txBody>
          <a:bodyPr/>
          <a:lstStyle/>
          <a:p>
            <a:pPr algn="just" eaLnBrk="1" hangingPunct="1"/>
            <a:r>
              <a:rPr lang="en-US" sz="2000" smtClean="0"/>
              <a:t>COB is used to process </a:t>
            </a:r>
          </a:p>
          <a:p>
            <a:pPr lvl="1" algn="just" eaLnBrk="1" hangingPunct="1"/>
            <a:r>
              <a:rPr lang="en-US" sz="1800" smtClean="0"/>
              <a:t>Events</a:t>
            </a:r>
          </a:p>
          <a:p>
            <a:pPr lvl="1" algn="just" eaLnBrk="1" hangingPunct="1"/>
            <a:r>
              <a:rPr lang="en-US" sz="1800" smtClean="0"/>
              <a:t>Calculating and posting interest</a:t>
            </a:r>
          </a:p>
          <a:p>
            <a:pPr lvl="1" algn="just" eaLnBrk="1" hangingPunct="1"/>
            <a:r>
              <a:rPr lang="en-US" sz="1800" smtClean="0"/>
              <a:t>Change the bank date to next working date &amp;</a:t>
            </a:r>
          </a:p>
          <a:p>
            <a:pPr lvl="1" algn="just" eaLnBrk="1" hangingPunct="1"/>
            <a:r>
              <a:rPr lang="en-US" sz="1800" smtClean="0"/>
              <a:t>Generation of various reports. </a:t>
            </a:r>
          </a:p>
          <a:p>
            <a:pPr algn="just" eaLnBrk="1" hangingPunct="1"/>
            <a:r>
              <a:rPr lang="en-US" sz="2000" smtClean="0"/>
              <a:t>The Close Of Business performs several activities based on </a:t>
            </a:r>
          </a:p>
          <a:p>
            <a:pPr lvl="1" algn="just" eaLnBrk="1" hangingPunct="1"/>
            <a:r>
              <a:rPr lang="en-US" sz="1800" smtClean="0"/>
              <a:t>The scheduled date &amp;</a:t>
            </a:r>
          </a:p>
          <a:p>
            <a:pPr lvl="1" algn="just" eaLnBrk="1" hangingPunct="1"/>
            <a:r>
              <a:rPr lang="en-US" sz="1800" smtClean="0"/>
              <a:t>The condition specified.</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smtClean="0"/>
              <a:t>COB – Batch Stages</a:t>
            </a:r>
          </a:p>
        </p:txBody>
      </p:sp>
      <p:sp>
        <p:nvSpPr>
          <p:cNvPr id="24579" name="Rectangle 3"/>
          <p:cNvSpPr>
            <a:spLocks noGrp="1" noChangeArrowheads="1"/>
          </p:cNvSpPr>
          <p:nvPr>
            <p:ph type="body" idx="1"/>
          </p:nvPr>
        </p:nvSpPr>
        <p:spPr>
          <a:xfrm>
            <a:off x="992188" y="1592263"/>
            <a:ext cx="7874000" cy="4337050"/>
          </a:xfrm>
        </p:spPr>
        <p:txBody>
          <a:bodyPr/>
          <a:lstStyle/>
          <a:p>
            <a:pPr eaLnBrk="1" hangingPunct="1"/>
            <a:r>
              <a:rPr lang="en-US" smtClean="0"/>
              <a:t>The COB process have five stages. </a:t>
            </a:r>
          </a:p>
          <a:p>
            <a:pPr eaLnBrk="1" hangingPunct="1"/>
            <a:r>
              <a:rPr lang="en-US" smtClean="0"/>
              <a:t>Each stage is sorted and the COB process is performed by the system in the sorted order. </a:t>
            </a:r>
          </a:p>
          <a:p>
            <a:pPr eaLnBrk="1" hangingPunct="1"/>
            <a:r>
              <a:rPr lang="en-US" smtClean="0"/>
              <a:t>The sorted order of the COB stages is </a:t>
            </a:r>
          </a:p>
          <a:p>
            <a:pPr lvl="1" eaLnBrk="1" hangingPunct="1"/>
            <a:r>
              <a:rPr lang="en-US" b="1" smtClean="0"/>
              <a:t>A</a:t>
            </a:r>
            <a:r>
              <a:rPr lang="en-US" smtClean="0"/>
              <a:t>pplication</a:t>
            </a:r>
          </a:p>
          <a:p>
            <a:pPr lvl="1" eaLnBrk="1" hangingPunct="1"/>
            <a:r>
              <a:rPr lang="en-US" b="1" smtClean="0"/>
              <a:t>S</a:t>
            </a:r>
            <a:r>
              <a:rPr lang="en-US" smtClean="0"/>
              <a:t>ystem Wide</a:t>
            </a:r>
          </a:p>
          <a:p>
            <a:pPr lvl="1" eaLnBrk="1" hangingPunct="1"/>
            <a:r>
              <a:rPr lang="en-US" b="1" smtClean="0"/>
              <a:t>R</a:t>
            </a:r>
            <a:r>
              <a:rPr lang="en-US" smtClean="0"/>
              <a:t>eporting</a:t>
            </a:r>
          </a:p>
          <a:p>
            <a:pPr lvl="1" eaLnBrk="1" hangingPunct="1"/>
            <a:r>
              <a:rPr lang="en-US" smtClean="0"/>
              <a:t>Start of </a:t>
            </a:r>
            <a:r>
              <a:rPr lang="en-US" b="1" smtClean="0"/>
              <a:t>D</a:t>
            </a:r>
            <a:r>
              <a:rPr lang="en-US" smtClean="0"/>
              <a:t>ay &amp;</a:t>
            </a:r>
          </a:p>
          <a:p>
            <a:pPr lvl="1" eaLnBrk="1" hangingPunct="1"/>
            <a:r>
              <a:rPr lang="en-US" b="1" smtClean="0"/>
              <a:t>O</a:t>
            </a:r>
            <a:r>
              <a:rPr lang="en-US" smtClean="0"/>
              <a:t>nline</a:t>
            </a:r>
            <a:endParaRPr lang="en-US" sz="180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b="1" smtClean="0"/>
              <a:t>COB – Batch Stages</a:t>
            </a:r>
          </a:p>
        </p:txBody>
      </p:sp>
      <p:sp>
        <p:nvSpPr>
          <p:cNvPr id="25603" name="Rectangle 3"/>
          <p:cNvSpPr>
            <a:spLocks noGrp="1" noChangeArrowheads="1"/>
          </p:cNvSpPr>
          <p:nvPr>
            <p:ph type="body" idx="1"/>
          </p:nvPr>
        </p:nvSpPr>
        <p:spPr>
          <a:xfrm>
            <a:off x="992188" y="1592263"/>
            <a:ext cx="7874000" cy="4337050"/>
          </a:xfrm>
        </p:spPr>
        <p:txBody>
          <a:bodyPr/>
          <a:lstStyle/>
          <a:p>
            <a:pPr eaLnBrk="1" hangingPunct="1"/>
            <a:r>
              <a:rPr lang="en-US" smtClean="0"/>
              <a:t>Application</a:t>
            </a:r>
          </a:p>
          <a:p>
            <a:pPr lvl="1" eaLnBrk="1" hangingPunct="1"/>
            <a:r>
              <a:rPr lang="en-US" smtClean="0"/>
              <a:t>Individual applications process takes place.</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smtClean="0"/>
              <a:t>COB – Batch Stages</a:t>
            </a:r>
          </a:p>
        </p:txBody>
      </p:sp>
      <p:sp>
        <p:nvSpPr>
          <p:cNvPr id="26627" name="Rectangle 3"/>
          <p:cNvSpPr>
            <a:spLocks noGrp="1" noChangeArrowheads="1"/>
          </p:cNvSpPr>
          <p:nvPr>
            <p:ph type="body" idx="1"/>
          </p:nvPr>
        </p:nvSpPr>
        <p:spPr>
          <a:xfrm>
            <a:off x="992188" y="1592263"/>
            <a:ext cx="7874000" cy="4337050"/>
          </a:xfrm>
        </p:spPr>
        <p:txBody>
          <a:bodyPr/>
          <a:lstStyle/>
          <a:p>
            <a:pPr eaLnBrk="1" hangingPunct="1"/>
            <a:r>
              <a:rPr lang="en-US" smtClean="0"/>
              <a:t>System Wide</a:t>
            </a:r>
          </a:p>
          <a:p>
            <a:pPr lvl="1" eaLnBrk="1" hangingPunct="1"/>
            <a:r>
              <a:rPr lang="en-US" smtClean="0"/>
              <a:t>System related process like </a:t>
            </a:r>
          </a:p>
          <a:p>
            <a:pPr lvl="2" eaLnBrk="1" hangingPunct="1"/>
            <a:r>
              <a:rPr lang="en-US" sz="2400" smtClean="0"/>
              <a:t>Interest &amp; charges calculations</a:t>
            </a:r>
          </a:p>
          <a:p>
            <a:pPr lvl="2" eaLnBrk="1" hangingPunct="1"/>
            <a:r>
              <a:rPr lang="en-US" sz="2400" smtClean="0"/>
              <a:t>Rescheduling</a:t>
            </a:r>
          </a:p>
          <a:p>
            <a:pPr lvl="2" eaLnBrk="1" hangingPunct="1"/>
            <a:r>
              <a:rPr lang="en-US" sz="2400" smtClean="0"/>
              <a:t>Revaluation </a:t>
            </a:r>
          </a:p>
          <a:p>
            <a:pPr lvl="1" eaLnBrk="1" hangingPunct="1"/>
            <a:r>
              <a:rPr lang="en-US" smtClean="0"/>
              <a:t>are performed</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smtClean="0"/>
              <a:t>COB – Batch Stages</a:t>
            </a:r>
          </a:p>
        </p:txBody>
      </p:sp>
      <p:sp>
        <p:nvSpPr>
          <p:cNvPr id="27651" name="Rectangle 3"/>
          <p:cNvSpPr>
            <a:spLocks noGrp="1" noChangeArrowheads="1"/>
          </p:cNvSpPr>
          <p:nvPr>
            <p:ph type="body" idx="1"/>
          </p:nvPr>
        </p:nvSpPr>
        <p:spPr>
          <a:xfrm>
            <a:off x="992188" y="1592263"/>
            <a:ext cx="7874000" cy="4337050"/>
          </a:xfrm>
        </p:spPr>
        <p:txBody>
          <a:bodyPr/>
          <a:lstStyle/>
          <a:p>
            <a:pPr eaLnBrk="1" hangingPunct="1"/>
            <a:r>
              <a:rPr lang="en-US" smtClean="0"/>
              <a:t>Reporting</a:t>
            </a:r>
          </a:p>
          <a:p>
            <a:pPr lvl="1" eaLnBrk="1" hangingPunct="1"/>
            <a:r>
              <a:rPr lang="en-US" smtClean="0"/>
              <a:t>Important system reports namely</a:t>
            </a:r>
          </a:p>
          <a:p>
            <a:pPr lvl="2" eaLnBrk="1" hangingPunct="1"/>
            <a:r>
              <a:rPr lang="en-US" sz="2400" smtClean="0"/>
              <a:t>Trial balance</a:t>
            </a:r>
          </a:p>
          <a:p>
            <a:pPr lvl="2" eaLnBrk="1" hangingPunct="1"/>
            <a:r>
              <a:rPr lang="en-US" sz="2400" smtClean="0"/>
              <a:t>General ledger &amp;</a:t>
            </a:r>
          </a:p>
          <a:p>
            <a:pPr lvl="2" eaLnBrk="1" hangingPunct="1"/>
            <a:r>
              <a:rPr lang="en-US" sz="2400" smtClean="0"/>
              <a:t>Transactions journal </a:t>
            </a:r>
          </a:p>
          <a:p>
            <a:pPr lvl="1" eaLnBrk="1" hangingPunct="1"/>
            <a:r>
              <a:rPr lang="en-US" smtClean="0"/>
              <a:t>generations are performed here.</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1" smtClean="0"/>
              <a:t>COB – Batch Stages</a:t>
            </a:r>
          </a:p>
        </p:txBody>
      </p:sp>
      <p:sp>
        <p:nvSpPr>
          <p:cNvPr id="28675" name="Rectangle 3"/>
          <p:cNvSpPr>
            <a:spLocks noGrp="1" noChangeArrowheads="1"/>
          </p:cNvSpPr>
          <p:nvPr>
            <p:ph type="body" idx="1"/>
          </p:nvPr>
        </p:nvSpPr>
        <p:spPr>
          <a:xfrm>
            <a:off x="992188" y="1592263"/>
            <a:ext cx="7874000" cy="4337050"/>
          </a:xfrm>
        </p:spPr>
        <p:txBody>
          <a:bodyPr/>
          <a:lstStyle/>
          <a:p>
            <a:pPr eaLnBrk="1" hangingPunct="1"/>
            <a:r>
              <a:rPr lang="en-US" smtClean="0"/>
              <a:t>Start of Day</a:t>
            </a:r>
          </a:p>
          <a:p>
            <a:pPr lvl="1" eaLnBrk="1" hangingPunct="1"/>
            <a:r>
              <a:rPr lang="en-US" smtClean="0"/>
              <a:t>The change in the COB dates takes place.</a:t>
            </a:r>
          </a:p>
          <a:p>
            <a:pPr lvl="1" eaLnBrk="1" hangingPunct="1"/>
            <a:r>
              <a:rPr lang="en-US" smtClean="0"/>
              <a:t>Standing orders, cash flow maintenance  will be performed</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b="1" smtClean="0"/>
              <a:t>COB – Batch Stages</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r>
              <a:rPr lang="en-US" smtClean="0"/>
              <a:t>Online </a:t>
            </a:r>
          </a:p>
          <a:p>
            <a:pPr lvl="1" eaLnBrk="1" hangingPunct="1"/>
            <a:r>
              <a:rPr lang="en-US" smtClean="0"/>
              <a:t> All non critical reports and processes which can be run after the system has returned to online mode.</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smtClean="0"/>
              <a:t>Services - Overview</a:t>
            </a:r>
          </a:p>
        </p:txBody>
      </p:sp>
      <p:sp>
        <p:nvSpPr>
          <p:cNvPr id="31747" name="Rectangle 3"/>
          <p:cNvSpPr>
            <a:spLocks noGrp="1" noChangeArrowheads="1"/>
          </p:cNvSpPr>
          <p:nvPr>
            <p:ph type="body" idx="1"/>
          </p:nvPr>
        </p:nvSpPr>
        <p:spPr>
          <a:xfrm>
            <a:off x="992188" y="1592263"/>
            <a:ext cx="7874000" cy="4337050"/>
          </a:xfrm>
        </p:spPr>
        <p:txBody>
          <a:bodyPr/>
          <a:lstStyle/>
          <a:p>
            <a:pPr eaLnBrk="1" hangingPunct="1"/>
            <a:r>
              <a:rPr lang="en-US" smtClean="0"/>
              <a:t>Services can be run in interactive mode for testing purposes.</a:t>
            </a:r>
          </a:p>
          <a:p>
            <a:pPr eaLnBrk="1" hangingPunct="1"/>
            <a:r>
              <a:rPr lang="en-US" smtClean="0"/>
              <a:t> The agents have to be manually started for every session.</a:t>
            </a:r>
          </a:p>
          <a:p>
            <a:pPr eaLnBrk="1" hangingPunct="1"/>
            <a:r>
              <a:rPr lang="en-US" smtClean="0"/>
              <a:t> This requires the Temenos Service Manager to run in debug mode and thus the subsequent agents have to be manually started.</a:t>
            </a:r>
          </a:p>
          <a:p>
            <a:pPr eaLnBrk="1" hangingPunct="1"/>
            <a:r>
              <a:rPr lang="en-US" smtClean="0"/>
              <a:t> It is advised that this method is used for testing purposes only. </a:t>
            </a:r>
          </a:p>
          <a:p>
            <a:pPr eaLnBrk="1" hangingPunct="1"/>
            <a:r>
              <a:rPr lang="en-US" smtClean="0"/>
              <a:t>After starting the TSM, the individual agents allotted to SERVICE should be manually started. </a:t>
            </a:r>
          </a:p>
          <a:p>
            <a:pPr algn="just"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smtClean="0"/>
              <a:t>Temenos Service Manager (TSM)</a:t>
            </a:r>
          </a:p>
        </p:txBody>
      </p:sp>
      <p:sp>
        <p:nvSpPr>
          <p:cNvPr id="32771" name="Rectangle 3"/>
          <p:cNvSpPr>
            <a:spLocks noGrp="1" noChangeArrowheads="1"/>
          </p:cNvSpPr>
          <p:nvPr>
            <p:ph type="body" idx="1"/>
          </p:nvPr>
        </p:nvSpPr>
        <p:spPr>
          <a:xfrm>
            <a:off x="992188" y="1592263"/>
            <a:ext cx="7874000" cy="4337050"/>
          </a:xfrm>
        </p:spPr>
        <p:txBody>
          <a:bodyPr/>
          <a:lstStyle/>
          <a:p>
            <a:pPr eaLnBrk="1" hangingPunct="1">
              <a:lnSpc>
                <a:spcPct val="115000"/>
              </a:lnSpc>
            </a:pPr>
            <a:r>
              <a:rPr lang="en-US" smtClean="0"/>
              <a:t>Temenos Service Manager runs the COB service as a background service.</a:t>
            </a:r>
          </a:p>
          <a:p>
            <a:pPr eaLnBrk="1" hangingPunct="1">
              <a:lnSpc>
                <a:spcPct val="115000"/>
              </a:lnSpc>
            </a:pPr>
            <a:r>
              <a:rPr lang="en-US" smtClean="0"/>
              <a:t>TSM invokes the appropriate agents as defined in the profile of COB service.</a:t>
            </a:r>
          </a:p>
          <a:p>
            <a:pPr eaLnBrk="1" hangingPunct="1">
              <a:lnSpc>
                <a:spcPct val="115000"/>
              </a:lnSpc>
            </a:pPr>
            <a:r>
              <a:rPr lang="en-US" smtClean="0"/>
              <a:t>TSM will automatically start the required number of agents for the service provided the service has the field SERVICE.CONTROL set to AUTO</a:t>
            </a:r>
          </a:p>
          <a:p>
            <a:pPr algn="just" eaLnBrk="1" hangingPunct="1">
              <a:lnSpc>
                <a:spcPct val="115000"/>
              </a:lnSpc>
            </a:pPr>
            <a:r>
              <a:rPr lang="en-US" smtClean="0"/>
              <a:t>The agents replace the sessions which were used to run the job in a multi thread architecture to save the time and to maximise the use of system resources. </a:t>
            </a:r>
          </a:p>
          <a:p>
            <a:pPr eaLnBrk="1" hangingPunct="1">
              <a:lnSpc>
                <a:spcPct val="115000"/>
              </a:lnSpc>
            </a:pPr>
            <a:endParaRPr lang="en-US"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Objectives</a:t>
            </a:r>
          </a:p>
        </p:txBody>
      </p:sp>
      <p:sp>
        <p:nvSpPr>
          <p:cNvPr id="12291" name="Content Placeholder 2"/>
          <p:cNvSpPr>
            <a:spLocks noGrp="1"/>
          </p:cNvSpPr>
          <p:nvPr>
            <p:ph idx="1"/>
          </p:nvPr>
        </p:nvSpPr>
        <p:spPr>
          <a:xfrm>
            <a:off x="992188" y="1592263"/>
            <a:ext cx="7874000" cy="4638675"/>
          </a:xfrm>
        </p:spPr>
        <p:txBody>
          <a:bodyPr/>
          <a:lstStyle/>
          <a:p>
            <a:pPr eaLnBrk="1" hangingPunct="1"/>
            <a:r>
              <a:rPr lang="en-US" dirty="0" smtClean="0"/>
              <a:t>Why do we require COB?</a:t>
            </a:r>
          </a:p>
          <a:p>
            <a:pPr eaLnBrk="1" hangingPunct="1"/>
            <a:r>
              <a:rPr lang="en-US" dirty="0" smtClean="0"/>
              <a:t>COB – Batch Stages</a:t>
            </a:r>
          </a:p>
          <a:p>
            <a:pPr eaLnBrk="1" hangingPunct="1"/>
            <a:r>
              <a:rPr lang="en-US" dirty="0" smtClean="0"/>
              <a:t>How to Initiate the COB process?</a:t>
            </a:r>
          </a:p>
          <a:p>
            <a:pPr marL="742950" lvl="1" indent="-285750" eaLnBrk="1" hangingPunct="1"/>
            <a:r>
              <a:rPr lang="en-US" dirty="0" smtClean="0"/>
              <a:t>Services – Overview</a:t>
            </a:r>
          </a:p>
          <a:p>
            <a:pPr marL="742950" lvl="1" indent="-285750" eaLnBrk="1" hangingPunct="1"/>
            <a:r>
              <a:rPr lang="en-US" dirty="0" smtClean="0"/>
              <a:t>COB Services</a:t>
            </a:r>
          </a:p>
          <a:p>
            <a:pPr marL="1143000" lvl="2" indent="-228600" eaLnBrk="1" hangingPunct="1"/>
            <a:r>
              <a:rPr lang="en-US" sz="2400" dirty="0" smtClean="0"/>
              <a:t>TSM</a:t>
            </a:r>
          </a:p>
          <a:p>
            <a:pPr marL="1143000" lvl="2" indent="-228600" eaLnBrk="1" hangingPunct="1"/>
            <a:r>
              <a:rPr lang="en-US" sz="2400" dirty="0" smtClean="0"/>
              <a:t>COB</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Delivery Services</a:t>
            </a:r>
          </a:p>
        </p:txBody>
      </p:sp>
      <p:sp>
        <p:nvSpPr>
          <p:cNvPr id="34819" name="Content Placeholder 2"/>
          <p:cNvSpPr>
            <a:spLocks noGrp="1"/>
          </p:cNvSpPr>
          <p:nvPr>
            <p:ph idx="4294967295"/>
          </p:nvPr>
        </p:nvSpPr>
        <p:spPr>
          <a:xfrm>
            <a:off x="992188" y="1592263"/>
            <a:ext cx="7874000" cy="4638675"/>
          </a:xfrm>
        </p:spPr>
        <p:txBody>
          <a:bodyPr/>
          <a:lstStyle/>
          <a:p>
            <a:pPr eaLnBrk="1" hangingPunct="1"/>
            <a:r>
              <a:rPr lang="en-US" smtClean="0"/>
              <a:t>The process of sending advices is achieved through a module in T24 called ‘DELIVERY’ </a:t>
            </a:r>
          </a:p>
          <a:p>
            <a:pPr eaLnBrk="1" hangingPunct="1"/>
            <a:r>
              <a:rPr lang="en-US" smtClean="0"/>
              <a:t>Delivery System manages the flow of all messages from T24, such as confirmations, payments and advices.</a:t>
            </a:r>
          </a:p>
          <a:p>
            <a:pPr eaLnBrk="1" hangingPunct="1"/>
            <a:r>
              <a:rPr lang="en-US" smtClean="0"/>
              <a:t>Interface with various GLOBUS transaction or contract processing modules.</a:t>
            </a:r>
          </a:p>
          <a:p>
            <a:pPr eaLnBrk="1" hangingPunct="1"/>
            <a:r>
              <a:rPr lang="en-US" smtClean="0"/>
              <a:t>Control modules for all the different message carriers for both input and output messages </a:t>
            </a:r>
          </a:p>
          <a:p>
            <a:pPr eaLnBrk="1" hangingPunct="1"/>
            <a:r>
              <a:rPr lang="en-US" smtClean="0"/>
              <a:t>Messages may be either printed or sent via electronic carrier systems </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smtClean="0"/>
              <a:t>Delivery Services</a:t>
            </a:r>
          </a:p>
        </p:txBody>
      </p:sp>
      <p:sp>
        <p:nvSpPr>
          <p:cNvPr id="35843" name="Content Placeholder 2"/>
          <p:cNvSpPr>
            <a:spLocks noGrp="1"/>
          </p:cNvSpPr>
          <p:nvPr>
            <p:ph idx="4294967295"/>
          </p:nvPr>
        </p:nvSpPr>
        <p:spPr>
          <a:xfrm>
            <a:off x="992188" y="1592263"/>
            <a:ext cx="7874000" cy="4638675"/>
          </a:xfrm>
        </p:spPr>
        <p:txBody>
          <a:bodyPr/>
          <a:lstStyle/>
          <a:p>
            <a:pPr eaLnBrk="1" hangingPunct="1"/>
            <a:r>
              <a:rPr lang="en-US" smtClean="0"/>
              <a:t>Delivery messages can be of two types namely </a:t>
            </a:r>
          </a:p>
          <a:p>
            <a:pPr marL="742950" lvl="1" indent="-285750" eaLnBrk="1" hangingPunct="1"/>
            <a:r>
              <a:rPr lang="en-US" smtClean="0"/>
              <a:t>Inward</a:t>
            </a:r>
          </a:p>
          <a:p>
            <a:pPr marL="1143000" lvl="2" indent="-228600" eaLnBrk="1" hangingPunct="1"/>
            <a:r>
              <a:rPr lang="en-US" smtClean="0"/>
              <a:t> Received from External Sources</a:t>
            </a:r>
          </a:p>
          <a:p>
            <a:pPr marL="742950" lvl="1" indent="-285750" eaLnBrk="1" hangingPunct="1"/>
            <a:r>
              <a:rPr lang="en-US" smtClean="0"/>
              <a:t>Outward.</a:t>
            </a:r>
          </a:p>
          <a:p>
            <a:pPr marL="1143000" lvl="2" indent="-228600" eaLnBrk="1" hangingPunct="1"/>
            <a:r>
              <a:rPr lang="en-US" smtClean="0"/>
              <a:t>Advices that go out of our delivery subsystem to other sources.  </a:t>
            </a:r>
          </a:p>
          <a:p>
            <a:pPr eaLnBrk="1" hangingPunct="1"/>
            <a:r>
              <a:rPr lang="en-US" smtClean="0"/>
              <a:t>Most on-line transactions within T24 will send messages. </a:t>
            </a:r>
          </a:p>
          <a:p>
            <a:pPr eaLnBrk="1" hangingPunct="1"/>
            <a:r>
              <a:rPr lang="en-US" smtClean="0"/>
              <a:t>Messages are generated automatically as soon as contract is authorized.</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smtClean="0"/>
              <a:t>Delivery Services</a:t>
            </a:r>
          </a:p>
        </p:txBody>
      </p:sp>
      <p:sp>
        <p:nvSpPr>
          <p:cNvPr id="36867" name="Content Placeholder 2"/>
          <p:cNvSpPr>
            <a:spLocks noGrp="1"/>
          </p:cNvSpPr>
          <p:nvPr>
            <p:ph idx="4294967295"/>
          </p:nvPr>
        </p:nvSpPr>
        <p:spPr>
          <a:xfrm>
            <a:off x="992188" y="1592263"/>
            <a:ext cx="7874000" cy="4638675"/>
          </a:xfrm>
        </p:spPr>
        <p:txBody>
          <a:bodyPr/>
          <a:lstStyle/>
          <a:p>
            <a:pPr eaLnBrk="1" hangingPunct="1"/>
            <a:r>
              <a:rPr lang="en-US" smtClean="0"/>
              <a:t>The different carriers used in Delivery Services are</a:t>
            </a:r>
          </a:p>
          <a:p>
            <a:pPr marL="742950" lvl="1" indent="-285750" eaLnBrk="1" hangingPunct="1"/>
            <a:r>
              <a:rPr lang="en-US" smtClean="0"/>
              <a:t>SWIFT</a:t>
            </a:r>
          </a:p>
          <a:p>
            <a:pPr marL="742950" lvl="1" indent="-285750" eaLnBrk="1" hangingPunct="1"/>
            <a:r>
              <a:rPr lang="en-US" smtClean="0"/>
              <a:t>PRINT</a:t>
            </a:r>
          </a:p>
          <a:p>
            <a:pPr eaLnBrk="1" hangingPunct="1"/>
            <a:r>
              <a:rPr lang="en-US" smtClean="0"/>
              <a:t>Record needs to be created in the TSA.SERVICE with the key as </a:t>
            </a:r>
          </a:p>
          <a:p>
            <a:pPr marL="742950" lvl="1" indent="-285750" eaLnBrk="1" hangingPunct="1"/>
            <a:r>
              <a:rPr lang="en-US" smtClean="0"/>
              <a:t>SWIFT.IN</a:t>
            </a:r>
          </a:p>
          <a:p>
            <a:pPr marL="742950" lvl="1" indent="-285750" eaLnBrk="1" hangingPunct="1"/>
            <a:r>
              <a:rPr lang="en-US" smtClean="0"/>
              <a:t>SWIFT.OUT</a:t>
            </a:r>
          </a:p>
          <a:p>
            <a:pPr marL="742950" lvl="1" indent="-285750" eaLnBrk="1" hangingPunct="1"/>
            <a:r>
              <a:rPr lang="en-US" smtClean="0"/>
              <a:t>PRINT.IN &amp;</a:t>
            </a:r>
          </a:p>
          <a:p>
            <a:pPr marL="742950" lvl="1" indent="-285750" eaLnBrk="1" hangingPunct="1"/>
            <a:r>
              <a:rPr lang="en-US" smtClean="0"/>
              <a:t>PRINT.OUT</a:t>
            </a:r>
          </a:p>
          <a:p>
            <a:pPr eaLnBrk="1" hangingPunct="1">
              <a:buFont typeface="Wingdings 3" pitchFamily="18" charset="2"/>
              <a:buNone/>
            </a:pPr>
            <a:endParaRPr lang="en-US" b="1" smtClean="0"/>
          </a:p>
        </p:txBody>
      </p:sp>
      <p:pic>
        <p:nvPicPr>
          <p:cNvPr id="36868" name="Picture 4"/>
          <p:cNvPicPr>
            <a:picLocks noChangeAspect="1" noChangeArrowheads="1"/>
          </p:cNvPicPr>
          <p:nvPr/>
        </p:nvPicPr>
        <p:blipFill>
          <a:blip r:embed="rId3" cstate="print"/>
          <a:srcRect/>
          <a:stretch>
            <a:fillRect/>
          </a:stretch>
        </p:blipFill>
        <p:spPr bwMode="auto">
          <a:xfrm>
            <a:off x="3706813" y="3944938"/>
            <a:ext cx="3343275" cy="390525"/>
          </a:xfrm>
          <a:prstGeom prst="rect">
            <a:avLst/>
          </a:prstGeom>
          <a:noFill/>
          <a:ln w="9525">
            <a:solidFill>
              <a:srgbClr val="0000FF"/>
            </a:solidFill>
            <a:miter lim="800000"/>
            <a:headEnd/>
            <a:tailEnd/>
          </a:ln>
        </p:spPr>
      </p:pic>
      <p:pic>
        <p:nvPicPr>
          <p:cNvPr id="36869" name="Picture 5"/>
          <p:cNvPicPr>
            <a:picLocks noChangeAspect="1" noChangeArrowheads="1"/>
          </p:cNvPicPr>
          <p:nvPr/>
        </p:nvPicPr>
        <p:blipFill>
          <a:blip r:embed="rId4" cstate="print"/>
          <a:srcRect/>
          <a:stretch>
            <a:fillRect/>
          </a:stretch>
        </p:blipFill>
        <p:spPr bwMode="auto">
          <a:xfrm>
            <a:off x="3709988" y="4494213"/>
            <a:ext cx="3336925" cy="371475"/>
          </a:xfrm>
          <a:prstGeom prst="rect">
            <a:avLst/>
          </a:prstGeom>
          <a:noFill/>
          <a:ln w="9525">
            <a:solidFill>
              <a:srgbClr val="0000FF"/>
            </a:solidFill>
            <a:miter lim="800000"/>
            <a:headEnd/>
            <a:tailEnd/>
          </a:ln>
        </p:spPr>
      </p:pic>
      <p:pic>
        <p:nvPicPr>
          <p:cNvPr id="36870" name="Picture 6"/>
          <p:cNvPicPr>
            <a:picLocks noChangeAspect="1" noChangeArrowheads="1"/>
          </p:cNvPicPr>
          <p:nvPr/>
        </p:nvPicPr>
        <p:blipFill>
          <a:blip r:embed="rId5" cstate="print"/>
          <a:srcRect/>
          <a:stretch>
            <a:fillRect/>
          </a:stretch>
        </p:blipFill>
        <p:spPr bwMode="auto">
          <a:xfrm>
            <a:off x="3709988" y="4945063"/>
            <a:ext cx="3324225" cy="371475"/>
          </a:xfrm>
          <a:prstGeom prst="rect">
            <a:avLst/>
          </a:prstGeom>
          <a:noFill/>
          <a:ln w="9525">
            <a:solidFill>
              <a:srgbClr val="0000FF"/>
            </a:solidFill>
            <a:miter lim="800000"/>
            <a:headEnd/>
            <a:tailEnd/>
          </a:ln>
        </p:spPr>
      </p:pic>
      <p:pic>
        <p:nvPicPr>
          <p:cNvPr id="36871" name="Picture 7"/>
          <p:cNvPicPr>
            <a:picLocks noChangeAspect="1" noChangeArrowheads="1"/>
          </p:cNvPicPr>
          <p:nvPr/>
        </p:nvPicPr>
        <p:blipFill>
          <a:blip r:embed="rId6" cstate="print"/>
          <a:srcRect/>
          <a:stretch>
            <a:fillRect/>
          </a:stretch>
        </p:blipFill>
        <p:spPr bwMode="auto">
          <a:xfrm>
            <a:off x="3689350" y="5416550"/>
            <a:ext cx="3365500" cy="34290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eaLnBrk="1" hangingPunct="1"/>
            <a:r>
              <a:rPr lang="en-US" smtClean="0"/>
              <a:t>Delivery Services – SWIFT.IN</a:t>
            </a:r>
          </a:p>
        </p:txBody>
      </p:sp>
      <p:pic>
        <p:nvPicPr>
          <p:cNvPr id="37891"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smtClean="0"/>
              <a:t>Delivery Services – SWIFT.OUT</a:t>
            </a:r>
          </a:p>
        </p:txBody>
      </p:sp>
      <p:pic>
        <p:nvPicPr>
          <p:cNvPr id="38915"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pPr eaLnBrk="1" hangingPunct="1"/>
            <a:r>
              <a:rPr lang="en-US" smtClean="0"/>
              <a:t>Delivery Services – PRINT.IN</a:t>
            </a:r>
          </a:p>
        </p:txBody>
      </p:sp>
      <p:pic>
        <p:nvPicPr>
          <p:cNvPr id="39939"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mtClean="0"/>
              <a:t>Delivery Services – PRINT.OUT</a:t>
            </a:r>
          </a:p>
        </p:txBody>
      </p:sp>
      <p:pic>
        <p:nvPicPr>
          <p:cNvPr id="40963"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smtClean="0"/>
              <a:t>COB Services</a:t>
            </a:r>
          </a:p>
        </p:txBody>
      </p:sp>
      <p:sp>
        <p:nvSpPr>
          <p:cNvPr id="43011" name="Rectangle 3"/>
          <p:cNvSpPr>
            <a:spLocks noGrp="1" noChangeArrowheads="1"/>
          </p:cNvSpPr>
          <p:nvPr>
            <p:ph type="body" idx="1"/>
          </p:nvPr>
        </p:nvSpPr>
        <p:spPr>
          <a:xfrm>
            <a:off x="992188" y="1592263"/>
            <a:ext cx="7874000" cy="4337050"/>
          </a:xfrm>
        </p:spPr>
        <p:txBody>
          <a:bodyPr/>
          <a:lstStyle/>
          <a:p>
            <a:pPr eaLnBrk="1" hangingPunct="1">
              <a:lnSpc>
                <a:spcPct val="115000"/>
              </a:lnSpc>
            </a:pPr>
            <a:r>
              <a:rPr lang="en-US" smtClean="0"/>
              <a:t>T24 COB is run as a T24 Service.</a:t>
            </a:r>
          </a:p>
          <a:p>
            <a:pPr eaLnBrk="1" hangingPunct="1">
              <a:lnSpc>
                <a:spcPct val="115000"/>
              </a:lnSpc>
            </a:pPr>
            <a:r>
              <a:rPr lang="en-US" smtClean="0"/>
              <a:t>Record needs to be created in the TSA.SERVICE with the key as COB</a:t>
            </a:r>
          </a:p>
          <a:p>
            <a:pPr eaLnBrk="1" hangingPunct="1">
              <a:lnSpc>
                <a:spcPct val="115000"/>
              </a:lnSpc>
            </a:pPr>
            <a:r>
              <a:rPr lang="en-US" smtClean="0"/>
              <a:t>The key COB is hardcoded and shall remain the same for global close of business</a:t>
            </a:r>
          </a:p>
          <a:p>
            <a:pPr eaLnBrk="1" hangingPunct="1">
              <a:lnSpc>
                <a:spcPct val="115000"/>
              </a:lnSpc>
            </a:pPr>
            <a:r>
              <a:rPr lang="en-US" smtClean="0"/>
              <a:t>This service has to be defined with </a:t>
            </a:r>
          </a:p>
          <a:p>
            <a:pPr lvl="1" eaLnBrk="1" hangingPunct="1">
              <a:lnSpc>
                <a:spcPct val="115000"/>
              </a:lnSpc>
            </a:pPr>
            <a:r>
              <a:rPr lang="en-US" smtClean="0"/>
              <a:t>The appropriate profile</a:t>
            </a:r>
          </a:p>
          <a:p>
            <a:pPr lvl="1" eaLnBrk="1" hangingPunct="1">
              <a:lnSpc>
                <a:spcPct val="115000"/>
              </a:lnSpc>
            </a:pPr>
            <a:r>
              <a:rPr lang="en-US" smtClean="0"/>
              <a:t>The server name</a:t>
            </a:r>
          </a:p>
          <a:p>
            <a:pPr lvl="1" eaLnBrk="1" hangingPunct="1">
              <a:lnSpc>
                <a:spcPct val="115000"/>
              </a:lnSpc>
            </a:pPr>
            <a:r>
              <a:rPr lang="en-US" smtClean="0"/>
              <a:t>The OPERATOR/USER who will be running the Close Of Business</a:t>
            </a:r>
          </a:p>
          <a:p>
            <a:pPr eaLnBrk="1" hangingPunct="1">
              <a:lnSpc>
                <a:spcPct val="115000"/>
              </a:lnSpc>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b="1" smtClean="0"/>
              <a:t>Services - Overview– COB Record</a:t>
            </a:r>
          </a:p>
        </p:txBody>
      </p:sp>
      <p:pic>
        <p:nvPicPr>
          <p:cNvPr id="44035" name="Picture 6"/>
          <p:cNvPicPr>
            <a:picLocks noGrp="1" noChangeAspect="1" noChangeArrowheads="1"/>
          </p:cNvPicPr>
          <p:nvPr>
            <p:ph type="body" idx="1"/>
          </p:nvPr>
        </p:nvPicPr>
        <p:blipFill>
          <a:blip r:embed="rId2" cstate="print"/>
          <a:srcRect/>
          <a:stretch>
            <a:fillRect/>
          </a:stretch>
        </p:blipFill>
        <p:spPr>
          <a:xfrm>
            <a:off x="992188" y="1592263"/>
            <a:ext cx="7874000" cy="4337050"/>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smtClean="0"/>
              <a:t>Services - Overview– TSA.WORKLOAD.PROFILE</a:t>
            </a:r>
          </a:p>
        </p:txBody>
      </p:sp>
      <p:sp>
        <p:nvSpPr>
          <p:cNvPr id="45059" name="Rectangle 3"/>
          <p:cNvSpPr>
            <a:spLocks noGrp="1" noChangeArrowheads="1"/>
          </p:cNvSpPr>
          <p:nvPr>
            <p:ph type="body" idx="1"/>
          </p:nvPr>
        </p:nvSpPr>
        <p:spPr>
          <a:xfrm>
            <a:off x="992188" y="1592263"/>
            <a:ext cx="7874000" cy="4337050"/>
          </a:xfrm>
        </p:spPr>
        <p:txBody>
          <a:bodyPr/>
          <a:lstStyle/>
          <a:p>
            <a:pPr eaLnBrk="1" hangingPunct="1"/>
            <a:r>
              <a:rPr lang="en-US" smtClean="0"/>
              <a:t>The profile is defined in the TSA.WORKLOAD.PROFILE record. </a:t>
            </a:r>
          </a:p>
          <a:p>
            <a:pPr eaLnBrk="1" hangingPunct="1"/>
            <a:r>
              <a:rPr lang="en-US" smtClean="0"/>
              <a:t>The profile contains </a:t>
            </a:r>
          </a:p>
          <a:p>
            <a:pPr lvl="1" eaLnBrk="1" hangingPunct="1"/>
            <a:r>
              <a:rPr lang="en-US" smtClean="0"/>
              <a:t>The number of agents for the Close Of Business has to be invoked</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smtClean="0"/>
              <a:t>Objectives</a:t>
            </a:r>
          </a:p>
        </p:txBody>
      </p:sp>
      <p:sp>
        <p:nvSpPr>
          <p:cNvPr id="13315" name="Content Placeholder 2"/>
          <p:cNvSpPr>
            <a:spLocks noGrp="1"/>
          </p:cNvSpPr>
          <p:nvPr>
            <p:ph idx="4294967295"/>
          </p:nvPr>
        </p:nvSpPr>
        <p:spPr>
          <a:xfrm>
            <a:off x="992188" y="1592263"/>
            <a:ext cx="7874000" cy="4638675"/>
          </a:xfrm>
        </p:spPr>
        <p:txBody>
          <a:bodyPr/>
          <a:lstStyle/>
          <a:p>
            <a:pPr marL="742950" lvl="1" indent="-285750" eaLnBrk="1" hangingPunct="1"/>
            <a:r>
              <a:rPr lang="en-US" dirty="0" smtClean="0"/>
              <a:t>Delivery Services</a:t>
            </a:r>
          </a:p>
          <a:p>
            <a:pPr marL="1143000" lvl="2" indent="-228600" eaLnBrk="1" hangingPunct="1"/>
            <a:r>
              <a:rPr lang="en-US" dirty="0" smtClean="0"/>
              <a:t>PRINT.IN</a:t>
            </a:r>
          </a:p>
          <a:p>
            <a:pPr marL="1143000" lvl="2" indent="-228600" eaLnBrk="1" hangingPunct="1"/>
            <a:r>
              <a:rPr lang="en-US" dirty="0" smtClean="0"/>
              <a:t>PRINT.OUT</a:t>
            </a:r>
          </a:p>
          <a:p>
            <a:pPr marL="1143000" lvl="2" indent="-228600" eaLnBrk="1" hangingPunct="1"/>
            <a:r>
              <a:rPr lang="en-US" dirty="0" smtClean="0"/>
              <a:t>SWIFT.IN</a:t>
            </a:r>
          </a:p>
          <a:p>
            <a:pPr marL="1143000" lvl="2" indent="-228600" eaLnBrk="1" hangingPunct="1"/>
            <a:r>
              <a:rPr lang="en-US" dirty="0" smtClean="0"/>
              <a:t>SWIFT.OUT</a:t>
            </a:r>
          </a:p>
          <a:p>
            <a:pPr eaLnBrk="1" hangingPunct="1"/>
            <a:r>
              <a:rPr lang="en-US" dirty="0" smtClean="0"/>
              <a:t>TSA.SERVICE</a:t>
            </a:r>
          </a:p>
          <a:p>
            <a:pPr eaLnBrk="1" hangingPunct="1"/>
            <a:r>
              <a:rPr lang="en-US" dirty="0" smtClean="0"/>
              <a:t>TSA.WORKLOAD.PROFILE</a:t>
            </a:r>
          </a:p>
          <a:p>
            <a:pPr eaLnBrk="1" hangingPunct="1"/>
            <a:r>
              <a:rPr lang="en-US" dirty="0" smtClean="0"/>
              <a:t>TSA.PARAMETER</a:t>
            </a:r>
          </a:p>
          <a:p>
            <a:pPr eaLnBrk="1" hangingPunct="1"/>
            <a:r>
              <a:rPr lang="en-US" dirty="0" smtClean="0"/>
              <a:t>TSA.STATUS</a:t>
            </a:r>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Services - Overview– TSA.WORKLOAD.PROFILE</a:t>
            </a:r>
          </a:p>
        </p:txBody>
      </p:sp>
      <p:pic>
        <p:nvPicPr>
          <p:cNvPr id="46083" name="Picture 4"/>
          <p:cNvPicPr>
            <a:picLocks noGrp="1" noChangeAspect="1" noChangeArrowheads="1"/>
          </p:cNvPicPr>
          <p:nvPr>
            <p:ph type="body" idx="1"/>
          </p:nvPr>
        </p:nvPicPr>
        <p:blipFill>
          <a:blip r:embed="rId2" cstate="print"/>
          <a:srcRect/>
          <a:stretch>
            <a:fillRect/>
          </a:stretch>
        </p:blipFill>
        <p:spPr>
          <a:xfrm>
            <a:off x="992188" y="1592263"/>
            <a:ext cx="7874000" cy="4337050"/>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smtClean="0"/>
              <a:t>Services - Overview– TSA.SERVICE</a:t>
            </a:r>
          </a:p>
        </p:txBody>
      </p:sp>
      <p:sp>
        <p:nvSpPr>
          <p:cNvPr id="47107" name="Rectangle 3"/>
          <p:cNvSpPr>
            <a:spLocks noGrp="1" noChangeArrowheads="1"/>
          </p:cNvSpPr>
          <p:nvPr>
            <p:ph type="body" idx="1"/>
          </p:nvPr>
        </p:nvSpPr>
        <p:spPr>
          <a:xfrm>
            <a:off x="992188" y="1592263"/>
            <a:ext cx="7874000" cy="4337050"/>
          </a:xfrm>
        </p:spPr>
        <p:txBody>
          <a:bodyPr/>
          <a:lstStyle/>
          <a:p>
            <a:pPr eaLnBrk="1" hangingPunct="1"/>
            <a:r>
              <a:rPr lang="en-US" smtClean="0"/>
              <a:t>The details of the REVIEW.TIME and DEATH.WATCH have to be specified in the TSA.SERVICE record.</a:t>
            </a:r>
          </a:p>
          <a:p>
            <a:pPr eaLnBrk="1" hangingPunct="1"/>
            <a:endParaRPr lang="en-US" smtClean="0"/>
          </a:p>
        </p:txBody>
      </p:sp>
      <p:pic>
        <p:nvPicPr>
          <p:cNvPr id="47108" name="Picture 6"/>
          <p:cNvPicPr>
            <a:picLocks noChangeAspect="1" noChangeArrowheads="1"/>
          </p:cNvPicPr>
          <p:nvPr/>
        </p:nvPicPr>
        <p:blipFill>
          <a:blip r:embed="rId2" cstate="print"/>
          <a:srcRect/>
          <a:stretch>
            <a:fillRect/>
          </a:stretch>
        </p:blipFill>
        <p:spPr bwMode="auto">
          <a:xfrm>
            <a:off x="1055688" y="2595563"/>
            <a:ext cx="7874000" cy="348615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b="1" smtClean="0"/>
              <a:t>Services - Overview– TSA.PARAMETER</a:t>
            </a:r>
          </a:p>
        </p:txBody>
      </p:sp>
      <p:sp>
        <p:nvSpPr>
          <p:cNvPr id="48131" name="Rectangle 3"/>
          <p:cNvSpPr>
            <a:spLocks noGrp="1" noChangeArrowheads="1"/>
          </p:cNvSpPr>
          <p:nvPr>
            <p:ph type="body" idx="1"/>
          </p:nvPr>
        </p:nvSpPr>
        <p:spPr>
          <a:xfrm>
            <a:off x="992188" y="1592263"/>
            <a:ext cx="7874000" cy="4337050"/>
          </a:xfrm>
        </p:spPr>
        <p:txBody>
          <a:bodyPr/>
          <a:lstStyle/>
          <a:p>
            <a:pPr eaLnBrk="1" hangingPunct="1"/>
            <a:r>
              <a:rPr lang="en-US" smtClean="0"/>
              <a:t>Otherwise the details will be defaulted from the TSA.PARAMETER record.</a:t>
            </a:r>
          </a:p>
          <a:p>
            <a:pPr eaLnBrk="1" hangingPunct="1"/>
            <a:endParaRPr lang="en-US" smtClean="0"/>
          </a:p>
          <a:p>
            <a:pPr eaLnBrk="1" hangingPunct="1"/>
            <a:endParaRPr lang="en-US" smtClean="0"/>
          </a:p>
        </p:txBody>
      </p:sp>
      <p:pic>
        <p:nvPicPr>
          <p:cNvPr id="48132" name="Picture 8"/>
          <p:cNvPicPr>
            <a:picLocks noChangeAspect="1" noChangeArrowheads="1"/>
          </p:cNvPicPr>
          <p:nvPr/>
        </p:nvPicPr>
        <p:blipFill>
          <a:blip r:embed="rId3" cstate="print"/>
          <a:srcRect/>
          <a:stretch>
            <a:fillRect/>
          </a:stretch>
        </p:blipFill>
        <p:spPr bwMode="auto">
          <a:xfrm>
            <a:off x="992188" y="2422670"/>
            <a:ext cx="7708900" cy="360362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b="1" smtClean="0"/>
              <a:t>Initiate COB Service</a:t>
            </a:r>
          </a:p>
        </p:txBody>
      </p:sp>
      <p:sp>
        <p:nvSpPr>
          <p:cNvPr id="50179" name="Rectangle 3"/>
          <p:cNvSpPr>
            <a:spLocks noGrp="1" noChangeArrowheads="1"/>
          </p:cNvSpPr>
          <p:nvPr>
            <p:ph type="body" idx="1"/>
          </p:nvPr>
        </p:nvSpPr>
        <p:spPr>
          <a:xfrm>
            <a:off x="992188" y="1592263"/>
            <a:ext cx="7874000" cy="4337050"/>
          </a:xfrm>
        </p:spPr>
        <p:txBody>
          <a:bodyPr/>
          <a:lstStyle/>
          <a:p>
            <a:pPr eaLnBrk="1" hangingPunct="1"/>
            <a:r>
              <a:rPr lang="en-US" smtClean="0"/>
              <a:t>To initiate the COB service</a:t>
            </a:r>
          </a:p>
          <a:p>
            <a:pPr lvl="1" eaLnBrk="1" hangingPunct="1"/>
            <a:r>
              <a:rPr lang="en-US" smtClean="0"/>
              <a:t>The record in TSA.SERVICE application called COB has to be marked for Starting. </a:t>
            </a:r>
          </a:p>
          <a:p>
            <a:pPr lvl="1" eaLnBrk="1" hangingPunct="1"/>
            <a:r>
              <a:rPr lang="en-US" smtClean="0"/>
              <a:t>If the TSM service is not started, then it needs to be started before the COB is initiated.</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2775" y="228600"/>
            <a:ext cx="8153400" cy="990600"/>
          </a:xfrm>
        </p:spPr>
        <p:txBody>
          <a:bodyPr/>
          <a:lstStyle/>
          <a:p>
            <a:pPr eaLnBrk="1" hangingPunct="1"/>
            <a:r>
              <a:rPr lang="en-US" b="1" smtClean="0"/>
              <a:t>Initiate COB Service</a:t>
            </a:r>
          </a:p>
        </p:txBody>
      </p:sp>
      <p:sp>
        <p:nvSpPr>
          <p:cNvPr id="51203" name="Content Placeholder 3"/>
          <p:cNvSpPr>
            <a:spLocks noGrp="1"/>
          </p:cNvSpPr>
          <p:nvPr>
            <p:ph sz="quarter" idx="1"/>
          </p:nvPr>
        </p:nvSpPr>
        <p:spPr>
          <a:xfrm>
            <a:off x="612775" y="1600200"/>
            <a:ext cx="8153400" cy="4495800"/>
          </a:xfrm>
        </p:spPr>
        <p:txBody>
          <a:bodyPr/>
          <a:lstStyle/>
          <a:p>
            <a:r>
              <a:rPr lang="en-US" smtClean="0"/>
              <a:t>The service control field for the COB record is set as “START”</a:t>
            </a:r>
          </a:p>
        </p:txBody>
      </p:sp>
      <p:pic>
        <p:nvPicPr>
          <p:cNvPr id="51204" name="Picture 3"/>
          <p:cNvPicPr>
            <a:picLocks noChangeAspect="1" noChangeArrowheads="1"/>
          </p:cNvPicPr>
          <p:nvPr/>
        </p:nvPicPr>
        <p:blipFill>
          <a:blip r:embed="rId2" cstate="print"/>
          <a:srcRect/>
          <a:stretch>
            <a:fillRect/>
          </a:stretch>
        </p:blipFill>
        <p:spPr bwMode="auto">
          <a:xfrm>
            <a:off x="838200" y="2514600"/>
            <a:ext cx="7924800" cy="357505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2775" y="228600"/>
            <a:ext cx="8153400" cy="990600"/>
          </a:xfrm>
        </p:spPr>
        <p:txBody>
          <a:bodyPr/>
          <a:lstStyle/>
          <a:p>
            <a:pPr eaLnBrk="1" hangingPunct="1"/>
            <a:r>
              <a:rPr lang="en-US" b="1" smtClean="0"/>
              <a:t>Initiate COB Service</a:t>
            </a:r>
          </a:p>
        </p:txBody>
      </p:sp>
      <p:sp>
        <p:nvSpPr>
          <p:cNvPr id="52227" name="Content Placeholder 3"/>
          <p:cNvSpPr>
            <a:spLocks noGrp="1"/>
          </p:cNvSpPr>
          <p:nvPr>
            <p:ph sz="quarter" idx="1"/>
          </p:nvPr>
        </p:nvSpPr>
        <p:spPr>
          <a:xfrm>
            <a:off x="612775" y="1600200"/>
            <a:ext cx="8153400" cy="4495800"/>
          </a:xfrm>
        </p:spPr>
        <p:txBody>
          <a:bodyPr/>
          <a:lstStyle/>
          <a:p>
            <a:r>
              <a:rPr lang="en-US" smtClean="0"/>
              <a:t>The service control field for the TSM record is set as “START”</a:t>
            </a:r>
          </a:p>
          <a:p>
            <a:pPr>
              <a:buFont typeface="Wingdings" pitchFamily="2" charset="2"/>
              <a:buNone/>
            </a:pPr>
            <a:endParaRPr lang="en-US" smtClean="0"/>
          </a:p>
        </p:txBody>
      </p:sp>
      <p:pic>
        <p:nvPicPr>
          <p:cNvPr id="52228" name="Picture 4"/>
          <p:cNvPicPr>
            <a:picLocks noChangeAspect="1" noChangeArrowheads="1"/>
          </p:cNvPicPr>
          <p:nvPr/>
        </p:nvPicPr>
        <p:blipFill>
          <a:blip r:embed="rId2" cstate="print"/>
          <a:srcRect/>
          <a:stretch>
            <a:fillRect/>
          </a:stretch>
        </p:blipFill>
        <p:spPr bwMode="auto">
          <a:xfrm>
            <a:off x="914400" y="2514600"/>
            <a:ext cx="7874000" cy="3414713"/>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b="1" smtClean="0"/>
              <a:t>Initiate COB Service</a:t>
            </a:r>
          </a:p>
        </p:txBody>
      </p:sp>
      <p:sp>
        <p:nvSpPr>
          <p:cNvPr id="53251" name="Rectangle 3"/>
          <p:cNvSpPr>
            <a:spLocks noGrp="1" noChangeArrowheads="1"/>
          </p:cNvSpPr>
          <p:nvPr>
            <p:ph type="body" idx="1"/>
          </p:nvPr>
        </p:nvSpPr>
        <p:spPr>
          <a:xfrm>
            <a:off x="992188" y="1592263"/>
            <a:ext cx="7874000" cy="4337050"/>
          </a:xfrm>
        </p:spPr>
        <p:txBody>
          <a:bodyPr/>
          <a:lstStyle/>
          <a:p>
            <a:pPr eaLnBrk="1" hangingPunct="1"/>
            <a:r>
              <a:rPr lang="en-US" smtClean="0"/>
              <a:t>Log out from T24 and return to jshell prompt</a:t>
            </a:r>
          </a:p>
          <a:p>
            <a:pPr eaLnBrk="1" hangingPunct="1"/>
            <a:endParaRPr lang="en-US" smtClean="0"/>
          </a:p>
          <a:p>
            <a:pPr eaLnBrk="1" hangingPunct="1"/>
            <a:endParaRPr lang="en-US" smtClean="0"/>
          </a:p>
          <a:p>
            <a:pPr eaLnBrk="1" hangingPunct="1"/>
            <a:endParaRPr lang="en-US" smtClean="0"/>
          </a:p>
          <a:p>
            <a:pPr eaLnBrk="1" hangingPunct="1"/>
            <a:r>
              <a:rPr lang="en-US" smtClean="0"/>
              <a:t>Start the TSM in interactive mode (with the –DEBUG option)</a:t>
            </a:r>
          </a:p>
          <a:p>
            <a:pPr eaLnBrk="1" hangingPunct="1"/>
            <a:endParaRPr lang="en-US" smtClean="0"/>
          </a:p>
          <a:p>
            <a:pPr eaLnBrk="1" hangingPunct="1"/>
            <a:endParaRPr lang="en-US" smtClean="0"/>
          </a:p>
        </p:txBody>
      </p:sp>
      <p:pic>
        <p:nvPicPr>
          <p:cNvPr id="53252" name="Picture 6"/>
          <p:cNvPicPr>
            <a:picLocks noChangeAspect="1" noChangeArrowheads="1"/>
          </p:cNvPicPr>
          <p:nvPr/>
        </p:nvPicPr>
        <p:blipFill>
          <a:blip r:embed="rId2" cstate="print"/>
          <a:srcRect/>
          <a:stretch>
            <a:fillRect/>
          </a:stretch>
        </p:blipFill>
        <p:spPr bwMode="auto">
          <a:xfrm>
            <a:off x="2990850" y="2381250"/>
            <a:ext cx="2597150" cy="422275"/>
          </a:xfrm>
          <a:prstGeom prst="rect">
            <a:avLst/>
          </a:prstGeom>
          <a:noFill/>
          <a:ln w="19050">
            <a:solidFill>
              <a:srgbClr val="0000FF"/>
            </a:solidFill>
            <a:miter lim="800000"/>
            <a:headEnd/>
            <a:tailEnd/>
          </a:ln>
        </p:spPr>
      </p:pic>
      <p:pic>
        <p:nvPicPr>
          <p:cNvPr id="53253" name="Picture 7"/>
          <p:cNvPicPr>
            <a:picLocks noChangeAspect="1" noChangeArrowheads="1"/>
          </p:cNvPicPr>
          <p:nvPr/>
        </p:nvPicPr>
        <p:blipFill>
          <a:blip r:embed="rId3" cstate="print"/>
          <a:srcRect/>
          <a:stretch>
            <a:fillRect/>
          </a:stretch>
        </p:blipFill>
        <p:spPr bwMode="auto">
          <a:xfrm>
            <a:off x="2597150" y="4478338"/>
            <a:ext cx="3625850" cy="474662"/>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b="1" smtClean="0"/>
              <a:t>Initiate COB Service</a:t>
            </a:r>
          </a:p>
        </p:txBody>
      </p:sp>
      <p:pic>
        <p:nvPicPr>
          <p:cNvPr id="54275" name="Picture 7"/>
          <p:cNvPicPr>
            <a:picLocks noChangeAspect="1" noChangeArrowheads="1"/>
          </p:cNvPicPr>
          <p:nvPr/>
        </p:nvPicPr>
        <p:blipFill>
          <a:blip r:embed="rId2" cstate="print"/>
          <a:srcRect/>
          <a:stretch>
            <a:fillRect/>
          </a:stretch>
        </p:blipFill>
        <p:spPr bwMode="auto">
          <a:xfrm>
            <a:off x="2863850" y="1608138"/>
            <a:ext cx="3473450" cy="455612"/>
          </a:xfrm>
          <a:prstGeom prst="rect">
            <a:avLst/>
          </a:prstGeom>
          <a:noFill/>
          <a:ln w="19050">
            <a:solidFill>
              <a:srgbClr val="0000FF"/>
            </a:solidFill>
            <a:miter lim="800000"/>
            <a:headEnd/>
            <a:tailEnd/>
          </a:ln>
        </p:spPr>
      </p:pic>
      <p:pic>
        <p:nvPicPr>
          <p:cNvPr id="54276" name="Picture 5"/>
          <p:cNvPicPr>
            <a:picLocks noChangeAspect="1" noChangeArrowheads="1"/>
          </p:cNvPicPr>
          <p:nvPr/>
        </p:nvPicPr>
        <p:blipFill>
          <a:blip r:embed="rId3" cstate="print"/>
          <a:srcRect/>
          <a:stretch>
            <a:fillRect/>
          </a:stretch>
        </p:blipFill>
        <p:spPr bwMode="auto">
          <a:xfrm>
            <a:off x="1104900" y="2476500"/>
            <a:ext cx="7747000" cy="356870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a:lstStyle/>
          <a:p>
            <a:pPr eaLnBrk="1" hangingPunct="1"/>
            <a:r>
              <a:rPr lang="en-US" smtClean="0"/>
              <a:t>COB.MONITOR</a:t>
            </a:r>
            <a:endParaRPr lang="en-US" b="1" smtClean="0"/>
          </a:p>
        </p:txBody>
      </p:sp>
      <p:sp>
        <p:nvSpPr>
          <p:cNvPr id="56323" name="Content Placeholder 4"/>
          <p:cNvSpPr>
            <a:spLocks noGrp="1"/>
          </p:cNvSpPr>
          <p:nvPr>
            <p:ph sz="quarter" idx="1"/>
          </p:nvPr>
        </p:nvSpPr>
        <p:spPr>
          <a:xfrm>
            <a:off x="612775" y="1600200"/>
            <a:ext cx="8153400" cy="4495800"/>
          </a:xfrm>
        </p:spPr>
        <p:txBody>
          <a:bodyPr/>
          <a:lstStyle/>
          <a:p>
            <a:r>
              <a:rPr lang="en-US" smtClean="0"/>
              <a:t>A view of the COB.MONITOR during the COB process.</a:t>
            </a:r>
          </a:p>
        </p:txBody>
      </p:sp>
      <p:pic>
        <p:nvPicPr>
          <p:cNvPr id="6" name="Content Placeholder 2"/>
          <p:cNvPicPr>
            <a:picLocks/>
          </p:cNvPicPr>
          <p:nvPr/>
        </p:nvPicPr>
        <p:blipFill>
          <a:blip r:embed="rId2" cstate="print"/>
          <a:srcRect t="21035" b="21035"/>
          <a:stretch>
            <a:fillRect/>
          </a:stretch>
        </p:blipFill>
        <p:spPr bwMode="auto">
          <a:xfrm>
            <a:off x="609600" y="2438400"/>
            <a:ext cx="8345488" cy="3654425"/>
          </a:xfrm>
          <a:prstGeom prst="rect">
            <a:avLst/>
          </a:prstGeom>
          <a:solidFill>
            <a:schemeClr val="accent1">
              <a:tint val="40000"/>
            </a:schemeClr>
          </a:solid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smtClean="0"/>
              <a:t>Monitoring COB - tEC</a:t>
            </a:r>
          </a:p>
        </p:txBody>
      </p:sp>
      <p:sp>
        <p:nvSpPr>
          <p:cNvPr id="57347" name="Content Placeholder 2"/>
          <p:cNvSpPr>
            <a:spLocks noGrp="1"/>
          </p:cNvSpPr>
          <p:nvPr>
            <p:ph idx="4294967295"/>
          </p:nvPr>
        </p:nvSpPr>
        <p:spPr>
          <a:xfrm>
            <a:off x="992188" y="1592263"/>
            <a:ext cx="7874000" cy="4638675"/>
          </a:xfrm>
        </p:spPr>
        <p:txBody>
          <a:bodyPr/>
          <a:lstStyle/>
          <a:p>
            <a:pPr eaLnBrk="1" hangingPunct="1"/>
            <a:r>
              <a:rPr lang="en-US" smtClean="0"/>
              <a:t>Enquiries to monitor the progress of COB are</a:t>
            </a:r>
          </a:p>
          <a:p>
            <a:pPr marL="742950" lvl="1" indent="-285750" eaLnBrk="1" hangingPunct="1"/>
            <a:r>
              <a:rPr lang="en-US" smtClean="0"/>
              <a:t>COB.PROGRESS</a:t>
            </a:r>
          </a:p>
          <a:p>
            <a:pPr marL="742950" lvl="1" indent="-285750" eaLnBrk="1" hangingPunct="1"/>
            <a:r>
              <a:rPr lang="en-US" smtClean="0"/>
              <a:t>JOB.PROGRESS </a:t>
            </a:r>
          </a:p>
          <a:p>
            <a:pPr eaLnBrk="1" hangingPunct="1"/>
            <a:r>
              <a:rPr lang="en-US" smtClean="0"/>
              <a:t>It shows the he records processed with the time taken. </a:t>
            </a:r>
          </a:p>
          <a:p>
            <a:pPr eaLnBrk="1" hangingPunct="1"/>
            <a:r>
              <a:rPr lang="en-US" smtClean="0"/>
              <a:t>They can be accessed via the Temenos Enterprise Console (tEC).</a:t>
            </a:r>
          </a:p>
          <a:p>
            <a:pPr eaLnBrk="1" hangingPunct="1"/>
            <a:r>
              <a:rPr lang="en-US" smtClean="0"/>
              <a:t>Enquiries to monitor the status of agents is</a:t>
            </a:r>
          </a:p>
          <a:p>
            <a:pPr marL="742950" lvl="1" indent="-285750" eaLnBrk="1" hangingPunct="1"/>
            <a:r>
              <a:rPr lang="en-US" smtClean="0"/>
              <a:t>AGENT.STATUS</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mtClean="0"/>
              <a:t>Objectives</a:t>
            </a:r>
          </a:p>
        </p:txBody>
      </p:sp>
      <p:sp>
        <p:nvSpPr>
          <p:cNvPr id="14339" name="Content Placeholder 2"/>
          <p:cNvSpPr>
            <a:spLocks noGrp="1"/>
          </p:cNvSpPr>
          <p:nvPr>
            <p:ph idx="4294967295"/>
          </p:nvPr>
        </p:nvSpPr>
        <p:spPr>
          <a:xfrm>
            <a:off x="992188" y="1592263"/>
            <a:ext cx="7874000" cy="4638675"/>
          </a:xfrm>
        </p:spPr>
        <p:txBody>
          <a:bodyPr/>
          <a:lstStyle/>
          <a:p>
            <a:pPr eaLnBrk="1" hangingPunct="1"/>
            <a:r>
              <a:rPr lang="en-US" smtClean="0"/>
              <a:t>How to Monitor COB process?</a:t>
            </a:r>
          </a:p>
          <a:p>
            <a:pPr marL="742950" lvl="1" indent="-285750" eaLnBrk="1" hangingPunct="1"/>
            <a:r>
              <a:rPr lang="en-US" smtClean="0"/>
              <a:t>COB.MONITOR</a:t>
            </a:r>
          </a:p>
          <a:p>
            <a:pPr marL="742950" lvl="1" indent="-285750" eaLnBrk="1" hangingPunct="1"/>
            <a:r>
              <a:rPr lang="en-US" smtClean="0"/>
              <a:t>NON STOP</a:t>
            </a:r>
          </a:p>
          <a:p>
            <a:pPr marL="742950" lvl="1" indent="-285750" eaLnBrk="1" hangingPunct="1"/>
            <a:r>
              <a:rPr lang="en-US" smtClean="0"/>
              <a:t>DATES</a:t>
            </a:r>
          </a:p>
          <a:p>
            <a:pPr eaLnBrk="1" hangingPunct="1"/>
            <a:r>
              <a:rPr lang="en-US" smtClean="0"/>
              <a:t>How to Troubleshoot  COB Errors?</a:t>
            </a:r>
          </a:p>
          <a:p>
            <a:pPr marL="742950" lvl="1" indent="-285750" eaLnBrk="1" hangingPunct="1"/>
            <a:r>
              <a:rPr lang="en-US" smtClean="0"/>
              <a:t>EB.EOD.ERROR</a:t>
            </a:r>
          </a:p>
          <a:p>
            <a:pPr marL="742950" lvl="1" indent="-285750" eaLnBrk="1" hangingPunct="1"/>
            <a:r>
              <a:rPr lang="en-US" smtClean="0"/>
              <a:t>EB.EOD.ERROR.DETAIL</a:t>
            </a:r>
          </a:p>
          <a:p>
            <a:pPr eaLnBrk="1" hangingPunct="1"/>
            <a:r>
              <a:rPr lang="en-US" smtClean="0"/>
              <a:t>Where to check Errors in the COB stages?</a:t>
            </a:r>
          </a:p>
          <a:p>
            <a:pPr marL="742950" lvl="1" indent="-285750" eaLnBrk="1" hangingPunct="1"/>
            <a:r>
              <a:rPr lang="en-US" smtClean="0"/>
              <a:t>COMO</a:t>
            </a:r>
          </a:p>
          <a:p>
            <a:pPr eaLnBrk="1" hangingPunct="1"/>
            <a:r>
              <a:rPr lang="en-US" smtClean="0"/>
              <a:t>Error Messages</a:t>
            </a:r>
          </a:p>
          <a:p>
            <a:pPr marL="742950" lvl="1" indent="-285750" eaLnBrk="1" hangingPunct="1"/>
            <a:endParaRPr lang="en-US" b="1" smtClean="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pPr eaLnBrk="1" hangingPunct="1"/>
            <a:r>
              <a:rPr lang="en-US" smtClean="0"/>
              <a:t>Monitoring COB - tEC</a:t>
            </a:r>
          </a:p>
        </p:txBody>
      </p:sp>
      <p:sp>
        <p:nvSpPr>
          <p:cNvPr id="58371" name="Content Placeholder 2"/>
          <p:cNvSpPr>
            <a:spLocks noGrp="1"/>
          </p:cNvSpPr>
          <p:nvPr>
            <p:ph idx="4294967295"/>
          </p:nvPr>
        </p:nvSpPr>
        <p:spPr>
          <a:xfrm>
            <a:off x="992188" y="1592263"/>
            <a:ext cx="7874000" cy="4638675"/>
          </a:xfrm>
        </p:spPr>
        <p:txBody>
          <a:bodyPr/>
          <a:lstStyle/>
          <a:p>
            <a:pPr eaLnBrk="1" hangingPunct="1"/>
            <a:r>
              <a:rPr lang="en-US" smtClean="0"/>
              <a:t>COB.PROGRESS </a:t>
            </a:r>
          </a:p>
          <a:p>
            <a:pPr marL="742950" lvl="1" indent="-285750" eaLnBrk="1" hangingPunct="1"/>
            <a:r>
              <a:rPr lang="en-US" smtClean="0"/>
              <a:t>A listing of active companies and an indication (progress bar) of their time to completion</a:t>
            </a:r>
          </a:p>
          <a:p>
            <a:pPr eaLnBrk="1" hangingPunct="1"/>
            <a:endParaRPr lang="en-US" smtClean="0"/>
          </a:p>
        </p:txBody>
      </p:sp>
      <p:pic>
        <p:nvPicPr>
          <p:cNvPr id="58372" name="Picture 4"/>
          <p:cNvPicPr>
            <a:picLocks noChangeAspect="1" noChangeArrowheads="1"/>
          </p:cNvPicPr>
          <p:nvPr/>
        </p:nvPicPr>
        <p:blipFill>
          <a:blip r:embed="rId3" cstate="print"/>
          <a:srcRect/>
          <a:stretch>
            <a:fillRect/>
          </a:stretch>
        </p:blipFill>
        <p:spPr bwMode="auto">
          <a:xfrm>
            <a:off x="1306513" y="2952750"/>
            <a:ext cx="5438775" cy="1257300"/>
          </a:xfrm>
          <a:prstGeom prst="rect">
            <a:avLst/>
          </a:prstGeom>
          <a:noFill/>
          <a:ln w="9525">
            <a:solidFill>
              <a:srgbClr val="0000FF"/>
            </a:solidFill>
            <a:miter lim="800000"/>
            <a:headEnd/>
            <a:tailEnd/>
          </a:ln>
        </p:spPr>
      </p:pic>
      <p:pic>
        <p:nvPicPr>
          <p:cNvPr id="58373" name="Content Placeholder 2"/>
          <p:cNvPicPr>
            <a:picLocks/>
          </p:cNvPicPr>
          <p:nvPr/>
        </p:nvPicPr>
        <p:blipFill>
          <a:blip r:embed="rId4" cstate="print"/>
          <a:srcRect b="32405"/>
          <a:stretch>
            <a:fillRect/>
          </a:stretch>
        </p:blipFill>
        <p:spPr bwMode="auto">
          <a:xfrm>
            <a:off x="2287588" y="4276725"/>
            <a:ext cx="3898900" cy="203517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p:txBody>
          <a:bodyPr/>
          <a:lstStyle/>
          <a:p>
            <a:pPr eaLnBrk="1" hangingPunct="1"/>
            <a:r>
              <a:rPr lang="en-US" smtClean="0"/>
              <a:t>Monitoring COB - tEC</a:t>
            </a:r>
          </a:p>
        </p:txBody>
      </p:sp>
      <p:sp>
        <p:nvSpPr>
          <p:cNvPr id="59395" name="Content Placeholder 2"/>
          <p:cNvSpPr>
            <a:spLocks noGrp="1"/>
          </p:cNvSpPr>
          <p:nvPr>
            <p:ph idx="4294967295"/>
          </p:nvPr>
        </p:nvSpPr>
        <p:spPr>
          <a:xfrm>
            <a:off x="992188" y="1592263"/>
            <a:ext cx="7874000" cy="4638675"/>
          </a:xfrm>
        </p:spPr>
        <p:txBody>
          <a:bodyPr/>
          <a:lstStyle/>
          <a:p>
            <a:pPr eaLnBrk="1" hangingPunct="1"/>
            <a:r>
              <a:rPr lang="en-US" smtClean="0"/>
              <a:t>JOB.PROGRESS</a:t>
            </a:r>
          </a:p>
          <a:p>
            <a:pPr marL="742950" lvl="1" indent="-285750" eaLnBrk="1" hangingPunct="1"/>
            <a:r>
              <a:rPr lang="en-US" smtClean="0"/>
              <a:t> This enquiry lists all active and completed jobs by descending start times (i.e. current on top).</a:t>
            </a:r>
          </a:p>
          <a:p>
            <a:pPr marL="742950" lvl="1" indent="-285750" eaLnBrk="1" hangingPunct="1"/>
            <a:r>
              <a:rPr lang="en-US" smtClean="0"/>
              <a:t>It shows the start time, end time, elapsed time, contracts processed, total contracts to process, throughput (contracts/minute) and individual server rate. </a:t>
            </a:r>
          </a:p>
          <a:p>
            <a:pPr marL="742950" lvl="1" indent="-285750" eaLnBrk="1" hangingPunct="1"/>
            <a:r>
              <a:rPr lang="en-US" smtClean="0"/>
              <a:t>The latter is the number of contracts processed in one minute by a server process</a:t>
            </a:r>
          </a:p>
          <a:p>
            <a:pPr marL="742950" lvl="1" indent="-285750" eaLnBrk="1" hangingPunct="1"/>
            <a:r>
              <a:rPr lang="en-US" smtClean="0"/>
              <a:t>This will be compared historically to see if thee job is slowing down as time passes.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smtClean="0"/>
              <a:t>Monitoring COB - tEC</a:t>
            </a:r>
          </a:p>
        </p:txBody>
      </p:sp>
      <p:sp>
        <p:nvSpPr>
          <p:cNvPr id="60419" name="Content Placeholder 2"/>
          <p:cNvSpPr>
            <a:spLocks noGrp="1"/>
          </p:cNvSpPr>
          <p:nvPr>
            <p:ph idx="4294967295"/>
          </p:nvPr>
        </p:nvSpPr>
        <p:spPr>
          <a:xfrm>
            <a:off x="992188" y="1592263"/>
            <a:ext cx="7874000" cy="4638675"/>
          </a:xfrm>
        </p:spPr>
        <p:txBody>
          <a:bodyPr/>
          <a:lstStyle/>
          <a:p>
            <a:pPr eaLnBrk="1" hangingPunct="1"/>
            <a:r>
              <a:rPr lang="en-US" b="1" smtClean="0"/>
              <a:t>JOB.PROGRESS</a:t>
            </a:r>
          </a:p>
          <a:p>
            <a:pPr eaLnBrk="1" hangingPunct="1"/>
            <a:endParaRPr lang="en-US" b="1" smtClean="0"/>
          </a:p>
          <a:p>
            <a:pPr eaLnBrk="1" hangingPunct="1"/>
            <a:endParaRPr lang="en-US" b="1" smtClean="0"/>
          </a:p>
          <a:p>
            <a:pPr eaLnBrk="1" hangingPunct="1"/>
            <a:endParaRPr lang="en-US" b="1" smtClean="0"/>
          </a:p>
          <a:p>
            <a:pPr eaLnBrk="1" hangingPunct="1"/>
            <a:endParaRPr lang="en-US" b="1" smtClean="0"/>
          </a:p>
        </p:txBody>
      </p:sp>
      <p:pic>
        <p:nvPicPr>
          <p:cNvPr id="60420" name="Picture 4"/>
          <p:cNvPicPr>
            <a:picLocks noChangeAspect="1" noChangeArrowheads="1"/>
          </p:cNvPicPr>
          <p:nvPr/>
        </p:nvPicPr>
        <p:blipFill>
          <a:blip r:embed="rId3" cstate="print"/>
          <a:srcRect/>
          <a:stretch>
            <a:fillRect/>
          </a:stretch>
        </p:blipFill>
        <p:spPr bwMode="auto">
          <a:xfrm>
            <a:off x="1766888" y="2919413"/>
            <a:ext cx="5610225" cy="101917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pPr eaLnBrk="1" hangingPunct="1"/>
            <a:r>
              <a:rPr lang="en-US" smtClean="0"/>
              <a:t>Monitoring COB – JOB.PROGRESS</a:t>
            </a:r>
          </a:p>
        </p:txBody>
      </p:sp>
      <p:sp>
        <p:nvSpPr>
          <p:cNvPr id="61443" name="Content Placeholder 2"/>
          <p:cNvSpPr>
            <a:spLocks noGrp="1"/>
          </p:cNvSpPr>
          <p:nvPr>
            <p:ph sz="quarter" idx="1"/>
          </p:nvPr>
        </p:nvSpPr>
        <p:spPr>
          <a:xfrm>
            <a:off x="612775" y="1600200"/>
            <a:ext cx="8153400" cy="4495800"/>
          </a:xfrm>
        </p:spPr>
        <p:txBody>
          <a:bodyPr/>
          <a:lstStyle/>
          <a:p>
            <a:pPr eaLnBrk="1" hangingPunct="1"/>
            <a:r>
              <a:rPr lang="en-US" smtClean="0"/>
              <a:t>The output of the Enquiry JOB.PROGRESS</a:t>
            </a:r>
          </a:p>
          <a:p>
            <a:pPr eaLnBrk="1" hangingPunct="1"/>
            <a:endParaRPr lang="en-US" b="1" smtClean="0"/>
          </a:p>
          <a:p>
            <a:pPr eaLnBrk="1" hangingPunct="1"/>
            <a:endParaRPr lang="en-US" b="1" smtClean="0"/>
          </a:p>
          <a:p>
            <a:pPr eaLnBrk="1" hangingPunct="1"/>
            <a:endParaRPr lang="en-US" b="1" smtClean="0"/>
          </a:p>
          <a:p>
            <a:pPr eaLnBrk="1" hangingPunct="1"/>
            <a:endParaRPr lang="en-US" b="1" smtClean="0"/>
          </a:p>
        </p:txBody>
      </p:sp>
      <p:pic>
        <p:nvPicPr>
          <p:cNvPr id="61444" name="Content Placeholder 2"/>
          <p:cNvPicPr>
            <a:picLocks/>
          </p:cNvPicPr>
          <p:nvPr/>
        </p:nvPicPr>
        <p:blipFill>
          <a:blip r:embed="rId3" cstate="print"/>
          <a:srcRect t="24635" b="24635"/>
          <a:stretch>
            <a:fillRect/>
          </a:stretch>
        </p:blipFill>
        <p:spPr bwMode="auto">
          <a:xfrm>
            <a:off x="762000" y="2438400"/>
            <a:ext cx="8001000" cy="36544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smtClean="0"/>
              <a:t>Monitoring COB</a:t>
            </a:r>
          </a:p>
        </p:txBody>
      </p:sp>
      <p:sp>
        <p:nvSpPr>
          <p:cNvPr id="62467" name="Content Placeholder 2"/>
          <p:cNvSpPr>
            <a:spLocks noGrp="1"/>
          </p:cNvSpPr>
          <p:nvPr>
            <p:ph idx="4294967295"/>
          </p:nvPr>
        </p:nvSpPr>
        <p:spPr>
          <a:xfrm>
            <a:off x="992188" y="1592263"/>
            <a:ext cx="7874000" cy="4638675"/>
          </a:xfrm>
        </p:spPr>
        <p:txBody>
          <a:bodyPr/>
          <a:lstStyle/>
          <a:p>
            <a:pPr eaLnBrk="1" hangingPunct="1"/>
            <a:r>
              <a:rPr lang="en-US" smtClean="0"/>
              <a:t>AGENT.STATUS</a:t>
            </a:r>
          </a:p>
          <a:p>
            <a:pPr marL="742950" lvl="1" indent="-285750" eaLnBrk="1" hangingPunct="1"/>
            <a:r>
              <a:rPr lang="en-US" smtClean="0"/>
              <a:t>This enquiry lists the CURRENT status of all the agents.</a:t>
            </a:r>
          </a:p>
          <a:p>
            <a:pPr marL="742950" lvl="1" indent="-285750" eaLnBrk="1" hangingPunct="1"/>
            <a:r>
              <a:rPr lang="en-US" smtClean="0"/>
              <a:t>It shows the</a:t>
            </a:r>
          </a:p>
          <a:p>
            <a:pPr marL="1143000" lvl="2" indent="-228600" eaLnBrk="1" hangingPunct="1"/>
            <a:r>
              <a:rPr lang="en-US" smtClean="0"/>
              <a:t>Agent ID </a:t>
            </a:r>
          </a:p>
          <a:p>
            <a:pPr marL="1600200" lvl="3" indent="-228600" eaLnBrk="1" hangingPunct="1"/>
            <a:r>
              <a:rPr lang="en-US" smtClean="0"/>
              <a:t>Agent Number</a:t>
            </a:r>
          </a:p>
          <a:p>
            <a:pPr marL="1143000" lvl="2" indent="-228600" eaLnBrk="1" hangingPunct="1"/>
            <a:r>
              <a:rPr lang="en-US" smtClean="0"/>
              <a:t> Server Name</a:t>
            </a:r>
          </a:p>
          <a:p>
            <a:pPr marL="1600200" lvl="3" indent="-228600" eaLnBrk="1" hangingPunct="1"/>
            <a:r>
              <a:rPr lang="en-US" smtClean="0"/>
              <a:t>Name of the server where the agent is running.</a:t>
            </a:r>
          </a:p>
          <a:p>
            <a:pPr marL="1143000" lvl="2" indent="-228600" eaLnBrk="1" hangingPunct="1"/>
            <a:r>
              <a:rPr lang="en-US" smtClean="0"/>
              <a:t>Agent Status</a:t>
            </a:r>
          </a:p>
          <a:p>
            <a:pPr marL="1600200" lvl="3" indent="-228600" eaLnBrk="1" hangingPunct="1"/>
            <a:r>
              <a:rPr lang="en-US" smtClean="0"/>
              <a:t>Status of the agent</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pPr eaLnBrk="1" hangingPunct="1"/>
            <a:r>
              <a:rPr lang="en-US" smtClean="0"/>
              <a:t>Monitoring COB</a:t>
            </a:r>
          </a:p>
        </p:txBody>
      </p:sp>
      <p:sp>
        <p:nvSpPr>
          <p:cNvPr id="63491" name="Content Placeholder 2"/>
          <p:cNvSpPr>
            <a:spLocks noGrp="1"/>
          </p:cNvSpPr>
          <p:nvPr>
            <p:ph idx="4294967295"/>
          </p:nvPr>
        </p:nvSpPr>
        <p:spPr>
          <a:xfrm>
            <a:off x="992188" y="1592263"/>
            <a:ext cx="7874000" cy="4638675"/>
          </a:xfrm>
        </p:spPr>
        <p:txBody>
          <a:bodyPr/>
          <a:lstStyle/>
          <a:p>
            <a:pPr marL="1143000" lvl="2" indent="-228600" eaLnBrk="1" hangingPunct="1"/>
            <a:r>
              <a:rPr lang="en-US" smtClean="0"/>
              <a:t>Process Id </a:t>
            </a:r>
          </a:p>
          <a:p>
            <a:pPr marL="1600200" lvl="3" indent="-228600" eaLnBrk="1" hangingPunct="1"/>
            <a:r>
              <a:rPr lang="en-US" smtClean="0"/>
              <a:t>Operating system level process ID for the agent process that is running</a:t>
            </a:r>
          </a:p>
          <a:p>
            <a:pPr marL="1143000" lvl="2" indent="-228600" eaLnBrk="1" hangingPunct="1"/>
            <a:r>
              <a:rPr lang="en-US" smtClean="0"/>
              <a:t>Current Service </a:t>
            </a:r>
          </a:p>
          <a:p>
            <a:pPr marL="1600200" lvl="3" indent="-228600" eaLnBrk="1" hangingPunct="1"/>
            <a:r>
              <a:rPr lang="en-US" smtClean="0"/>
              <a:t>The service the agent is performing at the moment. </a:t>
            </a:r>
          </a:p>
          <a:p>
            <a:pPr marL="1143000" lvl="2" indent="-228600" eaLnBrk="1" hangingPunct="1"/>
            <a:r>
              <a:rPr lang="en-US" smtClean="0"/>
              <a:t>Next Service </a:t>
            </a:r>
          </a:p>
          <a:p>
            <a:pPr marL="1600200" lvl="3" indent="-228600" eaLnBrk="1" hangingPunct="1"/>
            <a:r>
              <a:rPr lang="en-US" smtClean="0"/>
              <a:t>The service the agent is supposed to perform next. </a:t>
            </a:r>
          </a:p>
          <a:p>
            <a:pPr marL="1143000" lvl="2" indent="-228600" eaLnBrk="1" hangingPunct="1"/>
            <a:r>
              <a:rPr lang="en-US" smtClean="0"/>
              <a:t>Last Message </a:t>
            </a:r>
          </a:p>
          <a:p>
            <a:pPr marL="1600200" lvl="3" indent="-228600" eaLnBrk="1" hangingPunct="1"/>
            <a:r>
              <a:rPr lang="en-US" smtClean="0"/>
              <a:t>Message displayed by the agents which performs the jobs.</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pPr eaLnBrk="1" hangingPunct="1"/>
            <a:r>
              <a:rPr lang="en-US" smtClean="0"/>
              <a:t>Monitoring COB</a:t>
            </a:r>
          </a:p>
        </p:txBody>
      </p:sp>
      <p:sp>
        <p:nvSpPr>
          <p:cNvPr id="64515" name="Content Placeholder 2"/>
          <p:cNvSpPr>
            <a:spLocks noGrp="1"/>
          </p:cNvSpPr>
          <p:nvPr>
            <p:ph idx="4294967295"/>
          </p:nvPr>
        </p:nvSpPr>
        <p:spPr>
          <a:xfrm>
            <a:off x="992188" y="1592263"/>
            <a:ext cx="7874000" cy="4638675"/>
          </a:xfrm>
        </p:spPr>
        <p:txBody>
          <a:bodyPr/>
          <a:lstStyle/>
          <a:p>
            <a:pPr marL="1143000" lvl="2" indent="-228600" eaLnBrk="1" hangingPunct="1"/>
            <a:r>
              <a:rPr lang="en-US" smtClean="0"/>
              <a:t>Como Name </a:t>
            </a:r>
          </a:p>
          <a:p>
            <a:pPr marL="1600200" lvl="3" indent="-228600" eaLnBrk="1" hangingPunct="1"/>
            <a:r>
              <a:rPr lang="en-US" smtClean="0"/>
              <a:t>Name of the log file that holds the log information of the agent</a:t>
            </a:r>
          </a:p>
          <a:p>
            <a:pPr marL="1143000" lvl="2" indent="-228600" eaLnBrk="1" hangingPunct="1"/>
            <a:r>
              <a:rPr lang="en-US" smtClean="0"/>
              <a:t>Job Progress </a:t>
            </a:r>
          </a:p>
          <a:p>
            <a:pPr marL="1600200" lvl="3" indent="-228600" eaLnBrk="1" hangingPunct="1"/>
            <a:r>
              <a:rPr lang="en-US" smtClean="0"/>
              <a:t>Status of the jobs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12775" y="228600"/>
            <a:ext cx="8153400" cy="990600"/>
          </a:xfrm>
        </p:spPr>
        <p:txBody>
          <a:bodyPr/>
          <a:lstStyle/>
          <a:p>
            <a:pPr eaLnBrk="1" hangingPunct="1"/>
            <a:r>
              <a:rPr lang="en-US" smtClean="0"/>
              <a:t>Monitoring COB – AGENT.STATUS</a:t>
            </a:r>
          </a:p>
        </p:txBody>
      </p:sp>
      <p:sp>
        <p:nvSpPr>
          <p:cNvPr id="57347" name="Content Placeholder 2"/>
          <p:cNvSpPr>
            <a:spLocks noGrp="1"/>
          </p:cNvSpPr>
          <p:nvPr>
            <p:ph sz="quarter" idx="1"/>
          </p:nvPr>
        </p:nvSpPr>
        <p:spPr>
          <a:xfrm>
            <a:off x="612775" y="1600200"/>
            <a:ext cx="8153400" cy="4495800"/>
          </a:xfrm>
        </p:spPr>
        <p:txBody>
          <a:bodyPr/>
          <a:lstStyle/>
          <a:p>
            <a:pPr marL="547688" eaLnBrk="1" hangingPunct="1">
              <a:defRPr/>
            </a:pPr>
            <a:r>
              <a:rPr lang="en-US" dirty="0" smtClean="0"/>
              <a:t>The status of the agents through the Enquiry AGENT.STATUS.</a:t>
            </a:r>
          </a:p>
          <a:p>
            <a:pPr eaLnBrk="1" hangingPunct="1">
              <a:defRPr/>
            </a:pPr>
            <a:endParaRPr lang="en-US" dirty="0" smtClean="0"/>
          </a:p>
        </p:txBody>
      </p:sp>
      <p:pic>
        <p:nvPicPr>
          <p:cNvPr id="65540" name="Content Placeholder 2"/>
          <p:cNvPicPr>
            <a:picLocks/>
          </p:cNvPicPr>
          <p:nvPr/>
        </p:nvPicPr>
        <p:blipFill>
          <a:blip r:embed="rId3" cstate="print"/>
          <a:srcRect t="10477" b="10477"/>
          <a:stretch>
            <a:fillRect/>
          </a:stretch>
        </p:blipFill>
        <p:spPr bwMode="auto">
          <a:xfrm>
            <a:off x="609600" y="2362200"/>
            <a:ext cx="8345488" cy="37306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mtClean="0"/>
              <a:t>TSA.STATUS</a:t>
            </a:r>
          </a:p>
        </p:txBody>
      </p:sp>
      <p:sp>
        <p:nvSpPr>
          <p:cNvPr id="66563" name="Content Placeholder 2"/>
          <p:cNvSpPr>
            <a:spLocks noGrp="1"/>
          </p:cNvSpPr>
          <p:nvPr>
            <p:ph idx="4294967295"/>
          </p:nvPr>
        </p:nvSpPr>
        <p:spPr>
          <a:xfrm>
            <a:off x="992188" y="1592263"/>
            <a:ext cx="7874000" cy="4638675"/>
          </a:xfrm>
        </p:spPr>
        <p:txBody>
          <a:bodyPr/>
          <a:lstStyle/>
          <a:p>
            <a:pPr algn="just" eaLnBrk="1" hangingPunct="1"/>
            <a:r>
              <a:rPr lang="en-US" smtClean="0"/>
              <a:t>Temenos Service Agents are invoked to run the Service and they run and update the file </a:t>
            </a:r>
            <a:r>
              <a:rPr lang="en-US" b="1" smtClean="0"/>
              <a:t>TSA.STATUS</a:t>
            </a:r>
            <a:r>
              <a:rPr lang="en-US" i="1" smtClean="0"/>
              <a:t> </a:t>
            </a:r>
            <a:r>
              <a:rPr lang="en-US" smtClean="0"/>
              <a:t>of their progress and status</a:t>
            </a:r>
          </a:p>
          <a:p>
            <a:pPr algn="just" eaLnBrk="1" hangingPunct="1"/>
            <a:endParaRPr lang="en-US" smtClean="0"/>
          </a:p>
          <a:p>
            <a:pPr algn="just" eaLnBrk="1" hangingPunct="1"/>
            <a:endParaRPr lang="en-US" smtClean="0"/>
          </a:p>
          <a:p>
            <a:pPr algn="just" eaLnBrk="1" hangingPunct="1"/>
            <a:endParaRPr lang="en-US" smtClean="0"/>
          </a:p>
          <a:p>
            <a:pPr algn="just" eaLnBrk="1" hangingPunct="1"/>
            <a:endParaRPr lang="en-US" smtClean="0"/>
          </a:p>
        </p:txBody>
      </p:sp>
      <p:pic>
        <p:nvPicPr>
          <p:cNvPr id="66564" name="Picture 7"/>
          <p:cNvPicPr>
            <a:picLocks noChangeAspect="1" noChangeArrowheads="1"/>
          </p:cNvPicPr>
          <p:nvPr/>
        </p:nvPicPr>
        <p:blipFill>
          <a:blip r:embed="rId3" cstate="print"/>
          <a:srcRect/>
          <a:stretch>
            <a:fillRect/>
          </a:stretch>
        </p:blipFill>
        <p:spPr bwMode="auto">
          <a:xfrm>
            <a:off x="1143000" y="3940175"/>
            <a:ext cx="7010400" cy="2305050"/>
          </a:xfrm>
          <a:prstGeom prst="rect">
            <a:avLst/>
          </a:prstGeom>
          <a:noFill/>
          <a:ln w="9525">
            <a:solidFill>
              <a:srgbClr val="0000FF"/>
            </a:solidFill>
            <a:miter lim="800000"/>
            <a:headEnd/>
            <a:tailEnd/>
          </a:ln>
        </p:spPr>
      </p:pic>
      <p:pic>
        <p:nvPicPr>
          <p:cNvPr id="66565" name="Picture 8"/>
          <p:cNvPicPr>
            <a:picLocks noChangeAspect="1" noChangeArrowheads="1"/>
          </p:cNvPicPr>
          <p:nvPr/>
        </p:nvPicPr>
        <p:blipFill>
          <a:blip r:embed="rId4" cstate="print"/>
          <a:srcRect/>
          <a:stretch>
            <a:fillRect/>
          </a:stretch>
        </p:blipFill>
        <p:spPr bwMode="auto">
          <a:xfrm>
            <a:off x="1828800" y="2832100"/>
            <a:ext cx="5486400" cy="99060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12775" y="228600"/>
            <a:ext cx="8153400" cy="990600"/>
          </a:xfrm>
        </p:spPr>
        <p:txBody>
          <a:bodyPr/>
          <a:lstStyle/>
          <a:p>
            <a:pPr eaLnBrk="1" hangingPunct="1"/>
            <a:r>
              <a:rPr lang="en-US" smtClean="0"/>
              <a:t>Monitoring COB – TSA.STATUS</a:t>
            </a:r>
          </a:p>
        </p:txBody>
      </p:sp>
      <p:sp>
        <p:nvSpPr>
          <p:cNvPr id="57347" name="Content Placeholder 2"/>
          <p:cNvSpPr>
            <a:spLocks noGrp="1"/>
          </p:cNvSpPr>
          <p:nvPr>
            <p:ph sz="quarter" idx="1"/>
          </p:nvPr>
        </p:nvSpPr>
        <p:spPr>
          <a:xfrm>
            <a:off x="612775" y="1600200"/>
            <a:ext cx="8153400" cy="4495800"/>
          </a:xfrm>
        </p:spPr>
        <p:txBody>
          <a:bodyPr/>
          <a:lstStyle/>
          <a:p>
            <a:pPr marL="547688" eaLnBrk="1" hangingPunct="1">
              <a:defRPr/>
            </a:pPr>
            <a:r>
              <a:rPr lang="en-US" dirty="0" smtClean="0"/>
              <a:t>The details view of the TSA.STATUS record.</a:t>
            </a:r>
          </a:p>
          <a:p>
            <a:pPr eaLnBrk="1" hangingPunct="1">
              <a:defRPr/>
            </a:pPr>
            <a:endParaRPr lang="en-US" dirty="0" smtClean="0"/>
          </a:p>
        </p:txBody>
      </p:sp>
      <p:pic>
        <p:nvPicPr>
          <p:cNvPr id="67588" name="Content Placeholder 2"/>
          <p:cNvPicPr>
            <a:picLocks/>
          </p:cNvPicPr>
          <p:nvPr/>
        </p:nvPicPr>
        <p:blipFill>
          <a:blip r:embed="rId3" cstate="print"/>
          <a:srcRect t="10477" b="10477"/>
          <a:stretch>
            <a:fillRect/>
          </a:stretch>
        </p:blipFill>
        <p:spPr bwMode="auto">
          <a:xfrm>
            <a:off x="609600" y="2209800"/>
            <a:ext cx="8345488" cy="3883025"/>
          </a:xfrm>
          <a:prstGeom prst="rect">
            <a:avLst/>
          </a:prstGeom>
          <a:noFill/>
          <a:ln w="9525">
            <a:solidFill>
              <a:srgbClr val="0000FF"/>
            </a:solidFill>
            <a:miter lim="800000"/>
            <a:headEnd/>
            <a:tailEnd/>
          </a:ln>
        </p:spPr>
      </p:pic>
      <p:pic>
        <p:nvPicPr>
          <p:cNvPr id="67589" name="Content Placeholder 2"/>
          <p:cNvPicPr>
            <a:picLocks/>
          </p:cNvPicPr>
          <p:nvPr/>
        </p:nvPicPr>
        <p:blipFill>
          <a:blip r:embed="rId4" cstate="print"/>
          <a:srcRect t="13879" b="13879"/>
          <a:stretch>
            <a:fillRect/>
          </a:stretch>
        </p:blipFill>
        <p:spPr bwMode="auto">
          <a:xfrm>
            <a:off x="609600" y="2743200"/>
            <a:ext cx="8345488" cy="334962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smtClean="0"/>
              <a:t>Objectives</a:t>
            </a:r>
          </a:p>
        </p:txBody>
      </p:sp>
      <p:sp>
        <p:nvSpPr>
          <p:cNvPr id="15363" name="Content Placeholder 2"/>
          <p:cNvSpPr>
            <a:spLocks noGrp="1"/>
          </p:cNvSpPr>
          <p:nvPr>
            <p:ph idx="4294967295"/>
          </p:nvPr>
        </p:nvSpPr>
        <p:spPr>
          <a:xfrm>
            <a:off x="992188" y="1592263"/>
            <a:ext cx="7874000" cy="4638675"/>
          </a:xfrm>
        </p:spPr>
        <p:txBody>
          <a:bodyPr/>
          <a:lstStyle/>
          <a:p>
            <a:pPr eaLnBrk="1" hangingPunct="1"/>
            <a:r>
              <a:rPr lang="en-US" smtClean="0"/>
              <a:t>How to ADD a JOB to a BATCH ?</a:t>
            </a:r>
          </a:p>
          <a:p>
            <a:pPr eaLnBrk="1" hangingPunct="1"/>
            <a:r>
              <a:rPr lang="en-US" smtClean="0"/>
              <a:t>How to Remove a JOB from a BATCH?</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eaLnBrk="1" hangingPunct="1"/>
            <a:r>
              <a:rPr lang="en-US" smtClean="0"/>
              <a:t>Date Changes During COB</a:t>
            </a:r>
          </a:p>
        </p:txBody>
      </p:sp>
      <p:sp>
        <p:nvSpPr>
          <p:cNvPr id="68611" name="Content Placeholder 2"/>
          <p:cNvSpPr>
            <a:spLocks noGrp="1"/>
          </p:cNvSpPr>
          <p:nvPr>
            <p:ph idx="4294967295"/>
          </p:nvPr>
        </p:nvSpPr>
        <p:spPr>
          <a:xfrm>
            <a:off x="992188" y="1592263"/>
            <a:ext cx="7874000" cy="4638675"/>
          </a:xfrm>
        </p:spPr>
        <p:txBody>
          <a:bodyPr/>
          <a:lstStyle/>
          <a:p>
            <a:pPr eaLnBrk="1" hangingPunct="1"/>
            <a:r>
              <a:rPr lang="en-US" smtClean="0"/>
              <a:t>COB maintains two different records per company in the DATES application. </a:t>
            </a:r>
          </a:p>
          <a:p>
            <a:pPr eaLnBrk="1" hangingPunct="1"/>
            <a:r>
              <a:rPr lang="en-US" smtClean="0"/>
              <a:t> COB restores the old dates record with the key as the CO.CODE-COB </a:t>
            </a:r>
          </a:p>
          <a:p>
            <a:pPr eaLnBrk="1" hangingPunct="1"/>
            <a:r>
              <a:rPr lang="en-US" smtClean="0"/>
              <a:t>Ensures that all COB processing happens based on the -COB record in DATES </a:t>
            </a:r>
          </a:p>
          <a:p>
            <a:pPr eaLnBrk="1" hangingPunct="1"/>
            <a:r>
              <a:rPr lang="en-US" smtClean="0"/>
              <a:t>Online processing happens based on the CO.CODE record in DATES application.</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eaLnBrk="1" hangingPunct="1"/>
            <a:r>
              <a:rPr lang="en-US" smtClean="0"/>
              <a:t>Date Changes During COB</a:t>
            </a:r>
          </a:p>
        </p:txBody>
      </p:sp>
      <p:pic>
        <p:nvPicPr>
          <p:cNvPr id="69635" name="Content Placeholder 2"/>
          <p:cNvPicPr>
            <a:picLocks noGrp="1"/>
          </p:cNvPicPr>
          <p:nvPr>
            <p:ph idx="4294967295"/>
          </p:nvPr>
        </p:nvPicPr>
        <p:blipFill>
          <a:blip r:embed="rId3" cstate="print"/>
          <a:srcRect/>
          <a:stretch>
            <a:fillRect/>
          </a:stretch>
        </p:blipFill>
        <p:spPr>
          <a:xfrm>
            <a:off x="750888" y="3751263"/>
            <a:ext cx="7950200" cy="2441575"/>
          </a:xfrm>
          <a:ln>
            <a:solidFill>
              <a:srgbClr val="0000FF"/>
            </a:solidFill>
          </a:ln>
        </p:spPr>
      </p:pic>
      <p:grpSp>
        <p:nvGrpSpPr>
          <p:cNvPr id="2" name="Group 4"/>
          <p:cNvGrpSpPr>
            <a:grpSpLocks/>
          </p:cNvGrpSpPr>
          <p:nvPr/>
        </p:nvGrpSpPr>
        <p:grpSpPr bwMode="auto">
          <a:xfrm>
            <a:off x="736600" y="1587500"/>
            <a:ext cx="8001000" cy="1981200"/>
            <a:chOff x="-3" y="-3"/>
            <a:chExt cx="3894" cy="1158"/>
          </a:xfrm>
        </p:grpSpPr>
        <p:grpSp>
          <p:nvGrpSpPr>
            <p:cNvPr id="3" name="Group 5"/>
            <p:cNvGrpSpPr>
              <a:grpSpLocks/>
            </p:cNvGrpSpPr>
            <p:nvPr/>
          </p:nvGrpSpPr>
          <p:grpSpPr bwMode="auto">
            <a:xfrm>
              <a:off x="0" y="0"/>
              <a:ext cx="3888" cy="1152"/>
              <a:chOff x="0" y="0"/>
              <a:chExt cx="3888" cy="1152"/>
            </a:xfrm>
          </p:grpSpPr>
          <p:grpSp>
            <p:nvGrpSpPr>
              <p:cNvPr id="4" name="Group 6"/>
              <p:cNvGrpSpPr>
                <a:grpSpLocks/>
              </p:cNvGrpSpPr>
              <p:nvPr/>
            </p:nvGrpSpPr>
            <p:grpSpPr bwMode="auto">
              <a:xfrm>
                <a:off x="0" y="0"/>
                <a:ext cx="972" cy="384"/>
                <a:chOff x="0" y="0"/>
                <a:chExt cx="972" cy="384"/>
              </a:xfrm>
            </p:grpSpPr>
            <p:sp>
              <p:nvSpPr>
                <p:cNvPr id="69673" name="Rectangle 7"/>
                <p:cNvSpPr>
                  <a:spLocks noChangeArrowheads="1"/>
                </p:cNvSpPr>
                <p:nvPr/>
              </p:nvSpPr>
              <p:spPr bwMode="auto">
                <a:xfrm>
                  <a:off x="43"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Company Code</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74" name="Rectangle 8"/>
                <p:cNvSpPr>
                  <a:spLocks noChangeArrowheads="1"/>
                </p:cNvSpPr>
                <p:nvPr/>
              </p:nvSpPr>
              <p:spPr bwMode="auto">
                <a:xfrm>
                  <a:off x="0" y="0"/>
                  <a:ext cx="972" cy="384"/>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972" y="0"/>
                <a:ext cx="972" cy="384"/>
                <a:chOff x="972" y="0"/>
                <a:chExt cx="972" cy="384"/>
              </a:xfrm>
            </p:grpSpPr>
            <p:sp>
              <p:nvSpPr>
                <p:cNvPr id="69671" name="Rectangle 10"/>
                <p:cNvSpPr>
                  <a:spLocks noChangeArrowheads="1"/>
                </p:cNvSpPr>
                <p:nvPr/>
              </p:nvSpPr>
              <p:spPr bwMode="auto">
                <a:xfrm>
                  <a:off x="1015" y="0"/>
                  <a:ext cx="886" cy="384"/>
                </a:xfrm>
                <a:prstGeom prst="rect">
                  <a:avLst/>
                </a:prstGeom>
                <a:noFill/>
                <a:ln w="9525">
                  <a:noFill/>
                  <a:miter lim="800000"/>
                  <a:headEnd/>
                  <a:tailEnd/>
                </a:ln>
              </p:spPr>
              <p:txBody>
                <a:bodyPr/>
                <a:lstStyle/>
                <a:p>
                  <a:pPr eaLnBrk="0" hangingPunct="0"/>
                  <a:r>
                    <a:rPr lang="en-US" sz="1800">
                      <a:solidFill>
                        <a:schemeClr val="tx1"/>
                      </a:solidFill>
                      <a:latin typeface="Courier New" pitchFamily="49" charset="0"/>
                      <a:cs typeface="Courier New" pitchFamily="49" charset="0"/>
                    </a:rPr>
                    <a:t>Today</a:t>
                  </a:r>
                </a:p>
                <a:p>
                  <a:pPr eaLnBrk="0" hangingPunct="0"/>
                  <a:endParaRPr lang="en-US" sz="1800">
                    <a:solidFill>
                      <a:schemeClr val="tx1"/>
                    </a:solidFill>
                  </a:endParaRPr>
                </a:p>
              </p:txBody>
            </p:sp>
            <p:sp>
              <p:nvSpPr>
                <p:cNvPr id="69672" name="Rectangle 11"/>
                <p:cNvSpPr>
                  <a:spLocks noChangeArrowheads="1"/>
                </p:cNvSpPr>
                <p:nvPr/>
              </p:nvSpPr>
              <p:spPr bwMode="auto">
                <a:xfrm>
                  <a:off x="972" y="0"/>
                  <a:ext cx="972" cy="384"/>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1944" y="0"/>
                <a:ext cx="972" cy="384"/>
                <a:chOff x="1944" y="0"/>
                <a:chExt cx="972" cy="384"/>
              </a:xfrm>
            </p:grpSpPr>
            <p:sp>
              <p:nvSpPr>
                <p:cNvPr id="69669" name="Rectangle 13"/>
                <p:cNvSpPr>
                  <a:spLocks noChangeArrowheads="1"/>
                </p:cNvSpPr>
                <p:nvPr/>
              </p:nvSpPr>
              <p:spPr bwMode="auto">
                <a:xfrm>
                  <a:off x="1987"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Next Working Day</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70" name="Rectangle 14"/>
                <p:cNvSpPr>
                  <a:spLocks noChangeArrowheads="1"/>
                </p:cNvSpPr>
                <p:nvPr/>
              </p:nvSpPr>
              <p:spPr bwMode="auto">
                <a:xfrm>
                  <a:off x="1944" y="0"/>
                  <a:ext cx="972" cy="384"/>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2916" y="0"/>
                <a:ext cx="972" cy="384"/>
                <a:chOff x="2916" y="0"/>
                <a:chExt cx="972" cy="384"/>
              </a:xfrm>
            </p:grpSpPr>
            <p:sp>
              <p:nvSpPr>
                <p:cNvPr id="69667" name="Rectangle 16"/>
                <p:cNvSpPr>
                  <a:spLocks noChangeArrowheads="1"/>
                </p:cNvSpPr>
                <p:nvPr/>
              </p:nvSpPr>
              <p:spPr bwMode="auto">
                <a:xfrm>
                  <a:off x="2959"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Last Working Day</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8" name="Rectangle 17"/>
                <p:cNvSpPr>
                  <a:spLocks noChangeArrowheads="1"/>
                </p:cNvSpPr>
                <p:nvPr/>
              </p:nvSpPr>
              <p:spPr bwMode="auto">
                <a:xfrm>
                  <a:off x="2916" y="0"/>
                  <a:ext cx="972" cy="384"/>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0" y="384"/>
                <a:ext cx="972" cy="384"/>
                <a:chOff x="0" y="384"/>
                <a:chExt cx="972" cy="384"/>
              </a:xfrm>
            </p:grpSpPr>
            <p:sp>
              <p:nvSpPr>
                <p:cNvPr id="69665" name="Rectangle 19"/>
                <p:cNvSpPr>
                  <a:spLocks noChangeArrowheads="1"/>
                </p:cNvSpPr>
                <p:nvPr/>
              </p:nvSpPr>
              <p:spPr bwMode="auto">
                <a:xfrm>
                  <a:off x="43"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US0010001</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6" name="Rectangle 20"/>
                <p:cNvSpPr>
                  <a:spLocks noChangeArrowheads="1"/>
                </p:cNvSpPr>
                <p:nvPr/>
              </p:nvSpPr>
              <p:spPr bwMode="auto">
                <a:xfrm>
                  <a:off x="0" y="384"/>
                  <a:ext cx="972" cy="384"/>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972" y="384"/>
                <a:ext cx="972" cy="384"/>
                <a:chOff x="972" y="384"/>
                <a:chExt cx="972" cy="384"/>
              </a:xfrm>
            </p:grpSpPr>
            <p:sp>
              <p:nvSpPr>
                <p:cNvPr id="69663" name="Rectangle 22"/>
                <p:cNvSpPr>
                  <a:spLocks noChangeArrowheads="1"/>
                </p:cNvSpPr>
                <p:nvPr/>
              </p:nvSpPr>
              <p:spPr bwMode="auto">
                <a:xfrm>
                  <a:off x="1015"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14</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4" name="Rectangle 23"/>
                <p:cNvSpPr>
                  <a:spLocks noChangeArrowheads="1"/>
                </p:cNvSpPr>
                <p:nvPr/>
              </p:nvSpPr>
              <p:spPr bwMode="auto">
                <a:xfrm>
                  <a:off x="972" y="384"/>
                  <a:ext cx="972" cy="384"/>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1944" y="384"/>
                <a:ext cx="972" cy="384"/>
                <a:chOff x="1944" y="384"/>
                <a:chExt cx="972" cy="384"/>
              </a:xfrm>
            </p:grpSpPr>
            <p:sp>
              <p:nvSpPr>
                <p:cNvPr id="69661" name="Rectangle 25"/>
                <p:cNvSpPr>
                  <a:spLocks noChangeArrowheads="1"/>
                </p:cNvSpPr>
                <p:nvPr/>
              </p:nvSpPr>
              <p:spPr bwMode="auto">
                <a:xfrm>
                  <a:off x="1987"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15</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2" name="Rectangle 26"/>
                <p:cNvSpPr>
                  <a:spLocks noChangeArrowheads="1"/>
                </p:cNvSpPr>
                <p:nvPr/>
              </p:nvSpPr>
              <p:spPr bwMode="auto">
                <a:xfrm>
                  <a:off x="1944" y="384"/>
                  <a:ext cx="972" cy="384"/>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2916" y="384"/>
                <a:ext cx="972" cy="384"/>
                <a:chOff x="2916" y="384"/>
                <a:chExt cx="972" cy="384"/>
              </a:xfrm>
            </p:grpSpPr>
            <p:sp>
              <p:nvSpPr>
                <p:cNvPr id="69659" name="Rectangle 28"/>
                <p:cNvSpPr>
                  <a:spLocks noChangeArrowheads="1"/>
                </p:cNvSpPr>
                <p:nvPr/>
              </p:nvSpPr>
              <p:spPr bwMode="auto">
                <a:xfrm>
                  <a:off x="2959"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13</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0" name="Rectangle 29"/>
                <p:cNvSpPr>
                  <a:spLocks noChangeArrowheads="1"/>
                </p:cNvSpPr>
                <p:nvPr/>
              </p:nvSpPr>
              <p:spPr bwMode="auto">
                <a:xfrm>
                  <a:off x="2916" y="384"/>
                  <a:ext cx="972" cy="384"/>
                </a:xfrm>
                <a:prstGeom prst="rect">
                  <a:avLst/>
                </a:prstGeom>
                <a:noFill/>
                <a:ln w="7">
                  <a:solidFill>
                    <a:srgbClr val="A0A0A0"/>
                  </a:solidFill>
                  <a:miter lim="800000"/>
                  <a:headEnd/>
                  <a:tailEnd/>
                </a:ln>
              </p:spPr>
              <p:txBody>
                <a:bodyPr/>
                <a:lstStyle/>
                <a:p>
                  <a:endParaRPr lang="en-US"/>
                </a:p>
              </p:txBody>
            </p:sp>
          </p:grpSp>
          <p:grpSp>
            <p:nvGrpSpPr>
              <p:cNvPr id="12" name="Group 30"/>
              <p:cNvGrpSpPr>
                <a:grpSpLocks/>
              </p:cNvGrpSpPr>
              <p:nvPr/>
            </p:nvGrpSpPr>
            <p:grpSpPr bwMode="auto">
              <a:xfrm>
                <a:off x="0" y="768"/>
                <a:ext cx="972" cy="384"/>
                <a:chOff x="0" y="768"/>
                <a:chExt cx="972" cy="384"/>
              </a:xfrm>
            </p:grpSpPr>
            <p:sp>
              <p:nvSpPr>
                <p:cNvPr id="69657" name="Rectangle 31"/>
                <p:cNvSpPr>
                  <a:spLocks noChangeArrowheads="1"/>
                </p:cNvSpPr>
                <p:nvPr/>
              </p:nvSpPr>
              <p:spPr bwMode="auto">
                <a:xfrm>
                  <a:off x="43"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US0010001-COB</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8" name="Rectangle 32"/>
                <p:cNvSpPr>
                  <a:spLocks noChangeArrowheads="1"/>
                </p:cNvSpPr>
                <p:nvPr/>
              </p:nvSpPr>
              <p:spPr bwMode="auto">
                <a:xfrm>
                  <a:off x="0" y="768"/>
                  <a:ext cx="972" cy="384"/>
                </a:xfrm>
                <a:prstGeom prst="rect">
                  <a:avLst/>
                </a:prstGeom>
                <a:noFill/>
                <a:ln w="7">
                  <a:solidFill>
                    <a:srgbClr val="A0A0A0"/>
                  </a:solidFill>
                  <a:miter lim="800000"/>
                  <a:headEnd/>
                  <a:tailEnd/>
                </a:ln>
              </p:spPr>
              <p:txBody>
                <a:bodyPr/>
                <a:lstStyle/>
                <a:p>
                  <a:endParaRPr lang="en-US"/>
                </a:p>
              </p:txBody>
            </p:sp>
          </p:grpSp>
          <p:grpSp>
            <p:nvGrpSpPr>
              <p:cNvPr id="13" name="Group 33"/>
              <p:cNvGrpSpPr>
                <a:grpSpLocks/>
              </p:cNvGrpSpPr>
              <p:nvPr/>
            </p:nvGrpSpPr>
            <p:grpSpPr bwMode="auto">
              <a:xfrm>
                <a:off x="972" y="768"/>
                <a:ext cx="972" cy="384"/>
                <a:chOff x="972" y="768"/>
                <a:chExt cx="972" cy="384"/>
              </a:xfrm>
            </p:grpSpPr>
            <p:sp>
              <p:nvSpPr>
                <p:cNvPr id="69655" name="Rectangle 34"/>
                <p:cNvSpPr>
                  <a:spLocks noChangeArrowheads="1"/>
                </p:cNvSpPr>
                <p:nvPr/>
              </p:nvSpPr>
              <p:spPr bwMode="auto">
                <a:xfrm>
                  <a:off x="1015"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13</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6" name="Rectangle 35"/>
                <p:cNvSpPr>
                  <a:spLocks noChangeArrowheads="1"/>
                </p:cNvSpPr>
                <p:nvPr/>
              </p:nvSpPr>
              <p:spPr bwMode="auto">
                <a:xfrm>
                  <a:off x="972" y="768"/>
                  <a:ext cx="972" cy="384"/>
                </a:xfrm>
                <a:prstGeom prst="rect">
                  <a:avLst/>
                </a:prstGeom>
                <a:noFill/>
                <a:ln w="7">
                  <a:solidFill>
                    <a:srgbClr val="A0A0A0"/>
                  </a:solidFill>
                  <a:miter lim="800000"/>
                  <a:headEnd/>
                  <a:tailEnd/>
                </a:ln>
              </p:spPr>
              <p:txBody>
                <a:bodyPr/>
                <a:lstStyle/>
                <a:p>
                  <a:endParaRPr lang="en-US"/>
                </a:p>
              </p:txBody>
            </p:sp>
          </p:grpSp>
          <p:grpSp>
            <p:nvGrpSpPr>
              <p:cNvPr id="14" name="Group 36"/>
              <p:cNvGrpSpPr>
                <a:grpSpLocks/>
              </p:cNvGrpSpPr>
              <p:nvPr/>
            </p:nvGrpSpPr>
            <p:grpSpPr bwMode="auto">
              <a:xfrm>
                <a:off x="1944" y="768"/>
                <a:ext cx="972" cy="384"/>
                <a:chOff x="1944" y="768"/>
                <a:chExt cx="972" cy="384"/>
              </a:xfrm>
            </p:grpSpPr>
            <p:sp>
              <p:nvSpPr>
                <p:cNvPr id="69653" name="Rectangle 37"/>
                <p:cNvSpPr>
                  <a:spLocks noChangeArrowheads="1"/>
                </p:cNvSpPr>
                <p:nvPr/>
              </p:nvSpPr>
              <p:spPr bwMode="auto">
                <a:xfrm>
                  <a:off x="1987"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14</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4" name="Rectangle 38"/>
                <p:cNvSpPr>
                  <a:spLocks noChangeArrowheads="1"/>
                </p:cNvSpPr>
                <p:nvPr/>
              </p:nvSpPr>
              <p:spPr bwMode="auto">
                <a:xfrm>
                  <a:off x="1944" y="768"/>
                  <a:ext cx="972" cy="384"/>
                </a:xfrm>
                <a:prstGeom prst="rect">
                  <a:avLst/>
                </a:prstGeom>
                <a:noFill/>
                <a:ln w="7">
                  <a:solidFill>
                    <a:srgbClr val="A0A0A0"/>
                  </a:solidFill>
                  <a:miter lim="800000"/>
                  <a:headEnd/>
                  <a:tailEnd/>
                </a:ln>
              </p:spPr>
              <p:txBody>
                <a:bodyPr/>
                <a:lstStyle/>
                <a:p>
                  <a:endParaRPr lang="en-US"/>
                </a:p>
              </p:txBody>
            </p:sp>
          </p:grpSp>
          <p:grpSp>
            <p:nvGrpSpPr>
              <p:cNvPr id="15" name="Group 39"/>
              <p:cNvGrpSpPr>
                <a:grpSpLocks/>
              </p:cNvGrpSpPr>
              <p:nvPr/>
            </p:nvGrpSpPr>
            <p:grpSpPr bwMode="auto">
              <a:xfrm>
                <a:off x="2916" y="768"/>
                <a:ext cx="972" cy="384"/>
                <a:chOff x="2916" y="768"/>
                <a:chExt cx="972" cy="384"/>
              </a:xfrm>
            </p:grpSpPr>
            <p:sp>
              <p:nvSpPr>
                <p:cNvPr id="69651" name="Rectangle 40"/>
                <p:cNvSpPr>
                  <a:spLocks noChangeArrowheads="1"/>
                </p:cNvSpPr>
                <p:nvPr/>
              </p:nvSpPr>
              <p:spPr bwMode="auto">
                <a:xfrm>
                  <a:off x="2959"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12</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2" name="Rectangle 41"/>
                <p:cNvSpPr>
                  <a:spLocks noChangeArrowheads="1"/>
                </p:cNvSpPr>
                <p:nvPr/>
              </p:nvSpPr>
              <p:spPr bwMode="auto">
                <a:xfrm>
                  <a:off x="2916" y="768"/>
                  <a:ext cx="972" cy="384"/>
                </a:xfrm>
                <a:prstGeom prst="rect">
                  <a:avLst/>
                </a:prstGeom>
                <a:noFill/>
                <a:ln w="7">
                  <a:solidFill>
                    <a:srgbClr val="A0A0A0"/>
                  </a:solidFill>
                  <a:miter lim="800000"/>
                  <a:headEnd/>
                  <a:tailEnd/>
                </a:ln>
              </p:spPr>
              <p:txBody>
                <a:bodyPr/>
                <a:lstStyle/>
                <a:p>
                  <a:endParaRPr lang="en-US"/>
                </a:p>
              </p:txBody>
            </p:sp>
          </p:grpSp>
        </p:grpSp>
        <p:sp>
          <p:nvSpPr>
            <p:cNvPr id="69638" name="Rectangle 42"/>
            <p:cNvSpPr>
              <a:spLocks noChangeArrowheads="1"/>
            </p:cNvSpPr>
            <p:nvPr/>
          </p:nvSpPr>
          <p:spPr bwMode="auto">
            <a:xfrm>
              <a:off x="-3" y="-3"/>
              <a:ext cx="3894" cy="1158"/>
            </a:xfrm>
            <a:prstGeom prst="rect">
              <a:avLst/>
            </a:prstGeom>
            <a:noFill/>
            <a:ln w="11112">
              <a:solidFill>
                <a:srgbClr val="A0A0A0"/>
              </a:solidFill>
              <a:miter lim="800000"/>
              <a:headEnd/>
              <a:tailEnd/>
            </a:ln>
          </p:spPr>
          <p:txBody>
            <a:bodyPr/>
            <a:lstStyle/>
            <a:p>
              <a:endParaRPr lang="en-US"/>
            </a:p>
          </p:txBody>
        </p:sp>
      </p:gr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eaLnBrk="1" hangingPunct="1"/>
            <a:r>
              <a:rPr lang="en-US" smtClean="0"/>
              <a:t>Non Stop Process @ COB</a:t>
            </a:r>
          </a:p>
        </p:txBody>
      </p:sp>
      <p:sp>
        <p:nvSpPr>
          <p:cNvPr id="70659" name="Content Placeholder 2"/>
          <p:cNvSpPr>
            <a:spLocks noGrp="1"/>
          </p:cNvSpPr>
          <p:nvPr>
            <p:ph idx="4294967295"/>
          </p:nvPr>
        </p:nvSpPr>
        <p:spPr>
          <a:xfrm>
            <a:off x="992188" y="1592263"/>
            <a:ext cx="7874000" cy="4638675"/>
          </a:xfrm>
        </p:spPr>
        <p:txBody>
          <a:bodyPr/>
          <a:lstStyle/>
          <a:p>
            <a:pPr eaLnBrk="1" hangingPunct="1"/>
            <a:r>
              <a:rPr lang="en-US" smtClean="0"/>
              <a:t>Non Stop Processing and Close Of Business complement each other. </a:t>
            </a:r>
          </a:p>
          <a:p>
            <a:pPr eaLnBrk="1" hangingPunct="1"/>
            <a:r>
              <a:rPr lang="en-US" smtClean="0"/>
              <a:t>Close Of Business disallow input and processing of records in all applications other than one supported by Non-Stop service. </a:t>
            </a:r>
          </a:p>
          <a:p>
            <a:pPr eaLnBrk="1" hangingPunct="1"/>
            <a:r>
              <a:rPr lang="en-US" smtClean="0"/>
              <a:t>The applications that are available in NS stop service will be available without any restrictions.</a:t>
            </a:r>
          </a:p>
          <a:p>
            <a:pPr eaLnBrk="1" hangingPunct="1"/>
            <a:r>
              <a:rPr lang="en-US" smtClean="0"/>
              <a:t>They will be using the next working date for processing.</a:t>
            </a:r>
          </a:p>
          <a:p>
            <a:pPr eaLnBrk="1" hangingPunct="1"/>
            <a:r>
              <a:rPr lang="en-US" smtClean="0"/>
              <a:t>T24 Non stop ensures the concurrent transactions are not picked up by the COB which is running parallel. </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145B4872-E2F7-455F-A3E9-365591FBA44D}" type="slidenum">
              <a:rPr lang="en-US"/>
              <a:pPr/>
              <a:t>52</a:t>
            </a:fld>
            <a:endParaRPr lang="en-US"/>
          </a:p>
        </p:txBody>
      </p:sp>
      <p:sp>
        <p:nvSpPr>
          <p:cNvPr id="71683" name="Rectangle 2"/>
          <p:cNvSpPr>
            <a:spLocks noGrp="1" noChangeArrowheads="1"/>
          </p:cNvSpPr>
          <p:nvPr>
            <p:ph type="title"/>
          </p:nvPr>
        </p:nvSpPr>
        <p:spPr/>
        <p:txBody>
          <a:bodyPr/>
          <a:lstStyle/>
          <a:p>
            <a:pPr eaLnBrk="1" hangingPunct="1"/>
            <a:r>
              <a:rPr lang="en-US" smtClean="0"/>
              <a:t>Applications That Support NS Processing (Function I And A)</a:t>
            </a:r>
          </a:p>
        </p:txBody>
      </p:sp>
      <p:sp>
        <p:nvSpPr>
          <p:cNvPr id="71684" name="Rectangle 4"/>
          <p:cNvSpPr>
            <a:spLocks noGrp="1" noChangeArrowheads="1"/>
          </p:cNvSpPr>
          <p:nvPr>
            <p:ph type="body" idx="1"/>
          </p:nvPr>
        </p:nvSpPr>
        <p:spPr>
          <a:xfrm>
            <a:off x="977900" y="1600200"/>
            <a:ext cx="3276600" cy="4660900"/>
          </a:xfrm>
        </p:spPr>
        <p:txBody>
          <a:bodyPr/>
          <a:lstStyle/>
          <a:p>
            <a:pPr eaLnBrk="1" hangingPunct="1">
              <a:buFontTx/>
              <a:buNone/>
            </a:pPr>
            <a:r>
              <a:rPr lang="en-US" sz="1800" smtClean="0"/>
              <a:t>• FUNDS.TRANSFER</a:t>
            </a:r>
          </a:p>
          <a:p>
            <a:pPr eaLnBrk="1" hangingPunct="1">
              <a:buFontTx/>
              <a:buNone/>
            </a:pPr>
            <a:r>
              <a:rPr lang="en-US" sz="1800" smtClean="0"/>
              <a:t>• TELLER</a:t>
            </a:r>
          </a:p>
          <a:p>
            <a:pPr eaLnBrk="1" hangingPunct="1">
              <a:buFontTx/>
              <a:buNone/>
            </a:pPr>
            <a:r>
              <a:rPr lang="en-US" sz="1800" smtClean="0"/>
              <a:t>• TELLER.ID</a:t>
            </a:r>
          </a:p>
          <a:p>
            <a:pPr eaLnBrk="1" hangingPunct="1">
              <a:buFontTx/>
              <a:buNone/>
            </a:pPr>
            <a:r>
              <a:rPr lang="en-US" sz="1800" smtClean="0"/>
              <a:t>• CUSTOMER</a:t>
            </a:r>
          </a:p>
          <a:p>
            <a:pPr eaLnBrk="1" hangingPunct="1">
              <a:buFontTx/>
              <a:buNone/>
            </a:pPr>
            <a:r>
              <a:rPr lang="en-US" sz="1800" smtClean="0"/>
              <a:t>• ACCOUNT</a:t>
            </a:r>
          </a:p>
          <a:p>
            <a:pPr eaLnBrk="1" hangingPunct="1">
              <a:buFontTx/>
              <a:buNone/>
            </a:pPr>
            <a:r>
              <a:rPr lang="en-US" sz="1800" smtClean="0"/>
              <a:t>• SEC.ACC.MASTER</a:t>
            </a:r>
          </a:p>
          <a:p>
            <a:pPr eaLnBrk="1" hangingPunct="1">
              <a:buFontTx/>
              <a:buNone/>
            </a:pPr>
            <a:r>
              <a:rPr lang="en-US" sz="1800" smtClean="0"/>
              <a:t>• SECURITY.MASTER</a:t>
            </a:r>
          </a:p>
          <a:p>
            <a:pPr eaLnBrk="1" hangingPunct="1">
              <a:buFontTx/>
              <a:buNone/>
            </a:pPr>
            <a:r>
              <a:rPr lang="en-US" sz="1800" smtClean="0"/>
              <a:t>• CUSTOMER.SECURITY</a:t>
            </a:r>
          </a:p>
          <a:p>
            <a:pPr eaLnBrk="1" hangingPunct="1">
              <a:buFontTx/>
              <a:buNone/>
            </a:pPr>
            <a:r>
              <a:rPr lang="en-US" sz="1800" smtClean="0"/>
              <a:t>• STANDING.ORDER</a:t>
            </a:r>
          </a:p>
          <a:p>
            <a:pPr eaLnBrk="1" hangingPunct="1">
              <a:buFontTx/>
              <a:buNone/>
            </a:pPr>
            <a:r>
              <a:rPr lang="en-US" sz="1800" smtClean="0"/>
              <a:t>• DATA.CAPTURE</a:t>
            </a:r>
          </a:p>
          <a:p>
            <a:pPr eaLnBrk="1" hangingPunct="1">
              <a:buFontTx/>
              <a:buNone/>
            </a:pPr>
            <a:r>
              <a:rPr lang="en-US" sz="1800" smtClean="0"/>
              <a:t>• SC.SETTLEMENT</a:t>
            </a:r>
          </a:p>
          <a:p>
            <a:pPr eaLnBrk="1" hangingPunct="1"/>
            <a:endParaRPr lang="en-US" sz="1800" smtClean="0"/>
          </a:p>
        </p:txBody>
      </p:sp>
      <p:sp>
        <p:nvSpPr>
          <p:cNvPr id="71685" name="Text Box 5"/>
          <p:cNvSpPr txBox="1">
            <a:spLocks noChangeArrowheads="1"/>
          </p:cNvSpPr>
          <p:nvPr/>
        </p:nvSpPr>
        <p:spPr bwMode="auto">
          <a:xfrm>
            <a:off x="4876800" y="2057400"/>
            <a:ext cx="1905000" cy="366713"/>
          </a:xfrm>
          <a:prstGeom prst="rect">
            <a:avLst/>
          </a:prstGeom>
          <a:noFill/>
          <a:ln w="9525">
            <a:noFill/>
            <a:miter lim="800000"/>
            <a:headEnd/>
            <a:tailEnd/>
          </a:ln>
        </p:spPr>
        <p:txBody>
          <a:bodyPr>
            <a:spAutoFit/>
          </a:bodyPr>
          <a:lstStyle/>
          <a:p>
            <a:pPr>
              <a:spcBef>
                <a:spcPct val="50000"/>
              </a:spcBef>
            </a:pPr>
            <a:endParaRPr lang="en-US"/>
          </a:p>
        </p:txBody>
      </p:sp>
      <p:sp>
        <p:nvSpPr>
          <p:cNvPr id="71686" name="Text Box 6"/>
          <p:cNvSpPr txBox="1">
            <a:spLocks noChangeArrowheads="1"/>
          </p:cNvSpPr>
          <p:nvPr/>
        </p:nvSpPr>
        <p:spPr bwMode="auto">
          <a:xfrm>
            <a:off x="4838700" y="1451264"/>
            <a:ext cx="3886200" cy="4031873"/>
          </a:xfrm>
          <a:prstGeom prst="rect">
            <a:avLst/>
          </a:prstGeom>
          <a:noFill/>
          <a:ln w="9525">
            <a:noFill/>
            <a:miter lim="800000"/>
            <a:headEnd/>
            <a:tailEnd/>
          </a:ln>
        </p:spPr>
        <p:txBody>
          <a:bodyPr>
            <a:spAutoFit/>
          </a:bodyPr>
          <a:lstStyle/>
          <a:p>
            <a:pPr>
              <a:spcBef>
                <a:spcPct val="50000"/>
              </a:spcBef>
              <a:buFontTx/>
              <a:buChar char="•"/>
            </a:pPr>
            <a:r>
              <a:rPr lang="en-US" sz="1600" b="0" dirty="0"/>
              <a:t> </a:t>
            </a:r>
            <a:r>
              <a:rPr lang="en-US" sz="1600" b="0" dirty="0">
                <a:latin typeface="Tahoma" pitchFamily="34" charset="0"/>
              </a:rPr>
              <a:t>ACCT.INTERIM.CAP</a:t>
            </a:r>
          </a:p>
          <a:p>
            <a:pPr>
              <a:spcBef>
                <a:spcPct val="50000"/>
              </a:spcBef>
            </a:pPr>
            <a:r>
              <a:rPr lang="en-US" sz="1600" b="0" dirty="0">
                <a:latin typeface="Tahoma" pitchFamily="34" charset="0"/>
              </a:rPr>
              <a:t>• TABLE.CAPITALISE.CORR</a:t>
            </a:r>
          </a:p>
          <a:p>
            <a:pPr>
              <a:spcBef>
                <a:spcPct val="50000"/>
              </a:spcBef>
            </a:pPr>
            <a:r>
              <a:rPr lang="en-US" sz="1600" b="0" dirty="0">
                <a:latin typeface="Tahoma" pitchFamily="34" charset="0"/>
              </a:rPr>
              <a:t>• PAYMENT.STOP</a:t>
            </a:r>
          </a:p>
          <a:p>
            <a:pPr>
              <a:spcBef>
                <a:spcPct val="50000"/>
              </a:spcBef>
            </a:pPr>
            <a:r>
              <a:rPr lang="en-US" sz="1600" b="0" dirty="0">
                <a:latin typeface="Tahoma" pitchFamily="34" charset="0"/>
              </a:rPr>
              <a:t>• GROUP.CREDIT.INT</a:t>
            </a:r>
          </a:p>
          <a:p>
            <a:pPr>
              <a:spcBef>
                <a:spcPct val="50000"/>
              </a:spcBef>
            </a:pPr>
            <a:r>
              <a:rPr lang="en-US" sz="1600" b="0" dirty="0">
                <a:latin typeface="Tahoma" pitchFamily="34" charset="0"/>
              </a:rPr>
              <a:t>• GROUP.DEBIT.INT</a:t>
            </a:r>
          </a:p>
          <a:p>
            <a:pPr>
              <a:spcBef>
                <a:spcPct val="50000"/>
              </a:spcBef>
            </a:pPr>
            <a:r>
              <a:rPr lang="en-US" sz="1600" b="0" dirty="0">
                <a:latin typeface="Tahoma" pitchFamily="34" charset="0"/>
              </a:rPr>
              <a:t>• ACCT.CAPITALISATION</a:t>
            </a:r>
          </a:p>
          <a:p>
            <a:pPr>
              <a:spcBef>
                <a:spcPct val="50000"/>
              </a:spcBef>
            </a:pPr>
            <a:r>
              <a:rPr lang="en-US" sz="1600" b="0" dirty="0">
                <a:latin typeface="Tahoma" pitchFamily="34" charset="0"/>
              </a:rPr>
              <a:t>• ACCOUNT.STATEMENT</a:t>
            </a:r>
          </a:p>
          <a:p>
            <a:pPr>
              <a:spcBef>
                <a:spcPct val="50000"/>
              </a:spcBef>
            </a:pPr>
            <a:r>
              <a:rPr lang="en-US" sz="1600" b="0" dirty="0">
                <a:latin typeface="Tahoma" pitchFamily="34" charset="0"/>
              </a:rPr>
              <a:t>• GROUP.CAPITALISATION</a:t>
            </a:r>
          </a:p>
          <a:p>
            <a:pPr>
              <a:spcBef>
                <a:spcPct val="50000"/>
              </a:spcBef>
            </a:pPr>
            <a:r>
              <a:rPr lang="en-US" sz="1600" b="0" dirty="0">
                <a:latin typeface="Tahoma" pitchFamily="34" charset="0"/>
              </a:rPr>
              <a:t>• ACCT.STATEMENT.CHARGE</a:t>
            </a:r>
          </a:p>
          <a:p>
            <a:pPr>
              <a:spcBef>
                <a:spcPct val="50000"/>
              </a:spcBef>
            </a:pPr>
            <a:r>
              <a:rPr lang="en-US" sz="1600" b="0" dirty="0">
                <a:latin typeface="Tahoma" pitchFamily="34" charset="0"/>
              </a:rPr>
              <a:t>• TURNOVER.DEBIT</a:t>
            </a:r>
          </a:p>
          <a:p>
            <a:pPr>
              <a:spcBef>
                <a:spcPct val="50000"/>
              </a:spcBef>
            </a:pPr>
            <a:r>
              <a:rPr lang="en-US" sz="1600" b="0" dirty="0">
                <a:latin typeface="Tahoma" pitchFamily="34" charset="0"/>
              </a:rPr>
              <a:t>• TURNOVER.CREDIT</a:t>
            </a:r>
            <a:endParaRPr lang="en-US" sz="1600" b="0" dirty="0"/>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47C16B79-7032-46EA-B603-06978913EB0D}" type="slidenum">
              <a:rPr lang="en-US"/>
              <a:pPr/>
              <a:t>53</a:t>
            </a:fld>
            <a:endParaRPr lang="en-US"/>
          </a:p>
        </p:txBody>
      </p:sp>
      <p:sp>
        <p:nvSpPr>
          <p:cNvPr id="72707" name="Rectangle 2"/>
          <p:cNvSpPr>
            <a:spLocks noGrp="1" noChangeArrowheads="1"/>
          </p:cNvSpPr>
          <p:nvPr>
            <p:ph type="title"/>
          </p:nvPr>
        </p:nvSpPr>
        <p:spPr/>
        <p:txBody>
          <a:bodyPr/>
          <a:lstStyle/>
          <a:p>
            <a:pPr eaLnBrk="1" hangingPunct="1"/>
            <a:r>
              <a:rPr lang="en-US" smtClean="0"/>
              <a:t>Applications That Support NS Processing (Function I And A)</a:t>
            </a:r>
          </a:p>
        </p:txBody>
      </p:sp>
      <p:sp>
        <p:nvSpPr>
          <p:cNvPr id="72708" name="Rectangle 3"/>
          <p:cNvSpPr>
            <a:spLocks noGrp="1" noChangeArrowheads="1"/>
          </p:cNvSpPr>
          <p:nvPr>
            <p:ph type="body" idx="1"/>
          </p:nvPr>
        </p:nvSpPr>
        <p:spPr>
          <a:xfrm>
            <a:off x="1003300" y="1346200"/>
            <a:ext cx="3352800" cy="4906963"/>
          </a:xfrm>
        </p:spPr>
        <p:txBody>
          <a:bodyPr/>
          <a:lstStyle/>
          <a:p>
            <a:pPr eaLnBrk="1" hangingPunct="1">
              <a:buFontTx/>
              <a:buNone/>
            </a:pPr>
            <a:r>
              <a:rPr lang="en-US" smtClean="0"/>
              <a:t>• </a:t>
            </a:r>
            <a:r>
              <a:rPr lang="en-US" sz="1800" smtClean="0"/>
              <a:t>INTEREST.STATEMENT</a:t>
            </a:r>
          </a:p>
          <a:p>
            <a:pPr eaLnBrk="1" hangingPunct="1">
              <a:buFontTx/>
              <a:buNone/>
            </a:pPr>
            <a:r>
              <a:rPr lang="en-US" sz="1800" smtClean="0"/>
              <a:t>• ACCOUNT.CREDIT.INT</a:t>
            </a:r>
          </a:p>
          <a:p>
            <a:pPr eaLnBrk="1" hangingPunct="1">
              <a:buFontTx/>
              <a:buNone/>
            </a:pPr>
            <a:r>
              <a:rPr lang="en-US" sz="1800" smtClean="0"/>
              <a:t>• ACCOUNT.DEBIT.INT</a:t>
            </a:r>
          </a:p>
          <a:p>
            <a:pPr eaLnBrk="1" hangingPunct="1">
              <a:buFontTx/>
              <a:buNone/>
            </a:pPr>
            <a:r>
              <a:rPr lang="en-US" sz="1800" smtClean="0"/>
              <a:t>• ACCOUNT.CLOSURE</a:t>
            </a:r>
          </a:p>
          <a:p>
            <a:pPr eaLnBrk="1" hangingPunct="1">
              <a:buFontTx/>
              <a:buNone/>
            </a:pPr>
            <a:r>
              <a:rPr lang="en-US" sz="1800" smtClean="0"/>
              <a:t>• ACCOUNT.DEBIT.LIMIT</a:t>
            </a:r>
          </a:p>
          <a:p>
            <a:pPr eaLnBrk="1" hangingPunct="1">
              <a:buFontTx/>
              <a:buNone/>
            </a:pPr>
            <a:r>
              <a:rPr lang="en-US" sz="1800" smtClean="0"/>
              <a:t>• BALANCE.REQUIREMENT</a:t>
            </a:r>
          </a:p>
          <a:p>
            <a:pPr eaLnBrk="1" hangingPunct="1">
              <a:buFontTx/>
              <a:buNone/>
            </a:pPr>
            <a:r>
              <a:rPr lang="en-US" sz="1800" smtClean="0"/>
              <a:t>• NOTICE.WITHDRAWAL</a:t>
            </a:r>
          </a:p>
          <a:p>
            <a:pPr eaLnBrk="1" hangingPunct="1">
              <a:buFontTx/>
              <a:buNone/>
            </a:pPr>
            <a:r>
              <a:rPr lang="en-US" sz="1800" smtClean="0"/>
              <a:t>• AC.LOCKED.EVENTS</a:t>
            </a:r>
          </a:p>
          <a:p>
            <a:pPr eaLnBrk="1" hangingPunct="1">
              <a:buFontTx/>
              <a:buNone/>
            </a:pPr>
            <a:endParaRPr lang="en-US" sz="1800" smtClean="0"/>
          </a:p>
        </p:txBody>
      </p:sp>
      <p:sp>
        <p:nvSpPr>
          <p:cNvPr id="72709" name="Text Box 4"/>
          <p:cNvSpPr txBox="1">
            <a:spLocks noChangeArrowheads="1"/>
          </p:cNvSpPr>
          <p:nvPr/>
        </p:nvSpPr>
        <p:spPr bwMode="auto">
          <a:xfrm>
            <a:off x="4953000" y="1358900"/>
            <a:ext cx="3429000" cy="3293209"/>
          </a:xfrm>
          <a:prstGeom prst="rect">
            <a:avLst/>
          </a:prstGeom>
          <a:noFill/>
          <a:ln w="9525">
            <a:noFill/>
            <a:miter lim="800000"/>
            <a:headEnd/>
            <a:tailEnd/>
          </a:ln>
        </p:spPr>
        <p:txBody>
          <a:bodyPr>
            <a:spAutoFit/>
          </a:bodyPr>
          <a:lstStyle/>
          <a:p>
            <a:pPr>
              <a:spcBef>
                <a:spcPct val="50000"/>
              </a:spcBef>
              <a:buFontTx/>
              <a:buChar char="•"/>
            </a:pPr>
            <a:r>
              <a:rPr lang="en-US" sz="1600" b="0" dirty="0">
                <a:latin typeface="Tahoma" pitchFamily="34" charset="0"/>
              </a:rPr>
              <a:t> GENERAL.CHARGE</a:t>
            </a:r>
          </a:p>
          <a:p>
            <a:pPr>
              <a:spcBef>
                <a:spcPct val="50000"/>
              </a:spcBef>
              <a:buFontTx/>
              <a:buChar char="•"/>
            </a:pPr>
            <a:r>
              <a:rPr lang="en-US" sz="1600" b="0" dirty="0">
                <a:latin typeface="Tahoma" pitchFamily="34" charset="0"/>
              </a:rPr>
              <a:t> ENTITLEMENT</a:t>
            </a:r>
          </a:p>
          <a:p>
            <a:pPr>
              <a:spcBef>
                <a:spcPct val="50000"/>
              </a:spcBef>
              <a:buFontTx/>
              <a:buChar char="•"/>
            </a:pPr>
            <a:r>
              <a:rPr lang="en-US" sz="1600" b="0" dirty="0">
                <a:latin typeface="Tahoma" pitchFamily="34" charset="0"/>
              </a:rPr>
              <a:t> CURRENCY</a:t>
            </a:r>
          </a:p>
          <a:p>
            <a:pPr>
              <a:spcBef>
                <a:spcPct val="50000"/>
              </a:spcBef>
              <a:buFontTx/>
              <a:buChar char="•"/>
            </a:pPr>
            <a:r>
              <a:rPr lang="en-US" sz="1600" b="0" dirty="0">
                <a:latin typeface="Tahoma" pitchFamily="34" charset="0"/>
              </a:rPr>
              <a:t> FORWARD.RATES</a:t>
            </a:r>
          </a:p>
          <a:p>
            <a:pPr>
              <a:spcBef>
                <a:spcPct val="50000"/>
              </a:spcBef>
              <a:buFontTx/>
              <a:buChar char="•"/>
            </a:pPr>
            <a:r>
              <a:rPr lang="en-US" sz="1600" b="0" dirty="0">
                <a:latin typeface="Tahoma" pitchFamily="34" charset="0"/>
              </a:rPr>
              <a:t> PERIODIC.INTEREST</a:t>
            </a:r>
          </a:p>
          <a:p>
            <a:pPr>
              <a:spcBef>
                <a:spcPct val="50000"/>
              </a:spcBef>
              <a:buFontTx/>
              <a:buChar char="•"/>
            </a:pPr>
            <a:r>
              <a:rPr lang="en-US" sz="1600" b="0" dirty="0">
                <a:latin typeface="Tahoma" pitchFamily="34" charset="0"/>
              </a:rPr>
              <a:t> TRANSACTION.CHARGE</a:t>
            </a:r>
          </a:p>
          <a:p>
            <a:pPr>
              <a:spcBef>
                <a:spcPct val="50000"/>
              </a:spcBef>
              <a:buFontTx/>
              <a:buChar char="•"/>
            </a:pPr>
            <a:r>
              <a:rPr lang="en-US" sz="1600" b="0" dirty="0">
                <a:latin typeface="Tahoma" pitchFamily="34" charset="0"/>
              </a:rPr>
              <a:t> DEBIT.INT.ADDON</a:t>
            </a:r>
          </a:p>
          <a:p>
            <a:pPr>
              <a:spcBef>
                <a:spcPct val="50000"/>
              </a:spcBef>
              <a:buFontTx/>
              <a:buChar char="•"/>
            </a:pPr>
            <a:r>
              <a:rPr lang="en-US" sz="1600" b="0" dirty="0">
                <a:latin typeface="Tahoma" pitchFamily="34" charset="0"/>
              </a:rPr>
              <a:t> HIGHEST.DEBIT</a:t>
            </a:r>
          </a:p>
          <a:p>
            <a:pPr>
              <a:spcBef>
                <a:spcPct val="50000"/>
              </a:spcBef>
              <a:buFontTx/>
              <a:buChar char="•"/>
            </a:pPr>
            <a:endParaRPr lang="en-US" sz="1600" b="0" dirty="0">
              <a:latin typeface="Tahoma" pitchFamily="34" charset="0"/>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55D436D2-9EF5-4B04-BC89-4390B9E9AF04}" type="slidenum">
              <a:rPr lang="en-US"/>
              <a:pPr/>
              <a:t>54</a:t>
            </a:fld>
            <a:endParaRPr lang="en-US"/>
          </a:p>
        </p:txBody>
      </p:sp>
      <p:sp>
        <p:nvSpPr>
          <p:cNvPr id="73731" name="Rectangle 2"/>
          <p:cNvSpPr>
            <a:spLocks noGrp="1" noChangeArrowheads="1"/>
          </p:cNvSpPr>
          <p:nvPr>
            <p:ph type="title"/>
          </p:nvPr>
        </p:nvSpPr>
        <p:spPr/>
        <p:txBody>
          <a:bodyPr/>
          <a:lstStyle/>
          <a:p>
            <a:pPr eaLnBrk="1" hangingPunct="1"/>
            <a:r>
              <a:rPr lang="en-US" smtClean="0"/>
              <a:t>Applications That Support NS Processing (Function I And A) – New Deals Only</a:t>
            </a:r>
          </a:p>
        </p:txBody>
      </p:sp>
      <p:sp>
        <p:nvSpPr>
          <p:cNvPr id="73732" name="Rectangle 3"/>
          <p:cNvSpPr>
            <a:spLocks noGrp="1" noChangeArrowheads="1"/>
          </p:cNvSpPr>
          <p:nvPr>
            <p:ph type="body" idx="1"/>
          </p:nvPr>
        </p:nvSpPr>
        <p:spPr>
          <a:xfrm>
            <a:off x="1028700" y="1600200"/>
            <a:ext cx="3124200" cy="4648200"/>
          </a:xfrm>
        </p:spPr>
        <p:txBody>
          <a:bodyPr/>
          <a:lstStyle/>
          <a:p>
            <a:pPr eaLnBrk="1" hangingPunct="1">
              <a:lnSpc>
                <a:spcPct val="90000"/>
              </a:lnSpc>
              <a:buFontTx/>
              <a:buNone/>
            </a:pPr>
            <a:r>
              <a:rPr lang="en-US" sz="1800" smtClean="0"/>
              <a:t>• MM.MONEY.MARKET</a:t>
            </a:r>
          </a:p>
          <a:p>
            <a:pPr eaLnBrk="1" hangingPunct="1">
              <a:lnSpc>
                <a:spcPct val="90000"/>
              </a:lnSpc>
              <a:buFontTx/>
              <a:buNone/>
            </a:pPr>
            <a:r>
              <a:rPr lang="en-US" sz="1800" smtClean="0"/>
              <a:t>• FOREX</a:t>
            </a:r>
          </a:p>
          <a:p>
            <a:pPr eaLnBrk="1" hangingPunct="1">
              <a:lnSpc>
                <a:spcPct val="90000"/>
              </a:lnSpc>
              <a:buFontTx/>
              <a:buNone/>
            </a:pPr>
            <a:r>
              <a:rPr lang="en-US" sz="1800" smtClean="0"/>
              <a:t>• SEC.OPEN.ORDER</a:t>
            </a:r>
          </a:p>
          <a:p>
            <a:pPr eaLnBrk="1" hangingPunct="1">
              <a:lnSpc>
                <a:spcPct val="90000"/>
              </a:lnSpc>
              <a:buFontTx/>
              <a:buNone/>
            </a:pPr>
            <a:r>
              <a:rPr lang="en-US" sz="1800" smtClean="0"/>
              <a:t>• SC.EXE.SEC.ORDERS</a:t>
            </a:r>
          </a:p>
          <a:p>
            <a:pPr eaLnBrk="1" hangingPunct="1">
              <a:lnSpc>
                <a:spcPct val="90000"/>
              </a:lnSpc>
              <a:buFontTx/>
              <a:buNone/>
            </a:pPr>
            <a:r>
              <a:rPr lang="en-US" sz="1800" smtClean="0"/>
              <a:t>• SEC.TRADE</a:t>
            </a:r>
          </a:p>
          <a:p>
            <a:pPr eaLnBrk="1" hangingPunct="1">
              <a:lnSpc>
                <a:spcPct val="90000"/>
              </a:lnSpc>
              <a:buFontTx/>
              <a:buNone/>
            </a:pPr>
            <a:r>
              <a:rPr lang="en-US" sz="1800" smtClean="0"/>
              <a:t>• SECURITY.TRANSFER</a:t>
            </a:r>
          </a:p>
          <a:p>
            <a:pPr eaLnBrk="1" hangingPunct="1">
              <a:lnSpc>
                <a:spcPct val="90000"/>
              </a:lnSpc>
              <a:buFontTx/>
              <a:buNone/>
            </a:pPr>
            <a:r>
              <a:rPr lang="en-US" sz="1800" smtClean="0"/>
              <a:t>• MG.MORTGAGE</a:t>
            </a:r>
          </a:p>
          <a:p>
            <a:pPr eaLnBrk="1" hangingPunct="1">
              <a:lnSpc>
                <a:spcPct val="90000"/>
              </a:lnSpc>
              <a:buFontTx/>
              <a:buNone/>
            </a:pPr>
            <a:r>
              <a:rPr lang="en-US" sz="1800" smtClean="0"/>
              <a:t>• MG.PAYMENT</a:t>
            </a:r>
          </a:p>
          <a:p>
            <a:pPr eaLnBrk="1" hangingPunct="1">
              <a:lnSpc>
                <a:spcPct val="90000"/>
              </a:lnSpc>
              <a:buFontTx/>
              <a:buNone/>
            </a:pPr>
            <a:r>
              <a:rPr lang="en-US" sz="1800" smtClean="0"/>
              <a:t>• LD.LOANS.AND.DEPOSITS</a:t>
            </a:r>
          </a:p>
          <a:p>
            <a:pPr eaLnBrk="1" hangingPunct="1">
              <a:lnSpc>
                <a:spcPct val="90000"/>
              </a:lnSpc>
              <a:buFontTx/>
              <a:buNone/>
            </a:pPr>
            <a:r>
              <a:rPr lang="en-US" sz="1800" smtClean="0"/>
              <a:t>• LD.SCHEDULE.DEFINE</a:t>
            </a:r>
          </a:p>
          <a:p>
            <a:pPr eaLnBrk="1" hangingPunct="1">
              <a:lnSpc>
                <a:spcPct val="90000"/>
              </a:lnSpc>
              <a:buFontTx/>
              <a:buNone/>
            </a:pPr>
            <a:r>
              <a:rPr lang="en-US" sz="1800" smtClean="0"/>
              <a:t>• FD.FID.ORDER</a:t>
            </a:r>
          </a:p>
          <a:p>
            <a:pPr eaLnBrk="1" hangingPunct="1">
              <a:lnSpc>
                <a:spcPct val="90000"/>
              </a:lnSpc>
              <a:buFontTx/>
              <a:buNone/>
            </a:pPr>
            <a:r>
              <a:rPr lang="en-US" sz="1800" smtClean="0"/>
              <a:t>• FD.FIDUCIARY</a:t>
            </a:r>
          </a:p>
          <a:p>
            <a:pPr eaLnBrk="1" hangingPunct="1">
              <a:lnSpc>
                <a:spcPct val="90000"/>
              </a:lnSpc>
              <a:buFontTx/>
              <a:buNone/>
            </a:pPr>
            <a:endParaRPr lang="en-US" sz="1800" smtClean="0"/>
          </a:p>
        </p:txBody>
      </p:sp>
      <p:sp>
        <p:nvSpPr>
          <p:cNvPr id="73733" name="Text Box 4"/>
          <p:cNvSpPr txBox="1">
            <a:spLocks noChangeArrowheads="1"/>
          </p:cNvSpPr>
          <p:nvPr/>
        </p:nvSpPr>
        <p:spPr bwMode="auto">
          <a:xfrm>
            <a:off x="4251325" y="1219200"/>
            <a:ext cx="4511675" cy="4475071"/>
          </a:xfrm>
          <a:prstGeom prst="rect">
            <a:avLst/>
          </a:prstGeom>
          <a:noFill/>
          <a:ln w="9525">
            <a:noFill/>
            <a:miter lim="800000"/>
            <a:headEnd/>
            <a:tailEnd/>
          </a:ln>
        </p:spPr>
        <p:txBody>
          <a:bodyPr>
            <a:spAutoFit/>
          </a:bodyPr>
          <a:lstStyle/>
          <a:p>
            <a:pPr>
              <a:lnSpc>
                <a:spcPct val="90000"/>
              </a:lnSpc>
              <a:spcBef>
                <a:spcPct val="50000"/>
              </a:spcBef>
            </a:pPr>
            <a:r>
              <a:rPr lang="en-US" sz="1600" b="0" dirty="0"/>
              <a:t>• </a:t>
            </a:r>
            <a:r>
              <a:rPr lang="en-US" sz="1600" b="0" dirty="0">
                <a:latin typeface="Tahoma" pitchFamily="34" charset="0"/>
              </a:rPr>
              <a:t>PD.CAPTURE</a:t>
            </a:r>
          </a:p>
          <a:p>
            <a:pPr>
              <a:lnSpc>
                <a:spcPct val="90000"/>
              </a:lnSpc>
              <a:spcBef>
                <a:spcPct val="50000"/>
              </a:spcBef>
            </a:pPr>
            <a:r>
              <a:rPr lang="en-US" sz="1600" b="0" dirty="0">
                <a:latin typeface="Tahoma" pitchFamily="34" charset="0"/>
              </a:rPr>
              <a:t>• PRE.SYNDICATION.FILE</a:t>
            </a:r>
          </a:p>
          <a:p>
            <a:pPr>
              <a:lnSpc>
                <a:spcPct val="90000"/>
              </a:lnSpc>
              <a:spcBef>
                <a:spcPct val="50000"/>
              </a:spcBef>
            </a:pPr>
            <a:r>
              <a:rPr lang="en-US" sz="1600" b="0" dirty="0">
                <a:latin typeface="Tahoma" pitchFamily="34" charset="0"/>
              </a:rPr>
              <a:t>• FACILITY</a:t>
            </a:r>
          </a:p>
          <a:p>
            <a:pPr>
              <a:lnSpc>
                <a:spcPct val="90000"/>
              </a:lnSpc>
              <a:spcBef>
                <a:spcPct val="50000"/>
              </a:spcBef>
            </a:pPr>
            <a:r>
              <a:rPr lang="en-US" sz="1600" b="0" dirty="0">
                <a:latin typeface="Tahoma" pitchFamily="34" charset="0"/>
              </a:rPr>
              <a:t>• SL.LOANS</a:t>
            </a:r>
          </a:p>
          <a:p>
            <a:pPr>
              <a:lnSpc>
                <a:spcPct val="90000"/>
              </a:lnSpc>
              <a:spcBef>
                <a:spcPct val="50000"/>
              </a:spcBef>
            </a:pPr>
            <a:r>
              <a:rPr lang="en-US" sz="1600" b="0" dirty="0">
                <a:latin typeface="Tahoma" pitchFamily="34" charset="0"/>
              </a:rPr>
              <a:t>• SL.CHARGE</a:t>
            </a:r>
          </a:p>
          <a:p>
            <a:pPr>
              <a:lnSpc>
                <a:spcPct val="90000"/>
              </a:lnSpc>
              <a:spcBef>
                <a:spcPct val="50000"/>
              </a:spcBef>
            </a:pPr>
            <a:r>
              <a:rPr lang="en-US" sz="1600" b="0" dirty="0">
                <a:latin typeface="Tahoma" pitchFamily="34" charset="0"/>
              </a:rPr>
              <a:t>• SL.BUY.SELL</a:t>
            </a:r>
          </a:p>
          <a:p>
            <a:pPr>
              <a:lnSpc>
                <a:spcPct val="90000"/>
              </a:lnSpc>
              <a:spcBef>
                <a:spcPct val="50000"/>
              </a:spcBef>
            </a:pPr>
            <a:r>
              <a:rPr lang="en-US" sz="1600" b="0" dirty="0">
                <a:latin typeface="Tahoma" pitchFamily="34" charset="0"/>
              </a:rPr>
              <a:t>• SL.ROLLOVER</a:t>
            </a:r>
          </a:p>
          <a:p>
            <a:pPr>
              <a:lnSpc>
                <a:spcPct val="90000"/>
              </a:lnSpc>
              <a:spcBef>
                <a:spcPct val="50000"/>
              </a:spcBef>
            </a:pPr>
            <a:r>
              <a:rPr lang="en-US" sz="1600" b="0" dirty="0">
                <a:latin typeface="Tahoma" pitchFamily="34" charset="0"/>
              </a:rPr>
              <a:t>• SL.REPAYMENT.SCHEDULES</a:t>
            </a:r>
          </a:p>
          <a:p>
            <a:pPr>
              <a:lnSpc>
                <a:spcPct val="90000"/>
              </a:lnSpc>
              <a:spcBef>
                <a:spcPct val="50000"/>
              </a:spcBef>
            </a:pPr>
            <a:r>
              <a:rPr lang="en-US" sz="1600" b="0" dirty="0">
                <a:latin typeface="Tahoma" pitchFamily="34" charset="0"/>
              </a:rPr>
              <a:t>• SL.FACI.RATES</a:t>
            </a:r>
          </a:p>
          <a:p>
            <a:pPr>
              <a:lnSpc>
                <a:spcPct val="90000"/>
              </a:lnSpc>
              <a:spcBef>
                <a:spcPct val="50000"/>
              </a:spcBef>
            </a:pPr>
            <a:r>
              <a:rPr lang="en-US" sz="1600" b="0" dirty="0">
                <a:latin typeface="Tahoma" pitchFamily="34" charset="0"/>
              </a:rPr>
              <a:t>• SL.RATES.PART</a:t>
            </a:r>
          </a:p>
          <a:p>
            <a:pPr>
              <a:lnSpc>
                <a:spcPct val="90000"/>
              </a:lnSpc>
              <a:spcBef>
                <a:spcPct val="50000"/>
              </a:spcBef>
            </a:pPr>
            <a:r>
              <a:rPr lang="en-US" sz="1600" b="0" dirty="0">
                <a:latin typeface="Tahoma" pitchFamily="34" charset="0"/>
              </a:rPr>
              <a:t>• SWAP</a:t>
            </a:r>
          </a:p>
          <a:p>
            <a:pPr>
              <a:lnSpc>
                <a:spcPct val="90000"/>
              </a:lnSpc>
              <a:spcBef>
                <a:spcPct val="50000"/>
              </a:spcBef>
            </a:pPr>
            <a:r>
              <a:rPr lang="en-US" sz="1600" b="0" dirty="0">
                <a:latin typeface="Tahoma" pitchFamily="34" charset="0"/>
              </a:rPr>
              <a:t>• FRA.DEAL</a:t>
            </a:r>
          </a:p>
          <a:p>
            <a:pPr>
              <a:spcBef>
                <a:spcPct val="50000"/>
              </a:spcBef>
              <a:buFontTx/>
              <a:buChar char="•"/>
            </a:pPr>
            <a:r>
              <a:rPr lang="en-US" sz="1600" b="0" dirty="0">
                <a:latin typeface="Tahoma" pitchFamily="34" charset="0"/>
              </a:rPr>
              <a:t> PD.PAYMENT.DUE</a:t>
            </a:r>
            <a:endParaRPr lang="en-US" sz="1600" b="0" dirty="0"/>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pPr eaLnBrk="1" hangingPunct="1"/>
            <a:r>
              <a:rPr lang="en-US" smtClean="0"/>
              <a:t>Error Handling</a:t>
            </a:r>
          </a:p>
        </p:txBody>
      </p:sp>
      <p:sp>
        <p:nvSpPr>
          <p:cNvPr id="75779" name="Content Placeholder 2"/>
          <p:cNvSpPr>
            <a:spLocks noGrp="1"/>
          </p:cNvSpPr>
          <p:nvPr>
            <p:ph idx="4294967295"/>
          </p:nvPr>
        </p:nvSpPr>
        <p:spPr>
          <a:xfrm>
            <a:off x="992188" y="1592263"/>
            <a:ext cx="7874000" cy="4638675"/>
          </a:xfrm>
        </p:spPr>
        <p:txBody>
          <a:bodyPr/>
          <a:lstStyle/>
          <a:p>
            <a:pPr eaLnBrk="1" hangingPunct="1"/>
            <a:r>
              <a:rPr lang="en-US" smtClean="0"/>
              <a:t>A process can consist of any number of jobs</a:t>
            </a:r>
          </a:p>
          <a:p>
            <a:pPr eaLnBrk="1" hangingPunct="1"/>
            <a:r>
              <a:rPr lang="en-US" smtClean="0"/>
              <a:t>A Job can have a number of programs or operating system commands.</a:t>
            </a:r>
          </a:p>
          <a:p>
            <a:pPr eaLnBrk="1" hangingPunct="1"/>
            <a:r>
              <a:rPr lang="en-US" smtClean="0"/>
              <a:t> If an error occurs </a:t>
            </a:r>
          </a:p>
          <a:p>
            <a:pPr marL="742950" lvl="1" indent="-285750" eaLnBrk="1" hangingPunct="1"/>
            <a:r>
              <a:rPr lang="en-US" smtClean="0"/>
              <a:t>The system may return immediately to the monitor screen and display the process and the job in error</a:t>
            </a:r>
          </a:p>
          <a:p>
            <a:pPr marL="742950" lvl="1" indent="-285750" eaLnBrk="1" hangingPunct="1"/>
            <a:r>
              <a:rPr lang="en-US" smtClean="0"/>
              <a:t> In the case of less severe errors, update the record for the current batch and the current company on the EB.EOD.ERROR file and continue.</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p:txBody>
          <a:bodyPr/>
          <a:lstStyle/>
          <a:p>
            <a:pPr eaLnBrk="1" hangingPunct="1"/>
            <a:r>
              <a:rPr lang="en-US" smtClean="0"/>
              <a:t>Error Handling</a:t>
            </a:r>
          </a:p>
        </p:txBody>
      </p:sp>
      <p:sp>
        <p:nvSpPr>
          <p:cNvPr id="76803" name="Content Placeholder 2"/>
          <p:cNvSpPr>
            <a:spLocks noGrp="1"/>
          </p:cNvSpPr>
          <p:nvPr>
            <p:ph idx="4294967295"/>
          </p:nvPr>
        </p:nvSpPr>
        <p:spPr>
          <a:xfrm>
            <a:off x="992188" y="1592263"/>
            <a:ext cx="7874000" cy="4638675"/>
          </a:xfrm>
        </p:spPr>
        <p:txBody>
          <a:bodyPr/>
          <a:lstStyle/>
          <a:p>
            <a:pPr eaLnBrk="1" hangingPunct="1"/>
            <a:r>
              <a:rPr lang="en-US" smtClean="0"/>
              <a:t>The details of these errors can be located in</a:t>
            </a:r>
          </a:p>
          <a:p>
            <a:pPr marL="742950" lvl="1" indent="-285750" eaLnBrk="1" hangingPunct="1"/>
            <a:r>
              <a:rPr lang="en-US" smtClean="0"/>
              <a:t>EB.EOD.ERROR file and </a:t>
            </a:r>
          </a:p>
          <a:p>
            <a:pPr marL="742950" lvl="1" indent="-285750" eaLnBrk="1" hangingPunct="1"/>
            <a:r>
              <a:rPr lang="en-US" smtClean="0"/>
              <a:t>EB.EOD.ERROR.DETAIL file.</a:t>
            </a:r>
          </a:p>
          <a:p>
            <a:pPr eaLnBrk="1" hangingPunct="1"/>
            <a:r>
              <a:rPr lang="en-US" smtClean="0"/>
              <a:t>In case of any crashes during COB the concerned transaction will be rolled back and the COB will continue.</a:t>
            </a:r>
          </a:p>
          <a:p>
            <a:pPr eaLnBrk="1" hangingPunct="1"/>
            <a:r>
              <a:rPr lang="en-US" smtClean="0"/>
              <a:t> This ensures that COB can continue after an error and partial updates are rolled back to keep the database in sync.</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p:txBody>
          <a:bodyPr/>
          <a:lstStyle/>
          <a:p>
            <a:pPr eaLnBrk="1" hangingPunct="1"/>
            <a:r>
              <a:rPr lang="en-US" smtClean="0"/>
              <a:t>Error handling</a:t>
            </a:r>
          </a:p>
        </p:txBody>
      </p:sp>
      <p:sp>
        <p:nvSpPr>
          <p:cNvPr id="77827" name="Content Placeholder 2"/>
          <p:cNvSpPr>
            <a:spLocks noGrp="1"/>
          </p:cNvSpPr>
          <p:nvPr>
            <p:ph idx="4294967295"/>
          </p:nvPr>
        </p:nvSpPr>
        <p:spPr>
          <a:xfrm>
            <a:off x="992188" y="1592263"/>
            <a:ext cx="7874000" cy="4638675"/>
          </a:xfrm>
        </p:spPr>
        <p:txBody>
          <a:bodyPr/>
          <a:lstStyle/>
          <a:p>
            <a:pPr eaLnBrk="1" hangingPunct="1"/>
            <a:r>
              <a:rPr lang="en-US" smtClean="0"/>
              <a:t>Jobs can abort for a variety of reasons, both system and application orientated</a:t>
            </a:r>
          </a:p>
          <a:p>
            <a:pPr eaLnBrk="1" hangingPunct="1"/>
            <a:r>
              <a:rPr lang="en-US" smtClean="0"/>
              <a:t>Any system related crashes will be sensed by the TSM and the dead agent will be started again.</a:t>
            </a:r>
          </a:p>
          <a:p>
            <a:pPr eaLnBrk="1" hangingPunct="1"/>
            <a:r>
              <a:rPr lang="en-US" smtClean="0"/>
              <a:t>In case of no activity in a agent for a period of time as defined in the DEATH.WATCH field of TSA.SERVICE</a:t>
            </a:r>
          </a:p>
          <a:p>
            <a:pPr eaLnBrk="1" hangingPunct="1"/>
            <a:r>
              <a:rPr lang="en-US" smtClean="0"/>
              <a:t>Then, TSM restarts the agent ensuring that the COB Crashes are monitored and restarted by the Service Manager.</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a:lstStyle/>
          <a:p>
            <a:pPr eaLnBrk="1" hangingPunct="1"/>
            <a:r>
              <a:rPr lang="en-US" smtClean="0"/>
              <a:t>Error Handling</a:t>
            </a:r>
          </a:p>
        </p:txBody>
      </p:sp>
      <p:sp>
        <p:nvSpPr>
          <p:cNvPr id="78851" name="Content Placeholder 2"/>
          <p:cNvSpPr>
            <a:spLocks noGrp="1"/>
          </p:cNvSpPr>
          <p:nvPr>
            <p:ph idx="4294967295"/>
          </p:nvPr>
        </p:nvSpPr>
        <p:spPr>
          <a:xfrm>
            <a:off x="992188" y="1592263"/>
            <a:ext cx="7874000" cy="4638675"/>
          </a:xfrm>
        </p:spPr>
        <p:txBody>
          <a:bodyPr/>
          <a:lstStyle/>
          <a:p>
            <a:pPr eaLnBrk="1" hangingPunct="1"/>
            <a:r>
              <a:rPr lang="en-US" smtClean="0"/>
              <a:t>Any application related crashes will written to EB.EOD.ERROR with </a:t>
            </a:r>
          </a:p>
          <a:p>
            <a:pPr marL="742950" lvl="1" indent="-285750" eaLnBrk="1" hangingPunct="1"/>
            <a:r>
              <a:rPr lang="en-US" smtClean="0"/>
              <a:t>The information on the job name</a:t>
            </a:r>
          </a:p>
          <a:p>
            <a:pPr marL="742950" lvl="1" indent="-285750" eaLnBrk="1" hangingPunct="1"/>
            <a:r>
              <a:rPr lang="en-US" smtClean="0"/>
              <a:t>The record and the text of the crash.</a:t>
            </a:r>
          </a:p>
          <a:p>
            <a:pPr eaLnBrk="1" hangingPunct="1"/>
            <a:r>
              <a:rPr lang="en-US" smtClean="0"/>
              <a:t> The underlying record from the .LIST file will be removed </a:t>
            </a:r>
          </a:p>
          <a:p>
            <a:pPr eaLnBrk="1" hangingPunct="1"/>
            <a:r>
              <a:rPr lang="en-US" smtClean="0"/>
              <a:t>The updates done till then for the particular transaction will be rolled back.</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Session wise Breakup </a:t>
            </a:r>
          </a:p>
        </p:txBody>
      </p:sp>
      <p:sp>
        <p:nvSpPr>
          <p:cNvPr id="16387" name="Content Placeholder 2"/>
          <p:cNvSpPr>
            <a:spLocks noGrp="1"/>
          </p:cNvSpPr>
          <p:nvPr>
            <p:ph idx="4294967295"/>
          </p:nvPr>
        </p:nvSpPr>
        <p:spPr>
          <a:xfrm>
            <a:off x="992188" y="1592263"/>
            <a:ext cx="7874000" cy="4638675"/>
          </a:xfrm>
        </p:spPr>
        <p:txBody>
          <a:bodyPr/>
          <a:lstStyle/>
          <a:p>
            <a:pPr eaLnBrk="1" hangingPunct="1"/>
            <a:r>
              <a:rPr lang="en-US" smtClean="0"/>
              <a:t>Session 1</a:t>
            </a:r>
          </a:p>
          <a:p>
            <a:pPr marL="742950" lvl="1" indent="-285750" eaLnBrk="1" hangingPunct="1"/>
            <a:r>
              <a:rPr lang="en-US" smtClean="0"/>
              <a:t>Why do we require COB?</a:t>
            </a:r>
          </a:p>
          <a:p>
            <a:pPr marL="742950" lvl="1" indent="-285750" eaLnBrk="1" hangingPunct="1"/>
            <a:r>
              <a:rPr lang="en-US" smtClean="0"/>
              <a:t>COB – Batch Stages</a:t>
            </a:r>
          </a:p>
          <a:p>
            <a:pPr eaLnBrk="1" hangingPunct="1"/>
            <a:r>
              <a:rPr lang="en-US" smtClean="0"/>
              <a:t>Session 2</a:t>
            </a:r>
          </a:p>
          <a:p>
            <a:pPr marL="742950" lvl="1" indent="-285750" eaLnBrk="1" hangingPunct="1"/>
            <a:r>
              <a:rPr lang="en-US" smtClean="0"/>
              <a:t>How to Initiate the COB process?</a:t>
            </a:r>
          </a:p>
          <a:p>
            <a:pPr marL="1143000" lvl="2" indent="-228600" eaLnBrk="1" hangingPunct="1"/>
            <a:r>
              <a:rPr lang="en-US" smtClean="0"/>
              <a:t>Services – Overview</a:t>
            </a:r>
          </a:p>
          <a:p>
            <a:pPr marL="1143000" lvl="2" indent="-228600" eaLnBrk="1" hangingPunct="1"/>
            <a:r>
              <a:rPr lang="en-US" smtClean="0"/>
              <a:t>COB Services</a:t>
            </a:r>
          </a:p>
          <a:p>
            <a:pPr marL="1143000" lvl="2" indent="-228600" eaLnBrk="1" hangingPunct="1"/>
            <a:r>
              <a:rPr lang="en-US" smtClean="0"/>
              <a:t>Delivery Services</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idx="4294967295"/>
          </p:nvPr>
        </p:nvSpPr>
        <p:spPr/>
        <p:txBody>
          <a:bodyPr/>
          <a:lstStyle/>
          <a:p>
            <a:pPr eaLnBrk="1" hangingPunct="1"/>
            <a:r>
              <a:rPr lang="en-US" smtClean="0"/>
              <a:t>COMO</a:t>
            </a:r>
          </a:p>
        </p:txBody>
      </p:sp>
      <p:sp>
        <p:nvSpPr>
          <p:cNvPr id="80899" name="Content Placeholder 2"/>
          <p:cNvSpPr>
            <a:spLocks noGrp="1"/>
          </p:cNvSpPr>
          <p:nvPr>
            <p:ph idx="4294967295"/>
          </p:nvPr>
        </p:nvSpPr>
        <p:spPr>
          <a:xfrm>
            <a:off x="992188" y="1592263"/>
            <a:ext cx="7874000" cy="4638675"/>
          </a:xfrm>
        </p:spPr>
        <p:txBody>
          <a:bodyPr/>
          <a:lstStyle/>
          <a:p>
            <a:pPr eaLnBrk="1" hangingPunct="1"/>
            <a:r>
              <a:rPr lang="en-US" dirty="0" smtClean="0"/>
              <a:t>Log files get stored under a directory &amp;COMO&amp;</a:t>
            </a:r>
          </a:p>
          <a:p>
            <a:pPr eaLnBrk="1" hangingPunct="1"/>
            <a:r>
              <a:rPr lang="en-US" dirty="0" smtClean="0"/>
              <a:t>LIST &amp;COMO&amp; to get a lot of log files</a:t>
            </a:r>
          </a:p>
          <a:p>
            <a:pPr eaLnBrk="1" hangingPunct="1"/>
            <a:r>
              <a:rPr lang="en-US" dirty="0" smtClean="0"/>
              <a:t>JED &amp;COMO&amp; &lt;Log file Name&gt; to view the contents of the log file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Log file ID : </a:t>
            </a:r>
            <a:r>
              <a:rPr lang="en-US" dirty="0" err="1" smtClean="0"/>
              <a:t>tSA</a:t>
            </a:r>
            <a:r>
              <a:rPr lang="en-US" dirty="0" smtClean="0"/>
              <a:t>_&lt;Agent Number&gt;_&lt;Date and time&gt;</a:t>
            </a:r>
          </a:p>
          <a:p>
            <a:pPr eaLnBrk="1" hangingPunct="1"/>
            <a:r>
              <a:rPr lang="en-US" dirty="0" smtClean="0"/>
              <a:t>If an agent is restarted, there will be 2 log files for that agent as the log file ID is based on date and time</a:t>
            </a:r>
          </a:p>
          <a:p>
            <a:pPr eaLnBrk="1" hangingPunct="1"/>
            <a:r>
              <a:rPr lang="en-US" dirty="0" smtClean="0"/>
              <a:t>Log files do not get cleared automatically</a:t>
            </a:r>
          </a:p>
        </p:txBody>
      </p:sp>
      <p:pic>
        <p:nvPicPr>
          <p:cNvPr id="80900" name="Picture 5"/>
          <p:cNvPicPr>
            <a:picLocks noChangeAspect="1" noChangeArrowheads="1"/>
          </p:cNvPicPr>
          <p:nvPr/>
        </p:nvPicPr>
        <p:blipFill>
          <a:blip r:embed="rId3" cstate="print"/>
          <a:srcRect/>
          <a:stretch>
            <a:fillRect/>
          </a:stretch>
        </p:blipFill>
        <p:spPr bwMode="auto">
          <a:xfrm>
            <a:off x="1947316" y="2787650"/>
            <a:ext cx="4162425" cy="7810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p:txBody>
          <a:bodyPr/>
          <a:lstStyle/>
          <a:p>
            <a:pPr eaLnBrk="1" hangingPunct="1"/>
            <a:r>
              <a:rPr lang="en-US" smtClean="0"/>
              <a:t>COMO - A View</a:t>
            </a:r>
          </a:p>
        </p:txBody>
      </p:sp>
      <p:pic>
        <p:nvPicPr>
          <p:cNvPr id="81923"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idx="4294967295"/>
          </p:nvPr>
        </p:nvSpPr>
        <p:spPr/>
        <p:txBody>
          <a:bodyPr/>
          <a:lstStyle/>
          <a:p>
            <a:pPr eaLnBrk="1" hangingPunct="1"/>
            <a:r>
              <a:rPr lang="en-US" smtClean="0"/>
              <a:t>COMO – A View</a:t>
            </a:r>
          </a:p>
        </p:txBody>
      </p:sp>
      <p:pic>
        <p:nvPicPr>
          <p:cNvPr id="82947"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p:txBody>
          <a:bodyPr/>
          <a:lstStyle/>
          <a:p>
            <a:pPr eaLnBrk="1" hangingPunct="1"/>
            <a:r>
              <a:rPr lang="en-US" smtClean="0"/>
              <a:t>Error Messages</a:t>
            </a:r>
          </a:p>
        </p:txBody>
      </p:sp>
      <p:sp>
        <p:nvSpPr>
          <p:cNvPr id="84995" name="Content Placeholder 2"/>
          <p:cNvSpPr>
            <a:spLocks noGrp="1"/>
          </p:cNvSpPr>
          <p:nvPr>
            <p:ph idx="4294967295"/>
          </p:nvPr>
        </p:nvSpPr>
        <p:spPr>
          <a:xfrm>
            <a:off x="992188" y="1592263"/>
            <a:ext cx="7874000" cy="4638675"/>
          </a:xfrm>
        </p:spPr>
        <p:txBody>
          <a:bodyPr/>
          <a:lstStyle/>
          <a:p>
            <a:pPr eaLnBrk="1" hangingPunct="1"/>
            <a:endParaRPr lang="en-US" smtClean="0"/>
          </a:p>
        </p:txBody>
      </p:sp>
      <p:graphicFrame>
        <p:nvGraphicFramePr>
          <p:cNvPr id="152144" name="Group 592"/>
          <p:cNvGraphicFramePr>
            <a:graphicFrameLocks noGrp="1"/>
          </p:cNvGraphicFramePr>
          <p:nvPr/>
        </p:nvGraphicFramePr>
        <p:xfrm>
          <a:off x="1047750" y="1603375"/>
          <a:ext cx="7721600" cy="4503740"/>
        </p:xfrm>
        <a:graphic>
          <a:graphicData uri="http://schemas.openxmlformats.org/drawingml/2006/table">
            <a:tbl>
              <a:tblPr/>
              <a:tblGrid>
                <a:gridCol w="3448050"/>
                <a:gridCol w="4273550"/>
              </a:tblGrid>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Error Message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Cause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BATCH NOT COMPLETED YET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You cannot return to online mode until all batch process have been completed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EOD HAS BEEN INITIATED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EOD has already been set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ILLEGAL FREQ FORMAT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Invalid frequency code specified in process</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ILLEGAL ORDER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The jobs in the process have been specified in an execution order that is illegal i.e job1 depends on the completion of job 2</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INITIALISES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failed during initialization no need to restore the database to re run</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INVALID ENTRY, TRY AGAIN</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Unknown command at current action level</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terminated with an error see process output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LINE.NO OUT OF RANGE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Row selection number does not have an associated process.</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 ENTRY IN PGM.FILE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not defined in PGM.FILE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p:txBody>
          <a:bodyPr/>
          <a:lstStyle/>
          <a:p>
            <a:pPr eaLnBrk="1" hangingPunct="1"/>
            <a:r>
              <a:rPr lang="en-US" smtClean="0"/>
              <a:t>Error Messages</a:t>
            </a:r>
          </a:p>
        </p:txBody>
      </p:sp>
      <p:sp>
        <p:nvSpPr>
          <p:cNvPr id="86019" name="Content Placeholder 2"/>
          <p:cNvSpPr>
            <a:spLocks noGrp="1"/>
          </p:cNvSpPr>
          <p:nvPr>
            <p:ph idx="4294967295"/>
          </p:nvPr>
        </p:nvSpPr>
        <p:spPr>
          <a:xfrm>
            <a:off x="992188" y="1592263"/>
            <a:ext cx="7874000" cy="4638675"/>
          </a:xfrm>
        </p:spPr>
        <p:txBody>
          <a:bodyPr/>
          <a:lstStyle/>
          <a:p>
            <a:pPr eaLnBrk="1" hangingPunct="1"/>
            <a:endParaRPr lang="en-US" smtClean="0"/>
          </a:p>
        </p:txBody>
      </p:sp>
      <p:graphicFrame>
        <p:nvGraphicFramePr>
          <p:cNvPr id="153761" name="Group 161"/>
          <p:cNvGraphicFramePr>
            <a:graphicFrameLocks noGrp="1"/>
          </p:cNvGraphicFramePr>
          <p:nvPr/>
        </p:nvGraphicFramePr>
        <p:xfrm>
          <a:off x="1009650" y="1639888"/>
          <a:ext cx="7797800" cy="4492628"/>
        </p:xfrm>
        <a:graphic>
          <a:graphicData uri="http://schemas.openxmlformats.org/drawingml/2006/table">
            <a:tbl>
              <a:tblPr/>
              <a:tblGrid>
                <a:gridCol w="3482975"/>
                <a:gridCol w="4314825"/>
              </a:tblGrid>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Error Message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Cause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OPTION INVALID IN ON-LINE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Option from menu cannot be executed until the end of day has been initiated.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JOB STATUS IS  xxxxx</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You cannot start this process when another has failed. Re-run the job in error first.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NAME NOT RECOGNISED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name entered is not on the BATCH 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IN HOLD OR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Cannot select process to be restarted when the current status is not HOLD or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IN RUN STATE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Cannot select a process to be halted when the current status is RUNNING</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PRESENT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Unknown process name entered from action line.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REC MISSING</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Fatal error during process execution – see process output for more detail</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RESTORE DB</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Database must be restored to re-run this job</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UNKNOWN JOB IN PGM.FILE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Job not defined in PGM.FILE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12775" y="228600"/>
            <a:ext cx="8153400" cy="990600"/>
          </a:xfrm>
        </p:spPr>
        <p:txBody>
          <a:bodyPr/>
          <a:lstStyle/>
          <a:p>
            <a:r>
              <a:rPr lang="en-US" smtClean="0"/>
              <a:t>How to add a JOB to a Batch</a:t>
            </a:r>
          </a:p>
        </p:txBody>
      </p:sp>
      <p:sp>
        <p:nvSpPr>
          <p:cNvPr id="88067" name="Content Placeholder 2"/>
          <p:cNvSpPr>
            <a:spLocks noGrp="1"/>
          </p:cNvSpPr>
          <p:nvPr>
            <p:ph sz="quarter" idx="1"/>
          </p:nvPr>
        </p:nvSpPr>
        <p:spPr>
          <a:xfrm>
            <a:off x="612775" y="1600200"/>
            <a:ext cx="8153400" cy="4495800"/>
          </a:xfrm>
        </p:spPr>
        <p:txBody>
          <a:bodyPr/>
          <a:lstStyle/>
          <a:p>
            <a:r>
              <a:rPr lang="en-US" smtClean="0"/>
              <a:t>Write a routine compile and catalog it</a:t>
            </a:r>
          </a:p>
          <a:p>
            <a:r>
              <a:rPr lang="en-US" smtClean="0"/>
              <a:t>Create a PGM entry for the routine with “S” type.</a:t>
            </a:r>
          </a:p>
          <a:p>
            <a:r>
              <a:rPr lang="en-US" smtClean="0"/>
              <a:t>Now edit the Batch in input mode and enter the routine name in the JOB.NAME field.</a:t>
            </a:r>
          </a:p>
          <a:p>
            <a:r>
              <a:rPr lang="en-US" smtClean="0"/>
              <a:t>Commit and authorise the batch.</a:t>
            </a:r>
          </a:p>
          <a:p>
            <a:r>
              <a:rPr lang="en-US" smtClean="0"/>
              <a:t>Next slide depicts a batch is opened in the Input mode for adding a new batch</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BATCH – Adding A JOB</a:t>
            </a:r>
          </a:p>
        </p:txBody>
      </p:sp>
      <p:pic>
        <p:nvPicPr>
          <p:cNvPr id="74755" name="Content Placeholder 2"/>
          <p:cNvPicPr>
            <a:picLocks noGrp="1"/>
          </p:cNvPicPr>
          <p:nvPr>
            <p:ph type="pic" idx="1"/>
          </p:nvPr>
        </p:nvPicPr>
        <p:blipFill>
          <a:blip r:embed="rId3" cstate="print"/>
          <a:srcRect t="23291" b="23291"/>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2775" y="228600"/>
            <a:ext cx="8153400" cy="990600"/>
          </a:xfrm>
        </p:spPr>
        <p:txBody>
          <a:bodyPr/>
          <a:lstStyle/>
          <a:p>
            <a:r>
              <a:rPr lang="en-US" smtClean="0"/>
              <a:t>How to add a JOB to a Batch</a:t>
            </a:r>
          </a:p>
        </p:txBody>
      </p:sp>
      <p:sp>
        <p:nvSpPr>
          <p:cNvPr id="90115" name="Content Placeholder 2"/>
          <p:cNvSpPr>
            <a:spLocks noGrp="1"/>
          </p:cNvSpPr>
          <p:nvPr>
            <p:ph sz="quarter" idx="1"/>
          </p:nvPr>
        </p:nvSpPr>
        <p:spPr>
          <a:xfrm>
            <a:off x="612775" y="1600200"/>
            <a:ext cx="8153400" cy="4495800"/>
          </a:xfrm>
        </p:spPr>
        <p:txBody>
          <a:bodyPr/>
          <a:lstStyle/>
          <a:p>
            <a:r>
              <a:rPr lang="en-US" smtClean="0"/>
              <a:t>Next slide depicts the addition of the job BR.EOD.LIQ.TO.HIS in a existing batch.</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t>BATCH – Adding A JOB</a:t>
            </a:r>
          </a:p>
        </p:txBody>
      </p:sp>
      <p:pic>
        <p:nvPicPr>
          <p:cNvPr id="75779" name="Content Placeholder 2"/>
          <p:cNvPicPr>
            <a:picLocks noGrp="1"/>
          </p:cNvPicPr>
          <p:nvPr>
            <p:ph type="pic" idx="1"/>
          </p:nvPr>
        </p:nvPicPr>
        <p:blipFill>
          <a:blip r:embed="rId3" cstate="print"/>
          <a:srcRect t="25483" b="25483"/>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612775" y="228600"/>
            <a:ext cx="8153400" cy="990600"/>
          </a:xfrm>
        </p:spPr>
        <p:txBody>
          <a:bodyPr/>
          <a:lstStyle/>
          <a:p>
            <a:r>
              <a:rPr lang="en-US" smtClean="0"/>
              <a:t>How to remove a JOB from a Batch</a:t>
            </a:r>
          </a:p>
        </p:txBody>
      </p:sp>
      <p:sp>
        <p:nvSpPr>
          <p:cNvPr id="93187" name="Content Placeholder 2"/>
          <p:cNvSpPr>
            <a:spLocks noGrp="1"/>
          </p:cNvSpPr>
          <p:nvPr>
            <p:ph sz="quarter" idx="1"/>
          </p:nvPr>
        </p:nvSpPr>
        <p:spPr>
          <a:xfrm>
            <a:off x="612775" y="1600200"/>
            <a:ext cx="8153400" cy="4495800"/>
          </a:xfrm>
        </p:spPr>
        <p:txBody>
          <a:bodyPr/>
          <a:lstStyle/>
          <a:p>
            <a:r>
              <a:rPr lang="en-US" smtClean="0"/>
              <a:t>Removing a job from a Batch can be done in 2 ways</a:t>
            </a:r>
          </a:p>
          <a:p>
            <a:pPr lvl="1"/>
            <a:r>
              <a:rPr lang="en-US" smtClean="0"/>
              <a:t>By removing the Job (routine name) from the Batch by deleting the multivalue field JOB.NAME.</a:t>
            </a:r>
          </a:p>
          <a:p>
            <a:pPr lvl="1"/>
            <a:r>
              <a:rPr lang="en-US" smtClean="0"/>
              <a:t>By making the particular job’s frequency as “Adhoc” by entering the frequency as “A”.</a:t>
            </a:r>
          </a:p>
          <a:p>
            <a:pPr lvl="1"/>
            <a:endParaRPr lang="en-US" smtClean="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pPr eaLnBrk="1" hangingPunct="1"/>
            <a:r>
              <a:rPr lang="en-US" smtClean="0"/>
              <a:t>Session wise Breakup </a:t>
            </a:r>
          </a:p>
        </p:txBody>
      </p:sp>
      <p:sp>
        <p:nvSpPr>
          <p:cNvPr id="17411" name="Content Placeholder 2"/>
          <p:cNvSpPr>
            <a:spLocks noGrp="1"/>
          </p:cNvSpPr>
          <p:nvPr>
            <p:ph idx="4294967295"/>
          </p:nvPr>
        </p:nvSpPr>
        <p:spPr>
          <a:xfrm>
            <a:off x="992188" y="1592263"/>
            <a:ext cx="7874000" cy="4638675"/>
          </a:xfrm>
        </p:spPr>
        <p:txBody>
          <a:bodyPr/>
          <a:lstStyle/>
          <a:p>
            <a:pPr eaLnBrk="1" hangingPunct="1"/>
            <a:r>
              <a:rPr lang="en-US" smtClean="0"/>
              <a:t>Session 3</a:t>
            </a:r>
          </a:p>
          <a:p>
            <a:pPr marL="742950" lvl="1" indent="-285750" eaLnBrk="1" hangingPunct="1"/>
            <a:r>
              <a:rPr lang="en-US" smtClean="0"/>
              <a:t>TSA.SERVICE</a:t>
            </a:r>
          </a:p>
          <a:p>
            <a:pPr marL="742950" lvl="1" indent="-285750" eaLnBrk="1" hangingPunct="1"/>
            <a:r>
              <a:rPr lang="en-US" smtClean="0"/>
              <a:t>TSA.WORKLOAD.PROFILE</a:t>
            </a:r>
          </a:p>
          <a:p>
            <a:pPr marL="742950" lvl="1" indent="-285750" eaLnBrk="1" hangingPunct="1"/>
            <a:r>
              <a:rPr lang="en-US" smtClean="0"/>
              <a:t>TSA.PARAMETER</a:t>
            </a:r>
          </a:p>
          <a:p>
            <a:pPr marL="742950" lvl="1" indent="-285750" eaLnBrk="1" hangingPunct="1"/>
            <a:r>
              <a:rPr lang="en-US" smtClean="0"/>
              <a:t>TSA.STATUS</a:t>
            </a:r>
          </a:p>
          <a:p>
            <a:pPr marL="742950" lvl="1" indent="-285750" eaLnBrk="1" hangingPunct="1"/>
            <a:r>
              <a:rPr lang="en-US" smtClean="0"/>
              <a:t>How to Monitor COB process?</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612775" y="228600"/>
            <a:ext cx="8153400" cy="990600"/>
          </a:xfrm>
        </p:spPr>
        <p:txBody>
          <a:bodyPr/>
          <a:lstStyle/>
          <a:p>
            <a:r>
              <a:rPr lang="en-US" smtClean="0"/>
              <a:t>How to remove a JOB from a Batch – Method 1</a:t>
            </a:r>
          </a:p>
        </p:txBody>
      </p:sp>
      <p:sp>
        <p:nvSpPr>
          <p:cNvPr id="94211" name="Content Placeholder 2"/>
          <p:cNvSpPr>
            <a:spLocks noGrp="1"/>
          </p:cNvSpPr>
          <p:nvPr>
            <p:ph sz="quarter" idx="1"/>
          </p:nvPr>
        </p:nvSpPr>
        <p:spPr>
          <a:xfrm>
            <a:off x="612775" y="1600200"/>
            <a:ext cx="8153400" cy="4495800"/>
          </a:xfrm>
        </p:spPr>
        <p:txBody>
          <a:bodyPr/>
          <a:lstStyle/>
          <a:p>
            <a:r>
              <a:rPr lang="en-US" smtClean="0"/>
              <a:t>Edit the Batch in Input mode and delete the multivalue field JOB.NAME of the particular job.</a:t>
            </a:r>
          </a:p>
          <a:p>
            <a:r>
              <a:rPr lang="en-US" smtClean="0"/>
              <a:t>Commit and authorise and now the Batch will exclude the particular job.</a:t>
            </a:r>
          </a:p>
          <a:p>
            <a:r>
              <a:rPr lang="en-US" smtClean="0"/>
              <a:t>Next slide shows the status of the batch with the job BR.EOD.LIQ.TO.HIS opened in the Input mode.</a:t>
            </a:r>
          </a:p>
          <a:p>
            <a:r>
              <a:rPr lang="en-US" smtClean="0"/>
              <a:t> </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BATCH – Removing A JOB</a:t>
            </a:r>
          </a:p>
        </p:txBody>
      </p:sp>
      <p:pic>
        <p:nvPicPr>
          <p:cNvPr id="77827" name="Content Placeholder 2"/>
          <p:cNvPicPr>
            <a:picLocks noGrp="1"/>
          </p:cNvPicPr>
          <p:nvPr>
            <p:ph type="pic" idx="1"/>
          </p:nvPr>
        </p:nvPicPr>
        <p:blipFill>
          <a:blip r:embed="rId3" cstate="print"/>
          <a:srcRect t="25483" b="25483"/>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612775" y="228600"/>
            <a:ext cx="8153400" cy="990600"/>
          </a:xfrm>
        </p:spPr>
        <p:txBody>
          <a:bodyPr/>
          <a:lstStyle/>
          <a:p>
            <a:r>
              <a:rPr lang="en-US" smtClean="0"/>
              <a:t>How to remove a JOB from a Batch – Method 1</a:t>
            </a:r>
          </a:p>
        </p:txBody>
      </p:sp>
      <p:sp>
        <p:nvSpPr>
          <p:cNvPr id="96259" name="Content Placeholder 2"/>
          <p:cNvSpPr>
            <a:spLocks noGrp="1"/>
          </p:cNvSpPr>
          <p:nvPr>
            <p:ph sz="quarter" idx="1"/>
          </p:nvPr>
        </p:nvSpPr>
        <p:spPr>
          <a:xfrm>
            <a:off x="612775" y="1600200"/>
            <a:ext cx="8153400" cy="4495800"/>
          </a:xfrm>
        </p:spPr>
        <p:txBody>
          <a:bodyPr/>
          <a:lstStyle/>
          <a:p>
            <a:r>
              <a:rPr lang="en-US" smtClean="0"/>
              <a:t>Next slide depicts that the job BR.EOD.LIQ.TO.HIS is removed from the batch. </a:t>
            </a: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t>BATCH – Removing a JOB</a:t>
            </a:r>
          </a:p>
        </p:txBody>
      </p:sp>
      <p:pic>
        <p:nvPicPr>
          <p:cNvPr id="78851" name="Content Placeholder 2"/>
          <p:cNvPicPr>
            <a:picLocks noGrp="1"/>
          </p:cNvPicPr>
          <p:nvPr>
            <p:ph type="pic" idx="1"/>
          </p:nvPr>
        </p:nvPicPr>
        <p:blipFill>
          <a:blip r:embed="rId3" cstate="print"/>
          <a:srcRect t="29022" b="29022"/>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12775" y="228600"/>
            <a:ext cx="8153400" cy="990600"/>
          </a:xfrm>
        </p:spPr>
        <p:txBody>
          <a:bodyPr/>
          <a:lstStyle/>
          <a:p>
            <a:r>
              <a:rPr lang="en-US" smtClean="0"/>
              <a:t>How to remove a JOB from a Batch – Method 2</a:t>
            </a:r>
          </a:p>
        </p:txBody>
      </p:sp>
      <p:sp>
        <p:nvSpPr>
          <p:cNvPr id="98307" name="Content Placeholder 2"/>
          <p:cNvSpPr>
            <a:spLocks noGrp="1"/>
          </p:cNvSpPr>
          <p:nvPr>
            <p:ph sz="quarter" idx="1"/>
          </p:nvPr>
        </p:nvSpPr>
        <p:spPr>
          <a:xfrm>
            <a:off x="612775" y="1600200"/>
            <a:ext cx="8153400" cy="4495800"/>
          </a:xfrm>
        </p:spPr>
        <p:txBody>
          <a:bodyPr/>
          <a:lstStyle/>
          <a:p>
            <a:r>
              <a:rPr lang="en-US" smtClean="0"/>
              <a:t>Edit the Batch in Input mode and make the particular job frequency as “A” (Adhoc)</a:t>
            </a:r>
          </a:p>
          <a:p>
            <a:r>
              <a:rPr lang="en-US" smtClean="0"/>
              <a:t>Commit and authorise and now the Batch will exclude the particular job while the batch is called.</a:t>
            </a:r>
          </a:p>
          <a:p>
            <a:r>
              <a:rPr lang="en-US" smtClean="0"/>
              <a:t>Next slide shows the status of the batch with the job BR.EOD.LIQ.TO.HIS opened in the Input mode.</a:t>
            </a:r>
          </a:p>
          <a:p>
            <a:r>
              <a:rPr lang="en-US" smtClean="0"/>
              <a:t> The FREQUENCY field for the JOB.NAME field BR.EOD.LIQ.TO.HIS is set to “A” (Adhoc)</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t>BATCH – Removing a JOB (by Ad Hoc)</a:t>
            </a:r>
          </a:p>
        </p:txBody>
      </p:sp>
      <p:pic>
        <p:nvPicPr>
          <p:cNvPr id="79875" name="Content Placeholder 2"/>
          <p:cNvPicPr>
            <a:picLocks noGrp="1"/>
          </p:cNvPicPr>
          <p:nvPr>
            <p:ph type="pic" idx="1"/>
          </p:nvPr>
        </p:nvPicPr>
        <p:blipFill>
          <a:blip r:embed="rId3" cstate="print"/>
          <a:srcRect t="29124" b="29124"/>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idx="4294967295"/>
          </p:nvPr>
        </p:nvSpPr>
        <p:spPr/>
        <p:txBody>
          <a:bodyPr/>
          <a:lstStyle/>
          <a:p>
            <a:pPr eaLnBrk="1" hangingPunct="1"/>
            <a:r>
              <a:rPr lang="en-US" smtClean="0"/>
              <a:t>Workshop 1</a:t>
            </a:r>
          </a:p>
        </p:txBody>
      </p:sp>
      <p:sp>
        <p:nvSpPr>
          <p:cNvPr id="100355" name="Content Placeholder 2"/>
          <p:cNvSpPr>
            <a:spLocks noGrp="1"/>
          </p:cNvSpPr>
          <p:nvPr>
            <p:ph idx="4294967295"/>
          </p:nvPr>
        </p:nvSpPr>
        <p:spPr>
          <a:xfrm>
            <a:off x="992188" y="1592263"/>
            <a:ext cx="7874000" cy="4638675"/>
          </a:xfrm>
        </p:spPr>
        <p:txBody>
          <a:bodyPr/>
          <a:lstStyle/>
          <a:p>
            <a:pPr eaLnBrk="1" hangingPunct="1"/>
            <a:r>
              <a:rPr lang="en-US" smtClean="0"/>
              <a:t>Create a COB record and run the COB with 5 agents</a:t>
            </a:r>
          </a:p>
          <a:p>
            <a:pPr marL="742950" lvl="1" indent="-285750" eaLnBrk="1" hangingPunct="1"/>
            <a:r>
              <a:rPr lang="en-US" smtClean="0"/>
              <a:t>Check the Progress of the COB process</a:t>
            </a:r>
          </a:p>
          <a:p>
            <a:pPr marL="742950" lvl="1" indent="-285750" eaLnBrk="1" hangingPunct="1"/>
            <a:r>
              <a:rPr lang="en-US" smtClean="0"/>
              <a:t>Check the dates change</a:t>
            </a:r>
          </a:p>
          <a:p>
            <a:pPr marL="742950" lvl="1" indent="-285750" eaLnBrk="1" hangingPunct="1"/>
            <a:r>
              <a:rPr lang="en-US" smtClean="0"/>
              <a:t>Check the status of the Agents</a:t>
            </a:r>
          </a:p>
          <a:p>
            <a:pPr marL="742950" lvl="1" indent="-285750" eaLnBrk="1" hangingPunct="1"/>
            <a:r>
              <a:rPr lang="en-US" smtClean="0"/>
              <a:t>Document and Analyse the process of all 5 agents</a:t>
            </a:r>
          </a:p>
          <a:p>
            <a:pPr marL="742950" lvl="1" indent="-285750" eaLnBrk="1" hangingPunct="1"/>
            <a:r>
              <a:rPr lang="en-US" smtClean="0"/>
              <a:t>Troubleshoot and Document if any error occurs.</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mtClean="0"/>
              <a:t>Session wise Breakup </a:t>
            </a:r>
          </a:p>
        </p:txBody>
      </p:sp>
      <p:sp>
        <p:nvSpPr>
          <p:cNvPr id="18435" name="Content Placeholder 2"/>
          <p:cNvSpPr>
            <a:spLocks noGrp="1"/>
          </p:cNvSpPr>
          <p:nvPr>
            <p:ph idx="4294967295"/>
          </p:nvPr>
        </p:nvSpPr>
        <p:spPr>
          <a:xfrm>
            <a:off x="992188" y="1592263"/>
            <a:ext cx="7874000" cy="4638675"/>
          </a:xfrm>
        </p:spPr>
        <p:txBody>
          <a:bodyPr/>
          <a:lstStyle/>
          <a:p>
            <a:pPr eaLnBrk="1" hangingPunct="1"/>
            <a:r>
              <a:rPr lang="en-US" smtClean="0"/>
              <a:t>Session 4</a:t>
            </a:r>
          </a:p>
          <a:p>
            <a:pPr marL="742950" lvl="1" indent="-285750" eaLnBrk="1" hangingPunct="1"/>
            <a:r>
              <a:rPr lang="en-US" smtClean="0"/>
              <a:t>How to Troubleshoot  COB Errors?</a:t>
            </a:r>
          </a:p>
          <a:p>
            <a:pPr marL="742950" lvl="1" indent="-285750" eaLnBrk="1" hangingPunct="1"/>
            <a:r>
              <a:rPr lang="en-US" smtClean="0"/>
              <a:t>Where to check Errors in the COB stages?</a:t>
            </a:r>
          </a:p>
          <a:p>
            <a:pPr marL="742950" lvl="1" indent="-285750" eaLnBrk="1" hangingPunct="1"/>
            <a:r>
              <a:rPr lang="en-US" smtClean="0"/>
              <a:t>Error Messages</a:t>
            </a:r>
          </a:p>
          <a:p>
            <a:pPr marL="742950" lvl="1" indent="-285750" eaLnBrk="1" hangingPunct="1"/>
            <a:r>
              <a:rPr lang="en-US" smtClean="0"/>
              <a:t>How to ADD a JOB to a BATCH ?</a:t>
            </a:r>
          </a:p>
          <a:p>
            <a:pPr marL="742950" lvl="1" indent="-285750" eaLnBrk="1" hangingPunct="1"/>
            <a:r>
              <a:rPr lang="en-US" smtClean="0"/>
              <a:t>How to Remove a JOB from a BATCH?</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Why do we require COB? </a:t>
            </a:r>
          </a:p>
        </p:txBody>
      </p:sp>
      <p:sp>
        <p:nvSpPr>
          <p:cNvPr id="20483" name="Rectangle 3"/>
          <p:cNvSpPr>
            <a:spLocks noGrp="1" noChangeArrowheads="1"/>
          </p:cNvSpPr>
          <p:nvPr>
            <p:ph type="body" idx="1"/>
          </p:nvPr>
        </p:nvSpPr>
        <p:spPr>
          <a:xfrm>
            <a:off x="992188" y="1592263"/>
            <a:ext cx="7874000" cy="4337050"/>
          </a:xfrm>
        </p:spPr>
        <p:txBody>
          <a:bodyPr/>
          <a:lstStyle/>
          <a:p>
            <a:pPr algn="just" eaLnBrk="1" hangingPunct="1"/>
            <a:r>
              <a:rPr lang="en-US" sz="2000" smtClean="0"/>
              <a:t>COB stands for Closure Of Business. </a:t>
            </a:r>
          </a:p>
          <a:p>
            <a:pPr algn="just" eaLnBrk="1" hangingPunct="1"/>
            <a:r>
              <a:rPr lang="en-US" sz="2000" smtClean="0"/>
              <a:t>It marks the end for all the financial transactions of a day. </a:t>
            </a:r>
          </a:p>
          <a:p>
            <a:pPr algn="just" eaLnBrk="1" hangingPunct="1"/>
            <a:r>
              <a:rPr lang="en-US" sz="2000" smtClean="0"/>
              <a:t>It supports 24 hours Non Stop processing if the Non Stop module installed. </a:t>
            </a:r>
          </a:p>
          <a:p>
            <a:pPr algn="just" eaLnBrk="1" hangingPunct="1"/>
            <a:r>
              <a:rPr lang="en-US" sz="2000" smtClean="0"/>
              <a:t>COB process is a Batch process.</a:t>
            </a:r>
          </a:p>
          <a:p>
            <a:pPr algn="just" eaLnBrk="1" hangingPunct="1"/>
            <a:r>
              <a:rPr lang="en-US" sz="2000" smtClean="0"/>
              <a:t>The important events in COB are </a:t>
            </a:r>
          </a:p>
          <a:p>
            <a:pPr lvl="1" algn="just" eaLnBrk="1" hangingPunct="1"/>
            <a:r>
              <a:rPr lang="en-US" sz="1800" smtClean="0"/>
              <a:t>Generation of loan schedules</a:t>
            </a:r>
          </a:p>
          <a:p>
            <a:pPr lvl="1" algn="just" eaLnBrk="1" hangingPunct="1"/>
            <a:r>
              <a:rPr lang="en-US" sz="1800" smtClean="0"/>
              <a:t>Accruals</a:t>
            </a:r>
          </a:p>
          <a:p>
            <a:pPr lvl="1" algn="just" eaLnBrk="1" hangingPunct="1"/>
            <a:r>
              <a:rPr lang="en-US" sz="1800" smtClean="0"/>
              <a:t>Internal bank accounting and reports.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3638</TotalTime>
  <Words>3205</Words>
  <Application>Microsoft Office PowerPoint</Application>
  <PresentationFormat>On-screen Show (4:3)</PresentationFormat>
  <Paragraphs>502</Paragraphs>
  <Slides>77</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宋体</vt:lpstr>
      <vt:lpstr>Arial</vt:lpstr>
      <vt:lpstr>Arial Narrow</vt:lpstr>
      <vt:lpstr>Courier New</vt:lpstr>
      <vt:lpstr>Lucida Sans Unicode</vt:lpstr>
      <vt:lpstr>Symbol</vt:lpstr>
      <vt:lpstr>Tahoma</vt:lpstr>
      <vt:lpstr>Times New Roman</vt:lpstr>
      <vt:lpstr>Wingdings</vt:lpstr>
      <vt:lpstr>Wingdings 3</vt:lpstr>
      <vt:lpstr>Capgemini FS Print</vt:lpstr>
      <vt:lpstr>COB</vt:lpstr>
      <vt:lpstr>Objectives</vt:lpstr>
      <vt:lpstr>Objectives</vt:lpstr>
      <vt:lpstr>Objectives</vt:lpstr>
      <vt:lpstr>Objectives</vt:lpstr>
      <vt:lpstr>Session wise Breakup </vt:lpstr>
      <vt:lpstr>Session wise Breakup </vt:lpstr>
      <vt:lpstr>Session wise Breakup </vt:lpstr>
      <vt:lpstr>Why do we require COB? </vt:lpstr>
      <vt:lpstr>What is Batch Processing ? </vt:lpstr>
      <vt:lpstr>Why do we require COB? </vt:lpstr>
      <vt:lpstr>COB – Batch Stages</vt:lpstr>
      <vt:lpstr>COB – Batch Stages</vt:lpstr>
      <vt:lpstr>COB – Batch Stages</vt:lpstr>
      <vt:lpstr>COB – Batch Stages</vt:lpstr>
      <vt:lpstr>COB – Batch Stages</vt:lpstr>
      <vt:lpstr>COB – Batch Stages</vt:lpstr>
      <vt:lpstr>Services - Overview</vt:lpstr>
      <vt:lpstr>Temenos Service Manager (TSM)</vt:lpstr>
      <vt:lpstr>Delivery Services</vt:lpstr>
      <vt:lpstr>Delivery Services</vt:lpstr>
      <vt:lpstr>Delivery Services</vt:lpstr>
      <vt:lpstr>Delivery Services – SWIFT.IN</vt:lpstr>
      <vt:lpstr>Delivery Services – SWIFT.OUT</vt:lpstr>
      <vt:lpstr>Delivery Services – PRINT.IN</vt:lpstr>
      <vt:lpstr>Delivery Services – PRINT.OUT</vt:lpstr>
      <vt:lpstr>COB Services</vt:lpstr>
      <vt:lpstr>Services - Overview– COB Record</vt:lpstr>
      <vt:lpstr>Services - Overview– TSA.WORKLOAD.PROFILE</vt:lpstr>
      <vt:lpstr>Services - Overview– TSA.WORKLOAD.PROFILE</vt:lpstr>
      <vt:lpstr>Services - Overview– TSA.SERVICE</vt:lpstr>
      <vt:lpstr>Services - Overview– TSA.PARAMETER</vt:lpstr>
      <vt:lpstr>Initiate COB Service</vt:lpstr>
      <vt:lpstr>Initiate COB Service</vt:lpstr>
      <vt:lpstr>Initiate COB Service</vt:lpstr>
      <vt:lpstr>Initiate COB Service</vt:lpstr>
      <vt:lpstr>Initiate COB Service</vt:lpstr>
      <vt:lpstr>COB.MONITOR</vt:lpstr>
      <vt:lpstr>Monitoring COB - tEC</vt:lpstr>
      <vt:lpstr>Monitoring COB - tEC</vt:lpstr>
      <vt:lpstr>Monitoring COB - tEC</vt:lpstr>
      <vt:lpstr>Monitoring COB - tEC</vt:lpstr>
      <vt:lpstr>Monitoring COB – JOB.PROGRESS</vt:lpstr>
      <vt:lpstr>Monitoring COB</vt:lpstr>
      <vt:lpstr>Monitoring COB</vt:lpstr>
      <vt:lpstr>Monitoring COB</vt:lpstr>
      <vt:lpstr>Monitoring COB – AGENT.STATUS</vt:lpstr>
      <vt:lpstr>TSA.STATUS</vt:lpstr>
      <vt:lpstr>Monitoring COB – TSA.STATUS</vt:lpstr>
      <vt:lpstr>Date Changes During COB</vt:lpstr>
      <vt:lpstr>Date Changes During COB</vt:lpstr>
      <vt:lpstr>Non Stop Process @ COB</vt:lpstr>
      <vt:lpstr>Applications That Support NS Processing (Function I And A)</vt:lpstr>
      <vt:lpstr>Applications That Support NS Processing (Function I And A)</vt:lpstr>
      <vt:lpstr>Applications That Support NS Processing (Function I And A) – New Deals Only</vt:lpstr>
      <vt:lpstr>Error Handling</vt:lpstr>
      <vt:lpstr>Error Handling</vt:lpstr>
      <vt:lpstr>Error handling</vt:lpstr>
      <vt:lpstr>Error Handling</vt:lpstr>
      <vt:lpstr>COMO</vt:lpstr>
      <vt:lpstr>COMO - A View</vt:lpstr>
      <vt:lpstr>COMO – A View</vt:lpstr>
      <vt:lpstr>Error Messages</vt:lpstr>
      <vt:lpstr>Error Messages</vt:lpstr>
      <vt:lpstr>How to add a JOB to a Batch</vt:lpstr>
      <vt:lpstr>BATCH – Adding A JOB</vt:lpstr>
      <vt:lpstr>How to add a JOB to a Batch</vt:lpstr>
      <vt:lpstr>BATCH – Adding A JOB</vt:lpstr>
      <vt:lpstr>How to remove a JOB from a Batch</vt:lpstr>
      <vt:lpstr>How to remove a JOB from a Batch – Method 1</vt:lpstr>
      <vt:lpstr>BATCH – Removing A JOB</vt:lpstr>
      <vt:lpstr>How to remove a JOB from a Batch – Method 1</vt:lpstr>
      <vt:lpstr>BATCH – Removing a JOB</vt:lpstr>
      <vt:lpstr>How to remove a JOB from a Batch – Method 2</vt:lpstr>
      <vt:lpstr>BATCH – Removing a JOB (by Ad Hoc)</vt:lpstr>
      <vt:lpstr>Workshop 1</vt:lpstr>
      <vt:lpstr>www.capgemini.com/financialservices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S, Chinnu</cp:lastModifiedBy>
  <cp:revision>341</cp:revision>
  <cp:lastPrinted>2001-10-18T16:19:51Z</cp:lastPrinted>
  <dcterms:created xsi:type="dcterms:W3CDTF">2008-12-19T08:52:11Z</dcterms:created>
  <dcterms:modified xsi:type="dcterms:W3CDTF">2019-06-13T07:17:42Z</dcterms:modified>
</cp:coreProperties>
</file>