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425" r:id="rId2"/>
    <p:sldId id="668" r:id="rId3"/>
    <p:sldId id="669" r:id="rId4"/>
    <p:sldId id="671" r:id="rId5"/>
    <p:sldId id="672" r:id="rId6"/>
    <p:sldId id="674" r:id="rId7"/>
    <p:sldId id="675" r:id="rId8"/>
    <p:sldId id="676" r:id="rId9"/>
    <p:sldId id="677" r:id="rId10"/>
    <p:sldId id="678" r:id="rId11"/>
    <p:sldId id="679" r:id="rId12"/>
    <p:sldId id="681" r:id="rId13"/>
    <p:sldId id="682" r:id="rId14"/>
    <p:sldId id="683" r:id="rId15"/>
    <p:sldId id="684" r:id="rId16"/>
    <p:sldId id="685" r:id="rId17"/>
    <p:sldId id="686" r:id="rId18"/>
    <p:sldId id="688" r:id="rId19"/>
    <p:sldId id="689" r:id="rId20"/>
    <p:sldId id="690" r:id="rId21"/>
    <p:sldId id="691" r:id="rId22"/>
    <p:sldId id="692" r:id="rId23"/>
    <p:sldId id="693" r:id="rId24"/>
    <p:sldId id="694" r:id="rId25"/>
    <p:sldId id="695" r:id="rId26"/>
    <p:sldId id="696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661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5263" autoAdjust="0"/>
  </p:normalViewPr>
  <p:slideViewPr>
    <p:cSldViewPr snapToGrid="0" snapToObjects="1">
      <p:cViewPr varScale="1">
        <p:scale>
          <a:sx n="88" d="100"/>
          <a:sy n="88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1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37267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194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Vetting table – Each value specified in vetting table should be defined in a single table/application.</a:t>
            </a:r>
          </a:p>
        </p:txBody>
      </p:sp>
    </p:spTree>
    <p:extLst>
      <p:ext uri="{BB962C8B-B14F-4D97-AF65-F5344CB8AC3E}">
        <p14:creationId xmlns:p14="http://schemas.microsoft.com/office/powerpoint/2010/main" val="118470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21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36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93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Local </a:t>
            </a:r>
            <a:r>
              <a:rPr lang="en-US" altLang="zh-CN" smtClean="0">
                <a:ea typeface="宋体" charset="-122"/>
              </a:rPr>
              <a:t>Reference Fields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June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reference field ‘Customer Gender’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the field Customer Gender using LOCAL.TABLE application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38" y="2378075"/>
            <a:ext cx="4856162" cy="39973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ID – T24 application that the local reference field is going to be attached to</a:t>
            </a:r>
          </a:p>
          <a:p>
            <a:pPr eaLnBrk="1" hangingPunct="1"/>
            <a:r>
              <a:rPr lang="en-US" smtClean="0"/>
              <a:t>Local Table No. – ID of the LOCAL.TABLE</a:t>
            </a:r>
          </a:p>
          <a:p>
            <a:pPr eaLnBrk="1" hangingPunct="1"/>
            <a:r>
              <a:rPr lang="en-US" smtClean="0"/>
              <a:t>Sub Assoc Code – Must be used if the local reference field is a multi value or an associated multi value</a:t>
            </a:r>
          </a:p>
          <a:p>
            <a:pPr lvl="1" eaLnBrk="1" hangingPunct="1"/>
            <a:r>
              <a:rPr lang="en-US" smtClean="0"/>
              <a:t>XX. Multi Value</a:t>
            </a:r>
          </a:p>
          <a:p>
            <a:pPr lvl="1" eaLnBrk="1" hangingPunct="1"/>
            <a:r>
              <a:rPr lang="en-US" smtClean="0"/>
              <a:t>XX&lt; Start of an associated multi value set</a:t>
            </a:r>
          </a:p>
          <a:p>
            <a:pPr lvl="1" eaLnBrk="1" hangingPunct="1"/>
            <a:r>
              <a:rPr lang="en-US" smtClean="0"/>
              <a:t>XX- Part of an associated multi value set</a:t>
            </a:r>
          </a:p>
          <a:p>
            <a:pPr lvl="1" eaLnBrk="1" hangingPunct="1"/>
            <a:r>
              <a:rPr lang="en-US" smtClean="0"/>
              <a:t>XX&gt; End of the associated multi value set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LOCAL.REF.TABLE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771650"/>
            <a:ext cx="5019675" cy="33147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800" y="2351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Field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LOCAL.REF.TABLE I followed by application name in command line</a:t>
            </a:r>
          </a:p>
          <a:p>
            <a:pPr eaLnBrk="1" hangingPunct="1"/>
            <a:r>
              <a:rPr lang="en-US" smtClean="0"/>
              <a:t>Input ID of LOCAL.TABLE</a:t>
            </a:r>
          </a:p>
          <a:p>
            <a:pPr eaLnBrk="1" hangingPunct="1"/>
            <a:r>
              <a:rPr lang="en-US" smtClean="0"/>
              <a:t>Commit and authorize the record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local reference field ‘Customer Gender’ to Customer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created local reference field to Customer application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2560638"/>
            <a:ext cx="5181600" cy="20669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31384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local reference appears in application as shown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/>
          <a:srcRect b="17574"/>
          <a:stretch>
            <a:fillRect/>
          </a:stretch>
        </p:blipFill>
        <p:spPr bwMode="auto">
          <a:xfrm>
            <a:off x="2138363" y="2001838"/>
            <a:ext cx="5214937" cy="4368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700" y="2490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reference field ‘Secured Y N’ and attach it to Account application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field using LOCAL.TABLE application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 b="12988"/>
          <a:stretch>
            <a:fillRect/>
          </a:stretch>
        </p:blipFill>
        <p:spPr bwMode="auto">
          <a:xfrm>
            <a:off x="2325688" y="2047875"/>
            <a:ext cx="4659312" cy="4032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2541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for the session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LOCAL.TABLE</a:t>
            </a:r>
          </a:p>
          <a:p>
            <a:pPr eaLnBrk="1" hangingPunct="1"/>
            <a:r>
              <a:rPr lang="en-US" smtClean="0"/>
              <a:t>LOCAL.REF.TABLE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entry of the newly created local field in the Account application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388" y="2592388"/>
            <a:ext cx="5000625" cy="18764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800" y="3176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attached Local Reference field appears in Account application as shown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738" y="2371725"/>
            <a:ext cx="4614862" cy="40544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9300" y="2744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local reference fields ‘ID Proof’ and ‘Proof’ for Account application, setting Proof as multi-value field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92188" y="1427163"/>
            <a:ext cx="7874000" cy="4638675"/>
          </a:xfrm>
        </p:spPr>
        <p:txBody>
          <a:bodyPr/>
          <a:lstStyle/>
          <a:p>
            <a:r>
              <a:rPr lang="en-US" smtClean="0"/>
              <a:t>Create local fields using LOCAL.TABLE application as shown</a:t>
            </a:r>
          </a:p>
          <a:p>
            <a:endParaRPr lang="en-US" smtClean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 cstate="print"/>
          <a:srcRect b="7828"/>
          <a:stretch>
            <a:fillRect/>
          </a:stretch>
        </p:blipFill>
        <p:spPr bwMode="auto">
          <a:xfrm>
            <a:off x="1122363" y="2235200"/>
            <a:ext cx="3779837" cy="3860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5700" y="2230438"/>
            <a:ext cx="3860800" cy="3865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7100" y="2692400"/>
            <a:ext cx="12954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5200" y="2755900"/>
            <a:ext cx="1295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5" y="1628775"/>
            <a:ext cx="3940175" cy="37941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624013"/>
            <a:ext cx="3903663" cy="37988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0" y="2160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2109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an entry of the newly created local field in the Account application</a:t>
            </a:r>
          </a:p>
          <a:p>
            <a:endParaRPr lang="en-US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493963"/>
            <a:ext cx="4981575" cy="34956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300" y="3113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The Local Reference field appears as shown</a:t>
            </a:r>
          </a:p>
          <a:p>
            <a:endParaRPr lang="en-US" smtClean="0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2027238"/>
            <a:ext cx="3778250" cy="4246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1998663"/>
            <a:ext cx="3911600" cy="4262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0400" y="24272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600" y="24018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Fields with condition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Local reference field can be set as No Input field and then can be defaulted based on condition</a:t>
            </a:r>
          </a:p>
          <a:p>
            <a:pPr eaLnBrk="1" hangingPunct="1"/>
            <a:r>
              <a:rPr lang="en-US" smtClean="0"/>
              <a:t>For condition setup, use the LOCAL.TABLE fields (shown in screen shot)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06775"/>
            <a:ext cx="4343400" cy="2762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Application – To which the local field is going to be attached</a:t>
            </a:r>
          </a:p>
          <a:p>
            <a:pPr eaLnBrk="1" hangingPunct="1"/>
            <a:r>
              <a:rPr lang="en-US" smtClean="0"/>
              <a:t>Decis Field – Field in the application whose value has to be checked</a:t>
            </a:r>
          </a:p>
          <a:p>
            <a:pPr eaLnBrk="1" hangingPunct="1"/>
            <a:r>
              <a:rPr lang="en-US" smtClean="0"/>
              <a:t>Replace File – Another application</a:t>
            </a:r>
          </a:p>
          <a:p>
            <a:pPr eaLnBrk="1" hangingPunct="1"/>
            <a:r>
              <a:rPr lang="en-US" smtClean="0"/>
              <a:t>Replace Fld – Field in application whose value needs to be checked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Decision - 'EQ', 'GE', 'GT', 'LE', 'LK', 'LT', 'NE', or 'UL'.</a:t>
            </a:r>
          </a:p>
          <a:p>
            <a:pPr eaLnBrk="1" hangingPunct="1"/>
            <a:r>
              <a:rPr lang="en-US" smtClean="0"/>
              <a:t>Decision Fr / Decision To – Range of values can be specified</a:t>
            </a:r>
          </a:p>
          <a:p>
            <a:pPr eaLnBrk="1" hangingPunct="1"/>
            <a:r>
              <a:rPr lang="en-US" smtClean="0"/>
              <a:t>Override Possible – Can input in the local field differ from the decision set</a:t>
            </a:r>
          </a:p>
          <a:p>
            <a:pPr eaLnBrk="1" hangingPunct="1"/>
            <a:r>
              <a:rPr lang="en-US" smtClean="0"/>
              <a:t>Default Possible – If Y, value in vetting table is defaulted</a:t>
            </a:r>
          </a:p>
          <a:p>
            <a:pPr eaLnBrk="1" hangingPunct="1"/>
            <a:r>
              <a:rPr lang="en-US" smtClean="0"/>
              <a:t>Noinput change Fld – Local field property can be set to no input or no change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 the end of this session, participants will </a:t>
            </a:r>
          </a:p>
          <a:p>
            <a:pPr lvl="1" eaLnBrk="1" hangingPunct="1"/>
            <a:r>
              <a:rPr lang="en-US" smtClean="0"/>
              <a:t>Appreciate feature of local reference field in T24</a:t>
            </a:r>
          </a:p>
          <a:p>
            <a:pPr lvl="1" eaLnBrk="1" hangingPunct="1"/>
            <a:r>
              <a:rPr lang="en-US" smtClean="0"/>
              <a:t>Know to create a local reference field for T24 application</a:t>
            </a:r>
          </a:p>
          <a:p>
            <a:pPr lvl="1" eaLnBrk="1" hangingPunct="1"/>
            <a:r>
              <a:rPr lang="en-US" smtClean="0"/>
              <a:t>Know to how to set up conditions for a local reference field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Application Vet – Application against the key of which the field is being validated</a:t>
            </a:r>
          </a:p>
          <a:p>
            <a:pPr eaLnBrk="1" hangingPunct="1"/>
            <a:r>
              <a:rPr lang="en-US" smtClean="0"/>
              <a:t>Appl Enrichm Field – Which field in the application mentioned above is to be used as enrichment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conditional local reference field ‘Valued Customer’ for Account application</a:t>
            </a:r>
          </a:p>
          <a:p>
            <a:pPr eaLnBrk="1" hangingPunct="1"/>
            <a:r>
              <a:rPr lang="en-US" smtClean="0"/>
              <a:t>Wherein the field is updated with ‘Y’, when the conditions sector = 1000 and category = 1001 are satisfied</a:t>
            </a:r>
          </a:p>
          <a:p>
            <a:pPr eaLnBrk="1" hangingPunct="1"/>
            <a:r>
              <a:rPr lang="en-US" smtClean="0"/>
              <a:t>The field is updated with ‘N’, when the conditions sector = 1000 and category = 1001 are not satisfied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field ‘Valued Customer’</a:t>
            </a:r>
          </a:p>
          <a:p>
            <a:pPr eaLnBrk="1" hangingPunct="1"/>
            <a:r>
              <a:rPr lang="en-US" smtClean="0"/>
              <a:t>This local field is to be attached to Account application</a:t>
            </a:r>
          </a:p>
          <a:p>
            <a:pPr eaLnBrk="1" hangingPunct="1"/>
            <a:r>
              <a:rPr lang="en-US" smtClean="0"/>
              <a:t>Customer field in Account is the link to Customer file from where Sector value is picked up and checked as the first condition</a:t>
            </a:r>
          </a:p>
          <a:p>
            <a:pPr eaLnBrk="1" hangingPunct="1"/>
            <a:r>
              <a:rPr lang="en-US" smtClean="0"/>
              <a:t>The second condition is Category field in Account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693863"/>
            <a:ext cx="4016375" cy="36528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3" y="1684338"/>
            <a:ext cx="3665537" cy="36623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local field in LOCAL.REF.FIELD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588" y="2147888"/>
            <a:ext cx="5000625" cy="39338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27193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Check the conditional default of newly created local reference field, on committing the record </a:t>
            </a:r>
          </a:p>
        </p:txBody>
      </p:sp>
      <p:pic>
        <p:nvPicPr>
          <p:cNvPr id="4710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2425700"/>
            <a:ext cx="3686175" cy="39243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913" y="2408238"/>
            <a:ext cx="3659187" cy="39417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0" y="2706688"/>
            <a:ext cx="1295400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800" y="2846388"/>
            <a:ext cx="1295400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We have learnt how to </a:t>
            </a:r>
          </a:p>
          <a:p>
            <a:pPr lvl="1" eaLnBrk="1" hangingPunct="1"/>
            <a:r>
              <a:rPr lang="en-US" smtClean="0"/>
              <a:t>Create a local reference field for T24 application – LOCAL.TABLE &amp; LOCAL.REF.TABLE applications</a:t>
            </a:r>
          </a:p>
          <a:p>
            <a:pPr lvl="1" eaLnBrk="1" hangingPunct="1"/>
            <a:r>
              <a:rPr lang="en-US" smtClean="0"/>
              <a:t>Create a conditional local reference field for T24 application – LOCAL.TABLE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Local Reference Fields?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Not all fields required by a bank are available in a T24 application</a:t>
            </a:r>
          </a:p>
          <a:p>
            <a:pPr eaLnBrk="1" hangingPunct="1"/>
            <a:r>
              <a:rPr lang="en-US" smtClean="0"/>
              <a:t>Local Reference Field are User defined &amp; totally customizable</a:t>
            </a:r>
          </a:p>
          <a:p>
            <a:pPr eaLnBrk="1" hangingPunct="1"/>
            <a:r>
              <a:rPr lang="en-US" smtClean="0"/>
              <a:t>Once created, can be reused in various applications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Create Local Reference Field?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LOCAL.TABLE – To create field and assign properties</a:t>
            </a:r>
          </a:p>
          <a:p>
            <a:pPr eaLnBrk="1" hangingPunct="1"/>
            <a:r>
              <a:rPr lang="en-US" smtClean="0"/>
              <a:t>LOCAL.REF.TABLE – To attach created field to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ID is alphanumeric</a:t>
            </a:r>
          </a:p>
          <a:p>
            <a:pPr eaLnBrk="1" hangingPunct="1"/>
            <a:r>
              <a:rPr lang="en-US" smtClean="0"/>
              <a:t>Description – Holds a description of the field</a:t>
            </a:r>
          </a:p>
          <a:p>
            <a:pPr eaLnBrk="1" hangingPunct="1"/>
            <a:r>
              <a:rPr lang="en-US" smtClean="0"/>
              <a:t>Short Name – Name that is displayed for that field</a:t>
            </a:r>
          </a:p>
          <a:p>
            <a:pPr eaLnBrk="1" hangingPunct="1"/>
            <a:r>
              <a:rPr lang="en-US" smtClean="0"/>
              <a:t>Maximum Char – Maximum number of characters that the field can hold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Minimum Char – If entered, the field becomes a mandatory field in the application</a:t>
            </a:r>
          </a:p>
          <a:p>
            <a:pPr eaLnBrk="1" hangingPunct="1"/>
            <a:r>
              <a:rPr lang="en-US" smtClean="0"/>
              <a:t>Char Type – Type of data that can be input in this field</a:t>
            </a:r>
          </a:p>
          <a:p>
            <a:pPr eaLnBrk="1" hangingPunct="1"/>
            <a:r>
              <a:rPr lang="en-US" smtClean="0"/>
              <a:t>Vetting Table – List of predefined values the field can hold</a:t>
            </a:r>
          </a:p>
          <a:p>
            <a:pPr eaLnBrk="1" hangingPunct="1"/>
            <a:r>
              <a:rPr lang="en-US" smtClean="0"/>
              <a:t>Remark – Enrichment for items in the vetting table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LOCAL.TABLE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1460500"/>
            <a:ext cx="4565650" cy="48371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LOCAL.TABLE, I followed by numeric value in command line</a:t>
            </a:r>
          </a:p>
          <a:p>
            <a:pPr eaLnBrk="1" hangingPunct="1"/>
            <a:r>
              <a:rPr lang="en-US" smtClean="0"/>
              <a:t>Input details in the mandatory as well as other required fields</a:t>
            </a:r>
          </a:p>
          <a:p>
            <a:pPr eaLnBrk="1" hangingPunct="1"/>
            <a:r>
              <a:rPr lang="en-US" smtClean="0"/>
              <a:t>Commit the record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3618</TotalTime>
  <Words>884</Words>
  <Application>Microsoft Office PowerPoint</Application>
  <PresentationFormat>On-screen Show (4:3)</PresentationFormat>
  <Paragraphs>115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宋体</vt:lpstr>
      <vt:lpstr>Arial</vt:lpstr>
      <vt:lpstr>Arial Narrow</vt:lpstr>
      <vt:lpstr>Symbol</vt:lpstr>
      <vt:lpstr>Times New Roman</vt:lpstr>
      <vt:lpstr>Wingdings</vt:lpstr>
      <vt:lpstr>Capgemini FS Print</vt:lpstr>
      <vt:lpstr>Local Reference Fields</vt:lpstr>
      <vt:lpstr>Topics for the session</vt:lpstr>
      <vt:lpstr>Objective</vt:lpstr>
      <vt:lpstr>Why Local Reference Fields?</vt:lpstr>
      <vt:lpstr>How to Create Local Reference Field?</vt:lpstr>
      <vt:lpstr>Important Fields</vt:lpstr>
      <vt:lpstr>Important Fields</vt:lpstr>
      <vt:lpstr>LOCAL.TABLE</vt:lpstr>
      <vt:lpstr>Local Reference Creation</vt:lpstr>
      <vt:lpstr>Example</vt:lpstr>
      <vt:lpstr>Solution</vt:lpstr>
      <vt:lpstr>Important Fields</vt:lpstr>
      <vt:lpstr>LOCAL.REF.TABLE</vt:lpstr>
      <vt:lpstr>Local Reference Field Creation</vt:lpstr>
      <vt:lpstr>Example</vt:lpstr>
      <vt:lpstr>Solution</vt:lpstr>
      <vt:lpstr>Solution</vt:lpstr>
      <vt:lpstr>Workshop 1</vt:lpstr>
      <vt:lpstr>Solution 1</vt:lpstr>
      <vt:lpstr>Solution 1</vt:lpstr>
      <vt:lpstr>Solution 1</vt:lpstr>
      <vt:lpstr>Workshop 2</vt:lpstr>
      <vt:lpstr>Solution 2</vt:lpstr>
      <vt:lpstr>Solution 2</vt:lpstr>
      <vt:lpstr>Solution 2</vt:lpstr>
      <vt:lpstr>Solution 2</vt:lpstr>
      <vt:lpstr>Local Reference Fields with condition</vt:lpstr>
      <vt:lpstr>Important Fields</vt:lpstr>
      <vt:lpstr>Important Fields</vt:lpstr>
      <vt:lpstr>Important Fields</vt:lpstr>
      <vt:lpstr>Example</vt:lpstr>
      <vt:lpstr>Solution</vt:lpstr>
      <vt:lpstr>Solution</vt:lpstr>
      <vt:lpstr>Solution</vt:lpstr>
      <vt:lpstr>Solution</vt:lpstr>
      <vt:lpstr>Summary</vt:lpstr>
      <vt:lpstr>www.capgemini.com/financialservices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S, Chinnu</cp:lastModifiedBy>
  <cp:revision>356</cp:revision>
  <cp:lastPrinted>2001-10-18T16:19:51Z</cp:lastPrinted>
  <dcterms:created xsi:type="dcterms:W3CDTF">2008-12-19T08:52:11Z</dcterms:created>
  <dcterms:modified xsi:type="dcterms:W3CDTF">2019-06-18T05:35:20Z</dcterms:modified>
</cp:coreProperties>
</file>