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6" r:id="rId10"/>
    <p:sldId id="268" r:id="rId11"/>
    <p:sldId id="269" r:id="rId12"/>
    <p:sldId id="270" r:id="rId13"/>
    <p:sldId id="271" r:id="rId14"/>
    <p:sldId id="272" r:id="rId15"/>
    <p:sldId id="274" r:id="rId16"/>
    <p:sldId id="276" r:id="rId17"/>
    <p:sldId id="277" r:id="rId18"/>
    <p:sldId id="278" r:id="rId19"/>
    <p:sldId id="279" r:id="rId20"/>
    <p:sldId id="281" r:id="rId21"/>
    <p:sldId id="282"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2" r:id="rId40"/>
    <p:sldId id="303" r:id="rId41"/>
    <p:sldId id="304" r:id="rId42"/>
    <p:sldId id="305" r:id="rId43"/>
    <p:sldId id="306" r:id="rId44"/>
    <p:sldId id="307" r:id="rId45"/>
    <p:sldId id="308" r:id="rId46"/>
    <p:sldId id="330"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6" r:id="rId64"/>
    <p:sldId id="327" r:id="rId65"/>
    <p:sldId id="328" r:id="rId66"/>
    <p:sldId id="329"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0" descr="lightbulb"/>
          <p:cNvPicPr>
            <a:picLocks noChangeAspect="1" noChangeArrowheads="1"/>
          </p:cNvPicPr>
          <p:nvPr/>
        </p:nvPicPr>
        <p:blipFill>
          <a:blip r:embed="rId2" cstate="print"/>
          <a:srcRect t="30475" b="27251"/>
          <a:stretch>
            <a:fillRect/>
          </a:stretch>
        </p:blipFill>
        <p:spPr bwMode="auto">
          <a:xfrm>
            <a:off x="-6350" y="1295400"/>
            <a:ext cx="9150350" cy="5307013"/>
          </a:xfrm>
          <a:prstGeom prst="rect">
            <a:avLst/>
          </a:prstGeom>
          <a:noFill/>
          <a:ln w="9525">
            <a:noFill/>
            <a:miter lim="800000"/>
            <a:headEnd/>
            <a:tailEnd/>
          </a:ln>
        </p:spPr>
      </p:pic>
      <p:pic>
        <p:nvPicPr>
          <p:cNvPr id="5" name="Picture 88" descr="OK_Capgemini"/>
          <p:cNvPicPr>
            <a:picLocks noChangeAspect="1" noChangeArrowheads="1"/>
          </p:cNvPicPr>
          <p:nvPr/>
        </p:nvPicPr>
        <p:blipFill>
          <a:blip r:embed="rId3" cstate="print"/>
          <a:srcRect/>
          <a:stretch>
            <a:fillRect/>
          </a:stretch>
        </p:blipFill>
        <p:spPr bwMode="auto">
          <a:xfrm>
            <a:off x="366713" y="368300"/>
            <a:ext cx="2159000" cy="509588"/>
          </a:xfrm>
          <a:prstGeom prst="rect">
            <a:avLst/>
          </a:prstGeom>
          <a:noFill/>
          <a:ln w="9525">
            <a:noFill/>
            <a:miter lim="800000"/>
            <a:headEnd/>
            <a:tailEnd/>
          </a:ln>
        </p:spPr>
      </p:pic>
      <p:sp>
        <p:nvSpPr>
          <p:cNvPr id="6" name="Freeform 116"/>
          <p:cNvSpPr>
            <a:spLocks/>
          </p:cNvSpPr>
          <p:nvPr/>
        </p:nvSpPr>
        <p:spPr bwMode="gray">
          <a:xfrm>
            <a:off x="0" y="1257300"/>
            <a:ext cx="9151938" cy="5129213"/>
          </a:xfrm>
          <a:custGeom>
            <a:avLst/>
            <a:gdLst/>
            <a:ahLst/>
            <a:cxnLst>
              <a:cxn ang="0">
                <a:pos x="624" y="2135"/>
              </a:cxn>
              <a:cxn ang="0">
                <a:pos x="715" y="2061"/>
              </a:cxn>
              <a:cxn ang="0">
                <a:pos x="805" y="1993"/>
              </a:cxn>
              <a:cxn ang="0">
                <a:pos x="898" y="1930"/>
              </a:cxn>
              <a:cxn ang="0">
                <a:pos x="993" y="1870"/>
              </a:cxn>
              <a:cxn ang="0">
                <a:pos x="1089" y="1816"/>
              </a:cxn>
              <a:cxn ang="0">
                <a:pos x="1285" y="1719"/>
              </a:cxn>
              <a:cxn ang="0">
                <a:pos x="1485" y="1634"/>
              </a:cxn>
              <a:cxn ang="0">
                <a:pos x="1693" y="1560"/>
              </a:cxn>
              <a:cxn ang="0">
                <a:pos x="1904" y="1495"/>
              </a:cxn>
              <a:cxn ang="0">
                <a:pos x="2118" y="1434"/>
              </a:cxn>
              <a:cxn ang="0">
                <a:pos x="2229" y="1406"/>
              </a:cxn>
              <a:cxn ang="0">
                <a:pos x="2475" y="1348"/>
              </a:cxn>
              <a:cxn ang="0">
                <a:pos x="2720" y="1295"/>
              </a:cxn>
              <a:cxn ang="0">
                <a:pos x="3205" y="1200"/>
              </a:cxn>
              <a:cxn ang="0">
                <a:pos x="3198" y="1200"/>
              </a:cxn>
              <a:cxn ang="0">
                <a:pos x="3929" y="1048"/>
              </a:cxn>
              <a:cxn ang="0">
                <a:pos x="4229" y="977"/>
              </a:cxn>
              <a:cxn ang="0">
                <a:pos x="4409" y="928"/>
              </a:cxn>
              <a:cxn ang="0">
                <a:pos x="4573" y="876"/>
              </a:cxn>
              <a:cxn ang="0">
                <a:pos x="4725" y="820"/>
              </a:cxn>
              <a:cxn ang="0">
                <a:pos x="4867" y="757"/>
              </a:cxn>
              <a:cxn ang="0">
                <a:pos x="5000" y="686"/>
              </a:cxn>
              <a:cxn ang="0">
                <a:pos x="5125" y="605"/>
              </a:cxn>
              <a:cxn ang="0">
                <a:pos x="5245" y="513"/>
              </a:cxn>
              <a:cxn ang="0">
                <a:pos x="5362" y="408"/>
              </a:cxn>
              <a:cxn ang="0">
                <a:pos x="5475" y="289"/>
              </a:cxn>
              <a:cxn ang="0">
                <a:pos x="5587" y="153"/>
              </a:cxn>
              <a:cxn ang="0">
                <a:pos x="5697" y="3"/>
              </a:cxn>
              <a:cxn ang="0">
                <a:pos x="0" y="3231"/>
              </a:cxn>
              <a:cxn ang="0">
                <a:pos x="20" y="3231"/>
              </a:cxn>
              <a:cxn ang="0">
                <a:pos x="55" y="3063"/>
              </a:cxn>
              <a:cxn ang="0">
                <a:pos x="102" y="2901"/>
              </a:cxn>
              <a:cxn ang="0">
                <a:pos x="124" y="2845"/>
              </a:cxn>
              <a:cxn ang="0">
                <a:pos x="169" y="2739"/>
              </a:cxn>
              <a:cxn ang="0">
                <a:pos x="220" y="2634"/>
              </a:cxn>
              <a:cxn ang="0">
                <a:pos x="278" y="2536"/>
              </a:cxn>
              <a:cxn ang="0">
                <a:pos x="342" y="2439"/>
              </a:cxn>
              <a:cxn ang="0">
                <a:pos x="415" y="2347"/>
              </a:cxn>
              <a:cxn ang="0">
                <a:pos x="493" y="2258"/>
              </a:cxn>
              <a:cxn ang="0">
                <a:pos x="578" y="2176"/>
              </a:cxn>
              <a:cxn ang="0">
                <a:pos x="624" y="2135"/>
              </a:cxn>
            </a:cxnLst>
            <a:rect l="0" t="0" r="r" b="b"/>
            <a:pathLst>
              <a:path w="5697" h="3231">
                <a:moveTo>
                  <a:pt x="624" y="2135"/>
                </a:moveTo>
                <a:lnTo>
                  <a:pt x="624" y="2135"/>
                </a:lnTo>
                <a:lnTo>
                  <a:pt x="669" y="2098"/>
                </a:lnTo>
                <a:lnTo>
                  <a:pt x="715" y="2061"/>
                </a:lnTo>
                <a:lnTo>
                  <a:pt x="760" y="2026"/>
                </a:lnTo>
                <a:lnTo>
                  <a:pt x="805" y="1993"/>
                </a:lnTo>
                <a:lnTo>
                  <a:pt x="853" y="1961"/>
                </a:lnTo>
                <a:lnTo>
                  <a:pt x="898" y="1930"/>
                </a:lnTo>
                <a:lnTo>
                  <a:pt x="945" y="1900"/>
                </a:lnTo>
                <a:lnTo>
                  <a:pt x="993" y="1870"/>
                </a:lnTo>
                <a:lnTo>
                  <a:pt x="1042" y="1842"/>
                </a:lnTo>
                <a:lnTo>
                  <a:pt x="1089" y="1816"/>
                </a:lnTo>
                <a:lnTo>
                  <a:pt x="1185" y="1764"/>
                </a:lnTo>
                <a:lnTo>
                  <a:pt x="1285" y="1719"/>
                </a:lnTo>
                <a:lnTo>
                  <a:pt x="1385" y="1674"/>
                </a:lnTo>
                <a:lnTo>
                  <a:pt x="1485" y="1634"/>
                </a:lnTo>
                <a:lnTo>
                  <a:pt x="1589" y="1596"/>
                </a:lnTo>
                <a:lnTo>
                  <a:pt x="1693" y="1560"/>
                </a:lnTo>
                <a:lnTo>
                  <a:pt x="1798" y="1527"/>
                </a:lnTo>
                <a:lnTo>
                  <a:pt x="1904" y="1495"/>
                </a:lnTo>
                <a:lnTo>
                  <a:pt x="2011" y="1465"/>
                </a:lnTo>
                <a:lnTo>
                  <a:pt x="2118" y="1434"/>
                </a:lnTo>
                <a:lnTo>
                  <a:pt x="2229" y="1406"/>
                </a:lnTo>
                <a:lnTo>
                  <a:pt x="2229" y="1406"/>
                </a:lnTo>
                <a:lnTo>
                  <a:pt x="2351" y="1376"/>
                </a:lnTo>
                <a:lnTo>
                  <a:pt x="2475" y="1348"/>
                </a:lnTo>
                <a:lnTo>
                  <a:pt x="2596" y="1320"/>
                </a:lnTo>
                <a:lnTo>
                  <a:pt x="2720" y="1295"/>
                </a:lnTo>
                <a:lnTo>
                  <a:pt x="2964" y="1246"/>
                </a:lnTo>
                <a:lnTo>
                  <a:pt x="3205" y="1200"/>
                </a:lnTo>
                <a:lnTo>
                  <a:pt x="3198" y="1200"/>
                </a:lnTo>
                <a:lnTo>
                  <a:pt x="3198" y="1200"/>
                </a:lnTo>
                <a:lnTo>
                  <a:pt x="3705" y="1096"/>
                </a:lnTo>
                <a:lnTo>
                  <a:pt x="3929" y="1048"/>
                </a:lnTo>
                <a:lnTo>
                  <a:pt x="4133" y="1003"/>
                </a:lnTo>
                <a:lnTo>
                  <a:pt x="4229" y="977"/>
                </a:lnTo>
                <a:lnTo>
                  <a:pt x="4320" y="953"/>
                </a:lnTo>
                <a:lnTo>
                  <a:pt x="4409" y="928"/>
                </a:lnTo>
                <a:lnTo>
                  <a:pt x="4493" y="904"/>
                </a:lnTo>
                <a:lnTo>
                  <a:pt x="4573" y="876"/>
                </a:lnTo>
                <a:lnTo>
                  <a:pt x="4651" y="848"/>
                </a:lnTo>
                <a:lnTo>
                  <a:pt x="4725" y="820"/>
                </a:lnTo>
                <a:lnTo>
                  <a:pt x="4798" y="789"/>
                </a:lnTo>
                <a:lnTo>
                  <a:pt x="4867" y="757"/>
                </a:lnTo>
                <a:lnTo>
                  <a:pt x="4935" y="721"/>
                </a:lnTo>
                <a:lnTo>
                  <a:pt x="5000" y="686"/>
                </a:lnTo>
                <a:lnTo>
                  <a:pt x="5064" y="647"/>
                </a:lnTo>
                <a:lnTo>
                  <a:pt x="5125" y="605"/>
                </a:lnTo>
                <a:lnTo>
                  <a:pt x="5187" y="561"/>
                </a:lnTo>
                <a:lnTo>
                  <a:pt x="5245" y="513"/>
                </a:lnTo>
                <a:lnTo>
                  <a:pt x="5304" y="462"/>
                </a:lnTo>
                <a:lnTo>
                  <a:pt x="5362" y="408"/>
                </a:lnTo>
                <a:lnTo>
                  <a:pt x="5418" y="351"/>
                </a:lnTo>
                <a:lnTo>
                  <a:pt x="5475" y="289"/>
                </a:lnTo>
                <a:lnTo>
                  <a:pt x="5531" y="222"/>
                </a:lnTo>
                <a:lnTo>
                  <a:pt x="5587" y="153"/>
                </a:lnTo>
                <a:lnTo>
                  <a:pt x="5644" y="80"/>
                </a:lnTo>
                <a:lnTo>
                  <a:pt x="5697" y="3"/>
                </a:lnTo>
                <a:lnTo>
                  <a:pt x="0" y="0"/>
                </a:lnTo>
                <a:lnTo>
                  <a:pt x="0" y="3231"/>
                </a:lnTo>
                <a:lnTo>
                  <a:pt x="20" y="3231"/>
                </a:lnTo>
                <a:lnTo>
                  <a:pt x="20" y="3231"/>
                </a:lnTo>
                <a:lnTo>
                  <a:pt x="35" y="3149"/>
                </a:lnTo>
                <a:lnTo>
                  <a:pt x="55" y="3063"/>
                </a:lnTo>
                <a:lnTo>
                  <a:pt x="76" y="2983"/>
                </a:lnTo>
                <a:lnTo>
                  <a:pt x="102" y="2901"/>
                </a:lnTo>
                <a:lnTo>
                  <a:pt x="102" y="2901"/>
                </a:lnTo>
                <a:lnTo>
                  <a:pt x="124" y="2845"/>
                </a:lnTo>
                <a:lnTo>
                  <a:pt x="145" y="2791"/>
                </a:lnTo>
                <a:lnTo>
                  <a:pt x="169" y="2739"/>
                </a:lnTo>
                <a:lnTo>
                  <a:pt x="193" y="2686"/>
                </a:lnTo>
                <a:lnTo>
                  <a:pt x="220" y="2634"/>
                </a:lnTo>
                <a:lnTo>
                  <a:pt x="247" y="2586"/>
                </a:lnTo>
                <a:lnTo>
                  <a:pt x="278" y="2536"/>
                </a:lnTo>
                <a:lnTo>
                  <a:pt x="309" y="2487"/>
                </a:lnTo>
                <a:lnTo>
                  <a:pt x="342" y="2439"/>
                </a:lnTo>
                <a:lnTo>
                  <a:pt x="378" y="2392"/>
                </a:lnTo>
                <a:lnTo>
                  <a:pt x="415" y="2347"/>
                </a:lnTo>
                <a:lnTo>
                  <a:pt x="453" y="2303"/>
                </a:lnTo>
                <a:lnTo>
                  <a:pt x="493" y="2258"/>
                </a:lnTo>
                <a:lnTo>
                  <a:pt x="535" y="2217"/>
                </a:lnTo>
                <a:lnTo>
                  <a:pt x="578" y="2176"/>
                </a:lnTo>
                <a:lnTo>
                  <a:pt x="624" y="2135"/>
                </a:lnTo>
                <a:lnTo>
                  <a:pt x="624" y="2135"/>
                </a:lnTo>
                <a:close/>
              </a:path>
            </a:pathLst>
          </a:custGeom>
          <a:solidFill>
            <a:schemeClr val="bg1"/>
          </a:solidFill>
          <a:ln w="9525">
            <a:noFill/>
            <a:round/>
            <a:headEnd/>
            <a:tailEnd/>
          </a:ln>
        </p:spPr>
        <p:txBody>
          <a:bodyPr/>
          <a:lstStyle/>
          <a:p>
            <a:pPr algn="ctr" eaLnBrk="0" hangingPunct="0">
              <a:lnSpc>
                <a:spcPct val="85000"/>
              </a:lnSpc>
              <a:defRPr/>
            </a:pPr>
            <a:endParaRPr lang="en-US">
              <a:ea typeface="+mn-ea"/>
              <a:cs typeface="+mn-cs"/>
            </a:endParaRPr>
          </a:p>
        </p:txBody>
      </p:sp>
      <p:sp>
        <p:nvSpPr>
          <p:cNvPr id="7" name="Rectangle 117"/>
          <p:cNvSpPr>
            <a:spLocks noChangeArrowheads="1"/>
          </p:cNvSpPr>
          <p:nvPr/>
        </p:nvSpPr>
        <p:spPr bwMode="gray">
          <a:xfrm>
            <a:off x="0" y="6386513"/>
            <a:ext cx="9144000" cy="471487"/>
          </a:xfrm>
          <a:prstGeom prst="rect">
            <a:avLst/>
          </a:prstGeom>
          <a:solidFill>
            <a:srgbClr val="FFFFFF"/>
          </a:solidFill>
          <a:ln w="9525" algn="ctr">
            <a:noFill/>
            <a:miter lim="800000"/>
            <a:headEnd/>
            <a:tailEnd/>
          </a:ln>
          <a:effectLst/>
        </p:spPr>
        <p:txBody>
          <a:bodyPr lIns="0" tIns="0" rIns="0" bIns="0" anchor="ctr">
            <a:spAutoFit/>
          </a:bodyPr>
          <a:lstStyle/>
          <a:p>
            <a:pPr algn="ctr" eaLnBrk="0" hangingPunct="0">
              <a:lnSpc>
                <a:spcPct val="85000"/>
              </a:lnSpc>
              <a:defRPr/>
            </a:pPr>
            <a:endParaRPr lang="en-US">
              <a:ea typeface="+mn-ea"/>
              <a:cs typeface="+mn-cs"/>
            </a:endParaRPr>
          </a:p>
        </p:txBody>
      </p:sp>
      <p:sp>
        <p:nvSpPr>
          <p:cNvPr id="8" name="Oval 118"/>
          <p:cNvSpPr>
            <a:spLocks noChangeArrowheads="1"/>
          </p:cNvSpPr>
          <p:nvPr/>
        </p:nvSpPr>
        <p:spPr bwMode="gray">
          <a:xfrm>
            <a:off x="7808913" y="5943600"/>
            <a:ext cx="914400" cy="91440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a:ea typeface="+mn-ea"/>
              <a:cs typeface="+mn-cs"/>
            </a:endParaRPr>
          </a:p>
        </p:txBody>
      </p:sp>
      <p:pic>
        <p:nvPicPr>
          <p:cNvPr id="9" name="Picture 119" descr="CBE_CMJN"/>
          <p:cNvPicPr>
            <a:picLocks noChangeAspect="1" noChangeArrowheads="1"/>
          </p:cNvPicPr>
          <p:nvPr/>
        </p:nvPicPr>
        <p:blipFill>
          <a:blip r:embed="rId4" cstate="print"/>
          <a:srcRect/>
          <a:stretch>
            <a:fillRect/>
          </a:stretch>
        </p:blipFill>
        <p:spPr bwMode="gray">
          <a:xfrm>
            <a:off x="7877175" y="6010275"/>
            <a:ext cx="768350" cy="744538"/>
          </a:xfrm>
          <a:prstGeom prst="rect">
            <a:avLst/>
          </a:prstGeom>
          <a:noFill/>
          <a:ln w="9525">
            <a:noFill/>
            <a:miter lim="800000"/>
            <a:headEnd/>
            <a:tailEnd/>
          </a:ln>
        </p:spPr>
      </p:pic>
      <p:pic>
        <p:nvPicPr>
          <p:cNvPr id="10" name="Picture 120" descr="Untitled-1"/>
          <p:cNvPicPr>
            <a:picLocks noChangeAspect="1" noChangeArrowheads="1"/>
          </p:cNvPicPr>
          <p:nvPr/>
        </p:nvPicPr>
        <p:blipFill>
          <a:blip r:embed="rId5" cstate="print"/>
          <a:srcRect/>
          <a:stretch>
            <a:fillRect/>
          </a:stretch>
        </p:blipFill>
        <p:spPr bwMode="gray">
          <a:xfrm>
            <a:off x="5053013" y="6564313"/>
            <a:ext cx="2760662" cy="12065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0" y="1501775"/>
            <a:ext cx="8391525" cy="1038225"/>
          </a:xfrm>
        </p:spPr>
        <p:txBody>
          <a:bodyPr lIns="685800" tIns="91440" bIns="91440" anchor="b">
            <a:spAutoFit/>
          </a:bodyPr>
          <a:lstStyle>
            <a:lvl1pPr fontAlgn="t">
              <a:spcAft>
                <a:spcPct val="20000"/>
              </a:spcAft>
              <a:defRPr sz="2800"/>
            </a:lvl1pPr>
          </a:lstStyle>
          <a:p>
            <a:r>
              <a:rPr lang="en-US" altLang="en-US" smtClean="0"/>
              <a:t>Click to edit Master title style</a:t>
            </a:r>
            <a:endParaRPr lang="fr-FR"/>
          </a:p>
        </p:txBody>
      </p:sp>
      <p:sp>
        <p:nvSpPr>
          <p:cNvPr id="46089" name="Rectangle 9"/>
          <p:cNvSpPr>
            <a:spLocks noGrp="1" noChangeArrowheads="1"/>
          </p:cNvSpPr>
          <p:nvPr>
            <p:ph type="subTitle" sz="quarter" idx="1"/>
          </p:nvPr>
        </p:nvSpPr>
        <p:spPr>
          <a:xfrm>
            <a:off x="0" y="2576513"/>
            <a:ext cx="5367338" cy="788987"/>
          </a:xfrm>
        </p:spPr>
        <p:txBody>
          <a:bodyPr lIns="685800" tIns="91440" bIns="91440">
            <a:spAutoFit/>
          </a:bodyPr>
          <a:lstStyle>
            <a:lvl1pPr>
              <a:buClrTx/>
              <a:buFontTx/>
              <a:buNone/>
              <a:defRPr b="1">
                <a:latin typeface="Arial Narrow" pitchFamily="34" charset="0"/>
              </a:defRPr>
            </a:lvl1pPr>
          </a:lstStyle>
          <a:p>
            <a:r>
              <a:rPr lang="en-US" altLang="en-US" smtClean="0"/>
              <a:t>Click to edit Master subtitle style</a:t>
            </a:r>
            <a:endParaRPr lang="fr-F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fld id="{1D8BD707-D9CF-40AE-B4C6-C98DA3205C09}" type="datetimeFigureOut">
              <a:rPr lang="en-US" smtClean="0"/>
              <a:pPr/>
              <a:t>7/20/2015</a:t>
            </a:fld>
            <a:endParaRPr lang="en-US"/>
          </a:p>
        </p:txBody>
      </p:sp>
      <p:sp>
        <p:nvSpPr>
          <p:cNvPr id="5" name="Rectangle 10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136525"/>
            <a:ext cx="2178050" cy="5989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4475" y="136525"/>
            <a:ext cx="6383338" cy="5989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fld id="{1D8BD707-D9CF-40AE-B4C6-C98DA3205C09}" type="datetimeFigureOut">
              <a:rPr lang="en-US" smtClean="0"/>
              <a:pPr/>
              <a:t>7/20/2015</a:t>
            </a:fld>
            <a:endParaRPr lang="en-US"/>
          </a:p>
        </p:txBody>
      </p:sp>
      <p:sp>
        <p:nvSpPr>
          <p:cNvPr id="5" name="Rectangle 10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5" y="1265238"/>
            <a:ext cx="8713788" cy="4860925"/>
          </a:xfrm>
        </p:spPr>
        <p:txBody>
          <a:bodyPr/>
          <a:lstStyle/>
          <a:p>
            <a:pPr lvl="0"/>
            <a:r>
              <a:rPr lang="en-US" noProof="0" smtClean="0"/>
              <a:t>Click icon to add table</a:t>
            </a:r>
          </a:p>
        </p:txBody>
      </p:sp>
      <p:sp>
        <p:nvSpPr>
          <p:cNvPr id="4" name="Rectangle 101"/>
          <p:cNvSpPr>
            <a:spLocks noGrp="1" noChangeArrowheads="1"/>
          </p:cNvSpPr>
          <p:nvPr>
            <p:ph type="dt" sz="half" idx="10"/>
          </p:nvPr>
        </p:nvSpPr>
        <p:spPr>
          <a:ln/>
        </p:spPr>
        <p:txBody>
          <a:bodyPr/>
          <a:lstStyle>
            <a:lvl1pPr>
              <a:defRPr/>
            </a:lvl1pPr>
          </a:lstStyle>
          <a:p>
            <a:fld id="{1D8BD707-D9CF-40AE-B4C6-C98DA3205C09}" type="datetimeFigureOut">
              <a:rPr lang="en-US" smtClean="0"/>
              <a:pPr/>
              <a:t>7/20/2015</a:t>
            </a:fld>
            <a:endParaRPr lang="en-US"/>
          </a:p>
        </p:txBody>
      </p:sp>
      <p:sp>
        <p:nvSpPr>
          <p:cNvPr id="5" name="Rectangle 10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01"/>
          <p:cNvSpPr>
            <a:spLocks noGrp="1" noChangeArrowheads="1"/>
          </p:cNvSpPr>
          <p:nvPr>
            <p:ph type="dt" sz="half" idx="10"/>
          </p:nvPr>
        </p:nvSpPr>
        <p:spPr>
          <a:ln/>
        </p:spPr>
        <p:txBody>
          <a:bodyPr/>
          <a:lstStyle>
            <a:lvl1pPr>
              <a:defRPr/>
            </a:lvl1pPr>
          </a:lstStyle>
          <a:p>
            <a:fld id="{1D8BD707-D9CF-40AE-B4C6-C98DA3205C09}" type="datetimeFigureOut">
              <a:rPr lang="en-US" smtClean="0"/>
              <a:pPr/>
              <a:t>7/20/2015</a:t>
            </a:fld>
            <a:endParaRPr lang="en-US"/>
          </a:p>
        </p:txBody>
      </p:sp>
      <p:sp>
        <p:nvSpPr>
          <p:cNvPr id="5" name="Rectangle 10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244475" y="1265238"/>
            <a:ext cx="8713788" cy="4860925"/>
          </a:xfrm>
        </p:spPr>
        <p:txBody>
          <a:bodyPr/>
          <a:lstStyle/>
          <a:p>
            <a:pPr lvl="0"/>
            <a:r>
              <a:rPr lang="en-US" noProof="0" smtClean="0"/>
              <a:t>Click icon to add SmartArt graphic</a:t>
            </a:r>
            <a:endParaRPr lang="en-US" noProof="0"/>
          </a:p>
        </p:txBody>
      </p:sp>
      <p:sp>
        <p:nvSpPr>
          <p:cNvPr id="4" name="Rectangle 101"/>
          <p:cNvSpPr>
            <a:spLocks noGrp="1" noChangeArrowheads="1"/>
          </p:cNvSpPr>
          <p:nvPr>
            <p:ph type="dt" sz="half" idx="10"/>
          </p:nvPr>
        </p:nvSpPr>
        <p:spPr>
          <a:ln/>
        </p:spPr>
        <p:txBody>
          <a:bodyPr/>
          <a:lstStyle>
            <a:lvl1pPr>
              <a:defRPr/>
            </a:lvl1pPr>
          </a:lstStyle>
          <a:p>
            <a:fld id="{1D8BD707-D9CF-40AE-B4C6-C98DA3205C09}" type="datetimeFigureOut">
              <a:rPr lang="en-US" smtClean="0"/>
              <a:pPr/>
              <a:t>7/20/2015</a:t>
            </a:fld>
            <a:endParaRPr lang="en-US"/>
          </a:p>
        </p:txBody>
      </p:sp>
      <p:sp>
        <p:nvSpPr>
          <p:cNvPr id="5" name="Rectangle 10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44475" y="136525"/>
            <a:ext cx="8713788" cy="598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01"/>
          <p:cNvSpPr>
            <a:spLocks noGrp="1" noChangeArrowheads="1"/>
          </p:cNvSpPr>
          <p:nvPr>
            <p:ph type="dt" sz="half" idx="10"/>
          </p:nvPr>
        </p:nvSpPr>
        <p:spPr>
          <a:ln/>
        </p:spPr>
        <p:txBody>
          <a:bodyPr/>
          <a:lstStyle>
            <a:lvl1pPr>
              <a:defRPr/>
            </a:lvl1pPr>
          </a:lstStyle>
          <a:p>
            <a:fld id="{1D8BD707-D9CF-40AE-B4C6-C98DA3205C09}" type="datetimeFigureOut">
              <a:rPr lang="en-US" smtClean="0"/>
              <a:pPr/>
              <a:t>7/20/2015</a:t>
            </a:fld>
            <a:endParaRPr lang="en-US"/>
          </a:p>
        </p:txBody>
      </p:sp>
      <p:sp>
        <p:nvSpPr>
          <p:cNvPr id="4" name="Rectangle 10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101"/>
          <p:cNvSpPr>
            <a:spLocks noGrp="1" noChangeArrowheads="1"/>
          </p:cNvSpPr>
          <p:nvPr>
            <p:ph type="dt" sz="half" idx="10"/>
          </p:nvPr>
        </p:nvSpPr>
        <p:spPr>
          <a:ln/>
        </p:spPr>
        <p:txBody>
          <a:bodyPr/>
          <a:lstStyle>
            <a:lvl1pPr>
              <a:defRPr/>
            </a:lvl1pPr>
          </a:lstStyle>
          <a:p>
            <a:fld id="{1D8BD707-D9CF-40AE-B4C6-C98DA3205C09}" type="datetimeFigureOut">
              <a:rPr lang="en-US" smtClean="0"/>
              <a:pPr/>
              <a:t>7/20/2015</a:t>
            </a:fld>
            <a:endParaRPr lang="en-US"/>
          </a:p>
        </p:txBody>
      </p:sp>
      <p:sp>
        <p:nvSpPr>
          <p:cNvPr id="5" name="Rectangle 10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1"/>
          <p:cNvSpPr>
            <a:spLocks noGrp="1" noChangeArrowheads="1"/>
          </p:cNvSpPr>
          <p:nvPr>
            <p:ph type="dt" sz="half" idx="10"/>
          </p:nvPr>
        </p:nvSpPr>
        <p:spPr>
          <a:ln/>
        </p:spPr>
        <p:txBody>
          <a:bodyPr/>
          <a:lstStyle>
            <a:lvl1pPr>
              <a:defRPr/>
            </a:lvl1pPr>
          </a:lstStyle>
          <a:p>
            <a:fld id="{1D8BD707-D9CF-40AE-B4C6-C98DA3205C09}" type="datetimeFigureOut">
              <a:rPr lang="en-US" smtClean="0"/>
              <a:pPr/>
              <a:t>7/20/2015</a:t>
            </a:fld>
            <a:endParaRPr lang="en-US"/>
          </a:p>
        </p:txBody>
      </p:sp>
      <p:sp>
        <p:nvSpPr>
          <p:cNvPr id="5" name="Rectangle 10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4475" y="1265238"/>
            <a:ext cx="4279900"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6775" y="1265238"/>
            <a:ext cx="4281488"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1"/>
          <p:cNvSpPr>
            <a:spLocks noGrp="1" noChangeArrowheads="1"/>
          </p:cNvSpPr>
          <p:nvPr>
            <p:ph type="dt" sz="half" idx="10"/>
          </p:nvPr>
        </p:nvSpPr>
        <p:spPr>
          <a:ln/>
        </p:spPr>
        <p:txBody>
          <a:bodyPr/>
          <a:lstStyle>
            <a:lvl1pPr>
              <a:defRPr/>
            </a:lvl1pPr>
          </a:lstStyle>
          <a:p>
            <a:fld id="{1D8BD707-D9CF-40AE-B4C6-C98DA3205C09}" type="datetimeFigureOut">
              <a:rPr lang="en-US" smtClean="0"/>
              <a:pPr/>
              <a:t>7/20/2015</a:t>
            </a:fld>
            <a:endParaRPr lang="en-US"/>
          </a:p>
        </p:txBody>
      </p:sp>
      <p:sp>
        <p:nvSpPr>
          <p:cNvPr id="6" name="Rectangle 10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1"/>
          <p:cNvSpPr>
            <a:spLocks noGrp="1" noChangeArrowheads="1"/>
          </p:cNvSpPr>
          <p:nvPr>
            <p:ph type="dt" sz="half" idx="10"/>
          </p:nvPr>
        </p:nvSpPr>
        <p:spPr>
          <a:ln/>
        </p:spPr>
        <p:txBody>
          <a:bodyPr/>
          <a:lstStyle>
            <a:lvl1pPr>
              <a:defRPr/>
            </a:lvl1pPr>
          </a:lstStyle>
          <a:p>
            <a:fld id="{1D8BD707-D9CF-40AE-B4C6-C98DA3205C09}" type="datetimeFigureOut">
              <a:rPr lang="en-US" smtClean="0"/>
              <a:pPr/>
              <a:t>7/20/2015</a:t>
            </a:fld>
            <a:endParaRPr lang="en-US"/>
          </a:p>
        </p:txBody>
      </p:sp>
      <p:sp>
        <p:nvSpPr>
          <p:cNvPr id="8" name="Rectangle 10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1"/>
          <p:cNvSpPr>
            <a:spLocks noGrp="1" noChangeArrowheads="1"/>
          </p:cNvSpPr>
          <p:nvPr>
            <p:ph type="dt" sz="half" idx="10"/>
          </p:nvPr>
        </p:nvSpPr>
        <p:spPr>
          <a:ln/>
        </p:spPr>
        <p:txBody>
          <a:bodyPr/>
          <a:lstStyle>
            <a:lvl1pPr>
              <a:defRPr/>
            </a:lvl1pPr>
          </a:lstStyle>
          <a:p>
            <a:fld id="{1D8BD707-D9CF-40AE-B4C6-C98DA3205C09}" type="datetimeFigureOut">
              <a:rPr lang="en-US" smtClean="0"/>
              <a:pPr/>
              <a:t>7/20/2015</a:t>
            </a:fld>
            <a:endParaRPr lang="en-US"/>
          </a:p>
        </p:txBody>
      </p:sp>
      <p:sp>
        <p:nvSpPr>
          <p:cNvPr id="4" name="Rectangle 10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1"/>
          <p:cNvSpPr>
            <a:spLocks noGrp="1" noChangeArrowheads="1"/>
          </p:cNvSpPr>
          <p:nvPr>
            <p:ph type="dt" sz="half" idx="10"/>
          </p:nvPr>
        </p:nvSpPr>
        <p:spPr>
          <a:ln/>
        </p:spPr>
        <p:txBody>
          <a:bodyPr/>
          <a:lstStyle>
            <a:lvl1pPr>
              <a:defRPr/>
            </a:lvl1pPr>
          </a:lstStyle>
          <a:p>
            <a:fld id="{1D8BD707-D9CF-40AE-B4C6-C98DA3205C09}" type="datetimeFigureOut">
              <a:rPr lang="en-US" smtClean="0"/>
              <a:pPr/>
              <a:t>7/20/2015</a:t>
            </a:fld>
            <a:endParaRPr lang="en-US"/>
          </a:p>
        </p:txBody>
      </p:sp>
      <p:sp>
        <p:nvSpPr>
          <p:cNvPr id="3" name="Rectangle 10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fld id="{1D8BD707-D9CF-40AE-B4C6-C98DA3205C09}" type="datetimeFigureOut">
              <a:rPr lang="en-US" smtClean="0"/>
              <a:pPr/>
              <a:t>7/20/2015</a:t>
            </a:fld>
            <a:endParaRPr lang="en-US"/>
          </a:p>
        </p:txBody>
      </p:sp>
      <p:sp>
        <p:nvSpPr>
          <p:cNvPr id="6" name="Rectangle 10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fld id="{1D8BD707-D9CF-40AE-B4C6-C98DA3205C09}" type="datetimeFigureOut">
              <a:rPr lang="en-US" smtClean="0"/>
              <a:pPr/>
              <a:t>7/20/2015</a:t>
            </a:fld>
            <a:endParaRPr lang="en-US"/>
          </a:p>
        </p:txBody>
      </p:sp>
      <p:sp>
        <p:nvSpPr>
          <p:cNvPr id="6" name="Rectangle 10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45157" name="Rectangle 101"/>
          <p:cNvSpPr>
            <a:spLocks noGrp="1" noChangeArrowheads="1"/>
          </p:cNvSpPr>
          <p:nvPr>
            <p:ph type="dt" sz="half" idx="2"/>
          </p:nvPr>
        </p:nvSpPr>
        <p:spPr bwMode="auto">
          <a:xfrm>
            <a:off x="6877050" y="6686550"/>
            <a:ext cx="1836738" cy="103188"/>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800" b="0">
                <a:solidFill>
                  <a:srgbClr val="000000"/>
                </a:solidFill>
                <a:latin typeface="Arial" pitchFamily="34" charset="0"/>
                <a:ea typeface="+mn-ea"/>
                <a:cs typeface="+mn-cs"/>
              </a:defRPr>
            </a:lvl1pPr>
          </a:lstStyle>
          <a:p>
            <a:fld id="{1D8BD707-D9CF-40AE-B4C6-C98DA3205C09}" type="datetimeFigureOut">
              <a:rPr lang="en-US" smtClean="0"/>
              <a:pPr/>
              <a:t>7/20/2015</a:t>
            </a:fld>
            <a:endParaRPr lang="en-US"/>
          </a:p>
        </p:txBody>
      </p:sp>
      <p:sp>
        <p:nvSpPr>
          <p:cNvPr id="45159" name="Rectangle 103"/>
          <p:cNvSpPr>
            <a:spLocks noGrp="1" noChangeArrowheads="1"/>
          </p:cNvSpPr>
          <p:nvPr>
            <p:ph type="sldNum" sz="quarter" idx="4"/>
          </p:nvPr>
        </p:nvSpPr>
        <p:spPr bwMode="auto">
          <a:xfrm>
            <a:off x="8769350" y="6673850"/>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1000">
                <a:solidFill>
                  <a:srgbClr val="000000"/>
                </a:solidFill>
                <a:latin typeface="Arial" charset="0"/>
                <a:ea typeface="+mn-ea"/>
                <a:cs typeface="+mn-cs"/>
              </a:defRPr>
            </a:lvl1pPr>
          </a:lstStyle>
          <a:p>
            <a:fld id="{B6F15528-21DE-4FAA-801E-634DDDAF4B2B}" type="slidenum">
              <a:rPr lang="en-US" smtClean="0"/>
              <a:pPr/>
              <a:t>‹#›</a:t>
            </a:fld>
            <a:endParaRPr lang="en-US"/>
          </a:p>
        </p:txBody>
      </p:sp>
      <p:sp>
        <p:nvSpPr>
          <p:cNvPr id="45138" name="Line 82"/>
          <p:cNvSpPr>
            <a:spLocks noChangeShapeType="1"/>
          </p:cNvSpPr>
          <p:nvPr/>
        </p:nvSpPr>
        <p:spPr bwMode="auto">
          <a:xfrm>
            <a:off x="1588" y="776288"/>
            <a:ext cx="9142412" cy="0"/>
          </a:xfrm>
          <a:prstGeom prst="line">
            <a:avLst/>
          </a:prstGeom>
          <a:noFill/>
          <a:ln w="25400">
            <a:solidFill>
              <a:schemeClr val="folHlink"/>
            </a:solidFill>
            <a:round/>
            <a:headEnd/>
            <a:tailEnd/>
          </a:ln>
          <a:effectLst/>
        </p:spPr>
        <p:txBody>
          <a:bodyPr wrap="none" anchor="ctr"/>
          <a:lstStyle/>
          <a:p>
            <a:pPr algn="ctr" eaLnBrk="0" hangingPunct="0">
              <a:lnSpc>
                <a:spcPct val="85000"/>
              </a:lnSpc>
              <a:defRPr/>
            </a:pPr>
            <a:endParaRPr lang="en-US">
              <a:ea typeface="+mn-ea"/>
              <a:cs typeface="+mn-cs"/>
            </a:endParaRPr>
          </a:p>
        </p:txBody>
      </p:sp>
      <p:sp>
        <p:nvSpPr>
          <p:cNvPr id="1030" name="Rectangle 134"/>
          <p:cNvSpPr>
            <a:spLocks noGrp="1" noChangeArrowheads="1"/>
          </p:cNvSpPr>
          <p:nvPr>
            <p:ph type="title"/>
          </p:nvPr>
        </p:nvSpPr>
        <p:spPr bwMode="auto">
          <a:xfrm>
            <a:off x="244475" y="136525"/>
            <a:ext cx="8713788" cy="549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1" name="Rectangle 135"/>
          <p:cNvSpPr>
            <a:spLocks noGrp="1" noChangeArrowheads="1"/>
          </p:cNvSpPr>
          <p:nvPr>
            <p:ph type="body" idx="1"/>
          </p:nvPr>
        </p:nvSpPr>
        <p:spPr bwMode="auto">
          <a:xfrm>
            <a:off x="244475" y="1265238"/>
            <a:ext cx="8713788" cy="486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32" name="Picture 138" descr="OK_Capgemini"/>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a:off x="158750" y="6392863"/>
            <a:ext cx="1439863" cy="339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p:wipe dir="r"/>
  </p:transition>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Narrow" pitchFamily="34" charset="0"/>
        </a:defRPr>
      </a:lvl2pPr>
      <a:lvl3pPr algn="l" rtl="0" eaLnBrk="1" fontAlgn="base" hangingPunct="1">
        <a:spcBef>
          <a:spcPct val="0"/>
        </a:spcBef>
        <a:spcAft>
          <a:spcPct val="0"/>
        </a:spcAft>
        <a:defRPr sz="2400" b="1">
          <a:solidFill>
            <a:schemeClr val="tx2"/>
          </a:solidFill>
          <a:latin typeface="Arial Narrow" pitchFamily="34" charset="0"/>
        </a:defRPr>
      </a:lvl3pPr>
      <a:lvl4pPr algn="l" rtl="0" eaLnBrk="1" fontAlgn="base" hangingPunct="1">
        <a:spcBef>
          <a:spcPct val="0"/>
        </a:spcBef>
        <a:spcAft>
          <a:spcPct val="0"/>
        </a:spcAft>
        <a:defRPr sz="2400" b="1">
          <a:solidFill>
            <a:schemeClr val="tx2"/>
          </a:solidFill>
          <a:latin typeface="Arial Narrow" pitchFamily="34" charset="0"/>
        </a:defRPr>
      </a:lvl4pPr>
      <a:lvl5pPr algn="l" rtl="0" eaLnBrk="1" fontAlgn="base" hangingPunct="1">
        <a:spcBef>
          <a:spcPct val="0"/>
        </a:spcBef>
        <a:spcAft>
          <a:spcPct val="0"/>
        </a:spcAft>
        <a:defRPr sz="24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1" fontAlgn="base" hangingPunct="1">
        <a:spcBef>
          <a:spcPct val="0"/>
        </a:spcBef>
        <a:spcAft>
          <a:spcPct val="20000"/>
        </a:spcAft>
        <a:buClr>
          <a:schemeClr val="accent2"/>
        </a:buClr>
        <a:buFont typeface="Wingdings" pitchFamily="2" charset="2"/>
        <a:defRPr>
          <a:solidFill>
            <a:schemeClr val="tx1"/>
          </a:solidFill>
          <a:latin typeface="+mn-lt"/>
          <a:ea typeface="+mn-ea"/>
          <a:cs typeface="+mn-cs"/>
        </a:defRPr>
      </a:lvl1pPr>
      <a:lvl2pPr marL="163513" indent="-161925" algn="l" rtl="0" eaLnBrk="1" fontAlgn="base" hangingPunct="1">
        <a:spcBef>
          <a:spcPct val="0"/>
        </a:spcBef>
        <a:spcAft>
          <a:spcPct val="20000"/>
        </a:spcAft>
        <a:buClr>
          <a:schemeClr val="tx2"/>
        </a:buClr>
        <a:buFont typeface="Wingdings" pitchFamily="2" charset="2"/>
        <a:buChar char="§"/>
        <a:defRPr sz="1600">
          <a:solidFill>
            <a:schemeClr val="tx1"/>
          </a:solidFill>
          <a:latin typeface="+mn-lt"/>
        </a:defRPr>
      </a:lvl2pPr>
      <a:lvl3pPr marL="344488" indent="-179388" algn="l" rtl="0" eaLnBrk="1" fontAlgn="base" hangingPunct="1">
        <a:spcBef>
          <a:spcPct val="0"/>
        </a:spcBef>
        <a:spcAft>
          <a:spcPct val="20000"/>
        </a:spcAft>
        <a:buClr>
          <a:schemeClr val="tx2"/>
        </a:buClr>
        <a:buChar char="•"/>
        <a:defRPr sz="1400">
          <a:solidFill>
            <a:schemeClr val="tx1"/>
          </a:solidFill>
          <a:latin typeface="+mn-lt"/>
        </a:defRPr>
      </a:lvl3pPr>
      <a:lvl4pPr marL="525463" indent="-179388" algn="l" rtl="0" eaLnBrk="1" fontAlgn="base" hangingPunct="1">
        <a:spcBef>
          <a:spcPct val="0"/>
        </a:spcBef>
        <a:spcAft>
          <a:spcPct val="20000"/>
        </a:spcAft>
        <a:buClr>
          <a:schemeClr val="tx2"/>
        </a:buClr>
        <a:buFont typeface="Symbol" pitchFamily="18" charset="2"/>
        <a:buChar char="-"/>
        <a:defRPr sz="1400">
          <a:solidFill>
            <a:schemeClr val="tx1"/>
          </a:solidFill>
          <a:latin typeface="+mn-lt"/>
        </a:defRPr>
      </a:lvl4pPr>
      <a:lvl5pPr marL="6873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04800" y="990600"/>
            <a:ext cx="7772400" cy="1924050"/>
          </a:xfrm>
        </p:spPr>
        <p:txBody>
          <a:bodyPr>
            <a:normAutofit/>
          </a:bodyPr>
          <a:lstStyle/>
          <a:p>
            <a:r>
              <a:rPr lang="en-US" dirty="0" smtClean="0"/>
              <a:t/>
            </a:r>
            <a:br>
              <a:rPr lang="en-US" dirty="0" smtClean="0"/>
            </a:br>
            <a:r>
              <a:rPr lang="en-US" dirty="0" smtClean="0"/>
              <a:t>ARRANGEMENT ARCHITECTURE</a:t>
            </a:r>
            <a:r>
              <a:rPr lang="en-US" b="1" dirty="0" smtClean="0"/>
              <a:t/>
            </a:r>
            <a:br>
              <a:rPr lang="en-US" b="1" dirty="0" smtClean="0"/>
            </a:br>
            <a:r>
              <a:rPr lang="en-US" dirty="0" smtClean="0"/>
              <a:t>Product Setup &amp; Technical usage</a:t>
            </a:r>
            <a:r>
              <a:rPr lang="en-US" b="1" dirty="0" smtClean="0"/>
              <a:t/>
            </a:r>
            <a:br>
              <a:rPr lang="en-US" b="1" dirty="0" smtClean="0"/>
            </a:br>
            <a:endParaRPr lang="en-US" dirty="0"/>
          </a:p>
        </p:txBody>
      </p:sp>
      <p:sp>
        <p:nvSpPr>
          <p:cNvPr id="3" name="Subtitle 2"/>
          <p:cNvSpPr>
            <a:spLocks noGrp="1"/>
          </p:cNvSpPr>
          <p:nvPr>
            <p:ph type="subTitle" sz="quarter" idx="1"/>
          </p:nvPr>
        </p:nvSpPr>
        <p:spPr>
          <a:xfrm>
            <a:off x="304800" y="2743200"/>
            <a:ext cx="6400800" cy="2123658"/>
          </a:xfrm>
        </p:spPr>
        <p:txBody>
          <a:bodyPr/>
          <a:lstStyle/>
          <a:p>
            <a:r>
              <a:rPr lang="en-US" cap="small" dirty="0" smtClean="0"/>
              <a:t>Temenos-T24</a:t>
            </a:r>
          </a:p>
          <a:p>
            <a:endParaRPr lang="en-US" b="1" cap="small" dirty="0" smtClean="0"/>
          </a:p>
          <a:p>
            <a:r>
              <a:rPr lang="en-US" cap="small" dirty="0" smtClean="0"/>
              <a:t>By</a:t>
            </a:r>
          </a:p>
          <a:p>
            <a:r>
              <a:rPr lang="en-US" b="1" cap="small" dirty="0" smtClean="0"/>
              <a:t>Iyyappan Rajagopal</a:t>
            </a:r>
          </a:p>
          <a:p>
            <a:r>
              <a:rPr lang="en-US" cap="small" dirty="0" smtClean="0"/>
              <a:t>Dinesh Bogunuva Raja</a:t>
            </a:r>
            <a:endParaRPr lang="en-US" b="1" dirty="0" smtClean="0"/>
          </a:p>
          <a:p>
            <a:endParaRPr lang="en-US"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75" y="457200"/>
            <a:ext cx="8713788" cy="381000"/>
          </a:xfrm>
        </p:spPr>
        <p:txBody>
          <a:bodyPr/>
          <a:lstStyle/>
          <a:p>
            <a:pPr lvl="1" rtl="0">
              <a:spcBef>
                <a:spcPct val="0"/>
              </a:spcBef>
            </a:pPr>
            <a:r>
              <a:rPr lang="en-US" b="1" dirty="0"/>
              <a:t>Product</a:t>
            </a:r>
            <a:r>
              <a:rPr lang="en-US" sz="1400" b="1" dirty="0"/>
              <a:t/>
            </a:r>
            <a:br>
              <a:rPr lang="en-US" sz="1400" b="1" dirty="0"/>
            </a:br>
            <a:endParaRPr lang="en-US" dirty="0"/>
          </a:p>
        </p:txBody>
      </p:sp>
      <p:sp>
        <p:nvSpPr>
          <p:cNvPr id="3" name="Subtitle 2"/>
          <p:cNvSpPr>
            <a:spLocks noGrp="1"/>
          </p:cNvSpPr>
          <p:nvPr>
            <p:ph idx="1"/>
          </p:nvPr>
        </p:nvSpPr>
        <p:spPr/>
        <p:txBody>
          <a:bodyPr>
            <a:normAutofit/>
          </a:bodyPr>
          <a:lstStyle/>
          <a:p>
            <a:pPr>
              <a:buFont typeface="Arial" pitchFamily="34" charset="0"/>
              <a:buChar char="•"/>
            </a:pPr>
            <a:r>
              <a:rPr lang="en-US" dirty="0" smtClean="0">
                <a:solidFill>
                  <a:schemeClr val="tx1"/>
                </a:solidFill>
              </a:rPr>
              <a:t>This is where the user links the desired properties to appropriate conditions.</a:t>
            </a:r>
          </a:p>
          <a:p>
            <a:endParaRPr lang="en-US" dirty="0" smtClean="0">
              <a:solidFill>
                <a:schemeClr val="tx1"/>
              </a:solidFill>
            </a:endParaRPr>
          </a:p>
          <a:p>
            <a:pPr>
              <a:buFont typeface="Arial" pitchFamily="34" charset="0"/>
              <a:buChar char="•"/>
            </a:pPr>
            <a:r>
              <a:rPr lang="en-US" dirty="0" smtClean="0">
                <a:solidFill>
                  <a:schemeClr val="tx1"/>
                </a:solidFill>
              </a:rPr>
              <a:t>For the product group we selected, we will have different products to use. In this product, we will define the conditions about how the product should behave.</a:t>
            </a:r>
          </a:p>
          <a:p>
            <a:endParaRPr lang="en-US" dirty="0"/>
          </a:p>
        </p:txBody>
      </p:sp>
      <p:pic>
        <p:nvPicPr>
          <p:cNvPr id="4" name="Picture 3"/>
          <p:cNvPicPr/>
          <p:nvPr/>
        </p:nvPicPr>
        <p:blipFill>
          <a:blip r:embed="rId2" cstate="print"/>
          <a:srcRect/>
          <a:stretch>
            <a:fillRect/>
          </a:stretch>
        </p:blipFill>
        <p:spPr bwMode="auto">
          <a:xfrm>
            <a:off x="1447800" y="2819400"/>
            <a:ext cx="6324600" cy="31242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rtl="0">
              <a:spcBef>
                <a:spcPct val="0"/>
              </a:spcBef>
            </a:pPr>
            <a:r>
              <a:rPr lang="en-US" b="1" dirty="0" smtClean="0"/>
              <a:t/>
            </a:r>
            <a:br>
              <a:rPr lang="en-US" b="1" dirty="0" smtClean="0"/>
            </a:br>
            <a:r>
              <a:rPr lang="en-US" b="1" dirty="0" smtClean="0"/>
              <a:t>Product </a:t>
            </a:r>
            <a:r>
              <a:rPr lang="en-US" b="1" dirty="0"/>
              <a:t>Class</a:t>
            </a:r>
            <a:r>
              <a:rPr lang="en-US" sz="1400" b="1" dirty="0"/>
              <a:t/>
            </a:r>
            <a:br>
              <a:rPr lang="en-US" sz="1400" b="1" dirty="0"/>
            </a:b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Class is where will have set of activities to behave.</a:t>
            </a:r>
          </a:p>
          <a:p>
            <a:pPr>
              <a:buFont typeface="Arial" pitchFamily="34" charset="0"/>
              <a:buChar char="•"/>
            </a:pPr>
            <a:r>
              <a:rPr lang="en-US" dirty="0" smtClean="0"/>
              <a:t>Some major used classes are ACTIVITY.API and ACTIVITY.PRESENTATION.</a:t>
            </a:r>
          </a:p>
          <a:p>
            <a:pPr>
              <a:buNone/>
            </a:pPr>
            <a:endParaRPr lang="en-US" dirty="0" smtClean="0"/>
          </a:p>
          <a:p>
            <a:endParaRPr lang="en-US" dirty="0"/>
          </a:p>
        </p:txBody>
      </p:sp>
      <p:pic>
        <p:nvPicPr>
          <p:cNvPr id="4" name="Picture 3"/>
          <p:cNvPicPr/>
          <p:nvPr/>
        </p:nvPicPr>
        <p:blipFill>
          <a:blip r:embed="rId2" cstate="print"/>
          <a:srcRect/>
          <a:stretch>
            <a:fillRect/>
          </a:stretch>
        </p:blipFill>
        <p:spPr bwMode="auto">
          <a:xfrm>
            <a:off x="685800" y="2286001"/>
            <a:ext cx="7239000" cy="3581399"/>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rtl="0">
              <a:spcBef>
                <a:spcPct val="0"/>
              </a:spcBef>
            </a:pPr>
            <a:r>
              <a:rPr lang="en-US" b="1" dirty="0" smtClean="0"/>
              <a:t/>
            </a:r>
            <a:br>
              <a:rPr lang="en-US" b="1" dirty="0" smtClean="0"/>
            </a:br>
            <a:r>
              <a:rPr lang="en-US" b="1" dirty="0" smtClean="0"/>
              <a:t>Product </a:t>
            </a:r>
            <a:r>
              <a:rPr lang="en-US" b="1" dirty="0"/>
              <a:t>Conditions</a:t>
            </a:r>
            <a:r>
              <a:rPr lang="en-US" sz="1400" b="1" dirty="0"/>
              <a:t/>
            </a:r>
            <a:br>
              <a:rPr lang="en-US" sz="1400" b="1" dirty="0"/>
            </a:b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Product Condition is where we will define the behavior.</a:t>
            </a:r>
          </a:p>
          <a:p>
            <a:pPr>
              <a:buNone/>
            </a:pPr>
            <a:endParaRPr lang="en-US" dirty="0"/>
          </a:p>
        </p:txBody>
      </p:sp>
      <p:pic>
        <p:nvPicPr>
          <p:cNvPr id="4" name="Picture 3"/>
          <p:cNvPicPr/>
          <p:nvPr/>
        </p:nvPicPr>
        <p:blipFill>
          <a:blip r:embed="rId2" cstate="print"/>
          <a:srcRect/>
          <a:stretch>
            <a:fillRect/>
          </a:stretch>
        </p:blipFill>
        <p:spPr bwMode="auto">
          <a:xfrm>
            <a:off x="914400" y="2057400"/>
            <a:ext cx="7239000" cy="34385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Defining conditions</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dirty="0" smtClean="0"/>
              <a:t>In the product condition, we will define conditions for classes. For the respective class, there will be some set of conditions to define the class.</a:t>
            </a:r>
          </a:p>
          <a:p>
            <a:pPr>
              <a:buFont typeface="Arial" pitchFamily="34" charset="0"/>
              <a:buChar char="•"/>
            </a:pPr>
            <a:endParaRPr lang="en-US" dirty="0" smtClean="0"/>
          </a:p>
          <a:p>
            <a:pPr>
              <a:buFont typeface="Arial" pitchFamily="34" charset="0"/>
              <a:buChar char="•"/>
            </a:pPr>
            <a:r>
              <a:rPr lang="en-US" dirty="0" smtClean="0"/>
              <a:t>For example: We are considering ACTIVITY.API, we have to create or modify to define conditions. </a:t>
            </a:r>
          </a:p>
          <a:p>
            <a:pPr>
              <a:buFont typeface="Arial" pitchFamily="34" charset="0"/>
              <a:buChar char="•"/>
            </a:pPr>
            <a:endParaRPr lang="en-US" dirty="0" smtClean="0"/>
          </a:p>
          <a:p>
            <a:pPr>
              <a:buFont typeface="Arial" pitchFamily="34" charset="0"/>
              <a:buChar char="•"/>
            </a:pPr>
            <a:r>
              <a:rPr lang="en-US" dirty="0" smtClean="0"/>
              <a:t>Some of the frequently used classes are given below:</a:t>
            </a:r>
          </a:p>
          <a:p>
            <a:pPr>
              <a:buFont typeface="Arial" pitchFamily="34" charset="0"/>
              <a:buChar char="•"/>
            </a:pPr>
            <a:endParaRPr lang="en-US"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b="1" dirty="0" smtClean="0"/>
              <a:t>ACTIVITY.API</a:t>
            </a:r>
            <a:endParaRPr lang="en-US" dirty="0"/>
          </a:p>
        </p:txBody>
      </p:sp>
      <p:sp>
        <p:nvSpPr>
          <p:cNvPr id="3" name="Content Placeholder 2"/>
          <p:cNvSpPr>
            <a:spLocks noGrp="1"/>
          </p:cNvSpPr>
          <p:nvPr>
            <p:ph idx="1"/>
          </p:nvPr>
        </p:nvSpPr>
        <p:spPr/>
        <p:txBody>
          <a:bodyPr/>
          <a:lstStyle/>
          <a:p>
            <a:r>
              <a:rPr lang="en-US" dirty="0" smtClean="0"/>
              <a:t>It is used to define properties which have more than one pre/post routines. </a:t>
            </a:r>
          </a:p>
          <a:p>
            <a:pPr>
              <a:buNone/>
            </a:pPr>
            <a:r>
              <a:rPr lang="en-US" b="1" dirty="0" smtClean="0"/>
              <a:t> </a:t>
            </a:r>
            <a:endParaRPr lang="en-US" dirty="0" smtClean="0"/>
          </a:p>
          <a:p>
            <a:r>
              <a:rPr lang="en-US" b="1" u="sng" dirty="0" smtClean="0"/>
              <a:t>In this ACTIVITY.API  we have to attach routines.</a:t>
            </a:r>
            <a:endParaRPr lang="en-US" dirty="0" smtClean="0"/>
          </a:p>
          <a:p>
            <a:endParaRPr lang="en-US" dirty="0" smtClean="0"/>
          </a:p>
          <a:p>
            <a:r>
              <a:rPr lang="en-US" dirty="0" smtClean="0"/>
              <a:t>Here, user can define </a:t>
            </a:r>
            <a:r>
              <a:rPr lang="en-US" b="1" dirty="0" smtClean="0"/>
              <a:t>ACTIVITY, PROPERTY.CLASS and ACTION.</a:t>
            </a:r>
            <a:endParaRPr lang="en-US" dirty="0" smtClean="0"/>
          </a:p>
          <a:p>
            <a:endParaRPr lang="en-US" dirty="0"/>
          </a:p>
        </p:txBody>
      </p:sp>
      <p:pic>
        <p:nvPicPr>
          <p:cNvPr id="4" name="Picture 3"/>
          <p:cNvPicPr/>
          <p:nvPr/>
        </p:nvPicPr>
        <p:blipFill>
          <a:blip r:embed="rId2" cstate="print"/>
          <a:srcRect/>
          <a:stretch>
            <a:fillRect/>
          </a:stretch>
        </p:blipFill>
        <p:spPr bwMode="auto">
          <a:xfrm>
            <a:off x="533401" y="2981325"/>
            <a:ext cx="7848600" cy="33432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Routines</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dirty="0" smtClean="0"/>
              <a:t>In order to define our local routines we have to provide valid </a:t>
            </a:r>
            <a:r>
              <a:rPr lang="en-US" b="1" dirty="0" smtClean="0"/>
              <a:t>Activity Class / Activity ID</a:t>
            </a:r>
            <a:r>
              <a:rPr lang="en-US" dirty="0" smtClean="0"/>
              <a:t> along with the </a:t>
            </a:r>
            <a:r>
              <a:rPr lang="en-US" b="1" dirty="0" smtClean="0"/>
              <a:t>Property class/ Property </a:t>
            </a:r>
            <a:r>
              <a:rPr lang="en-US" dirty="0" smtClean="0"/>
              <a:t>along with </a:t>
            </a:r>
            <a:r>
              <a:rPr lang="en-US" b="1" dirty="0" smtClean="0"/>
              <a:t>Action.</a:t>
            </a:r>
            <a:endParaRPr lang="en-US" dirty="0" smtClean="0"/>
          </a:p>
          <a:p>
            <a:r>
              <a:rPr lang="en-US" dirty="0" smtClean="0"/>
              <a:t> </a:t>
            </a:r>
          </a:p>
          <a:p>
            <a:r>
              <a:rPr lang="en-US" dirty="0" smtClean="0"/>
              <a:t>We can define routines under following sections.</a:t>
            </a:r>
          </a:p>
          <a:p>
            <a:r>
              <a:rPr lang="en-US" dirty="0" smtClean="0"/>
              <a:t> </a:t>
            </a:r>
          </a:p>
          <a:p>
            <a:pPr lvl="0"/>
            <a:r>
              <a:rPr lang="en-US" dirty="0" smtClean="0"/>
              <a:t>Record routine 		– 	Triggered when record opens</a:t>
            </a:r>
          </a:p>
          <a:p>
            <a:pPr lvl="0"/>
            <a:r>
              <a:rPr lang="en-US" dirty="0" smtClean="0"/>
              <a:t>Pre validation routine 	– 	Triggered before validating the record</a:t>
            </a:r>
          </a:p>
          <a:p>
            <a:pPr lvl="0"/>
            <a:r>
              <a:rPr lang="en-US" dirty="0" smtClean="0"/>
              <a:t>Validation routine 		– 	Triggered during validation</a:t>
            </a:r>
          </a:p>
          <a:p>
            <a:pPr lvl="0"/>
            <a:r>
              <a:rPr lang="en-US" dirty="0" smtClean="0"/>
              <a:t>Pre routine 		–	Triggered before required action takes place</a:t>
            </a:r>
          </a:p>
          <a:p>
            <a:pPr lvl="0"/>
            <a:r>
              <a:rPr lang="en-US" dirty="0" smtClean="0"/>
              <a:t>Post routine 		– 	 Triggered after required action takes place</a:t>
            </a:r>
          </a:p>
          <a:p>
            <a:r>
              <a:rPr lang="en-US" dirty="0" smtClean="0"/>
              <a:t> </a:t>
            </a:r>
          </a:p>
          <a:p>
            <a:pPr>
              <a:buFont typeface="Arial" pitchFamily="34" charset="0"/>
              <a:buChar char="•"/>
            </a:pPr>
            <a:r>
              <a:rPr lang="en-US" dirty="0" smtClean="0"/>
              <a:t>From the above screenshot our routine will get </a:t>
            </a:r>
            <a:r>
              <a:rPr lang="en-US" dirty="0" err="1" smtClean="0"/>
              <a:t>triggerred</a:t>
            </a:r>
            <a:r>
              <a:rPr lang="en-US" dirty="0" smtClean="0"/>
              <a:t> whenever the user updates the values in the Interest tab/section for a new a Lending contract. </a:t>
            </a:r>
          </a:p>
          <a:p>
            <a:r>
              <a:rPr lang="en-US" dirty="0" smtClean="0"/>
              <a:t> </a:t>
            </a:r>
          </a:p>
          <a:p>
            <a:pPr>
              <a:buFont typeface="Arial" pitchFamily="34" charset="0"/>
              <a:buChar char="•"/>
            </a:pPr>
            <a:r>
              <a:rPr lang="en-US" dirty="0" smtClean="0"/>
              <a:t>The below screenshot product setup shows the Record , Validation and  Post routine attached in the JAB.LENDING product.</a:t>
            </a:r>
          </a:p>
          <a:p>
            <a:endParaRPr lang="en-US" dirty="0" smtClean="0"/>
          </a:p>
          <a:p>
            <a:endParaRPr lang="en-US"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 Product Conditions</a:t>
            </a:r>
            <a:endParaRPr lang="en-US" dirty="0"/>
          </a:p>
        </p:txBody>
      </p:sp>
      <p:pic>
        <p:nvPicPr>
          <p:cNvPr id="4" name="Content Placeholder 3"/>
          <p:cNvPicPr>
            <a:picLocks noGrp="1"/>
          </p:cNvPicPr>
          <p:nvPr>
            <p:ph idx="1"/>
          </p:nvPr>
        </p:nvPicPr>
        <p:blipFill>
          <a:blip r:embed="rId2" cstate="print"/>
          <a:stretch>
            <a:fillRect/>
          </a:stretch>
        </p:blipFill>
        <p:spPr bwMode="auto">
          <a:xfrm>
            <a:off x="244475" y="1488336"/>
            <a:ext cx="8713788" cy="4414729"/>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Validation routine</a:t>
            </a:r>
            <a:r>
              <a:rPr lang="en-US" dirty="0" smtClean="0"/>
              <a:t> </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From the above screenshot our routine will get triggered whenever the user adjust the bill then validate the record  for a “RESTRUCTURE-ADJUST-ALL-BALANCE-MAINTAINTENANCE” activity and Action– “ADJUST-BILL”.</a:t>
            </a:r>
          </a:p>
          <a:p>
            <a:pPr>
              <a:buNone/>
            </a:pPr>
            <a:endParaRPr lang="en-US" dirty="0"/>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Pre Routine: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From the above screenshot our routine will get triggered whenever the user opens the record and updates in the Charge tab/section for a new a Lending contract.</a:t>
            </a:r>
          </a:p>
          <a:p>
            <a:endParaRPr lang="en-US" dirty="0"/>
          </a:p>
        </p:txBody>
      </p:sp>
      <p:pic>
        <p:nvPicPr>
          <p:cNvPr id="4" name="Picture 3"/>
          <p:cNvPicPr/>
          <p:nvPr/>
        </p:nvPicPr>
        <p:blipFill>
          <a:blip r:embed="rId2" cstate="print"/>
          <a:srcRect/>
          <a:stretch>
            <a:fillRect/>
          </a:stretch>
        </p:blipFill>
        <p:spPr bwMode="auto">
          <a:xfrm>
            <a:off x="304800" y="2209800"/>
            <a:ext cx="8305800" cy="38100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Post Routine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Post routine is triggered both UNAUTH and AUTH status for a Lending New Arrangement .</a:t>
            </a:r>
          </a:p>
          <a:p>
            <a:pPr>
              <a:buFont typeface="Arial" pitchFamily="34" charset="0"/>
              <a:buChar char="•"/>
            </a:pPr>
            <a:endParaRPr lang="en-US" dirty="0" smtClean="0"/>
          </a:p>
          <a:p>
            <a:pPr>
              <a:buFont typeface="Arial" pitchFamily="34" charset="0"/>
              <a:buChar char="•"/>
            </a:pPr>
            <a:r>
              <a:rPr lang="en-US" dirty="0" smtClean="0"/>
              <a:t>Local routine to perform the required action is attached as Post routine in JAB.LENDING product.</a:t>
            </a:r>
          </a:p>
          <a:p>
            <a:pPr>
              <a:buNone/>
            </a:pPr>
            <a:endParaRPr lang="en-US" dirty="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75" y="304800"/>
            <a:ext cx="8713788" cy="685800"/>
          </a:xfrm>
        </p:spPr>
        <p:txBody>
          <a:bodyPr>
            <a:normAutofit fontScale="90000"/>
          </a:bodyPr>
          <a:lstStyle/>
          <a:p>
            <a:pPr lvl="0"/>
            <a:r>
              <a:rPr lang="en-US" b="1" dirty="0" smtClean="0"/>
              <a:t>Introduction</a:t>
            </a:r>
            <a:br>
              <a:rPr lang="en-US" b="1" dirty="0" smtClean="0"/>
            </a:br>
            <a:endParaRPr lang="en-US" dirty="0"/>
          </a:p>
        </p:txBody>
      </p:sp>
      <p:sp>
        <p:nvSpPr>
          <p:cNvPr id="3" name="Content Placeholder 2"/>
          <p:cNvSpPr>
            <a:spLocks noGrp="1"/>
          </p:cNvSpPr>
          <p:nvPr>
            <p:ph idx="1"/>
          </p:nvPr>
        </p:nvSpPr>
        <p:spPr>
          <a:xfrm>
            <a:off x="244475" y="1905000"/>
            <a:ext cx="8713788" cy="4221163"/>
          </a:xfrm>
        </p:spPr>
        <p:txBody>
          <a:bodyPr/>
          <a:lstStyle/>
          <a:p>
            <a:r>
              <a:rPr lang="en-US" dirty="0" smtClean="0"/>
              <a:t>This document helps the user to understand about the functionality of Arrangement Architecture (AA) and flow of product setup and technical aspects in AA.</a:t>
            </a:r>
          </a:p>
          <a:p>
            <a:endParaRPr 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The below screenshot shows the post routine triggered with “UNAUTH” status,</a:t>
            </a:r>
            <a:endParaRPr lang="en-US" dirty="0"/>
          </a:p>
        </p:txBody>
      </p:sp>
      <p:pic>
        <p:nvPicPr>
          <p:cNvPr id="4" name="Picture 3"/>
          <p:cNvPicPr/>
          <p:nvPr/>
        </p:nvPicPr>
        <p:blipFill>
          <a:blip r:embed="rId2" cstate="print"/>
          <a:srcRect/>
          <a:stretch>
            <a:fillRect/>
          </a:stretch>
        </p:blipFill>
        <p:spPr bwMode="auto">
          <a:xfrm>
            <a:off x="1705292" y="228600"/>
            <a:ext cx="5733415" cy="2766871"/>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1703470" y="3733800"/>
            <a:ext cx="5737059" cy="251200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 Status</a:t>
            </a:r>
            <a:endParaRPr lang="en-US" dirty="0"/>
          </a:p>
        </p:txBody>
      </p:sp>
      <p:sp>
        <p:nvSpPr>
          <p:cNvPr id="3" name="Content Placeholder 2"/>
          <p:cNvSpPr>
            <a:spLocks noGrp="1"/>
          </p:cNvSpPr>
          <p:nvPr>
            <p:ph idx="1"/>
          </p:nvPr>
        </p:nvSpPr>
        <p:spPr/>
        <p:txBody>
          <a:bodyPr/>
          <a:lstStyle/>
          <a:p>
            <a:r>
              <a:rPr lang="en-US" dirty="0" smtClean="0"/>
              <a:t>The below screenshot shows the post routine triggered with “AUTH” status,</a:t>
            </a:r>
            <a:endParaRPr lang="en-US" dirty="0"/>
          </a:p>
        </p:txBody>
      </p:sp>
      <p:pic>
        <p:nvPicPr>
          <p:cNvPr id="4" name="Picture 3"/>
          <p:cNvPicPr/>
          <p:nvPr/>
        </p:nvPicPr>
        <p:blipFill>
          <a:blip r:embed="rId2" cstate="print"/>
          <a:srcRect/>
          <a:stretch>
            <a:fillRect/>
          </a:stretch>
        </p:blipFill>
        <p:spPr bwMode="auto">
          <a:xfrm>
            <a:off x="533400" y="2057400"/>
            <a:ext cx="8077200" cy="32575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rtl="0">
              <a:spcBef>
                <a:spcPct val="0"/>
              </a:spcBef>
            </a:pPr>
            <a:r>
              <a:rPr lang="en-US" b="1" dirty="0" smtClean="0"/>
              <a:t/>
            </a:r>
            <a:br>
              <a:rPr lang="en-US" b="1" dirty="0" smtClean="0"/>
            </a:br>
            <a:r>
              <a:rPr lang="en-US" b="1" dirty="0" smtClean="0"/>
              <a:t>ACTIVITY.PRESENTATION</a:t>
            </a:r>
            <a:r>
              <a:rPr lang="en-US" sz="1400" b="1" dirty="0"/>
              <a:t/>
            </a:r>
            <a:br>
              <a:rPr lang="en-US" sz="1400" b="1" dirty="0"/>
            </a:br>
            <a:endParaRPr lang="en-US" dirty="0"/>
          </a:p>
        </p:txBody>
      </p:sp>
      <p:sp>
        <p:nvSpPr>
          <p:cNvPr id="3" name="Content Placeholder 2"/>
          <p:cNvSpPr>
            <a:spLocks noGrp="1"/>
          </p:cNvSpPr>
          <p:nvPr>
            <p:ph idx="1"/>
          </p:nvPr>
        </p:nvSpPr>
        <p:spPr>
          <a:xfrm>
            <a:off x="533400" y="914400"/>
            <a:ext cx="8229600" cy="4525963"/>
          </a:xfrm>
        </p:spPr>
        <p:txBody>
          <a:bodyPr/>
          <a:lstStyle/>
          <a:p>
            <a:pPr>
              <a:buFont typeface="Arial" pitchFamily="34" charset="0"/>
              <a:buChar char="•"/>
            </a:pPr>
            <a:r>
              <a:rPr lang="en-US" dirty="0" smtClean="0"/>
              <a:t>It is used for defining various versions in a single screen which will be used for different Property classes/Properties/Activities during an entry.</a:t>
            </a:r>
          </a:p>
          <a:p>
            <a:pPr>
              <a:buNone/>
            </a:pPr>
            <a:r>
              <a:rPr lang="en-US" b="1" u="sng" dirty="0" smtClean="0"/>
              <a:t>Here, we will attach VERSIONS</a:t>
            </a:r>
            <a:endParaRPr lang="en-US" dirty="0" smtClean="0"/>
          </a:p>
          <a:p>
            <a:pPr>
              <a:buNone/>
            </a:pPr>
            <a:endParaRPr lang="en-US" dirty="0"/>
          </a:p>
        </p:txBody>
      </p:sp>
      <p:pic>
        <p:nvPicPr>
          <p:cNvPr id="4" name="Picture 3"/>
          <p:cNvPicPr/>
          <p:nvPr/>
        </p:nvPicPr>
        <p:blipFill>
          <a:blip r:embed="rId2" cstate="print"/>
          <a:srcRect/>
          <a:stretch>
            <a:fillRect/>
          </a:stretch>
        </p:blipFill>
        <p:spPr bwMode="auto">
          <a:xfrm>
            <a:off x="609600" y="2133600"/>
            <a:ext cx="7696199" cy="37242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rtl="0">
              <a:spcBef>
                <a:spcPct val="0"/>
              </a:spcBef>
            </a:pPr>
            <a:r>
              <a:rPr lang="en-US" b="1" dirty="0" smtClean="0"/>
              <a:t>ACTIVITY.CHARGES</a:t>
            </a:r>
            <a:endParaRPr lang="en-US" dirty="0"/>
          </a:p>
        </p:txBody>
      </p:sp>
      <p:sp>
        <p:nvSpPr>
          <p:cNvPr id="3" name="Content Placeholder 2"/>
          <p:cNvSpPr>
            <a:spLocks noGrp="1"/>
          </p:cNvSpPr>
          <p:nvPr>
            <p:ph idx="1"/>
          </p:nvPr>
        </p:nvSpPr>
        <p:spPr/>
        <p:txBody>
          <a:bodyPr>
            <a:normAutofit/>
          </a:bodyPr>
          <a:lstStyle/>
          <a:p>
            <a:r>
              <a:rPr lang="en-US" dirty="0" smtClean="0"/>
              <a:t>It defines the charge that needs to be applied when activity is triggered.</a:t>
            </a:r>
          </a:p>
          <a:p>
            <a:pPr>
              <a:buNone/>
            </a:pPr>
            <a:endParaRPr lang="en-US" dirty="0" smtClean="0"/>
          </a:p>
          <a:p>
            <a:r>
              <a:rPr lang="en-US" b="1" dirty="0" smtClean="0"/>
              <a:t>For example:</a:t>
            </a:r>
          </a:p>
          <a:p>
            <a:pPr>
              <a:buFont typeface="Arial" pitchFamily="34" charset="0"/>
              <a:buChar char="•"/>
            </a:pPr>
            <a:r>
              <a:rPr lang="en-US" b="1" dirty="0" smtClean="0"/>
              <a:t> </a:t>
            </a:r>
            <a:r>
              <a:rPr lang="en-US" dirty="0" smtClean="0"/>
              <a:t>If we increase/decrease Term amount (LENDING-INCREASE-TERM.AMOUNT/LENDING-DECREASE-TERM.AMOUNT) in an arrangement, corresponding charge property will be called which was defined in Property conditions.</a:t>
            </a:r>
            <a:endParaRPr lang="en-US" dirty="0"/>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CHARGES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cstate="print"/>
          <a:srcRect/>
          <a:stretch>
            <a:fillRect/>
          </a:stretch>
        </p:blipFill>
        <p:spPr bwMode="auto">
          <a:xfrm>
            <a:off x="685800" y="1685925"/>
            <a:ext cx="7543799" cy="38766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rtl="0">
              <a:spcBef>
                <a:spcPct val="0"/>
              </a:spcBef>
            </a:pPr>
            <a:r>
              <a:rPr lang="en-US" b="1" dirty="0" smtClean="0"/>
              <a:t/>
            </a:r>
            <a:br>
              <a:rPr lang="en-US" b="1" dirty="0" smtClean="0"/>
            </a:br>
            <a:r>
              <a:rPr lang="en-US" b="1" dirty="0" smtClean="0"/>
              <a:t>CHARGE</a:t>
            </a:r>
            <a:r>
              <a:rPr lang="en-US" sz="1400" b="1" dirty="0"/>
              <a:t/>
            </a:r>
            <a:br>
              <a:rPr lang="en-US" sz="1400" b="1" dirty="0"/>
            </a:br>
            <a:endParaRPr lang="en-US" dirty="0"/>
          </a:p>
        </p:txBody>
      </p:sp>
      <p:sp>
        <p:nvSpPr>
          <p:cNvPr id="3" name="Content Placeholder 2"/>
          <p:cNvSpPr>
            <a:spLocks noGrp="1"/>
          </p:cNvSpPr>
          <p:nvPr>
            <p:ph idx="1"/>
          </p:nvPr>
        </p:nvSpPr>
        <p:spPr>
          <a:xfrm>
            <a:off x="533400" y="914400"/>
            <a:ext cx="8229600" cy="4525963"/>
          </a:xfrm>
        </p:spPr>
        <p:txBody>
          <a:bodyPr/>
          <a:lstStyle/>
          <a:p>
            <a:pPr>
              <a:buFont typeface="Arial" pitchFamily="34" charset="0"/>
              <a:buChar char="•"/>
            </a:pPr>
            <a:r>
              <a:rPr lang="en-US" sz="2000" dirty="0" smtClean="0"/>
              <a:t>This property is used to define charges. This property class can be added to PAYMENT SCHEDULE property class for defining scheduled charges. To define charges related to an activity this class can be used in ACTIVITY CHARGE property class.</a:t>
            </a:r>
          </a:p>
          <a:p>
            <a:pPr>
              <a:buFont typeface="Arial" pitchFamily="34" charset="0"/>
              <a:buChar char="•"/>
            </a:pPr>
            <a:r>
              <a:rPr lang="en-US" sz="2000" dirty="0" smtClean="0"/>
              <a:t>Charge routine field is used to define calculation as required by user. Usually, we will attach routine in this field to calculate charge.</a:t>
            </a:r>
            <a:endParaRPr lang="en-US" sz="2000" dirty="0"/>
          </a:p>
        </p:txBody>
      </p:sp>
      <p:pic>
        <p:nvPicPr>
          <p:cNvPr id="4" name="Picture 3"/>
          <p:cNvPicPr/>
          <p:nvPr/>
        </p:nvPicPr>
        <p:blipFill>
          <a:blip r:embed="rId2" cstate="print"/>
          <a:srcRect/>
          <a:stretch>
            <a:fillRect/>
          </a:stretch>
        </p:blipFill>
        <p:spPr bwMode="auto">
          <a:xfrm>
            <a:off x="1700212" y="3124200"/>
            <a:ext cx="5743575" cy="27908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rtl="0">
              <a:spcBef>
                <a:spcPct val="0"/>
              </a:spcBef>
            </a:pPr>
            <a:r>
              <a:rPr lang="en-US" b="1" dirty="0" smtClean="0"/>
              <a:t>ACTIVITY.MAPPING</a:t>
            </a:r>
            <a:endParaRPr lang="en-US" dirty="0"/>
          </a:p>
        </p:txBody>
      </p:sp>
      <p:sp>
        <p:nvSpPr>
          <p:cNvPr id="3" name="Content Placeholder 2"/>
          <p:cNvSpPr>
            <a:spLocks noGrp="1"/>
          </p:cNvSpPr>
          <p:nvPr>
            <p:ph idx="1"/>
          </p:nvPr>
        </p:nvSpPr>
        <p:spPr>
          <a:xfrm>
            <a:off x="609600" y="1066800"/>
            <a:ext cx="8229600" cy="4525963"/>
          </a:xfrm>
        </p:spPr>
        <p:txBody>
          <a:bodyPr/>
          <a:lstStyle/>
          <a:p>
            <a:pPr>
              <a:buFont typeface="Wingdings" pitchFamily="2" charset="2"/>
              <a:buChar char="§"/>
            </a:pPr>
            <a:r>
              <a:rPr lang="en-US" dirty="0" smtClean="0"/>
              <a:t>In this property class, we will define about which transaction code to be hit during respective activities.</a:t>
            </a:r>
          </a:p>
        </p:txBody>
      </p:sp>
      <p:pic>
        <p:nvPicPr>
          <p:cNvPr id="4" name="Picture 3"/>
          <p:cNvPicPr/>
          <p:nvPr/>
        </p:nvPicPr>
        <p:blipFill>
          <a:blip r:embed="rId2" cstate="print"/>
          <a:srcRect/>
          <a:stretch>
            <a:fillRect/>
          </a:stretch>
        </p:blipFill>
        <p:spPr bwMode="auto">
          <a:xfrm>
            <a:off x="1066800" y="1981200"/>
            <a:ext cx="7315200" cy="37528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Product setup flow of AA</a:t>
            </a:r>
            <a:endParaRPr lang="en-US" b="1" dirty="0"/>
          </a:p>
        </p:txBody>
      </p:sp>
      <p:sp>
        <p:nvSpPr>
          <p:cNvPr id="3" name="Content Placeholder 2"/>
          <p:cNvSpPr>
            <a:spLocks noGrp="1"/>
          </p:cNvSpPr>
          <p:nvPr>
            <p:ph idx="1"/>
          </p:nvPr>
        </p:nvSpPr>
        <p:spPr/>
        <p:txBody>
          <a:bodyPr>
            <a:normAutofit/>
          </a:bodyPr>
          <a:lstStyle/>
          <a:p>
            <a:pPr>
              <a:buFont typeface="Arial" pitchFamily="34" charset="0"/>
              <a:buChar char="•"/>
            </a:pPr>
            <a:r>
              <a:rPr lang="en-US" dirty="0" smtClean="0"/>
              <a:t>While setting up the product, we have to consider </a:t>
            </a:r>
            <a:r>
              <a:rPr lang="en-US" b="1" dirty="0" smtClean="0"/>
              <a:t>Property classes</a:t>
            </a:r>
            <a:r>
              <a:rPr lang="en-US" dirty="0" smtClean="0"/>
              <a:t> </a:t>
            </a:r>
            <a:r>
              <a:rPr lang="en-US" b="1" dirty="0" smtClean="0"/>
              <a:t>and Property conditions</a:t>
            </a:r>
            <a:r>
              <a:rPr lang="en-US" dirty="0" smtClean="0"/>
              <a:t> in Product Group and Product respectively.</a:t>
            </a:r>
          </a:p>
          <a:p>
            <a:pPr>
              <a:buFont typeface="Arial" pitchFamily="34" charset="0"/>
              <a:buChar char="•"/>
            </a:pPr>
            <a:r>
              <a:rPr lang="en-US" dirty="0" smtClean="0"/>
              <a:t> For example: Please see the below screenshots showing flow of attaching API to product.</a:t>
            </a:r>
          </a:p>
          <a:p>
            <a:pPr>
              <a:buFont typeface="Arial" pitchFamily="34" charset="0"/>
              <a:buChar char="•"/>
            </a:pPr>
            <a:r>
              <a:rPr lang="en-US" dirty="0" smtClean="0"/>
              <a:t>Lending -&gt; Personal Loan (View) -&gt; Activity API -&gt; API</a:t>
            </a:r>
          </a:p>
          <a:p>
            <a:pPr>
              <a:buNone/>
            </a:pPr>
            <a:endParaRPr lang="en-US" dirty="0"/>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T24 Product</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dirty="0" smtClean="0"/>
              <a:t>In the above screenshot, Property class is ACTIVITY.API and the id given for this property class is API. This should be given in the Property Condition.</a:t>
            </a:r>
            <a:endParaRPr lang="en-US" dirty="0"/>
          </a:p>
        </p:txBody>
      </p:sp>
      <p:pic>
        <p:nvPicPr>
          <p:cNvPr id="4" name="Picture 3" descr="API - PG"/>
          <p:cNvPicPr/>
          <p:nvPr/>
        </p:nvPicPr>
        <p:blipFill>
          <a:blip r:embed="rId2" cstate="print"/>
          <a:srcRect/>
          <a:stretch>
            <a:fillRect/>
          </a:stretch>
        </p:blipFill>
        <p:spPr bwMode="auto">
          <a:xfrm>
            <a:off x="1715080" y="2089868"/>
            <a:ext cx="5713840" cy="4158532"/>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New Arrangement Architecture</a:t>
            </a:r>
            <a:endParaRPr lang="en-US" b="1" dirty="0"/>
          </a:p>
        </p:txBody>
      </p:sp>
      <p:sp>
        <p:nvSpPr>
          <p:cNvPr id="3" name="Content Placeholder 2"/>
          <p:cNvSpPr>
            <a:spLocks noGrp="1"/>
          </p:cNvSpPr>
          <p:nvPr>
            <p:ph idx="1"/>
          </p:nvPr>
        </p:nvSpPr>
        <p:spPr/>
        <p:txBody>
          <a:bodyPr>
            <a:normAutofit/>
          </a:bodyPr>
          <a:lstStyle/>
          <a:p>
            <a:pPr>
              <a:buFont typeface="Arial" pitchFamily="34" charset="0"/>
              <a:buChar char="•"/>
            </a:pPr>
            <a:r>
              <a:rPr lang="en-US" dirty="0" smtClean="0"/>
              <a:t>While creating a new Arrangement Architecture, it displays multiple Product groups and Product.</a:t>
            </a:r>
          </a:p>
          <a:p>
            <a:pPr>
              <a:buFont typeface="Arial" pitchFamily="34" charset="0"/>
              <a:buChar char="•"/>
            </a:pPr>
            <a:r>
              <a:rPr lang="en-US" dirty="0" smtClean="0"/>
              <a:t>Every Product Groups contains different Products.</a:t>
            </a:r>
          </a:p>
          <a:p>
            <a:pPr>
              <a:buFont typeface="Arial" pitchFamily="34" charset="0"/>
              <a:buChar char="•"/>
            </a:pPr>
            <a:r>
              <a:rPr lang="en-US" dirty="0" smtClean="0"/>
              <a:t> Please find below the product groups and products in the product catalog which is defined in the products and product conditions.</a:t>
            </a:r>
          </a:p>
          <a:p>
            <a:endParaRPr lang="en-US"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701675"/>
          </a:xfrm>
        </p:spPr>
        <p:txBody>
          <a:bodyPr>
            <a:normAutofit fontScale="90000"/>
          </a:bodyPr>
          <a:lstStyle/>
          <a:p>
            <a:pPr lvl="0"/>
            <a:r>
              <a:rPr lang="en-US" b="1" dirty="0" smtClean="0"/>
              <a:t>Components of AA</a:t>
            </a:r>
            <a:br>
              <a:rPr lang="en-US" b="1" dirty="0" smtClean="0"/>
            </a:br>
            <a:endParaRPr lang="en-US" dirty="0"/>
          </a:p>
        </p:txBody>
      </p:sp>
      <p:sp>
        <p:nvSpPr>
          <p:cNvPr id="3" name="Content Placeholder 2"/>
          <p:cNvSpPr>
            <a:spLocks noGrp="1"/>
          </p:cNvSpPr>
          <p:nvPr>
            <p:ph idx="1"/>
          </p:nvPr>
        </p:nvSpPr>
        <p:spPr>
          <a:xfrm>
            <a:off x="244475" y="2057400"/>
            <a:ext cx="8713788" cy="4068763"/>
          </a:xfrm>
        </p:spPr>
        <p:txBody>
          <a:bodyPr>
            <a:normAutofit/>
          </a:bodyPr>
          <a:lstStyle/>
          <a:p>
            <a:r>
              <a:rPr lang="en-US" dirty="0" smtClean="0"/>
              <a:t>In AA, we have 5 major components are below,</a:t>
            </a:r>
          </a:p>
          <a:p>
            <a:pPr>
              <a:buNone/>
            </a:pPr>
            <a:r>
              <a:rPr lang="en-US" dirty="0" smtClean="0"/>
              <a:t> </a:t>
            </a:r>
          </a:p>
          <a:p>
            <a:pPr>
              <a:buFont typeface="Wingdings" pitchFamily="2" charset="2"/>
              <a:buChar char="Ø"/>
            </a:pPr>
            <a:r>
              <a:rPr lang="en-US" dirty="0" smtClean="0"/>
              <a:t>Product Line – Defined by Temenos</a:t>
            </a:r>
            <a:endParaRPr lang="en-US" dirty="0" smtClean="0"/>
          </a:p>
          <a:p>
            <a:pPr>
              <a:buFont typeface="Wingdings" pitchFamily="2" charset="2"/>
              <a:buChar char="Ø"/>
            </a:pPr>
            <a:r>
              <a:rPr lang="en-US" dirty="0" smtClean="0"/>
              <a:t>Product Group – Provides a structure to the product</a:t>
            </a:r>
            <a:endParaRPr lang="en-US" dirty="0" smtClean="0"/>
          </a:p>
          <a:p>
            <a:pPr>
              <a:buFont typeface="Wingdings" pitchFamily="2" charset="2"/>
              <a:buChar char="Ø"/>
            </a:pPr>
            <a:r>
              <a:rPr lang="en-US" dirty="0" smtClean="0"/>
              <a:t>Product - M</a:t>
            </a:r>
            <a:r>
              <a:rPr lang="en-US" dirty="0" smtClean="0"/>
              <a:t>aster </a:t>
            </a:r>
            <a:r>
              <a:rPr lang="en-US" dirty="0" smtClean="0"/>
              <a:t>table for designing any </a:t>
            </a:r>
            <a:r>
              <a:rPr lang="en-US" dirty="0" smtClean="0"/>
              <a:t>product</a:t>
            </a:r>
          </a:p>
          <a:p>
            <a:pPr>
              <a:buFont typeface="Wingdings" pitchFamily="2" charset="2"/>
              <a:buChar char="Ø"/>
            </a:pPr>
            <a:r>
              <a:rPr lang="en-US" dirty="0" smtClean="0"/>
              <a:t>Property class – Building blocks</a:t>
            </a:r>
            <a:endParaRPr lang="en-US" dirty="0" smtClean="0"/>
          </a:p>
          <a:p>
            <a:pPr>
              <a:buFont typeface="Wingdings" pitchFamily="2" charset="2"/>
              <a:buChar char="Ø"/>
            </a:pPr>
            <a:r>
              <a:rPr lang="en-US" dirty="0" smtClean="0"/>
              <a:t>Property – Triggered and validated in arrangement</a:t>
            </a:r>
            <a:endParaRPr lang="en-US" dirty="0" smtClean="0"/>
          </a:p>
          <a:p>
            <a:endParaRPr lang="en-US" dirty="0"/>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Groups &amp; Products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cstate="print"/>
          <a:srcRect/>
          <a:stretch>
            <a:fillRect/>
          </a:stretch>
        </p:blipFill>
        <p:spPr bwMode="auto">
          <a:xfrm>
            <a:off x="914400" y="1714500"/>
            <a:ext cx="7619999" cy="41529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b="1" dirty="0"/>
              <a:t>Create New Arrangement Architecture</a:t>
            </a:r>
            <a:r>
              <a:rPr lang="en-US" sz="1400" b="1" dirty="0"/>
              <a:t/>
            </a:r>
            <a:br>
              <a:rPr lang="en-US" sz="1400" b="1" dirty="0"/>
            </a:br>
            <a:endParaRPr lang="en-US" dirty="0"/>
          </a:p>
        </p:txBody>
      </p:sp>
      <p:sp>
        <p:nvSpPr>
          <p:cNvPr id="3" name="Content Placeholder 2"/>
          <p:cNvSpPr>
            <a:spLocks noGrp="1"/>
          </p:cNvSpPr>
          <p:nvPr>
            <p:ph idx="1"/>
          </p:nvPr>
        </p:nvSpPr>
        <p:spPr>
          <a:xfrm>
            <a:off x="457200" y="914400"/>
            <a:ext cx="8229600" cy="4525963"/>
          </a:xfrm>
        </p:spPr>
        <p:txBody>
          <a:bodyPr/>
          <a:lstStyle/>
          <a:p>
            <a:pPr>
              <a:buFont typeface="Arial" pitchFamily="34" charset="0"/>
              <a:buChar char="•"/>
            </a:pPr>
            <a:r>
              <a:rPr lang="en-US" dirty="0" smtClean="0"/>
              <a:t>To create New Arrangement Architecture via T24 browser, follow the below steps</a:t>
            </a:r>
          </a:p>
          <a:p>
            <a:pPr>
              <a:buFont typeface="Arial" pitchFamily="34" charset="0"/>
              <a:buChar char="•"/>
            </a:pPr>
            <a:r>
              <a:rPr lang="en-US" dirty="0" smtClean="0"/>
              <a:t>Click on User Menu -&gt; Product Catalog</a:t>
            </a:r>
          </a:p>
          <a:p>
            <a:endParaRPr lang="en-US" dirty="0"/>
          </a:p>
        </p:txBody>
      </p:sp>
      <p:pic>
        <p:nvPicPr>
          <p:cNvPr id="4" name="Picture 3"/>
          <p:cNvPicPr/>
          <p:nvPr/>
        </p:nvPicPr>
        <p:blipFill>
          <a:blip r:embed="rId2" cstate="print"/>
          <a:srcRect/>
          <a:stretch>
            <a:fillRect/>
          </a:stretch>
        </p:blipFill>
        <p:spPr bwMode="auto">
          <a:xfrm>
            <a:off x="2681287" y="1905000"/>
            <a:ext cx="3781425" cy="44291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smtClean="0"/>
              <a:t>Pop up window will be opened, Choose Product Group as Personal Loan &amp; Product as Other Loan</a:t>
            </a:r>
          </a:p>
          <a:p>
            <a:pPr>
              <a:buNone/>
            </a:pPr>
            <a:endParaRPr lang="en-US" dirty="0"/>
          </a:p>
        </p:txBody>
      </p:sp>
      <p:pic>
        <p:nvPicPr>
          <p:cNvPr id="4" name="Picture 3"/>
          <p:cNvPicPr/>
          <p:nvPr/>
        </p:nvPicPr>
        <p:blipFill>
          <a:blip r:embed="rId2" cstate="print"/>
          <a:srcRect/>
          <a:stretch>
            <a:fillRect/>
          </a:stretch>
        </p:blipFill>
        <p:spPr bwMode="auto">
          <a:xfrm>
            <a:off x="1709737" y="2476500"/>
            <a:ext cx="5724525" cy="41529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Arrangement Screen</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pPr>
              <a:buFont typeface="Arial" pitchFamily="34" charset="0"/>
              <a:buChar char="•"/>
            </a:pPr>
            <a:r>
              <a:rPr lang="en-US" dirty="0" smtClean="0"/>
              <a:t>Enter your Customer id and Currency details in the above screen and validate the record, it will open up the arrangement screen to define values.</a:t>
            </a:r>
            <a:endParaRPr lang="en-US" dirty="0"/>
          </a:p>
        </p:txBody>
      </p:sp>
      <p:pic>
        <p:nvPicPr>
          <p:cNvPr id="4" name="Picture 3"/>
          <p:cNvPicPr/>
          <p:nvPr/>
        </p:nvPicPr>
        <p:blipFill>
          <a:blip r:embed="rId2" cstate="print"/>
          <a:srcRect/>
          <a:stretch>
            <a:fillRect/>
          </a:stretch>
        </p:blipFill>
        <p:spPr bwMode="auto">
          <a:xfrm>
            <a:off x="838200" y="2743200"/>
            <a:ext cx="7772399" cy="26670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Arrangement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cstate="print"/>
          <a:srcRect/>
          <a:stretch>
            <a:fillRect/>
          </a:stretch>
        </p:blipFill>
        <p:spPr bwMode="auto">
          <a:xfrm>
            <a:off x="609600" y="1752600"/>
            <a:ext cx="8001000" cy="42672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Account Tab</a:t>
            </a:r>
            <a:endParaRPr lang="en-US" dirty="0"/>
          </a:p>
        </p:txBody>
      </p:sp>
      <p:sp>
        <p:nvSpPr>
          <p:cNvPr id="3" name="Content Placeholder 2"/>
          <p:cNvSpPr>
            <a:spLocks noGrp="1"/>
          </p:cNvSpPr>
          <p:nvPr>
            <p:ph idx="1"/>
          </p:nvPr>
        </p:nvSpPr>
        <p:spPr/>
        <p:txBody>
          <a:bodyPr/>
          <a:lstStyle/>
          <a:p>
            <a:r>
              <a:rPr lang="en-US" b="1" dirty="0" smtClean="0"/>
              <a:t>Mandatory input fields are -</a:t>
            </a:r>
            <a:r>
              <a:rPr lang="en-US" dirty="0" smtClean="0"/>
              <a:t>Term Amount and Penalty interest (Fixed rate)</a:t>
            </a:r>
          </a:p>
          <a:p>
            <a:endParaRPr lang="en-US" dirty="0"/>
          </a:p>
        </p:txBody>
      </p:sp>
      <p:pic>
        <p:nvPicPr>
          <p:cNvPr id="4" name="Picture 3"/>
          <p:cNvPicPr/>
          <p:nvPr/>
        </p:nvPicPr>
        <p:blipFill>
          <a:blip r:embed="rId2" cstate="print"/>
          <a:srcRect/>
          <a:stretch>
            <a:fillRect/>
          </a:stretch>
        </p:blipFill>
        <p:spPr bwMode="auto">
          <a:xfrm>
            <a:off x="609600" y="1752600"/>
            <a:ext cx="7391399" cy="38100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Fields</a:t>
            </a:r>
            <a:endParaRPr lang="en-US" dirty="0"/>
          </a:p>
        </p:txBody>
      </p:sp>
      <p:sp>
        <p:nvSpPr>
          <p:cNvPr id="3" name="Content Placeholder 2"/>
          <p:cNvSpPr>
            <a:spLocks noGrp="1"/>
          </p:cNvSpPr>
          <p:nvPr>
            <p:ph idx="1"/>
          </p:nvPr>
        </p:nvSpPr>
        <p:spPr/>
        <p:txBody>
          <a:bodyPr/>
          <a:lstStyle/>
          <a:p>
            <a:r>
              <a:rPr lang="en-US" dirty="0" smtClean="0"/>
              <a:t>The below errors are raised in product conditions which is defined in the product conditions,</a:t>
            </a:r>
            <a:endParaRPr lang="en-US" dirty="0"/>
          </a:p>
        </p:txBody>
      </p:sp>
      <p:pic>
        <p:nvPicPr>
          <p:cNvPr id="4" name="Picture 3"/>
          <p:cNvPicPr/>
          <p:nvPr/>
        </p:nvPicPr>
        <p:blipFill>
          <a:blip r:embed="rId2" cstate="print"/>
          <a:srcRect/>
          <a:stretch>
            <a:fillRect/>
          </a:stretch>
        </p:blipFill>
        <p:spPr bwMode="auto">
          <a:xfrm>
            <a:off x="1709737" y="3181350"/>
            <a:ext cx="5724525" cy="29146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Commitment tab:</a:t>
            </a:r>
            <a:endParaRPr lang="en-US" dirty="0"/>
          </a:p>
        </p:txBody>
      </p:sp>
      <p:sp>
        <p:nvSpPr>
          <p:cNvPr id="3" name="Content Placeholder 2"/>
          <p:cNvSpPr>
            <a:spLocks noGrp="1"/>
          </p:cNvSpPr>
          <p:nvPr>
            <p:ph idx="1"/>
          </p:nvPr>
        </p:nvSpPr>
        <p:spPr/>
        <p:txBody>
          <a:bodyPr/>
          <a:lstStyle/>
          <a:p>
            <a:r>
              <a:rPr lang="en-US" dirty="0" smtClean="0"/>
              <a:t>Input the term amount of the loan,</a:t>
            </a:r>
          </a:p>
          <a:p>
            <a:endParaRPr lang="en-US" dirty="0"/>
          </a:p>
        </p:txBody>
      </p:sp>
      <p:pic>
        <p:nvPicPr>
          <p:cNvPr id="4" name="Picture 3"/>
          <p:cNvPicPr/>
          <p:nvPr/>
        </p:nvPicPr>
        <p:blipFill>
          <a:blip r:embed="rId2" cstate="print"/>
          <a:srcRect/>
          <a:stretch>
            <a:fillRect/>
          </a:stretch>
        </p:blipFill>
        <p:spPr bwMode="auto">
          <a:xfrm>
            <a:off x="1709737" y="2400300"/>
            <a:ext cx="5724525" cy="28575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Principal Interest tab</a:t>
            </a:r>
            <a:endParaRPr lang="en-US" dirty="0"/>
          </a:p>
        </p:txBody>
      </p:sp>
      <p:sp>
        <p:nvSpPr>
          <p:cNvPr id="3" name="Content Placeholder 2"/>
          <p:cNvSpPr>
            <a:spLocks noGrp="1"/>
          </p:cNvSpPr>
          <p:nvPr>
            <p:ph idx="1"/>
          </p:nvPr>
        </p:nvSpPr>
        <p:spPr/>
        <p:txBody>
          <a:bodyPr/>
          <a:lstStyle/>
          <a:p>
            <a:r>
              <a:rPr lang="en-US" dirty="0" smtClean="0"/>
              <a:t>Principal interest values are defaulted from product conditions,</a:t>
            </a:r>
            <a:endParaRPr lang="en-US" dirty="0"/>
          </a:p>
        </p:txBody>
      </p:sp>
      <p:pic>
        <p:nvPicPr>
          <p:cNvPr id="4" name="Picture 3"/>
          <p:cNvPicPr/>
          <p:nvPr/>
        </p:nvPicPr>
        <p:blipFill>
          <a:blip r:embed="rId2" cstate="print"/>
          <a:srcRect/>
          <a:stretch>
            <a:fillRect/>
          </a:stretch>
        </p:blipFill>
        <p:spPr bwMode="auto">
          <a:xfrm>
            <a:off x="533400" y="2000250"/>
            <a:ext cx="8153399" cy="37147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Penalty Interest tab:</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Penalty interest values are defaulted from product conditions,</a:t>
            </a:r>
          </a:p>
          <a:p>
            <a:endParaRPr lang="en-US" dirty="0"/>
          </a:p>
        </p:txBody>
      </p:sp>
      <p:pic>
        <p:nvPicPr>
          <p:cNvPr id="4" name="Picture 3"/>
          <p:cNvPicPr/>
          <p:nvPr/>
        </p:nvPicPr>
        <p:blipFill>
          <a:blip r:embed="rId2" cstate="print"/>
          <a:srcRect/>
          <a:stretch>
            <a:fillRect/>
          </a:stretch>
        </p:blipFill>
        <p:spPr bwMode="auto">
          <a:xfrm>
            <a:off x="838200" y="2105024"/>
            <a:ext cx="7696199" cy="33051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b="1" dirty="0"/>
              <a:t>Flow of AA</a:t>
            </a:r>
            <a:r>
              <a:rPr lang="en-US" sz="1400" b="1" dirty="0"/>
              <a:t/>
            </a:r>
            <a:br>
              <a:rPr lang="en-US" sz="1400" b="1" dirty="0"/>
            </a:b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r>
              <a:rPr lang="en-US" dirty="0" smtClean="0"/>
              <a:t>From 5 major components, 3 are available under “</a:t>
            </a:r>
            <a:r>
              <a:rPr lang="en-US" b="1" dirty="0" smtClean="0"/>
              <a:t>Products</a:t>
            </a:r>
            <a:r>
              <a:rPr lang="en-US" dirty="0" smtClean="0"/>
              <a:t>” link and remaining 2 under “</a:t>
            </a:r>
            <a:r>
              <a:rPr lang="en-US" b="1" dirty="0" smtClean="0"/>
              <a:t>Product Conditions</a:t>
            </a:r>
            <a:r>
              <a:rPr lang="en-US" dirty="0" smtClean="0"/>
              <a:t>”.</a:t>
            </a:r>
          </a:p>
          <a:p>
            <a:endParaRPr lang="en-US" dirty="0"/>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Schedule for the respective arrangement architecture</a:t>
            </a:r>
            <a:endParaRPr lang="en-US" dirty="0"/>
          </a:p>
        </p:txBody>
      </p:sp>
      <p:sp>
        <p:nvSpPr>
          <p:cNvPr id="3" name="Content Placeholder 2"/>
          <p:cNvSpPr>
            <a:spLocks noGrp="1"/>
          </p:cNvSpPr>
          <p:nvPr>
            <p:ph idx="1"/>
          </p:nvPr>
        </p:nvSpPr>
        <p:spPr/>
        <p:txBody>
          <a:bodyPr/>
          <a:lstStyle/>
          <a:p>
            <a:r>
              <a:rPr lang="en-US" dirty="0" smtClean="0"/>
              <a:t>Here defined the Payment type, Method, Property &amp; Frequency.</a:t>
            </a:r>
          </a:p>
          <a:p>
            <a:endParaRPr lang="en-US" dirty="0"/>
          </a:p>
        </p:txBody>
      </p:sp>
      <p:pic>
        <p:nvPicPr>
          <p:cNvPr id="4" name="Picture 3"/>
          <p:cNvPicPr/>
          <p:nvPr/>
        </p:nvPicPr>
        <p:blipFill>
          <a:blip r:embed="rId2" cstate="print"/>
          <a:srcRect/>
          <a:stretch>
            <a:fillRect/>
          </a:stretch>
        </p:blipFill>
        <p:spPr bwMode="auto">
          <a:xfrm>
            <a:off x="762000" y="1905000"/>
            <a:ext cx="7162799" cy="38957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Account Closure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In account closure Activity and action fields are defaulted based on the Product &amp; Product condition’s Setup.</a:t>
            </a:r>
          </a:p>
          <a:p>
            <a:pPr>
              <a:buNone/>
            </a:pPr>
            <a:endParaRPr lang="en-US" dirty="0"/>
          </a:p>
        </p:txBody>
      </p:sp>
      <p:pic>
        <p:nvPicPr>
          <p:cNvPr id="4" name="Picture 3"/>
          <p:cNvPicPr/>
          <p:nvPr/>
        </p:nvPicPr>
        <p:blipFill>
          <a:blip r:embed="rId2" cstate="print"/>
          <a:srcRect/>
          <a:stretch>
            <a:fillRect/>
          </a:stretch>
        </p:blipFill>
        <p:spPr bwMode="auto">
          <a:xfrm>
            <a:off x="762000" y="2133600"/>
            <a:ext cx="7391399" cy="39624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AA record</a:t>
            </a:r>
            <a:endParaRPr lang="en-US" dirty="0"/>
          </a:p>
        </p:txBody>
      </p:sp>
      <p:sp>
        <p:nvSpPr>
          <p:cNvPr id="3" name="Content Placeholder 2"/>
          <p:cNvSpPr>
            <a:spLocks noGrp="1"/>
          </p:cNvSpPr>
          <p:nvPr>
            <p:ph idx="1"/>
          </p:nvPr>
        </p:nvSpPr>
        <p:spPr>
          <a:xfrm>
            <a:off x="228600" y="914400"/>
            <a:ext cx="8713788" cy="4860925"/>
          </a:xfrm>
        </p:spPr>
        <p:txBody>
          <a:bodyPr/>
          <a:lstStyle/>
          <a:p>
            <a:r>
              <a:rPr lang="en-US" dirty="0" smtClean="0"/>
              <a:t>After committing the record,</a:t>
            </a:r>
          </a:p>
          <a:p>
            <a:pPr>
              <a:buNone/>
            </a:pPr>
            <a:endParaRPr lang="en-US" dirty="0"/>
          </a:p>
        </p:txBody>
      </p:sp>
      <p:pic>
        <p:nvPicPr>
          <p:cNvPr id="4" name="Picture 3"/>
          <p:cNvPicPr/>
          <p:nvPr/>
        </p:nvPicPr>
        <p:blipFill>
          <a:blip r:embed="rId2" cstate="print"/>
          <a:srcRect/>
          <a:stretch>
            <a:fillRect/>
          </a:stretch>
        </p:blipFill>
        <p:spPr bwMode="auto">
          <a:xfrm>
            <a:off x="228600" y="1295400"/>
            <a:ext cx="5724525" cy="350520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152400" y="4876800"/>
            <a:ext cx="5734050" cy="14954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Find AA Loan / Authorize the AA Loan</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Once Commit the AA record, then find the loan/ authorize the record.</a:t>
            </a:r>
          </a:p>
          <a:p>
            <a:pPr>
              <a:buFont typeface="Arial" pitchFamily="34" charset="0"/>
              <a:buChar char="•"/>
            </a:pPr>
            <a:r>
              <a:rPr lang="en-US" dirty="0" smtClean="0"/>
              <a:t>Click user Menu - &gt; Find Loan</a:t>
            </a:r>
          </a:p>
          <a:p>
            <a:endParaRPr lang="en-US" dirty="0"/>
          </a:p>
        </p:txBody>
      </p:sp>
      <p:pic>
        <p:nvPicPr>
          <p:cNvPr id="4" name="Picture 3"/>
          <p:cNvPicPr/>
          <p:nvPr/>
        </p:nvPicPr>
        <p:blipFill>
          <a:blip r:embed="rId2" cstate="print"/>
          <a:srcRect/>
          <a:stretch>
            <a:fillRect/>
          </a:stretch>
        </p:blipFill>
        <p:spPr bwMode="auto">
          <a:xfrm>
            <a:off x="990601" y="1981200"/>
            <a:ext cx="6043612" cy="42672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Find AA Loan</a:t>
            </a:r>
            <a:br>
              <a:rPr lang="en-US" dirty="0" smtClean="0"/>
            </a:br>
            <a:r>
              <a:rPr lang="en-US" dirty="0" smtClean="0"/>
              <a:t/>
            </a:r>
            <a:br>
              <a:rPr lang="en-US" dirty="0" smtClean="0"/>
            </a:br>
            <a:r>
              <a:rPr lang="en-US" dirty="0" smtClean="0"/>
              <a:t> Select Unauthorized AAA tab, </a:t>
            </a:r>
            <a:br>
              <a:rPr lang="en-US" dirty="0" smtClean="0"/>
            </a:br>
            <a:r>
              <a:rPr lang="en-US" dirty="0" smtClean="0"/>
              <a:t> For Ex : Input the Arrangement id - AA13274QWHBW</a:t>
            </a:r>
            <a:br>
              <a:rPr lang="en-US" dirty="0" smtClean="0"/>
            </a:br>
            <a:endParaRPr lang="en-US" dirty="0"/>
          </a:p>
        </p:txBody>
      </p:sp>
      <p:pic>
        <p:nvPicPr>
          <p:cNvPr id="4" name="Content Placeholder 3"/>
          <p:cNvPicPr>
            <a:picLocks noGrp="1"/>
          </p:cNvPicPr>
          <p:nvPr>
            <p:ph idx="1"/>
          </p:nvPr>
        </p:nvPicPr>
        <p:blipFill>
          <a:blip r:embed="rId2" cstate="print"/>
          <a:srcRect/>
          <a:stretch>
            <a:fillRect/>
          </a:stretch>
        </p:blipFill>
        <p:spPr bwMode="auto">
          <a:xfrm>
            <a:off x="533400" y="1828800"/>
            <a:ext cx="8077199" cy="203835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33400" y="4038600"/>
            <a:ext cx="80772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Arrangement Overview of the AA record</a:t>
            </a:r>
          </a:p>
        </p:txBody>
      </p:sp>
      <p:sp>
        <p:nvSpPr>
          <p:cNvPr id="3" name="Content Placeholder 2"/>
          <p:cNvSpPr>
            <a:spLocks noGrp="1"/>
          </p:cNvSpPr>
          <p:nvPr>
            <p:ph idx="1"/>
          </p:nvPr>
        </p:nvSpPr>
        <p:spPr>
          <a:xfrm>
            <a:off x="228600" y="838200"/>
            <a:ext cx="8713788" cy="4860925"/>
          </a:xfrm>
        </p:spPr>
        <p:txBody>
          <a:bodyPr>
            <a:normAutofit/>
          </a:bodyPr>
          <a:lstStyle/>
          <a:p>
            <a:r>
              <a:rPr lang="en-US" dirty="0" smtClean="0"/>
              <a:t>AA record displays below details are,</a:t>
            </a:r>
          </a:p>
          <a:p>
            <a:pPr lvl="0">
              <a:buFont typeface="Arial" pitchFamily="34" charset="0"/>
              <a:buChar char="•"/>
            </a:pPr>
            <a:r>
              <a:rPr lang="en-US" dirty="0" smtClean="0"/>
              <a:t>Arrangement ID  - AA arrangement ID</a:t>
            </a:r>
          </a:p>
          <a:p>
            <a:pPr lvl="0">
              <a:buFont typeface="Arial" pitchFamily="34" charset="0"/>
              <a:buChar char="•"/>
            </a:pPr>
            <a:r>
              <a:rPr lang="en-US" dirty="0" smtClean="0"/>
              <a:t>Account    - AA account</a:t>
            </a:r>
          </a:p>
          <a:p>
            <a:pPr lvl="0">
              <a:buFont typeface="Arial" pitchFamily="34" charset="0"/>
              <a:buChar char="•"/>
            </a:pPr>
            <a:r>
              <a:rPr lang="en-US" dirty="0" smtClean="0"/>
              <a:t>Arrangement conditions – Contains Product Group and Product details</a:t>
            </a:r>
          </a:p>
          <a:p>
            <a:pPr lvl="0">
              <a:buFont typeface="Arial" pitchFamily="34" charset="0"/>
              <a:buChar char="•"/>
            </a:pPr>
            <a:r>
              <a:rPr lang="en-US" dirty="0" smtClean="0"/>
              <a:t>Principal &amp; Penalty Interest </a:t>
            </a:r>
          </a:p>
          <a:p>
            <a:pPr lvl="0">
              <a:buFont typeface="Arial" pitchFamily="34" charset="0"/>
              <a:buChar char="•"/>
            </a:pPr>
            <a:r>
              <a:rPr lang="en-US" dirty="0" smtClean="0"/>
              <a:t>Schedule   - Contains the charges of Life insurance and interest</a:t>
            </a:r>
          </a:p>
          <a:p>
            <a:pPr lvl="0">
              <a:buFont typeface="Arial" pitchFamily="34" charset="0"/>
              <a:buChar char="•"/>
            </a:pPr>
            <a:r>
              <a:rPr lang="en-US" dirty="0" smtClean="0"/>
              <a:t>Account details – Commitment, start &amp; maturity date details</a:t>
            </a:r>
          </a:p>
          <a:p>
            <a:pPr lvl="0">
              <a:buFont typeface="Arial" pitchFamily="34" charset="0"/>
              <a:buChar char="•"/>
            </a:pPr>
            <a:r>
              <a:rPr lang="en-US" dirty="0" smtClean="0"/>
              <a:t>Pending Activities – </a:t>
            </a:r>
            <a:r>
              <a:rPr lang="en-US" dirty="0" err="1" smtClean="0"/>
              <a:t>Unauth</a:t>
            </a:r>
            <a:r>
              <a:rPr lang="en-US" dirty="0" smtClean="0"/>
              <a:t> records are list down in the additional Details &amp; Approve the AA record.</a:t>
            </a:r>
          </a:p>
          <a:p>
            <a:pPr lvl="0">
              <a:buFont typeface="Arial" pitchFamily="34" charset="0"/>
              <a:buChar char="•"/>
            </a:pPr>
            <a:r>
              <a:rPr lang="en-US" dirty="0" smtClean="0"/>
              <a:t>Activity Log – Listed the triggered activities in the Arrangement.</a:t>
            </a:r>
          </a:p>
          <a:p>
            <a:pPr>
              <a:buNone/>
            </a:pPr>
            <a:endParaRPr lang="en-US" dirty="0"/>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Arrangement overview screen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cstate="print"/>
          <a:srcRect/>
          <a:stretch>
            <a:fillRect/>
          </a:stretch>
        </p:blipFill>
        <p:spPr bwMode="auto">
          <a:xfrm>
            <a:off x="533400" y="1447800"/>
            <a:ext cx="7772400" cy="44958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Authorise</a:t>
            </a:r>
            <a:r>
              <a:rPr lang="en-US" dirty="0" smtClean="0"/>
              <a:t> AA record</a:t>
            </a:r>
            <a:endParaRPr lang="en-US" dirty="0"/>
          </a:p>
        </p:txBody>
      </p:sp>
      <p:sp>
        <p:nvSpPr>
          <p:cNvPr id="3" name="Content Placeholder 2"/>
          <p:cNvSpPr>
            <a:spLocks noGrp="1"/>
          </p:cNvSpPr>
          <p:nvPr>
            <p:ph idx="1"/>
          </p:nvPr>
        </p:nvSpPr>
        <p:spPr/>
        <p:txBody>
          <a:bodyPr/>
          <a:lstStyle/>
          <a:p>
            <a:r>
              <a:rPr lang="en-US" dirty="0" smtClean="0"/>
              <a:t>Authorize the AA record, </a:t>
            </a:r>
          </a:p>
          <a:p>
            <a:r>
              <a:rPr lang="en-US" dirty="0" smtClean="0"/>
              <a:t>In the Additional Details tab, displays the pending activities,  </a:t>
            </a:r>
          </a:p>
          <a:p>
            <a:r>
              <a:rPr lang="en-US" dirty="0" smtClean="0"/>
              <a:t>Select the “Approve” option and commit, after Popup window will be opened,</a:t>
            </a:r>
            <a:endParaRPr lang="en-US" dirty="0"/>
          </a:p>
        </p:txBody>
      </p: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Authorisation</a:t>
            </a:r>
            <a:r>
              <a:rPr lang="en-US" dirty="0" smtClean="0"/>
              <a:t> Screen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cstate="print"/>
          <a:srcRect/>
          <a:stretch>
            <a:fillRect/>
          </a:stretch>
        </p:blipFill>
        <p:spPr bwMode="auto">
          <a:xfrm>
            <a:off x="533400" y="1295401"/>
            <a:ext cx="8153399" cy="312420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609600" y="4619625"/>
            <a:ext cx="8077200" cy="14763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Commonly used Insert file and common variables in AA</a:t>
            </a:r>
            <a:endParaRPr lang="en-US" dirty="0"/>
          </a:p>
        </p:txBody>
      </p:sp>
      <p:sp>
        <p:nvSpPr>
          <p:cNvPr id="3" name="Content Placeholder 2"/>
          <p:cNvSpPr>
            <a:spLocks noGrp="1"/>
          </p:cNvSpPr>
          <p:nvPr>
            <p:ph idx="1"/>
          </p:nvPr>
        </p:nvSpPr>
        <p:spPr/>
        <p:txBody>
          <a:bodyPr>
            <a:normAutofit/>
          </a:bodyPr>
          <a:lstStyle/>
          <a:p>
            <a:r>
              <a:rPr lang="en-US" dirty="0" smtClean="0"/>
              <a:t>These insert files and common variable are used to find the AA record details.</a:t>
            </a:r>
          </a:p>
          <a:p>
            <a:r>
              <a:rPr lang="en-US" b="1" dirty="0" smtClean="0"/>
              <a:t>Insert Files</a:t>
            </a:r>
          </a:p>
          <a:p>
            <a:pPr>
              <a:buNone/>
            </a:pPr>
            <a:endParaRPr lang="en-US" dirty="0" smtClean="0"/>
          </a:p>
          <a:p>
            <a:r>
              <a:rPr lang="en-US" dirty="0" smtClean="0"/>
              <a:t>    $INSERT I_F.AA.INTEREST</a:t>
            </a:r>
          </a:p>
          <a:p>
            <a:r>
              <a:rPr lang="en-US" dirty="0" smtClean="0"/>
              <a:t>    $INSERT I_F.AA.TERM.AMOUNT</a:t>
            </a:r>
          </a:p>
          <a:p>
            <a:r>
              <a:rPr lang="en-US" dirty="0" smtClean="0"/>
              <a:t>    $INSERT I_F.AA.ACTIVITY.HISTORY</a:t>
            </a:r>
          </a:p>
          <a:p>
            <a:r>
              <a:rPr lang="en-US" dirty="0" smtClean="0"/>
              <a:t>    $INSERT I_F.AA.ARRANGEMENT.ACTIVITY</a:t>
            </a:r>
          </a:p>
          <a:p>
            <a:r>
              <a:rPr lang="en-US" dirty="0" smtClean="0"/>
              <a:t>    $INSERT I_AA.LOCAL.COMMON</a:t>
            </a:r>
          </a:p>
          <a:p>
            <a:r>
              <a:rPr lang="en-US" dirty="0" smtClean="0"/>
              <a:t>    $INSERT I_AA.APP.COMMON</a:t>
            </a:r>
          </a:p>
          <a:p>
            <a:r>
              <a:rPr lang="en-US" dirty="0" smtClean="0"/>
              <a:t>    $INSERT I_F.AA.PRODUCT</a:t>
            </a:r>
          </a:p>
          <a:p>
            <a:r>
              <a:rPr lang="en-US" dirty="0" smtClean="0"/>
              <a:t>    $INSERT I_AA.ACTION.CONTEXT    </a:t>
            </a:r>
          </a:p>
          <a:p>
            <a:r>
              <a:rPr lang="en-US" dirty="0" smtClean="0"/>
              <a:t>    $INSERT I_F.AA.TERM.AMOUNT</a:t>
            </a:r>
          </a:p>
          <a:p>
            <a:r>
              <a:rPr lang="en-US" dirty="0" smtClean="0"/>
              <a:t>    $INSERT I_F.AA.LIMIT</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Products Menu</a:t>
            </a:r>
            <a:endParaRPr lang="en-US" dirty="0"/>
          </a:p>
        </p:txBody>
      </p:sp>
      <p:pic>
        <p:nvPicPr>
          <p:cNvPr id="4" name="Content Placeholder 3" descr="Prod"/>
          <p:cNvPicPr>
            <a:picLocks noGrp="1"/>
          </p:cNvPicPr>
          <p:nvPr>
            <p:ph idx="1"/>
          </p:nvPr>
        </p:nvPicPr>
        <p:blipFill>
          <a:blip r:embed="rId2" cstate="print"/>
          <a:stretch>
            <a:fillRect/>
          </a:stretch>
        </p:blipFill>
        <p:spPr bwMode="auto">
          <a:xfrm>
            <a:off x="3248630" y="1447486"/>
            <a:ext cx="2705478" cy="449642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b="1" dirty="0"/>
              <a:t>Common </a:t>
            </a:r>
            <a:r>
              <a:rPr lang="en-US" b="1" dirty="0" smtClean="0"/>
              <a:t>Variables</a:t>
            </a:r>
            <a:endParaRPr lang="en-US" dirty="0"/>
          </a:p>
        </p:txBody>
      </p:sp>
      <p:sp>
        <p:nvSpPr>
          <p:cNvPr id="3" name="Content Placeholder 2"/>
          <p:cNvSpPr>
            <a:spLocks noGrp="1"/>
          </p:cNvSpPr>
          <p:nvPr>
            <p:ph idx="1"/>
          </p:nvPr>
        </p:nvSpPr>
        <p:spPr/>
        <p:txBody>
          <a:bodyPr/>
          <a:lstStyle/>
          <a:p>
            <a:r>
              <a:rPr lang="en-US" sz="2400" dirty="0" smtClean="0"/>
              <a:t>For Ex:  Find below the common variables of </a:t>
            </a:r>
            <a:r>
              <a:rPr lang="en-US" sz="2400" b="1" dirty="0" smtClean="0"/>
              <a:t>I_F.AA.LOCAL.COMMON</a:t>
            </a:r>
            <a:r>
              <a:rPr lang="en-US" sz="2400" dirty="0" smtClean="0"/>
              <a:t>,</a:t>
            </a:r>
            <a:endParaRPr lang="en-US" dirty="0" smtClean="0"/>
          </a:p>
        </p:txBody>
      </p:sp>
      <p:pic>
        <p:nvPicPr>
          <p:cNvPr id="4" name="Picture 3"/>
          <p:cNvPicPr/>
          <p:nvPr/>
        </p:nvPicPr>
        <p:blipFill>
          <a:blip r:embed="rId2" cstate="print"/>
          <a:srcRect/>
          <a:stretch>
            <a:fillRect/>
          </a:stretch>
        </p:blipFill>
        <p:spPr bwMode="auto">
          <a:xfrm>
            <a:off x="1704975" y="2667000"/>
            <a:ext cx="5734050" cy="30003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endParaRPr lang="en-US" dirty="0" smtClean="0"/>
          </a:p>
          <a:p>
            <a:endParaRPr lang="en-US" dirty="0" smtClean="0"/>
          </a:p>
          <a:p>
            <a:endParaRPr lang="en-US" sz="2900" dirty="0" smtClean="0"/>
          </a:p>
          <a:p>
            <a:endParaRPr lang="en-US" sz="2900" dirty="0" smtClean="0"/>
          </a:p>
          <a:p>
            <a:endParaRPr lang="en-US" sz="2900" dirty="0" smtClean="0"/>
          </a:p>
          <a:p>
            <a:endParaRPr lang="en-US" sz="2900" dirty="0" smtClean="0"/>
          </a:p>
          <a:p>
            <a:endParaRPr lang="en-US" sz="2900" dirty="0" smtClean="0"/>
          </a:p>
          <a:p>
            <a:endParaRPr lang="en-US" sz="2900" dirty="0" smtClean="0"/>
          </a:p>
          <a:p>
            <a:r>
              <a:rPr lang="en-US" sz="2900" dirty="0" err="1" smtClean="0"/>
              <a:t>c_aalocArrProductId</a:t>
            </a:r>
            <a:r>
              <a:rPr lang="en-US" sz="2900" dirty="0" smtClean="0"/>
              <a:t> -  The above contract shows product id is “OTHER LOAN/INDIVIDUAL</a:t>
            </a:r>
            <a:r>
              <a:rPr lang="en-US" sz="2900" b="1" dirty="0" smtClean="0"/>
              <a:t>”</a:t>
            </a:r>
            <a:endParaRPr lang="en-US" sz="2900" dirty="0" smtClean="0"/>
          </a:p>
          <a:p>
            <a:r>
              <a:rPr lang="en-US" sz="2900" dirty="0" err="1" smtClean="0"/>
              <a:t>c_aalocArrCurrency</a:t>
            </a:r>
            <a:r>
              <a:rPr lang="en-US" sz="2900" dirty="0" smtClean="0"/>
              <a:t>  -  Currency  “JOD”</a:t>
            </a:r>
          </a:p>
          <a:p>
            <a:r>
              <a:rPr lang="en-US" sz="2900" dirty="0" err="1" smtClean="0"/>
              <a:t>c_aalocActivityId</a:t>
            </a:r>
            <a:r>
              <a:rPr lang="en-US" sz="2900" dirty="0" smtClean="0"/>
              <a:t> – Activity ID “AAACT13274MBB57Y56”</a:t>
            </a:r>
          </a:p>
          <a:p>
            <a:r>
              <a:rPr lang="en-US" sz="2900" dirty="0" err="1" smtClean="0"/>
              <a:t>c_aalocLinkedAccount</a:t>
            </a:r>
            <a:r>
              <a:rPr lang="en-US" sz="2900" dirty="0" smtClean="0"/>
              <a:t> –  Linked acc no – “1000010703”</a:t>
            </a:r>
          </a:p>
          <a:p>
            <a:r>
              <a:rPr lang="en-US" sz="2900" dirty="0" err="1" smtClean="0"/>
              <a:t>c_aalocArrId</a:t>
            </a:r>
            <a:r>
              <a:rPr lang="en-US" sz="2900" dirty="0" smtClean="0"/>
              <a:t>   - Arrangement ID “AA13274QWHBW”</a:t>
            </a:r>
          </a:p>
          <a:p>
            <a:r>
              <a:rPr lang="en-US" sz="2900" dirty="0" err="1" smtClean="0"/>
              <a:t>c_aalocActivityStatus</a:t>
            </a:r>
            <a:r>
              <a:rPr lang="en-US" sz="2900" dirty="0" smtClean="0"/>
              <a:t> – Like “UNAUTH” , “REVERSE” ,”DELETE”, “AUTH”</a:t>
            </a:r>
          </a:p>
          <a:p>
            <a:r>
              <a:rPr lang="en-US" sz="2900" dirty="0" err="1" smtClean="0"/>
              <a:t>c_aalocPropertyId</a:t>
            </a:r>
            <a:r>
              <a:rPr lang="en-US" sz="2900" dirty="0" smtClean="0"/>
              <a:t> – Like “PRININTEREST”</a:t>
            </a:r>
          </a:p>
          <a:p>
            <a:r>
              <a:rPr lang="en-US" sz="2900" dirty="0" err="1" smtClean="0"/>
              <a:t>c_aalocPropClassId</a:t>
            </a:r>
            <a:r>
              <a:rPr lang="en-US" sz="2900" dirty="0" smtClean="0"/>
              <a:t> – Like “TERM.AMOUNT” </a:t>
            </a:r>
          </a:p>
          <a:p>
            <a:r>
              <a:rPr lang="en-US" sz="2900" dirty="0" smtClean="0"/>
              <a:t>Likewise, above mentioned AA Insert files are having many common variables.</a:t>
            </a:r>
          </a:p>
          <a:p>
            <a:pPr>
              <a:buNone/>
            </a:pPr>
            <a:endParaRPr lang="en-US" dirty="0"/>
          </a:p>
        </p:txBody>
      </p:sp>
      <p:pic>
        <p:nvPicPr>
          <p:cNvPr id="4" name="Picture 3"/>
          <p:cNvPicPr/>
          <p:nvPr/>
        </p:nvPicPr>
        <p:blipFill>
          <a:blip r:embed="rId2" cstate="print"/>
          <a:srcRect/>
          <a:stretch>
            <a:fillRect/>
          </a:stretch>
        </p:blipFill>
        <p:spPr bwMode="auto">
          <a:xfrm>
            <a:off x="1709737" y="257175"/>
            <a:ext cx="5724525" cy="28670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b="1" dirty="0"/>
              <a:t>Property </a:t>
            </a:r>
            <a:r>
              <a:rPr lang="en-US" b="1" dirty="0" smtClean="0"/>
              <a:t>Classes</a:t>
            </a:r>
            <a:endParaRPr lang="en-US" dirty="0"/>
          </a:p>
        </p:txBody>
      </p:sp>
      <p:sp>
        <p:nvSpPr>
          <p:cNvPr id="3" name="Content Placeholder 2"/>
          <p:cNvSpPr>
            <a:spLocks noGrp="1"/>
          </p:cNvSpPr>
          <p:nvPr>
            <p:ph idx="1"/>
          </p:nvPr>
        </p:nvSpPr>
        <p:spPr>
          <a:xfrm>
            <a:off x="609600" y="1219200"/>
            <a:ext cx="8229600" cy="4953000"/>
          </a:xfrm>
        </p:spPr>
        <p:txBody>
          <a:bodyPr>
            <a:noAutofit/>
          </a:bodyPr>
          <a:lstStyle/>
          <a:p>
            <a:r>
              <a:rPr lang="en-US" sz="1600" dirty="0" smtClean="0"/>
              <a:t>For reading the AA record is different from the normal read command (CALL F.READ()),</a:t>
            </a:r>
          </a:p>
          <a:p>
            <a:r>
              <a:rPr lang="en-US" sz="1600" dirty="0" smtClean="0"/>
              <a:t>Initially we need to get the Arrangement ID.</a:t>
            </a:r>
          </a:p>
          <a:p>
            <a:pPr>
              <a:buNone/>
            </a:pPr>
            <a:endParaRPr lang="en-US" sz="1600" dirty="0" smtClean="0"/>
          </a:p>
          <a:p>
            <a:r>
              <a:rPr lang="en-US" sz="1600" b="1" dirty="0" smtClean="0"/>
              <a:t>Mostly used property classes are,</a:t>
            </a:r>
          </a:p>
          <a:p>
            <a:pPr>
              <a:buNone/>
            </a:pPr>
            <a:r>
              <a:rPr lang="en-US" sz="1600" dirty="0" smtClean="0"/>
              <a:t> </a:t>
            </a:r>
          </a:p>
          <a:p>
            <a:pPr lvl="2">
              <a:buFont typeface="Wingdings" pitchFamily="2" charset="2"/>
              <a:buChar char="Ø"/>
            </a:pPr>
            <a:r>
              <a:rPr lang="en-US" sz="1600" dirty="0" smtClean="0"/>
              <a:t>CLOSURE</a:t>
            </a:r>
          </a:p>
          <a:p>
            <a:pPr lvl="2">
              <a:buFont typeface="Wingdings" pitchFamily="2" charset="2"/>
              <a:buChar char="Ø"/>
            </a:pPr>
            <a:r>
              <a:rPr lang="en-US" sz="1600" dirty="0" smtClean="0"/>
              <a:t>CUSTOMER</a:t>
            </a:r>
          </a:p>
          <a:p>
            <a:pPr lvl="2">
              <a:buFont typeface="Wingdings" pitchFamily="2" charset="2"/>
              <a:buChar char="Ø"/>
            </a:pPr>
            <a:r>
              <a:rPr lang="en-US" sz="1600" dirty="0" smtClean="0"/>
              <a:t>INTEREST</a:t>
            </a:r>
          </a:p>
          <a:p>
            <a:pPr lvl="2">
              <a:buFont typeface="Wingdings" pitchFamily="2" charset="2"/>
              <a:buChar char="Ø"/>
            </a:pPr>
            <a:r>
              <a:rPr lang="en-US" sz="1600" dirty="0" smtClean="0"/>
              <a:t>LIMIT</a:t>
            </a:r>
          </a:p>
          <a:p>
            <a:pPr lvl="2">
              <a:buFont typeface="Wingdings" pitchFamily="2" charset="2"/>
              <a:buChar char="Ø"/>
            </a:pPr>
            <a:r>
              <a:rPr lang="en-US" sz="1600" dirty="0" smtClean="0"/>
              <a:t>TERM.AMOUNT</a:t>
            </a:r>
          </a:p>
          <a:p>
            <a:pPr lvl="2">
              <a:buFont typeface="Wingdings" pitchFamily="2" charset="2"/>
              <a:buChar char="Ø"/>
            </a:pPr>
            <a:r>
              <a:rPr lang="en-US" sz="1600" dirty="0" smtClean="0"/>
              <a:t>OFFICERS</a:t>
            </a:r>
          </a:p>
          <a:p>
            <a:pPr lvl="2">
              <a:buFont typeface="Wingdings" pitchFamily="2" charset="2"/>
              <a:buChar char="Ø"/>
            </a:pPr>
            <a:r>
              <a:rPr lang="en-US" sz="1600" dirty="0" smtClean="0"/>
              <a:t>PERIODIC.CHARGES</a:t>
            </a:r>
          </a:p>
          <a:p>
            <a:pPr lvl="2">
              <a:buFont typeface="Wingdings" pitchFamily="2" charset="2"/>
              <a:buChar char="Ø"/>
            </a:pPr>
            <a:r>
              <a:rPr lang="en-US" sz="1600" dirty="0" smtClean="0"/>
              <a:t>SETTLEMENT</a:t>
            </a:r>
          </a:p>
          <a:p>
            <a:pPr lvl="2">
              <a:buFont typeface="Wingdings" pitchFamily="2" charset="2"/>
              <a:buChar char="Ø"/>
            </a:pPr>
            <a:r>
              <a:rPr lang="en-US" sz="1600" dirty="0" smtClean="0"/>
              <a:t>BALANCE.MAINTENANCE</a:t>
            </a:r>
          </a:p>
          <a:p>
            <a:pPr lvl="2">
              <a:buFont typeface="Wingdings" pitchFamily="2" charset="2"/>
              <a:buChar char="Ø"/>
            </a:pPr>
            <a:r>
              <a:rPr lang="en-US" sz="1600" dirty="0" smtClean="0"/>
              <a:t>CHARGE.OVERRIDE</a:t>
            </a:r>
          </a:p>
          <a:p>
            <a:pPr lvl="2">
              <a:buFont typeface="Wingdings" pitchFamily="2" charset="2"/>
              <a:buChar char="Ø"/>
            </a:pPr>
            <a:r>
              <a:rPr lang="en-US" sz="1600" dirty="0" smtClean="0"/>
              <a:t>CHARGE</a:t>
            </a:r>
            <a:endParaRPr lang="en-US" sz="1600" dirty="0"/>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AA Subroutine</a:t>
            </a:r>
            <a:endParaRPr lang="en-US" dirty="0"/>
          </a:p>
        </p:txBody>
      </p:sp>
      <p:sp>
        <p:nvSpPr>
          <p:cNvPr id="3" name="Content Placeholder 2"/>
          <p:cNvSpPr>
            <a:spLocks noGrp="1"/>
          </p:cNvSpPr>
          <p:nvPr>
            <p:ph idx="1"/>
          </p:nvPr>
        </p:nvSpPr>
        <p:spPr/>
        <p:txBody>
          <a:bodyPr>
            <a:normAutofit/>
          </a:bodyPr>
          <a:lstStyle/>
          <a:p>
            <a:r>
              <a:rPr lang="en-US" dirty="0" smtClean="0"/>
              <a:t>Initially get the Arrangement Id to process the Property class find below details of the routine,</a:t>
            </a:r>
          </a:p>
          <a:p>
            <a:pPr>
              <a:buNone/>
            </a:pPr>
            <a:r>
              <a:rPr lang="en-US" b="1" dirty="0" smtClean="0"/>
              <a:t>Reading the property class</a:t>
            </a:r>
          </a:p>
          <a:p>
            <a:r>
              <a:rPr lang="en-US" dirty="0" smtClean="0"/>
              <a:t>Initially get the arrangement using common variable – “</a:t>
            </a:r>
            <a:r>
              <a:rPr lang="en-US" dirty="0" err="1" smtClean="0"/>
              <a:t>c_allocArrId</a:t>
            </a:r>
            <a:r>
              <a:rPr lang="en-US" dirty="0" smtClean="0"/>
              <a:t>” and read the AA.ACTIVITY.HISTORY table to get the Arrangement Activity id.</a:t>
            </a:r>
          </a:p>
          <a:p>
            <a:r>
              <a:rPr lang="en-US" dirty="0" smtClean="0"/>
              <a:t> </a:t>
            </a:r>
          </a:p>
          <a:p>
            <a:r>
              <a:rPr lang="en-US" dirty="0" smtClean="0"/>
              <a:t>Used common variables are – “</a:t>
            </a:r>
            <a:r>
              <a:rPr lang="en-US" dirty="0" err="1" smtClean="0"/>
              <a:t>c_allocArrId</a:t>
            </a:r>
            <a:r>
              <a:rPr lang="en-US" dirty="0" smtClean="0"/>
              <a:t>”, “</a:t>
            </a:r>
            <a:r>
              <a:rPr lang="en-US" dirty="0" err="1" smtClean="0"/>
              <a:t>c_allocActivityEffDate</a:t>
            </a:r>
            <a:r>
              <a:rPr lang="en-US" dirty="0" smtClean="0"/>
              <a:t>”</a:t>
            </a:r>
          </a:p>
          <a:p>
            <a:r>
              <a:rPr lang="en-US" dirty="0" smtClean="0"/>
              <a:t> </a:t>
            </a:r>
          </a:p>
          <a:p>
            <a:r>
              <a:rPr lang="en-US" dirty="0" smtClean="0"/>
              <a:t>The below routine used the Core API – AA.GET.ARRANGEMENT.CONDITIONS to read and write the AA record.</a:t>
            </a:r>
          </a:p>
          <a:p>
            <a:pPr>
              <a:buNone/>
            </a:pPr>
            <a:endParaRPr lang="en-US" dirty="0" smtClean="0"/>
          </a:p>
          <a:p>
            <a:r>
              <a:rPr lang="en-US" dirty="0" smtClean="0"/>
              <a:t>Total Arguments - 7</a:t>
            </a:r>
          </a:p>
          <a:p>
            <a:r>
              <a:rPr lang="en-US" dirty="0" smtClean="0"/>
              <a:t>Passed Arguments are – Arrangement ID, Prop class, Property, </a:t>
            </a:r>
            <a:r>
              <a:rPr lang="en-US" dirty="0" err="1" smtClean="0"/>
              <a:t>R.Conditions</a:t>
            </a:r>
            <a:r>
              <a:rPr lang="en-US" dirty="0" smtClean="0"/>
              <a:t> and Err message.</a:t>
            </a:r>
          </a:p>
          <a:p>
            <a:pPr>
              <a:buNone/>
            </a:pPr>
            <a:endParaRPr lang="en-US" dirty="0"/>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b="1" dirty="0"/>
              <a:t>RAISE Conditions</a:t>
            </a:r>
            <a:r>
              <a:rPr lang="en-US" b="1" dirty="0" smtClean="0"/>
              <a:t>:</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1" dirty="0" smtClean="0"/>
              <a:t>RAISE(R.CONDITION)</a:t>
            </a:r>
            <a:r>
              <a:rPr lang="en-US" dirty="0" smtClean="0"/>
              <a:t> is used to get the values for the defined property class “TERM.AMOUNT”.</a:t>
            </a:r>
          </a:p>
          <a:p>
            <a:pPr>
              <a:buFont typeface="Arial" pitchFamily="34" charset="0"/>
              <a:buChar char="•"/>
            </a:pPr>
            <a:r>
              <a:rPr lang="en-US" dirty="0" smtClean="0"/>
              <a:t>The below routine to get the Amount, tenor, and maturity date of the Term amount property class values.</a:t>
            </a:r>
          </a:p>
          <a:p>
            <a:pPr>
              <a:buNone/>
            </a:pPr>
            <a:endParaRPr lang="en-US" dirty="0"/>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Routine Flow</a:t>
            </a:r>
            <a:endParaRPr lang="en-US" dirty="0"/>
          </a:p>
        </p:txBody>
      </p:sp>
      <p:sp>
        <p:nvSpPr>
          <p:cNvPr id="3" name="Content Placeholder 2"/>
          <p:cNvSpPr>
            <a:spLocks noGrp="1"/>
          </p:cNvSpPr>
          <p:nvPr>
            <p:ph idx="1"/>
          </p:nvPr>
        </p:nvSpPr>
        <p:spPr/>
        <p:txBody>
          <a:bodyPr/>
          <a:lstStyle/>
          <a:p>
            <a:endParaRPr lang="en-US" dirty="0" smtClean="0"/>
          </a:p>
          <a:p>
            <a:r>
              <a:rPr lang="en-US" dirty="0" smtClean="0"/>
              <a:t>Using this we can get the records for the tables or any property class</a:t>
            </a:r>
          </a:p>
          <a:p>
            <a:pPr>
              <a:buNone/>
            </a:pPr>
            <a:endParaRPr lang="en-US" dirty="0"/>
          </a:p>
        </p:txBody>
      </p:sp>
      <p:pic>
        <p:nvPicPr>
          <p:cNvPr id="4" name="Picture 3"/>
          <p:cNvPicPr/>
          <p:nvPr/>
        </p:nvPicPr>
        <p:blipFill>
          <a:blip r:embed="rId2" cstate="print"/>
          <a:srcRect/>
          <a:stretch>
            <a:fillRect/>
          </a:stretch>
        </p:blipFill>
        <p:spPr bwMode="auto">
          <a:xfrm>
            <a:off x="914401" y="2057400"/>
            <a:ext cx="6519862" cy="35814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b="1" dirty="0"/>
              <a:t>Common </a:t>
            </a:r>
            <a:r>
              <a:rPr lang="en-US" b="1" dirty="0" smtClean="0"/>
              <a:t>variables</a:t>
            </a:r>
            <a:endParaRPr lang="en-US" dirty="0"/>
          </a:p>
        </p:txBody>
      </p:sp>
      <p:sp>
        <p:nvSpPr>
          <p:cNvPr id="3" name="Content Placeholder 2"/>
          <p:cNvSpPr>
            <a:spLocks noGrp="1"/>
          </p:cNvSpPr>
          <p:nvPr>
            <p:ph idx="1"/>
          </p:nvPr>
        </p:nvSpPr>
        <p:spPr/>
        <p:txBody>
          <a:bodyPr/>
          <a:lstStyle/>
          <a:p>
            <a:r>
              <a:rPr lang="en-US" dirty="0" smtClean="0"/>
              <a:t>Below Common variables are used to check the conditions,</a:t>
            </a:r>
          </a:p>
        </p:txBody>
      </p:sp>
      <p:pic>
        <p:nvPicPr>
          <p:cNvPr id="4" name="Picture 3"/>
          <p:cNvPicPr/>
          <p:nvPr/>
        </p:nvPicPr>
        <p:blipFill>
          <a:blip r:embed="rId2" cstate="print"/>
          <a:srcRect/>
          <a:stretch>
            <a:fillRect/>
          </a:stretch>
        </p:blipFill>
        <p:spPr bwMode="auto">
          <a:xfrm>
            <a:off x="1295400" y="1981200"/>
            <a:ext cx="6143625" cy="2971799"/>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b="1" dirty="0"/>
              <a:t>Select Command in the AA record</a:t>
            </a:r>
            <a:r>
              <a:rPr lang="en-US" b="1" dirty="0" smtClean="0"/>
              <a:t>:</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The below example is used to select the AA Bill record by using the Core API – AA.GET.BILL.ID </a:t>
            </a:r>
          </a:p>
          <a:p>
            <a:pPr>
              <a:buFont typeface="Arial" pitchFamily="34" charset="0"/>
              <a:buChar char="•"/>
            </a:pPr>
            <a:r>
              <a:rPr lang="en-US" dirty="0" smtClean="0"/>
              <a:t>Total Passed Arguments -  8</a:t>
            </a:r>
          </a:p>
        </p:txBody>
      </p:sp>
      <p:pic>
        <p:nvPicPr>
          <p:cNvPr id="4" name="Picture 3"/>
          <p:cNvPicPr/>
          <p:nvPr/>
        </p:nvPicPr>
        <p:blipFill>
          <a:blip r:embed="rId2" cstate="print"/>
          <a:srcRect/>
          <a:stretch>
            <a:fillRect/>
          </a:stretch>
        </p:blipFill>
        <p:spPr bwMode="auto">
          <a:xfrm>
            <a:off x="838200" y="2514601"/>
            <a:ext cx="7086599" cy="32004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Reversal Logic in AA record</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Common variable – “</a:t>
            </a:r>
            <a:r>
              <a:rPr lang="en-US" dirty="0" err="1" smtClean="0"/>
              <a:t>c_aalocCurrAction</a:t>
            </a:r>
            <a:r>
              <a:rPr lang="en-US" dirty="0" smtClean="0"/>
              <a:t>” to get the Current AA action in the AA record,</a:t>
            </a:r>
          </a:p>
        </p:txBody>
      </p:sp>
      <p:pic>
        <p:nvPicPr>
          <p:cNvPr id="4" name="Picture 3"/>
          <p:cNvPicPr/>
          <p:nvPr/>
        </p:nvPicPr>
        <p:blipFill>
          <a:blip r:embed="rId2" cstate="print"/>
          <a:srcRect/>
          <a:stretch>
            <a:fillRect/>
          </a:stretch>
        </p:blipFill>
        <p:spPr bwMode="auto">
          <a:xfrm>
            <a:off x="1600200" y="2057400"/>
            <a:ext cx="4991100" cy="2514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i="1" dirty="0" smtClean="0"/>
              <a:t>Updating fields in AA</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Authorizing the record:</a:t>
            </a:r>
          </a:p>
          <a:p>
            <a:pPr lvl="1">
              <a:buFont typeface="Wingdings" pitchFamily="2" charset="2"/>
              <a:buChar char="Ø"/>
            </a:pPr>
            <a:r>
              <a:rPr lang="en-US" dirty="0" smtClean="0"/>
              <a:t>For updating fields, use below logic, instead of using F.WRITE </a:t>
            </a:r>
            <a:r>
              <a:rPr lang="en-US" dirty="0" err="1" smtClean="0"/>
              <a:t>api</a:t>
            </a:r>
            <a:r>
              <a:rPr lang="en-US" dirty="0" smtClean="0"/>
              <a:t>,</a:t>
            </a:r>
          </a:p>
          <a:p>
            <a:pPr>
              <a:buNone/>
            </a:pPr>
            <a:r>
              <a:rPr lang="en-US" dirty="0" smtClean="0"/>
              <a:t>	 </a:t>
            </a:r>
          </a:p>
          <a:p>
            <a:pPr>
              <a:buNone/>
            </a:pPr>
            <a:r>
              <a:rPr lang="en-US" dirty="0" smtClean="0"/>
              <a:t>	R.AA.ACC.RECORD&lt;AA.AC.LOCAL.REF,Y.RESTRUCT.DATE.POS,Y.CNT+1&gt; = TODAY R.AA.ACC.RECORD&lt;AA.AC.LOCAL.REF,Y.END.DATE.POS,Y.CNT+1&gt; = Y.DATE</a:t>
            </a:r>
          </a:p>
          <a:p>
            <a:pPr>
              <a:buNone/>
            </a:pPr>
            <a:r>
              <a:rPr lang="en-US" dirty="0" smtClean="0"/>
              <a:t>	 </a:t>
            </a:r>
          </a:p>
          <a:p>
            <a:pPr>
              <a:buNone/>
            </a:pPr>
            <a:r>
              <a:rPr lang="en-US" dirty="0" smtClean="0"/>
              <a:t>	The below condition is used to check the status of the record ,</a:t>
            </a:r>
          </a:p>
          <a:p>
            <a:pPr>
              <a:buNone/>
            </a:pPr>
            <a:r>
              <a:rPr lang="en-US" dirty="0" smtClean="0"/>
              <a:t> </a:t>
            </a:r>
          </a:p>
          <a:p>
            <a:pPr>
              <a:buNone/>
            </a:pPr>
            <a:r>
              <a:rPr lang="en-US" dirty="0" smtClean="0"/>
              <a:t>	REQD.PROCESS = </a:t>
            </a:r>
            <a:r>
              <a:rPr lang="en-US" dirty="0" err="1" smtClean="0"/>
              <a:t>c_arrActivityStatus</a:t>
            </a:r>
            <a:r>
              <a:rPr lang="en-US" dirty="0" smtClean="0"/>
              <a:t>["-",1,1]</a:t>
            </a:r>
          </a:p>
          <a:p>
            <a:endParaRPr lang="en-US" dirty="0" smtClean="0"/>
          </a:p>
          <a:p>
            <a:pPr>
              <a:buNone/>
            </a:pPr>
            <a:r>
              <a:rPr lang="en-US" dirty="0" smtClean="0"/>
              <a:t>	REQD.PROCESS EQ 'UNAUTH'   then </a:t>
            </a:r>
          </a:p>
          <a:p>
            <a:pPr>
              <a:buNone/>
            </a:pPr>
            <a:r>
              <a:rPr lang="en-US" dirty="0" smtClean="0"/>
              <a:t> </a:t>
            </a:r>
          </a:p>
          <a:p>
            <a:pPr>
              <a:buNone/>
            </a:pPr>
            <a:r>
              <a:rPr lang="en-US" dirty="0" smtClean="0"/>
              <a:t>	Below  API  “AA.ACTION.LIST.MANAGER” is used to “APPEND”  the fields like OFS process.</a:t>
            </a:r>
          </a:p>
          <a:p>
            <a:pPr>
              <a:buNone/>
            </a:pPr>
            <a:r>
              <a:rPr lang="en-US" dirty="0" smtClean="0"/>
              <a:t>	CALL AA.ACTION.LIST.MANAGER("APPEND", "", "", "")</a:t>
            </a:r>
          </a:p>
          <a:p>
            <a:endParaRPr lang="en-US" dirty="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Conditions screen</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457200" y="3981686"/>
            <a:ext cx="8229600" cy="2266714"/>
          </a:xfrm>
          <a:prstGeom prst="rect">
            <a:avLst/>
          </a:prstGeom>
          <a:noFill/>
          <a:ln w="9525">
            <a:noFill/>
            <a:miter lim="800000"/>
            <a:headEnd/>
            <a:tailEnd/>
          </a:ln>
        </p:spPr>
      </p:pic>
      <p:pic>
        <p:nvPicPr>
          <p:cNvPr id="6" name="Picture 5" descr="Prod Cond Menu"/>
          <p:cNvPicPr/>
          <p:nvPr/>
        </p:nvPicPr>
        <p:blipFill>
          <a:blip r:embed="rId3" cstate="print"/>
          <a:srcRect/>
          <a:stretch>
            <a:fillRect/>
          </a:stretch>
        </p:blipFill>
        <p:spPr bwMode="auto">
          <a:xfrm>
            <a:off x="2733675" y="838200"/>
            <a:ext cx="2752725" cy="30289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endParaRPr lang="en-US" b="1" dirty="0" smtClean="0"/>
          </a:p>
          <a:p>
            <a:pPr marL="342900" lvl="1" indent="-342900">
              <a:buFont typeface="Arial" pitchFamily="34" charset="0"/>
              <a:buChar char="•"/>
            </a:pPr>
            <a:r>
              <a:rPr lang="en-US" sz="2000" b="1" dirty="0" smtClean="0"/>
              <a:t>Updating existing record</a:t>
            </a:r>
          </a:p>
          <a:p>
            <a:pPr lvl="4">
              <a:buFont typeface="Wingdings" pitchFamily="2" charset="2"/>
              <a:buChar char="Ø"/>
            </a:pPr>
            <a:r>
              <a:rPr lang="en-US" sz="2200" dirty="0" smtClean="0"/>
              <a:t>The below logics are used to updating the existing records ,</a:t>
            </a:r>
          </a:p>
          <a:p>
            <a:pPr lvl="4">
              <a:buNone/>
            </a:pPr>
            <a:endParaRPr lang="en-US" sz="2200" dirty="0" smtClean="0"/>
          </a:p>
          <a:p>
            <a:pPr lvl="4">
              <a:buFont typeface="Wingdings" pitchFamily="2" charset="2"/>
              <a:buChar char="Ø"/>
            </a:pPr>
            <a:r>
              <a:rPr lang="en-US" sz="2200" dirty="0" smtClean="0"/>
              <a:t>REQD.PROCESS = </a:t>
            </a:r>
            <a:r>
              <a:rPr lang="en-US" sz="2200" dirty="0" err="1" smtClean="0"/>
              <a:t>c_arrActivityStatus</a:t>
            </a:r>
            <a:r>
              <a:rPr lang="en-US" sz="2200" dirty="0" smtClean="0"/>
              <a:t>["-",1,1]</a:t>
            </a:r>
          </a:p>
          <a:p>
            <a:pPr lvl="4">
              <a:buFont typeface="Wingdings" pitchFamily="2" charset="2"/>
              <a:buChar char="Ø"/>
            </a:pPr>
            <a:endParaRPr lang="en-US" sz="2200" dirty="0" smtClean="0"/>
          </a:p>
          <a:p>
            <a:pPr lvl="4">
              <a:buFont typeface="Wingdings" pitchFamily="2" charset="2"/>
              <a:buChar char="Ø"/>
            </a:pPr>
            <a:r>
              <a:rPr lang="en-US" sz="2200" dirty="0" smtClean="0"/>
              <a:t>REQD.PROCESS EQ 'AUTH'  then</a:t>
            </a:r>
          </a:p>
          <a:p>
            <a:pPr lvl="4">
              <a:buNone/>
            </a:pPr>
            <a:endParaRPr lang="en-US" sz="2200" dirty="0" smtClean="0"/>
          </a:p>
          <a:p>
            <a:pPr lvl="4">
              <a:buNone/>
            </a:pPr>
            <a:r>
              <a:rPr lang="en-US" sz="2200" dirty="0" smtClean="0"/>
              <a:t>CALL AA.ACTION.LIST.MANAGER("INSERT", "", "", "")</a:t>
            </a:r>
          </a:p>
          <a:p>
            <a:pPr lvl="4">
              <a:buFont typeface="Wingdings" pitchFamily="2" charset="2"/>
              <a:buChar char="Ø"/>
            </a:pPr>
            <a:endParaRPr lang="en-US" sz="2200" dirty="0" smtClean="0"/>
          </a:p>
          <a:p>
            <a:pPr lvl="4">
              <a:buFont typeface="Wingdings" pitchFamily="2" charset="2"/>
              <a:buChar char="Ø"/>
            </a:pPr>
            <a:r>
              <a:rPr lang="en-US" sz="2200" dirty="0" smtClean="0"/>
              <a:t>Below  API  “AA.ACTION.LIST.MANAGER” is used to “INSERT” the fields like OFS process.</a:t>
            </a:r>
          </a:p>
          <a:p>
            <a:pPr marL="342900" lvl="1" indent="-342900">
              <a:buFont typeface="Arial" pitchFamily="34" charset="0"/>
              <a:buChar char="•"/>
            </a:pPr>
            <a:endParaRPr lang="en-US" sz="2000" b="1" dirty="0" smtClean="0"/>
          </a:p>
        </p:txBody>
      </p:sp>
      <p:pic>
        <p:nvPicPr>
          <p:cNvPr id="4" name="Picture 3"/>
          <p:cNvPicPr/>
          <p:nvPr/>
        </p:nvPicPr>
        <p:blipFill>
          <a:blip r:embed="rId2" cstate="print"/>
          <a:srcRect/>
          <a:stretch>
            <a:fillRect/>
          </a:stretch>
        </p:blipFill>
        <p:spPr bwMode="auto">
          <a:xfrm>
            <a:off x="1643062" y="76200"/>
            <a:ext cx="5857875" cy="15335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pPr marL="342900" lvl="1" indent="-342900"/>
            <a:r>
              <a:rPr lang="en-US" dirty="0" smtClean="0"/>
              <a:t>Updated Restructure date &amp; End date below</a:t>
            </a:r>
            <a:endParaRPr lang="en-US" sz="2000" dirty="0" smtClean="0"/>
          </a:p>
        </p:txBody>
      </p:sp>
      <p:sp>
        <p:nvSpPr>
          <p:cNvPr id="3" name="Content Placeholder 2"/>
          <p:cNvSpPr>
            <a:spLocks noGrp="1"/>
          </p:cNvSpPr>
          <p:nvPr>
            <p:ph idx="1"/>
          </p:nvPr>
        </p:nvSpPr>
        <p:spPr/>
        <p:txBody>
          <a:bodyPr/>
          <a:lstStyle/>
          <a:p>
            <a:pPr marL="342900" lvl="1" indent="-342900">
              <a:buNone/>
            </a:pPr>
            <a:endParaRPr lang="en-US" b="1" dirty="0" smtClean="0"/>
          </a:p>
        </p:txBody>
      </p:sp>
      <p:pic>
        <p:nvPicPr>
          <p:cNvPr id="5" name="Picture 4"/>
          <p:cNvPicPr/>
          <p:nvPr/>
        </p:nvPicPr>
        <p:blipFill>
          <a:blip r:embed="rId2" cstate="print"/>
          <a:srcRect/>
          <a:stretch>
            <a:fillRect/>
          </a:stretch>
        </p:blipFill>
        <p:spPr bwMode="auto">
          <a:xfrm>
            <a:off x="304800" y="1676400"/>
            <a:ext cx="4210050" cy="4191000"/>
          </a:xfrm>
          <a:prstGeom prst="rect">
            <a:avLst/>
          </a:prstGeom>
          <a:noFill/>
          <a:ln w="9525">
            <a:noFill/>
            <a:miter lim="800000"/>
            <a:headEnd/>
            <a:tailEnd/>
          </a:ln>
        </p:spPr>
      </p:pic>
      <p:sp>
        <p:nvSpPr>
          <p:cNvPr id="6" name="Rectangle 5"/>
          <p:cNvSpPr/>
          <p:nvPr/>
        </p:nvSpPr>
        <p:spPr>
          <a:xfrm>
            <a:off x="228600" y="5181600"/>
            <a:ext cx="3276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p:nvPr/>
        </p:nvPicPr>
        <p:blipFill>
          <a:blip r:embed="rId3" cstate="print"/>
          <a:srcRect/>
          <a:stretch>
            <a:fillRect/>
          </a:stretch>
        </p:blipFill>
        <p:spPr bwMode="auto">
          <a:xfrm>
            <a:off x="3733800" y="2971800"/>
            <a:ext cx="5981700" cy="19050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T24 Browser Level debug in TAFJ for AA routine</a:t>
            </a:r>
            <a:endParaRPr lang="en-US"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b="1" dirty="0" smtClean="0"/>
              <a:t>Browser Listener</a:t>
            </a:r>
          </a:p>
          <a:p>
            <a:r>
              <a:rPr lang="en-US" dirty="0" smtClean="0"/>
              <a:t>Initially start the </a:t>
            </a:r>
            <a:r>
              <a:rPr lang="en-US" dirty="0" err="1" smtClean="0"/>
              <a:t>browser.Listener</a:t>
            </a:r>
            <a:r>
              <a:rPr lang="en-US" dirty="0" smtClean="0"/>
              <a:t> in the Eclipse then input the contract in the T24 Browser.</a:t>
            </a:r>
          </a:p>
          <a:p>
            <a:pPr>
              <a:buNone/>
            </a:pPr>
            <a:endParaRPr lang="en-US" dirty="0" smtClean="0"/>
          </a:p>
          <a:p>
            <a:r>
              <a:rPr lang="en-US" dirty="0" smtClean="0"/>
              <a:t>If the routine is attached, then during the respective activity routine is triggered which is attached (like POST, PRE and Validation routine) in the products setup.</a:t>
            </a:r>
          </a:p>
          <a:p>
            <a:pPr marL="342900" lvl="1" indent="-342900">
              <a:buFont typeface="Arial" pitchFamily="34" charset="0"/>
              <a:buChar char="•"/>
            </a:pPr>
            <a:endParaRPr lang="en-US" sz="2000" b="1" dirty="0" smtClean="0"/>
          </a:p>
        </p:txBody>
      </p:sp>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b="1" dirty="0"/>
              <a:t>Variables </a:t>
            </a:r>
            <a:r>
              <a:rPr lang="en-US" b="1" dirty="0" smtClean="0"/>
              <a:t>Tab</a:t>
            </a:r>
            <a:endParaRPr lang="en-US" dirty="0"/>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smtClean="0"/>
              <a:t>Below the AA Routine triggered for the respective AA activity.</a:t>
            </a:r>
          </a:p>
          <a:p>
            <a:pPr>
              <a:buFont typeface="Arial" pitchFamily="34" charset="0"/>
              <a:buChar char="•"/>
            </a:pPr>
            <a:r>
              <a:rPr lang="en-US" dirty="0" smtClean="0"/>
              <a:t>Already mentioned the AA common variable in the section- 7.2</a:t>
            </a:r>
          </a:p>
          <a:p>
            <a:pPr>
              <a:buNone/>
            </a:pPr>
            <a:r>
              <a:rPr lang="en-US" dirty="0" smtClean="0"/>
              <a:t> </a:t>
            </a:r>
          </a:p>
          <a:p>
            <a:r>
              <a:rPr lang="en-US" dirty="0" smtClean="0"/>
              <a:t>AA Variables and Values:</a:t>
            </a:r>
          </a:p>
          <a:p>
            <a:pPr>
              <a:buNone/>
            </a:pPr>
            <a:endParaRPr lang="en-US" dirty="0" smtClean="0"/>
          </a:p>
          <a:p>
            <a:pPr lvl="4">
              <a:buFont typeface="Wingdings" pitchFamily="2" charset="2"/>
              <a:buChar char="Ø"/>
            </a:pPr>
            <a:r>
              <a:rPr lang="en-US" dirty="0" smtClean="0"/>
              <a:t>In the variables tab, find the values of the AA common variables,</a:t>
            </a:r>
          </a:p>
          <a:p>
            <a:pPr>
              <a:buNone/>
            </a:pPr>
            <a:r>
              <a:rPr lang="en-US" dirty="0" smtClean="0"/>
              <a:t> </a:t>
            </a:r>
          </a:p>
          <a:p>
            <a:r>
              <a:rPr lang="en-US" dirty="0" smtClean="0"/>
              <a:t>For Ex:</a:t>
            </a:r>
          </a:p>
          <a:p>
            <a:pPr>
              <a:buNone/>
            </a:pPr>
            <a:endParaRPr lang="en-US" dirty="0" smtClean="0"/>
          </a:p>
          <a:p>
            <a:pPr lvl="4">
              <a:buFont typeface="Wingdings" pitchFamily="2" charset="2"/>
              <a:buChar char="Ø"/>
            </a:pPr>
            <a:r>
              <a:rPr lang="en-US" dirty="0" err="1" smtClean="0"/>
              <a:t>c_aalocActivityStatus</a:t>
            </a:r>
            <a:r>
              <a:rPr lang="en-US" dirty="0" smtClean="0"/>
              <a:t>  -  DELETE</a:t>
            </a:r>
          </a:p>
          <a:p>
            <a:pPr lvl="4">
              <a:buFont typeface="Wingdings" pitchFamily="2" charset="2"/>
              <a:buChar char="Ø"/>
            </a:pPr>
            <a:r>
              <a:rPr lang="en-US" dirty="0" err="1" smtClean="0"/>
              <a:t>c_aalocCurrAction</a:t>
            </a:r>
            <a:r>
              <a:rPr lang="en-US" dirty="0" smtClean="0"/>
              <a:t>       -  DR.MOVEMENT.</a:t>
            </a:r>
          </a:p>
          <a:p>
            <a:pPr lvl="4">
              <a:buFont typeface="Wingdings" pitchFamily="2" charset="2"/>
              <a:buChar char="Ø"/>
            </a:pPr>
            <a:r>
              <a:rPr lang="en-US" dirty="0" err="1" smtClean="0"/>
              <a:t>c_aalocArrCurrency</a:t>
            </a:r>
            <a:r>
              <a:rPr lang="en-US" dirty="0" smtClean="0"/>
              <a:t>    -  JOD</a:t>
            </a:r>
          </a:p>
          <a:p>
            <a:pPr lvl="4">
              <a:buFont typeface="Wingdings" pitchFamily="2" charset="2"/>
              <a:buChar char="Ø"/>
            </a:pPr>
            <a:r>
              <a:rPr lang="en-US" dirty="0" err="1" smtClean="0"/>
              <a:t>c_aalocPropertyId</a:t>
            </a:r>
            <a:r>
              <a:rPr lang="en-US" dirty="0" smtClean="0"/>
              <a:t>       -  PRININTEREST</a:t>
            </a:r>
          </a:p>
          <a:p>
            <a:pPr lvl="4">
              <a:buFont typeface="Wingdings" pitchFamily="2" charset="2"/>
              <a:buChar char="Ø"/>
            </a:pPr>
            <a:r>
              <a:rPr lang="en-US" dirty="0" err="1" smtClean="0"/>
              <a:t>c_aalocArrProductId</a:t>
            </a:r>
            <a:r>
              <a:rPr lang="en-US" dirty="0" smtClean="0"/>
              <a:t>    - JAB.LENDING</a:t>
            </a:r>
          </a:p>
          <a:p>
            <a:pPr lvl="1">
              <a:buNone/>
            </a:pPr>
            <a:endParaRPr lang="en-US" dirty="0" smtClean="0"/>
          </a:p>
          <a:p>
            <a:pPr>
              <a:buFont typeface="Arial" pitchFamily="34" charset="0"/>
              <a:buChar char="•"/>
            </a:pPr>
            <a:r>
              <a:rPr lang="en-US" dirty="0" smtClean="0"/>
              <a:t>While processing batch in COB/ONLINE, Activity Status is like UNAUTH or DELETE.</a:t>
            </a:r>
          </a:p>
          <a:p>
            <a:endParaRPr lang="en-US" dirty="0"/>
          </a:p>
        </p:txBody>
      </p:sp>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in AA routine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cstate="print"/>
          <a:srcRect/>
          <a:stretch>
            <a:fillRect/>
          </a:stretch>
        </p:blipFill>
        <p:spPr bwMode="auto">
          <a:xfrm>
            <a:off x="609600" y="762000"/>
            <a:ext cx="7772400" cy="3171825"/>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33400" y="3962400"/>
            <a:ext cx="7848600" cy="2257425"/>
          </a:xfrm>
          <a:prstGeom prst="rect">
            <a:avLst/>
          </a:prstGeom>
          <a:noFill/>
          <a:ln w="9525">
            <a:noFill/>
            <a:miter lim="800000"/>
            <a:headEnd/>
            <a:tailEnd/>
          </a:ln>
        </p:spPr>
      </p:pic>
    </p:spTree>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variables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Below screenshot shows the common variable values of Arrangement ID, Product ID, Property ID, Currency and Status of AA contract.</a:t>
            </a:r>
          </a:p>
          <a:p>
            <a:endParaRPr lang="en-US" dirty="0" smtClean="0"/>
          </a:p>
        </p:txBody>
      </p:sp>
      <p:pic>
        <p:nvPicPr>
          <p:cNvPr id="5" name="Picture 4"/>
          <p:cNvPicPr/>
          <p:nvPr/>
        </p:nvPicPr>
        <p:blipFill>
          <a:blip r:embed="rId2" cstate="print"/>
          <a:srcRect/>
          <a:stretch>
            <a:fillRect/>
          </a:stretch>
        </p:blipFill>
        <p:spPr bwMode="auto">
          <a:xfrm>
            <a:off x="457200" y="2057401"/>
            <a:ext cx="8077200" cy="4038600"/>
          </a:xfrm>
          <a:prstGeom prst="rect">
            <a:avLst/>
          </a:prstGeom>
          <a:noFill/>
          <a:ln w="9525">
            <a:noFill/>
            <a:miter lim="800000"/>
            <a:headEnd/>
            <a:tailEnd/>
          </a:ln>
        </p:spPr>
      </p:pic>
    </p:spTree>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a:bodyPr>
          <a:lstStyle/>
          <a:p>
            <a:r>
              <a:rPr lang="en-US" sz="6000" dirty="0" smtClean="0"/>
              <a:t>Thank You</a:t>
            </a:r>
            <a:endParaRPr lang="en-US" sz="6000" dirty="0"/>
          </a:p>
        </p:txBody>
      </p:sp>
      <p:sp>
        <p:nvSpPr>
          <p:cNvPr id="3" name="Content Placeholder 2"/>
          <p:cNvSpPr>
            <a:spLocks noGrp="1"/>
          </p:cNvSpPr>
          <p:nvPr>
            <p:ph idx="1"/>
          </p:nvPr>
        </p:nvSpPr>
        <p:spPr>
          <a:xfrm>
            <a:off x="457200" y="2590800"/>
            <a:ext cx="8458200" cy="3535363"/>
          </a:xfrm>
        </p:spPr>
        <p:txBody>
          <a:bodyPr>
            <a:normAutofit/>
          </a:bodyPr>
          <a:lstStyle/>
          <a:p>
            <a:pPr>
              <a:buNone/>
            </a:pPr>
            <a:r>
              <a:rPr lang="en-US" sz="8800" dirty="0" smtClean="0"/>
              <a:t>  </a:t>
            </a:r>
            <a:endParaRPr lang="en-US" sz="8800" dirty="0"/>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Product Line and Product Group</a:t>
            </a:r>
            <a:endParaRPr lang="en-US" dirty="0"/>
          </a:p>
        </p:txBody>
      </p:sp>
      <p:sp>
        <p:nvSpPr>
          <p:cNvPr id="3" name="Subtitle 2"/>
          <p:cNvSpPr>
            <a:spLocks noGrp="1"/>
          </p:cNvSpPr>
          <p:nvPr>
            <p:ph idx="1"/>
          </p:nvPr>
        </p:nvSpPr>
        <p:spPr/>
        <p:txBody>
          <a:bodyPr>
            <a:normAutofit/>
          </a:bodyPr>
          <a:lstStyle/>
          <a:p>
            <a:r>
              <a:rPr lang="en-US" dirty="0" smtClean="0">
                <a:solidFill>
                  <a:schemeClr val="tx1"/>
                </a:solidFill>
              </a:rPr>
              <a:t>In the above components, Product Line and Product Group will be created only by </a:t>
            </a:r>
            <a:r>
              <a:rPr lang="en-US" dirty="0" err="1" smtClean="0">
                <a:solidFill>
                  <a:schemeClr val="tx1"/>
                </a:solidFill>
              </a:rPr>
              <a:t>Temenos</a:t>
            </a:r>
            <a:r>
              <a:rPr lang="en-US" dirty="0" smtClean="0">
                <a:solidFill>
                  <a:schemeClr val="tx1"/>
                </a:solidFill>
              </a:rPr>
              <a:t>. In other components, we will be able to define conditions.</a:t>
            </a:r>
          </a:p>
          <a:p>
            <a:endParaRPr lang="en-US" dirty="0"/>
          </a:p>
        </p:txBody>
      </p:sp>
      <p:pic>
        <p:nvPicPr>
          <p:cNvPr id="4" name="Picture 3"/>
          <p:cNvPicPr/>
          <p:nvPr/>
        </p:nvPicPr>
        <p:blipFill>
          <a:blip r:embed="rId2" cstate="print"/>
          <a:srcRect/>
          <a:stretch>
            <a:fillRect/>
          </a:stretch>
        </p:blipFill>
        <p:spPr bwMode="auto">
          <a:xfrm>
            <a:off x="947737" y="1962150"/>
            <a:ext cx="7205663" cy="37528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75" y="381000"/>
            <a:ext cx="8713788" cy="533400"/>
          </a:xfrm>
        </p:spPr>
        <p:txBody>
          <a:bodyPr/>
          <a:lstStyle/>
          <a:p>
            <a:pPr lvl="1" rtl="0">
              <a:spcBef>
                <a:spcPct val="0"/>
              </a:spcBef>
            </a:pPr>
            <a:r>
              <a:rPr lang="en-US" b="1" dirty="0"/>
              <a:t>Product Line</a:t>
            </a:r>
            <a:r>
              <a:rPr lang="en-US" sz="1400" b="1" dirty="0"/>
              <a:t/>
            </a:r>
            <a:br>
              <a:rPr lang="en-US" sz="1400" b="1" dirty="0"/>
            </a:br>
            <a:endParaRPr lang="en-US" dirty="0"/>
          </a:p>
        </p:txBody>
      </p:sp>
      <p:sp>
        <p:nvSpPr>
          <p:cNvPr id="3" name="Content Placeholder 2"/>
          <p:cNvSpPr>
            <a:spLocks noGrp="1"/>
          </p:cNvSpPr>
          <p:nvPr>
            <p:ph idx="1"/>
          </p:nvPr>
        </p:nvSpPr>
        <p:spPr>
          <a:xfrm>
            <a:off x="244475" y="1066800"/>
            <a:ext cx="8713788" cy="5059363"/>
          </a:xfrm>
        </p:spPr>
        <p:txBody>
          <a:bodyPr/>
          <a:lstStyle/>
          <a:p>
            <a:pPr>
              <a:buFont typeface="Wingdings" pitchFamily="2" charset="2"/>
              <a:buChar char="Ø"/>
            </a:pPr>
            <a:r>
              <a:rPr lang="en-US" dirty="0" smtClean="0"/>
              <a:t>Product Line is a high level definition of the business component.</a:t>
            </a:r>
          </a:p>
          <a:p>
            <a:endParaRPr lang="en-US" dirty="0" smtClean="0"/>
          </a:p>
          <a:p>
            <a:pPr>
              <a:buFont typeface="Wingdings" pitchFamily="2" charset="2"/>
              <a:buChar char="Ø"/>
            </a:pPr>
            <a:r>
              <a:rPr lang="en-US" dirty="0" smtClean="0"/>
              <a:t>It is where we select the purpose of what we are going to do. If we wish to get a loan, then we will go with “Lending” product line. If we wish to deposit, then we select “Deposits” product line.</a:t>
            </a:r>
          </a:p>
          <a:p>
            <a:pPr>
              <a:buFont typeface="Wingdings" pitchFamily="2" charset="2"/>
              <a:buChar char="Ø"/>
            </a:pPr>
            <a:endParaRPr lang="en-US" dirty="0" smtClean="0"/>
          </a:p>
          <a:p>
            <a:endParaRPr lang="en-US" dirty="0"/>
          </a:p>
        </p:txBody>
      </p:sp>
      <p:pic>
        <p:nvPicPr>
          <p:cNvPr id="4" name="Content Placeholder 3"/>
          <p:cNvPicPr>
            <a:picLocks/>
          </p:cNvPicPr>
          <p:nvPr/>
        </p:nvPicPr>
        <p:blipFill>
          <a:blip r:embed="rId2" cstate="print"/>
          <a:srcRect/>
          <a:stretch>
            <a:fillRect/>
          </a:stretch>
        </p:blipFill>
        <p:spPr bwMode="auto">
          <a:xfrm>
            <a:off x="2667000" y="2819400"/>
            <a:ext cx="4443413" cy="27051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b="1" dirty="0"/>
              <a:t>Product Group</a:t>
            </a:r>
            <a:r>
              <a:rPr lang="en-US" sz="1400" b="1" dirty="0"/>
              <a:t/>
            </a:r>
            <a:br>
              <a:rPr lang="en-US" sz="1400" b="1" dirty="0"/>
            </a:b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Product group provides basic shape to the product. This is where we will select which loan we are going to take. For example: if we wish to take personal loan, we will select “Personal Loan” product group.</a:t>
            </a:r>
            <a:endParaRPr lang="en-US" dirty="0"/>
          </a:p>
        </p:txBody>
      </p:sp>
      <p:pic>
        <p:nvPicPr>
          <p:cNvPr id="4" name="Content Placeholder 3"/>
          <p:cNvPicPr>
            <a:picLocks/>
          </p:cNvPicPr>
          <p:nvPr/>
        </p:nvPicPr>
        <p:blipFill>
          <a:blip r:embed="rId2" cstate="print"/>
          <a:srcRect/>
          <a:stretch>
            <a:fillRect/>
          </a:stretch>
        </p:blipFill>
        <p:spPr bwMode="auto">
          <a:xfrm>
            <a:off x="1524000" y="2466975"/>
            <a:ext cx="5467350" cy="34004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CG">
  <a:themeElements>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CG</Template>
  <TotalTime>729</TotalTime>
  <Words>1639</Words>
  <Application>Microsoft Office PowerPoint</Application>
  <PresentationFormat>On-screen Show (4:3)</PresentationFormat>
  <Paragraphs>280</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CG</vt:lpstr>
      <vt:lpstr> ARRANGEMENT ARCHITECTURE Product Setup &amp; Technical usage </vt:lpstr>
      <vt:lpstr>Introduction </vt:lpstr>
      <vt:lpstr>Components of AA </vt:lpstr>
      <vt:lpstr>Flow of AA </vt:lpstr>
      <vt:lpstr>Products Menu</vt:lpstr>
      <vt:lpstr>Product Conditions screen</vt:lpstr>
      <vt:lpstr>Product Line and Product Group</vt:lpstr>
      <vt:lpstr>Product Line </vt:lpstr>
      <vt:lpstr>Product Group </vt:lpstr>
      <vt:lpstr>Product </vt:lpstr>
      <vt:lpstr> Product Class </vt:lpstr>
      <vt:lpstr> Product Conditions </vt:lpstr>
      <vt:lpstr>Defining conditions</vt:lpstr>
      <vt:lpstr>ACTIVITY.API</vt:lpstr>
      <vt:lpstr>Define Routines</vt:lpstr>
      <vt:lpstr>AA Product Conditions</vt:lpstr>
      <vt:lpstr>Validation routine </vt:lpstr>
      <vt:lpstr>Pre Routine:</vt:lpstr>
      <vt:lpstr>Post Routine</vt:lpstr>
      <vt:lpstr>Slide 20</vt:lpstr>
      <vt:lpstr>AUTH Status</vt:lpstr>
      <vt:lpstr> ACTIVITY.PRESENTATION </vt:lpstr>
      <vt:lpstr>ACTIVITY.CHARGES</vt:lpstr>
      <vt:lpstr>ACTIVITY CHARGES</vt:lpstr>
      <vt:lpstr> CHARGE </vt:lpstr>
      <vt:lpstr>ACTIVITY.MAPPING</vt:lpstr>
      <vt:lpstr>Product setup flow of AA</vt:lpstr>
      <vt:lpstr>T24 Product</vt:lpstr>
      <vt:lpstr>New Arrangement Architecture</vt:lpstr>
      <vt:lpstr>Product Groups &amp; Products</vt:lpstr>
      <vt:lpstr>Create New Arrangement Architecture </vt:lpstr>
      <vt:lpstr>Slide 32</vt:lpstr>
      <vt:lpstr>New Arrangement Screen</vt:lpstr>
      <vt:lpstr>New Arrangement</vt:lpstr>
      <vt:lpstr>Account Tab</vt:lpstr>
      <vt:lpstr>Mandatory Fields</vt:lpstr>
      <vt:lpstr>Commitment tab:</vt:lpstr>
      <vt:lpstr>Principal Interest tab</vt:lpstr>
      <vt:lpstr>Penalty Interest tab: </vt:lpstr>
      <vt:lpstr>Schedule for the respective arrangement architecture</vt:lpstr>
      <vt:lpstr>Account Closure</vt:lpstr>
      <vt:lpstr>Commit AA record</vt:lpstr>
      <vt:lpstr>Find AA Loan / Authorize the AA Loan</vt:lpstr>
      <vt:lpstr>    Find AA Loan   Select Unauthorized AAA tab,   For Ex : Input the Arrangement id - AA13274QWHBW </vt:lpstr>
      <vt:lpstr>Arrangement Overview of the AA record</vt:lpstr>
      <vt:lpstr>Arrangement overview screen</vt:lpstr>
      <vt:lpstr>Authorise AA record</vt:lpstr>
      <vt:lpstr>Authorisation Screen</vt:lpstr>
      <vt:lpstr>Commonly used Insert file and common variables in AA</vt:lpstr>
      <vt:lpstr>Common Variables</vt:lpstr>
      <vt:lpstr>Slide 51</vt:lpstr>
      <vt:lpstr>Property Classes</vt:lpstr>
      <vt:lpstr>AA Subroutine</vt:lpstr>
      <vt:lpstr>RAISE Conditions:</vt:lpstr>
      <vt:lpstr>Routine Flow</vt:lpstr>
      <vt:lpstr>Common variables</vt:lpstr>
      <vt:lpstr>Select Command in the AA record:</vt:lpstr>
      <vt:lpstr>Reversal Logic in AA record</vt:lpstr>
      <vt:lpstr>Updating fields in AA</vt:lpstr>
      <vt:lpstr>Slide 60</vt:lpstr>
      <vt:lpstr>Updated Restructure date &amp; End date below</vt:lpstr>
      <vt:lpstr>T24 Browser Level debug in TAFJ for AA routine</vt:lpstr>
      <vt:lpstr>Variables Tab</vt:lpstr>
      <vt:lpstr>Debugging in AA routine</vt:lpstr>
      <vt:lpstr>Common variables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ARRANGEMENT ARCHITECTURE Product Setup &amp; Technical Guide </dc:title>
  <dc:creator>Rajagopal, Iyyappan</dc:creator>
  <cp:lastModifiedBy>dbogunuv</cp:lastModifiedBy>
  <cp:revision>144</cp:revision>
  <dcterms:created xsi:type="dcterms:W3CDTF">2006-08-16T00:00:00Z</dcterms:created>
  <dcterms:modified xsi:type="dcterms:W3CDTF">2015-07-20T05:46:59Z</dcterms:modified>
</cp:coreProperties>
</file>