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30"/>
  </p:notesMasterIdLst>
  <p:sldIdLst>
    <p:sldId id="256" r:id="rId2"/>
    <p:sldId id="258" r:id="rId3"/>
    <p:sldId id="287" r:id="rId4"/>
    <p:sldId id="288" r:id="rId5"/>
    <p:sldId id="289" r:id="rId6"/>
    <p:sldId id="259" r:id="rId7"/>
    <p:sldId id="285" r:id="rId8"/>
    <p:sldId id="265" r:id="rId9"/>
    <p:sldId id="284"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6" r:id="rId27"/>
    <p:sldId id="266"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404"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EC0AE0-1348-47D2-8EDF-81B06A5B545E}" type="datetimeFigureOut">
              <a:rPr lang="en-US" smtClean="0"/>
              <a:pPr/>
              <a:t>6/4/2017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4FA560-CBEC-4CD9-AD4F-59EEC168F5A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4FA560-CBEC-4CD9-AD4F-59EEC168F5A8}"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6A5819-DD3A-4974-BE44-9CB9B4ADD0BC}" type="datetimeFigureOut">
              <a:rPr lang="en-US" smtClean="0"/>
              <a:pPr/>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FB4F7-8D68-441E-95CF-9802E0037FD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6A5819-DD3A-4974-BE44-9CB9B4ADD0BC}" type="datetimeFigureOut">
              <a:rPr lang="en-US" smtClean="0"/>
              <a:pPr/>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FB4F7-8D68-441E-95CF-9802E0037F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6A5819-DD3A-4974-BE44-9CB9B4ADD0BC}" type="datetimeFigureOut">
              <a:rPr lang="en-US" smtClean="0"/>
              <a:pPr/>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FB4F7-8D68-441E-95CF-9802E0037F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6A5819-DD3A-4974-BE44-9CB9B4ADD0BC}" type="datetimeFigureOut">
              <a:rPr lang="en-US" smtClean="0"/>
              <a:pPr/>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FB4F7-8D68-441E-95CF-9802E0037FD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6A5819-DD3A-4974-BE44-9CB9B4ADD0BC}" type="datetimeFigureOut">
              <a:rPr lang="en-US" smtClean="0"/>
              <a:pPr/>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FB4F7-8D68-441E-95CF-9802E0037FD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6A5819-DD3A-4974-BE44-9CB9B4ADD0BC}" type="datetimeFigureOut">
              <a:rPr lang="en-US" smtClean="0"/>
              <a:pPr/>
              <a:t>6/4/2017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AFB4F7-8D68-441E-95CF-9802E0037FD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6A5819-DD3A-4974-BE44-9CB9B4ADD0BC}" type="datetimeFigureOut">
              <a:rPr lang="en-US" smtClean="0"/>
              <a:pPr/>
              <a:t>6/4/2017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AFB4F7-8D68-441E-95CF-9802E0037FD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6A5819-DD3A-4974-BE44-9CB9B4ADD0BC}" type="datetimeFigureOut">
              <a:rPr lang="en-US" smtClean="0"/>
              <a:pPr/>
              <a:t>6/4/2017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AFB4F7-8D68-441E-95CF-9802E0037F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A5819-DD3A-4974-BE44-9CB9B4ADD0BC}" type="datetimeFigureOut">
              <a:rPr lang="en-US" smtClean="0"/>
              <a:pPr/>
              <a:t>6/4/2017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AFB4F7-8D68-441E-95CF-9802E0037F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6A5819-DD3A-4974-BE44-9CB9B4ADD0BC}" type="datetimeFigureOut">
              <a:rPr lang="en-US" smtClean="0"/>
              <a:pPr/>
              <a:t>6/4/2017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AFB4F7-8D68-441E-95CF-9802E0037FD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6A5819-DD3A-4974-BE44-9CB9B4ADD0BC}" type="datetimeFigureOut">
              <a:rPr lang="en-US" smtClean="0"/>
              <a:pPr/>
              <a:t>6/4/2017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AFB4F7-8D68-441E-95CF-9802E0037FD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6A5819-DD3A-4974-BE44-9CB9B4ADD0BC}" type="datetimeFigureOut">
              <a:rPr lang="en-US" smtClean="0"/>
              <a:pPr/>
              <a:t>6/4/2017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AFB4F7-8D68-441E-95CF-9802E0037F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51379" y="1524000"/>
            <a:ext cx="4518416" cy="2585323"/>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T24</a:t>
            </a:r>
          </a:p>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WEB SERVICES</a:t>
            </a:r>
          </a:p>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(TWS)</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5" name="Rectangle 4"/>
          <p:cNvSpPr/>
          <p:nvPr/>
        </p:nvSpPr>
        <p:spPr>
          <a:xfrm>
            <a:off x="6781800" y="4953000"/>
            <a:ext cx="2057400" cy="1015663"/>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0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PREPARED BY </a:t>
            </a:r>
          </a:p>
          <a:p>
            <a:pPr algn="ctr"/>
            <a:r>
              <a:rPr lang="en-US" sz="2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AMY</a:t>
            </a:r>
          </a:p>
          <a:p>
            <a:pPr algn="ctr"/>
            <a:r>
              <a:rPr lang="en-US" sz="2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&amp; KUMARAN</a:t>
            </a:r>
            <a:endParaRPr lang="en-US" sz="20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Autofit/>
          </a:bodyPr>
          <a:lstStyle/>
          <a:p>
            <a:r>
              <a:rPr lang="en-GB"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n-lt"/>
                <a:ea typeface="+mn-ea"/>
                <a:cs typeface="+mn-cs"/>
              </a:rPr>
              <a:t>CONFIGURATION STEPS FOR WAR FILE</a:t>
            </a:r>
            <a:r>
              <a:rPr lang="en-GB"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n-lt"/>
                <a:ea typeface="+mn-ea"/>
                <a:cs typeface="+mn-cs"/>
              </a:rPr>
              <a:t>:</a:t>
            </a:r>
            <a:r>
              <a:rPr lang="en-GB" sz="2400" b="1" dirty="0" smtClean="0"/>
              <a:t/>
            </a:r>
            <a:br>
              <a:rPr lang="en-GB" sz="2400" b="1" dirty="0" smtClean="0"/>
            </a:br>
            <a:r>
              <a:rPr lang="en-US" sz="2400" dirty="0"/>
              <a:t/>
            </a:r>
            <a:br>
              <a:rPr lang="en-US" sz="2400" dirty="0"/>
            </a:br>
            <a:r>
              <a:rPr lang="en-GB" sz="2400" dirty="0"/>
              <a:t>Make sure the OFS.SOURCE record with record ID as </a:t>
            </a:r>
            <a:r>
              <a:rPr lang="en-GB" sz="2400" b="1" dirty="0"/>
              <a:t>BCCL.AS.OFS.SRC </a:t>
            </a:r>
            <a:r>
              <a:rPr lang="en-GB" sz="2400" dirty="0"/>
              <a:t>is available in the area as shown below:</a:t>
            </a:r>
            <a:r>
              <a:rPr lang="en-US" sz="2400" dirty="0"/>
              <a:t/>
            </a:r>
            <a:br>
              <a:rPr lang="en-US" sz="2400" dirty="0"/>
            </a:br>
            <a:endParaRPr lang="en-US" sz="2400" dirty="0"/>
          </a:p>
        </p:txBody>
      </p:sp>
      <p:pic>
        <p:nvPicPr>
          <p:cNvPr id="4" name="Picture 3"/>
          <p:cNvPicPr/>
          <p:nvPr/>
        </p:nvPicPr>
        <p:blipFill>
          <a:blip r:embed="rId2" cstate="print"/>
          <a:srcRect/>
          <a:stretch>
            <a:fillRect/>
          </a:stretch>
        </p:blipFill>
        <p:spPr bwMode="auto">
          <a:xfrm>
            <a:off x="2133600" y="1905000"/>
            <a:ext cx="4921885" cy="366585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400" dirty="0"/>
              <a:t>(</a:t>
            </a:r>
            <a:r>
              <a:rPr lang="en-GB" sz="2400" b="1" dirty="0"/>
              <a:t>Note:</a:t>
            </a:r>
            <a:r>
              <a:rPr lang="en-GB" sz="2400" dirty="0"/>
              <a:t> Ensure that </a:t>
            </a:r>
            <a:r>
              <a:rPr lang="en-GB" sz="2400" b="1" dirty="0"/>
              <a:t>t24.ds.xml</a:t>
            </a:r>
            <a:r>
              <a:rPr lang="en-GB" sz="2400" dirty="0"/>
              <a:t> file in JBOSS contains the connection factory as BCCL.AS.OFS.SRC)</a:t>
            </a:r>
            <a:r>
              <a:rPr lang="en-US" sz="2400" dirty="0"/>
              <a:t/>
            </a:r>
            <a:br>
              <a:rPr lang="en-US" sz="2400" dirty="0"/>
            </a:br>
            <a:endParaRPr lang="en-US" sz="2400" dirty="0"/>
          </a:p>
        </p:txBody>
      </p:sp>
      <p:pic>
        <p:nvPicPr>
          <p:cNvPr id="4" name="Content Placeholder 3"/>
          <p:cNvPicPr>
            <a:picLocks noGrp="1"/>
          </p:cNvPicPr>
          <p:nvPr>
            <p:ph idx="1"/>
          </p:nvPr>
        </p:nvPicPr>
        <p:blipFill>
          <a:blip r:embed="rId2" cstate="print"/>
          <a:srcRect/>
          <a:stretch>
            <a:fillRect/>
          </a:stretch>
        </p:blipFill>
        <p:spPr bwMode="auto">
          <a:xfrm>
            <a:off x="513783" y="1524000"/>
            <a:ext cx="8116433" cy="42672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Autofit/>
          </a:bodyPr>
          <a:lstStyle/>
          <a:p>
            <a:pPr algn="l"/>
            <a:r>
              <a:rPr lang="en-IN" sz="1600" b="1" dirty="0"/>
              <a:t>Installation steps</a:t>
            </a:r>
            <a:r>
              <a:rPr lang="en-IN" sz="1600" b="1" dirty="0" smtClean="0"/>
              <a:t>:</a:t>
            </a:r>
            <a:r>
              <a:rPr lang="en-US" sz="1600" dirty="0"/>
              <a:t/>
            </a:r>
            <a:br>
              <a:rPr lang="en-US" sz="1600" dirty="0"/>
            </a:br>
            <a:r>
              <a:rPr lang="en-GB" sz="1600" dirty="0"/>
              <a:t>Install Eclipse and Copy the plug-in jar file “</a:t>
            </a:r>
            <a:r>
              <a:rPr lang="en-GB" sz="1600" b="1" dirty="0" err="1"/>
              <a:t>com.temenos.tws.plugin.jar</a:t>
            </a:r>
            <a:r>
              <a:rPr lang="en-GB" sz="1600" dirty="0"/>
              <a:t>” to the </a:t>
            </a:r>
            <a:r>
              <a:rPr lang="en-GB" sz="1600" dirty="0" err="1"/>
              <a:t>plugins</a:t>
            </a:r>
            <a:r>
              <a:rPr lang="en-GB" sz="1600" dirty="0"/>
              <a:t> directory of your eclipse install and restart it.</a:t>
            </a:r>
            <a:r>
              <a:rPr lang="en-US" sz="1600" dirty="0"/>
              <a:t/>
            </a:r>
            <a:br>
              <a:rPr lang="en-US" sz="1600" dirty="0"/>
            </a:br>
            <a:r>
              <a:rPr lang="en-GB" sz="1600" dirty="0"/>
              <a:t>Install SOAPUI software.</a:t>
            </a:r>
            <a:r>
              <a:rPr lang="en-US" sz="1600" dirty="0"/>
              <a:t/>
            </a:r>
            <a:br>
              <a:rPr lang="en-US" sz="1600" dirty="0"/>
            </a:br>
            <a:r>
              <a:rPr lang="en-IN" sz="1600" dirty="0"/>
              <a:t>Configure JBOSS with “</a:t>
            </a:r>
            <a:r>
              <a:rPr lang="en-IN" sz="1600" b="1" dirty="0"/>
              <a:t>BCCL.AS.OFS.SRC</a:t>
            </a:r>
            <a:r>
              <a:rPr lang="en-IN" sz="1600" dirty="0"/>
              <a:t>” as connection factory as mentioned in pre requisite.</a:t>
            </a:r>
            <a:r>
              <a:rPr lang="en-US" sz="1600" dirty="0"/>
              <a:t/>
            </a:r>
            <a:br>
              <a:rPr lang="en-US" sz="1600" dirty="0"/>
            </a:br>
            <a:r>
              <a:rPr lang="en-US" sz="1600" dirty="0" smtClean="0"/>
              <a:t/>
            </a:r>
            <a:br>
              <a:rPr lang="en-US" sz="1600" dirty="0" smtClean="0"/>
            </a:br>
            <a:r>
              <a:rPr lang="en-GB" sz="1600" b="1" dirty="0" smtClean="0"/>
              <a:t>Note</a:t>
            </a:r>
            <a:r>
              <a:rPr lang="en-GB" sz="1600" b="1" dirty="0"/>
              <a:t>: </a:t>
            </a:r>
            <a:r>
              <a:rPr lang="en-GB" sz="1600" dirty="0"/>
              <a:t>Create the required </a:t>
            </a:r>
            <a:r>
              <a:rPr lang="en-GB" sz="1600" b="1" dirty="0"/>
              <a:t>ENQUIRY/VERSION, PW.ACTIVITY, and EB.SERVICES</a:t>
            </a:r>
            <a:r>
              <a:rPr lang="en-GB" sz="1600" dirty="0"/>
              <a:t> (@ID of EB.SERVICE &amp; PW.ACTIVITY should begin with WS.)</a:t>
            </a:r>
            <a:r>
              <a:rPr lang="en-US" sz="1600" dirty="0"/>
              <a:t/>
            </a:r>
            <a:br>
              <a:rPr lang="en-US" sz="1600" dirty="0"/>
            </a:br>
            <a:r>
              <a:rPr lang="en-GB" sz="1600" dirty="0"/>
              <a:t>PW.ACTIVITY for Version</a:t>
            </a:r>
            <a:r>
              <a:rPr lang="en-US" sz="1600" dirty="0"/>
              <a:t/>
            </a:r>
            <a:br>
              <a:rPr lang="en-US" sz="1600" dirty="0"/>
            </a:br>
            <a:r>
              <a:rPr lang="en-US" sz="1600" dirty="0"/>
              <a:t/>
            </a:r>
            <a:br>
              <a:rPr lang="en-US" sz="1600" dirty="0"/>
            </a:br>
            <a:endParaRPr lang="en-US" sz="1600" dirty="0"/>
          </a:p>
        </p:txBody>
      </p:sp>
      <p:pic>
        <p:nvPicPr>
          <p:cNvPr id="4" name="Picture 3"/>
          <p:cNvPicPr/>
          <p:nvPr/>
        </p:nvPicPr>
        <p:blipFill>
          <a:blip r:embed="rId2" cstate="print"/>
          <a:srcRect/>
          <a:stretch>
            <a:fillRect/>
          </a:stretch>
        </p:blipFill>
        <p:spPr bwMode="auto">
          <a:xfrm>
            <a:off x="304800" y="2286000"/>
            <a:ext cx="2895599" cy="2133600"/>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3276600" y="2286000"/>
            <a:ext cx="2819400" cy="2209800"/>
          </a:xfrm>
          <a:prstGeom prst="rect">
            <a:avLst/>
          </a:prstGeom>
          <a:noFill/>
          <a:ln w="9525">
            <a:noFill/>
            <a:miter lim="800000"/>
            <a:headEnd/>
            <a:tailEnd/>
          </a:ln>
        </p:spPr>
      </p:pic>
      <p:pic>
        <p:nvPicPr>
          <p:cNvPr id="6" name="Picture 5"/>
          <p:cNvPicPr/>
          <p:nvPr/>
        </p:nvPicPr>
        <p:blipFill>
          <a:blip r:embed="rId4" cstate="print"/>
          <a:srcRect/>
          <a:stretch>
            <a:fillRect/>
          </a:stretch>
        </p:blipFill>
        <p:spPr bwMode="auto">
          <a:xfrm>
            <a:off x="6172200" y="2286000"/>
            <a:ext cx="2743200" cy="2209800"/>
          </a:xfrm>
          <a:prstGeom prst="rect">
            <a:avLst/>
          </a:prstGeom>
          <a:noFill/>
          <a:ln w="9525">
            <a:noFill/>
            <a:miter lim="800000"/>
            <a:headEnd/>
            <a:tailEnd/>
          </a:ln>
        </p:spPr>
      </p:pic>
      <p:pic>
        <p:nvPicPr>
          <p:cNvPr id="7" name="Content Placeholder 3"/>
          <p:cNvPicPr>
            <a:picLocks noGrp="1"/>
          </p:cNvPicPr>
          <p:nvPr>
            <p:ph idx="1"/>
          </p:nvPr>
        </p:nvPicPr>
        <p:blipFill>
          <a:blip r:embed="rId5" cstate="print"/>
          <a:srcRect/>
          <a:stretch>
            <a:fillRect/>
          </a:stretch>
        </p:blipFill>
        <p:spPr bwMode="auto">
          <a:xfrm>
            <a:off x="1600200" y="4495800"/>
            <a:ext cx="6248400" cy="20859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1600" dirty="0"/>
              <a:t>Follow below steps to create a new war file</a:t>
            </a:r>
            <a:r>
              <a:rPr lang="en-US" sz="1600" dirty="0"/>
              <a:t/>
            </a:r>
            <a:br>
              <a:rPr lang="en-US" sz="1600" dirty="0"/>
            </a:br>
            <a:r>
              <a:rPr lang="en-GB" sz="1600" dirty="0"/>
              <a:t>Launch the eclipse.</a:t>
            </a:r>
            <a:r>
              <a:rPr lang="en-US" sz="1600" dirty="0"/>
              <a:t/>
            </a:r>
            <a:br>
              <a:rPr lang="en-US" sz="1600" dirty="0"/>
            </a:br>
            <a:r>
              <a:rPr lang="en-GB" sz="1600" dirty="0"/>
              <a:t>Navigate to File -- &gt; New -- &gt; Project</a:t>
            </a:r>
            <a:r>
              <a:rPr lang="en-US" sz="1600" dirty="0"/>
              <a:t/>
            </a:r>
            <a:br>
              <a:rPr lang="en-US" sz="1600" dirty="0"/>
            </a:br>
            <a:endParaRPr lang="en-US" sz="1600" dirty="0"/>
          </a:p>
        </p:txBody>
      </p:sp>
      <p:pic>
        <p:nvPicPr>
          <p:cNvPr id="6" name="Content Placeholder 5"/>
          <p:cNvPicPr>
            <a:picLocks noGrp="1"/>
          </p:cNvPicPr>
          <p:nvPr>
            <p:ph idx="1"/>
          </p:nvPr>
        </p:nvPicPr>
        <p:blipFill>
          <a:blip r:embed="rId2" cstate="print"/>
          <a:srcRect/>
          <a:stretch>
            <a:fillRect/>
          </a:stretch>
        </p:blipFill>
        <p:spPr bwMode="auto">
          <a:xfrm>
            <a:off x="457200" y="1740363"/>
            <a:ext cx="8229600" cy="4245636"/>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l"/>
            <a:r>
              <a:rPr lang="en-GB" sz="1600" dirty="0"/>
              <a:t>A selection wizard will be popped up </a:t>
            </a:r>
            <a:r>
              <a:rPr lang="en-US" sz="1600" dirty="0"/>
              <a:t/>
            </a:r>
            <a:br>
              <a:rPr lang="en-US" sz="1600" dirty="0"/>
            </a:br>
            <a:r>
              <a:rPr lang="en-GB" sz="1600" dirty="0"/>
              <a:t>Select </a:t>
            </a:r>
            <a:r>
              <a:rPr lang="en-GB" sz="1600" b="1" dirty="0"/>
              <a:t>TWS project</a:t>
            </a:r>
            <a:r>
              <a:rPr lang="en-GB" sz="1600" dirty="0"/>
              <a:t> Under </a:t>
            </a:r>
            <a:r>
              <a:rPr lang="en-GB" sz="1600" b="1" dirty="0"/>
              <a:t>Temenos Web service</a:t>
            </a:r>
            <a:r>
              <a:rPr lang="en-GB" sz="1600" dirty="0"/>
              <a:t> and click next </a:t>
            </a:r>
            <a:r>
              <a:rPr lang="en-US" sz="1600" dirty="0"/>
              <a:t/>
            </a:r>
            <a:br>
              <a:rPr lang="en-US" sz="1600" dirty="0"/>
            </a:br>
            <a:endParaRPr lang="en-US" sz="1600" dirty="0"/>
          </a:p>
        </p:txBody>
      </p:sp>
      <p:pic>
        <p:nvPicPr>
          <p:cNvPr id="4" name="Content Placeholder 3"/>
          <p:cNvPicPr>
            <a:picLocks noGrp="1"/>
          </p:cNvPicPr>
          <p:nvPr>
            <p:ph idx="1"/>
          </p:nvPr>
        </p:nvPicPr>
        <p:blipFill>
          <a:blip r:embed="rId2" cstate="print"/>
          <a:srcRect/>
          <a:stretch>
            <a:fillRect/>
          </a:stretch>
        </p:blipFill>
        <p:spPr bwMode="auto">
          <a:xfrm>
            <a:off x="2204712" y="1600200"/>
            <a:ext cx="4734575" cy="452596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l"/>
            <a:r>
              <a:rPr lang="en-GB" sz="1600" dirty="0"/>
              <a:t>Enter the </a:t>
            </a:r>
            <a:r>
              <a:rPr lang="en-GB" sz="1600" b="1" dirty="0"/>
              <a:t>Project Name, Host , </a:t>
            </a:r>
            <a:r>
              <a:rPr lang="en-GB" sz="1600" b="1" dirty="0" err="1"/>
              <a:t>OfsID</a:t>
            </a:r>
            <a:r>
              <a:rPr lang="en-GB" sz="1600" dirty="0"/>
              <a:t> and </a:t>
            </a:r>
            <a:r>
              <a:rPr lang="en-GB" sz="1600" b="1" dirty="0"/>
              <a:t>Port</a:t>
            </a:r>
            <a:r>
              <a:rPr lang="en-GB" sz="1600" dirty="0"/>
              <a:t> as shown below and click finish button</a:t>
            </a:r>
            <a:r>
              <a:rPr lang="en-US" sz="1600" dirty="0"/>
              <a:t/>
            </a:r>
            <a:br>
              <a:rPr lang="en-US" sz="1600" dirty="0"/>
            </a:br>
            <a:endParaRPr lang="en-US" sz="1600" dirty="0"/>
          </a:p>
        </p:txBody>
      </p:sp>
      <p:pic>
        <p:nvPicPr>
          <p:cNvPr id="4" name="Content Placeholder 3"/>
          <p:cNvPicPr>
            <a:picLocks noGrp="1"/>
          </p:cNvPicPr>
          <p:nvPr>
            <p:ph idx="1"/>
          </p:nvPr>
        </p:nvPicPr>
        <p:blipFill>
          <a:blip r:embed="rId2" cstate="print"/>
          <a:srcRect/>
          <a:stretch>
            <a:fillRect/>
          </a:stretch>
        </p:blipFill>
        <p:spPr bwMode="auto">
          <a:xfrm>
            <a:off x="2189186" y="1600200"/>
            <a:ext cx="4765627" cy="452596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Autofit/>
          </a:bodyPr>
          <a:lstStyle/>
          <a:p>
            <a:pPr algn="l"/>
            <a:r>
              <a:rPr lang="en-GB" sz="1600" b="1" dirty="0"/>
              <a:t>Note:</a:t>
            </a:r>
            <a:r>
              <a:rPr lang="en-GB" sz="1600" dirty="0"/>
              <a:t> Ensure that before click the “</a:t>
            </a:r>
            <a:r>
              <a:rPr lang="en-GB" sz="1600" b="1" dirty="0"/>
              <a:t>Finish</a:t>
            </a:r>
            <a:r>
              <a:rPr lang="en-GB" sz="1600" dirty="0"/>
              <a:t>” button agent (port) needs to be run on the mentioned Host </a:t>
            </a:r>
            <a:r>
              <a:rPr lang="en-US" sz="1600" dirty="0"/>
              <a:t/>
            </a:r>
            <a:br>
              <a:rPr lang="en-US" sz="1600" dirty="0"/>
            </a:br>
            <a:r>
              <a:rPr lang="en-GB" sz="1600" dirty="0"/>
              <a:t> </a:t>
            </a:r>
            <a:r>
              <a:rPr lang="en-US" sz="1600" dirty="0"/>
              <a:t/>
            </a:r>
            <a:br>
              <a:rPr lang="en-US" sz="1600" dirty="0"/>
            </a:br>
            <a:r>
              <a:rPr lang="en-GB" sz="1600" dirty="0"/>
              <a:t>In left side Tab a New project file will be created with the created  project name </a:t>
            </a:r>
            <a:r>
              <a:rPr lang="en-US" sz="1600" dirty="0"/>
              <a:t/>
            </a:r>
            <a:br>
              <a:rPr lang="en-US" sz="1600" dirty="0"/>
            </a:br>
            <a:r>
              <a:rPr lang="en-GB" sz="1600" dirty="0"/>
              <a:t> </a:t>
            </a:r>
            <a:r>
              <a:rPr lang="en-US" sz="1600" dirty="0"/>
              <a:t/>
            </a:r>
            <a:br>
              <a:rPr lang="en-US" sz="1600" dirty="0"/>
            </a:br>
            <a:r>
              <a:rPr lang="en-GB" sz="1600" dirty="0"/>
              <a:t>Click the project file </a:t>
            </a:r>
            <a:r>
              <a:rPr lang="en-US" sz="1600" dirty="0"/>
              <a:t>BCCL.AS.TRANSF.DATANET</a:t>
            </a:r>
            <a:r>
              <a:rPr lang="en-GB" sz="1600" dirty="0"/>
              <a:t> and the list of services will be listed in right side TAB under “</a:t>
            </a:r>
            <a:r>
              <a:rPr lang="en-GB" sz="1600" b="1" dirty="0"/>
              <a:t>T24 services</a:t>
            </a:r>
            <a:r>
              <a:rPr lang="en-GB" sz="1600" dirty="0"/>
              <a:t>”. Select the services that needs to be tested and click the “</a:t>
            </a:r>
            <a:r>
              <a:rPr lang="en-GB" sz="1600" b="1" dirty="0"/>
              <a:t>Create services</a:t>
            </a:r>
            <a:r>
              <a:rPr lang="en-GB" sz="1600" dirty="0"/>
              <a:t>” link as shown below:</a:t>
            </a:r>
            <a:r>
              <a:rPr lang="en-US" sz="1600" dirty="0"/>
              <a:t/>
            </a:r>
            <a:br>
              <a:rPr lang="en-US" sz="1600" dirty="0"/>
            </a:br>
            <a:endParaRPr lang="en-US" sz="1600" dirty="0"/>
          </a:p>
        </p:txBody>
      </p:sp>
      <p:pic>
        <p:nvPicPr>
          <p:cNvPr id="4" name="Content Placeholder 3"/>
          <p:cNvPicPr>
            <a:picLocks noGrp="1"/>
          </p:cNvPicPr>
          <p:nvPr>
            <p:ph idx="1"/>
          </p:nvPr>
        </p:nvPicPr>
        <p:blipFill>
          <a:blip r:embed="rId2" cstate="print"/>
          <a:srcRect/>
          <a:stretch>
            <a:fillRect/>
          </a:stretch>
        </p:blipFill>
        <p:spPr bwMode="auto">
          <a:xfrm>
            <a:off x="2209800" y="2133600"/>
            <a:ext cx="5020376" cy="3933334"/>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l"/>
            <a:r>
              <a:rPr lang="en-GB" sz="1600" dirty="0"/>
              <a:t>Once the above process is done a “</a:t>
            </a:r>
            <a:r>
              <a:rPr lang="en-GB" sz="1600" b="1" dirty="0"/>
              <a:t>services.xml</a:t>
            </a:r>
            <a:r>
              <a:rPr lang="en-GB" sz="1600" dirty="0"/>
              <a:t>” file will get generated under the respective project folder.</a:t>
            </a:r>
            <a:r>
              <a:rPr lang="en-US" sz="1600" dirty="0"/>
              <a:t/>
            </a:r>
            <a:br>
              <a:rPr lang="en-US" sz="1600" dirty="0"/>
            </a:br>
            <a:endParaRPr lang="en-US" sz="1600" dirty="0"/>
          </a:p>
        </p:txBody>
      </p:sp>
      <p:pic>
        <p:nvPicPr>
          <p:cNvPr id="4" name="Content Placeholder 3"/>
          <p:cNvPicPr>
            <a:picLocks noGrp="1"/>
          </p:cNvPicPr>
          <p:nvPr>
            <p:ph idx="1"/>
          </p:nvPr>
        </p:nvPicPr>
        <p:blipFill>
          <a:blip r:embed="rId2" cstate="print"/>
          <a:srcRect/>
          <a:stretch>
            <a:fillRect/>
          </a:stretch>
        </p:blipFill>
        <p:spPr bwMode="auto">
          <a:xfrm>
            <a:off x="457200" y="990600"/>
            <a:ext cx="2610214" cy="2924583"/>
          </a:xfrm>
          <a:prstGeom prst="rect">
            <a:avLst/>
          </a:prstGeom>
          <a:noFill/>
          <a:ln w="9525">
            <a:noFill/>
            <a:miter lim="800000"/>
            <a:headEnd/>
            <a:tailEnd/>
          </a:ln>
        </p:spPr>
      </p:pic>
      <p:sp>
        <p:nvSpPr>
          <p:cNvPr id="5" name="Rectangle 4"/>
          <p:cNvSpPr/>
          <p:nvPr/>
        </p:nvSpPr>
        <p:spPr>
          <a:xfrm>
            <a:off x="609600" y="3657600"/>
            <a:ext cx="4572000" cy="584775"/>
          </a:xfrm>
          <a:prstGeom prst="rect">
            <a:avLst/>
          </a:prstGeom>
        </p:spPr>
        <p:txBody>
          <a:bodyPr>
            <a:spAutoFit/>
          </a:bodyPr>
          <a:lstStyle/>
          <a:p>
            <a:r>
              <a:rPr lang="en-GB" sz="1600" dirty="0"/>
              <a:t>Export the war file by Right click the project file DEBITO</a:t>
            </a:r>
            <a:endParaRPr lang="en-US" sz="1600" dirty="0"/>
          </a:p>
        </p:txBody>
      </p:sp>
      <p:pic>
        <p:nvPicPr>
          <p:cNvPr id="6" name="Picture 5"/>
          <p:cNvPicPr/>
          <p:nvPr/>
        </p:nvPicPr>
        <p:blipFill>
          <a:blip r:embed="rId3" cstate="print"/>
          <a:srcRect/>
          <a:stretch>
            <a:fillRect/>
          </a:stretch>
        </p:blipFill>
        <p:spPr bwMode="auto">
          <a:xfrm>
            <a:off x="4724400" y="2029267"/>
            <a:ext cx="4114800" cy="482873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l"/>
            <a:r>
              <a:rPr lang="en-GB" sz="1600" dirty="0"/>
              <a:t>Choose the specific folder to export the war file and export it</a:t>
            </a:r>
            <a:r>
              <a:rPr lang="en-US" sz="1600" dirty="0"/>
              <a:t/>
            </a:r>
            <a:br>
              <a:rPr lang="en-US" sz="1600" dirty="0"/>
            </a:br>
            <a:endParaRPr lang="en-US" sz="1600" dirty="0"/>
          </a:p>
        </p:txBody>
      </p:sp>
      <p:pic>
        <p:nvPicPr>
          <p:cNvPr id="4" name="Content Placeholder 3"/>
          <p:cNvPicPr>
            <a:picLocks noGrp="1"/>
          </p:cNvPicPr>
          <p:nvPr>
            <p:ph idx="1"/>
          </p:nvPr>
        </p:nvPicPr>
        <p:blipFill>
          <a:blip r:embed="rId2" cstate="print"/>
          <a:srcRect/>
          <a:stretch>
            <a:fillRect/>
          </a:stretch>
        </p:blipFill>
        <p:spPr bwMode="auto">
          <a:xfrm>
            <a:off x="381000" y="990600"/>
            <a:ext cx="7848600" cy="54864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381000" y="228600"/>
            <a:ext cx="8181975" cy="2743200"/>
          </a:xfrm>
          <a:prstGeom prst="rect">
            <a:avLst/>
          </a:prstGeom>
          <a:noFill/>
          <a:ln w="9525">
            <a:noFill/>
            <a:miter lim="800000"/>
            <a:headEnd/>
            <a:tailEnd/>
          </a:ln>
        </p:spPr>
      </p:pic>
      <p:sp>
        <p:nvSpPr>
          <p:cNvPr id="4097" name="Rectangle 1"/>
          <p:cNvSpPr>
            <a:spLocks noChangeArrowheads="1"/>
          </p:cNvSpPr>
          <p:nvPr/>
        </p:nvSpPr>
        <p:spPr bwMode="auto">
          <a:xfrm>
            <a:off x="-174577" y="3200400"/>
            <a:ext cx="9318577" cy="132343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914400" marR="0" lvl="2" indent="0" defTabSz="914400" rtl="0" eaLnBrk="1" fontAlgn="base" latinLnBrk="0" hangingPunct="1">
              <a:lnSpc>
                <a:spcPct val="100000"/>
              </a:lnSpc>
              <a:spcBef>
                <a:spcPct val="0"/>
              </a:spcBef>
              <a:spcAft>
                <a:spcPct val="0"/>
              </a:spcAft>
              <a:buClrTx/>
              <a:buSzTx/>
              <a:tabLst>
                <a:tab pos="2616200" algn="l"/>
              </a:tabLst>
            </a:pPr>
            <a:r>
              <a:rPr kumimoji="0" lang="en-US" sz="1600" b="1" i="0" u="none" strike="noStrike" cap="none" normalizeH="0" baseline="0" dirty="0" smtClean="0" bmk="_Toc404608721">
                <a:ln>
                  <a:noFill/>
                </a:ln>
                <a:solidFill>
                  <a:srgbClr val="365F91"/>
                </a:solidFill>
                <a:effectLst/>
                <a:latin typeface="Cambria" pitchFamily="18" charset="0"/>
                <a:ea typeface="Calibri" pitchFamily="34" charset="0"/>
                <a:cs typeface="Calibri" pitchFamily="34" charset="0"/>
              </a:rPr>
              <a:t>Enquiry Execution: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defTabSz="914400" rtl="0" eaLnBrk="0" fontAlgn="base" latinLnBrk="0" hangingPunct="0">
              <a:lnSpc>
                <a:spcPct val="100000"/>
              </a:lnSpc>
              <a:spcBef>
                <a:spcPct val="0"/>
              </a:spcBef>
              <a:spcAft>
                <a:spcPct val="0"/>
              </a:spcAft>
              <a:buClrTx/>
              <a:buSzTx/>
              <a:buFontTx/>
              <a:buNone/>
              <a:tabLst>
                <a:tab pos="2616200" algn="l"/>
              </a:tabLst>
            </a:pPr>
            <a:r>
              <a:rPr kumimoji="0" lang="en-GB" sz="16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Deploy the war file in JBOSS under the path -</a:t>
            </a:r>
            <a:r>
              <a:rPr kumimoji="0" lang="en-GB" sz="16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Wingdings" pitchFamily="2" charset="2"/>
              </a:rPr>
              <a:t></a:t>
            </a:r>
            <a:r>
              <a:rPr kumimoji="0" lang="en-GB" sz="16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JBOSS -- &gt;server - - &gt;default - - &gt; deploy</a:t>
            </a:r>
            <a:endParaRPr kumimoji="0" lang="en-US" sz="1600" b="0" i="0" u="none" strike="noStrike" cap="none" normalizeH="0" baseline="0" dirty="0" smtClean="0">
              <a:ln>
                <a:noFill/>
              </a:ln>
              <a:solidFill>
                <a:schemeClr val="tx1"/>
              </a:solidFill>
              <a:effectLst/>
              <a:latin typeface="Arial" pitchFamily="34" charset="0"/>
              <a:cs typeface="Arial" pitchFamily="34" charset="0"/>
              <a:sym typeface="Wingdings" pitchFamily="2" charset="2"/>
            </a:endParaRPr>
          </a:p>
          <a:p>
            <a:pPr marL="914400" marR="0" lvl="2" indent="0" defTabSz="914400" rtl="0" eaLnBrk="0" fontAlgn="base" latinLnBrk="0" hangingPunct="0">
              <a:lnSpc>
                <a:spcPct val="100000"/>
              </a:lnSpc>
              <a:spcBef>
                <a:spcPct val="0"/>
              </a:spcBef>
              <a:spcAft>
                <a:spcPct val="0"/>
              </a:spcAft>
              <a:buClrTx/>
              <a:buSzTx/>
              <a:tabLst>
                <a:tab pos="2616200" algn="l"/>
              </a:tabLst>
            </a:pPr>
            <a:r>
              <a:rPr kumimoji="0" lang="en-US" sz="1600" b="1" i="0" u="none" strike="noStrike" cap="none" normalizeH="0" baseline="0" dirty="0" smtClean="0">
                <a:ln>
                  <a:noFill/>
                </a:ln>
                <a:solidFill>
                  <a:srgbClr val="365F91"/>
                </a:solidFill>
                <a:effectLst/>
                <a:latin typeface="Cambria" pitchFamily="18" charset="0"/>
                <a:ea typeface="Calibri" pitchFamily="34" charset="0"/>
                <a:cs typeface="Calibri" pitchFamily="34" charset="0"/>
                <a:sym typeface="Wingdings" pitchFamily="2" charset="2"/>
              </a:rPr>
              <a:t>WSDL link generation:</a:t>
            </a:r>
          </a:p>
          <a:p>
            <a:pPr marL="914400" marR="0" lvl="2" indent="0" defTabSz="914400" rtl="0" eaLnBrk="0" fontAlgn="base" latinLnBrk="0" hangingPunct="0">
              <a:lnSpc>
                <a:spcPct val="100000"/>
              </a:lnSpc>
              <a:spcBef>
                <a:spcPct val="0"/>
              </a:spcBef>
              <a:spcAft>
                <a:spcPct val="0"/>
              </a:spcAft>
              <a:buClrTx/>
              <a:buSzTx/>
              <a:tabLst>
                <a:tab pos="2616200" algn="l"/>
              </a:tabLst>
            </a:pPr>
            <a:r>
              <a:rPr kumimoji="0" lang="en-GB" sz="16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Wingdings" pitchFamily="2" charset="2"/>
              </a:rPr>
              <a:t>Test that the web services are successfully deployed by browsing to the following URL.</a:t>
            </a:r>
            <a:endParaRPr kumimoji="0" lang="en-US" sz="1600" b="0" i="0" u="none" strike="noStrike" cap="none" normalizeH="0" baseline="0" dirty="0" smtClean="0">
              <a:ln>
                <a:noFill/>
              </a:ln>
              <a:solidFill>
                <a:schemeClr val="tx1"/>
              </a:solidFill>
              <a:effectLst/>
              <a:latin typeface="Arial" pitchFamily="34" charset="0"/>
              <a:cs typeface="Arial" pitchFamily="34" charset="0"/>
              <a:sym typeface="Wingdings" pitchFamily="2" charset="2"/>
            </a:endParaRPr>
          </a:p>
          <a:p>
            <a:pPr marL="0" marR="0" lvl="0" indent="457200" defTabSz="914400" rtl="0" eaLnBrk="0" fontAlgn="base" latinLnBrk="0" hangingPunct="0">
              <a:lnSpc>
                <a:spcPct val="100000"/>
              </a:lnSpc>
              <a:spcBef>
                <a:spcPct val="0"/>
              </a:spcBef>
              <a:spcAft>
                <a:spcPct val="0"/>
              </a:spcAft>
              <a:buClrTx/>
              <a:buSzTx/>
              <a:buFontTx/>
              <a:buNone/>
              <a:tabLst>
                <a:tab pos="2616200" algn="l"/>
              </a:tabLst>
            </a:pPr>
            <a:r>
              <a:rPr kumimoji="0" lang="en-GB"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Wingdings" pitchFamily="2" charset="2"/>
              </a:rPr>
              <a:t>                        http://</a:t>
            </a:r>
            <a:r>
              <a:rPr kumimoji="0" lang="en-GB" sz="16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Wingdings" pitchFamily="2" charset="2"/>
              </a:rPr>
              <a:t>&lt;host&gt;</a:t>
            </a:r>
            <a:r>
              <a:rPr kumimoji="0" lang="en-GB"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Wingdings" pitchFamily="2" charset="2"/>
              </a:rPr>
              <a:t>:</a:t>
            </a:r>
            <a:r>
              <a:rPr kumimoji="0" lang="en-GB" sz="16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Wingdings" pitchFamily="2" charset="2"/>
              </a:rPr>
              <a:t>&lt;http port&gt;</a:t>
            </a:r>
            <a:r>
              <a:rPr kumimoji="0" lang="en-GB"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Wingdings" pitchFamily="2" charset="2"/>
              </a:rPr>
              <a:t>/</a:t>
            </a:r>
            <a:r>
              <a:rPr kumimoji="0" lang="en-GB" sz="16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Wingdings" pitchFamily="2" charset="2"/>
              </a:rPr>
              <a:t>&lt;TWS Project name&gt;</a:t>
            </a:r>
            <a:r>
              <a:rPr kumimoji="0" lang="en-GB"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Wingdings" pitchFamily="2" charset="2"/>
              </a:rPr>
              <a:t>/services</a:t>
            </a:r>
            <a:endParaRPr kumimoji="0" lang="en-GB" sz="16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Wingdings" pitchFamily="2" charset="2"/>
            </a:endParaRPr>
          </a:p>
        </p:txBody>
      </p:sp>
      <p:pic>
        <p:nvPicPr>
          <p:cNvPr id="6" name="Picture 5"/>
          <p:cNvPicPr/>
          <p:nvPr/>
        </p:nvPicPr>
        <p:blipFill>
          <a:blip r:embed="rId3" cstate="print"/>
          <a:srcRect/>
          <a:stretch>
            <a:fillRect/>
          </a:stretch>
        </p:blipFill>
        <p:spPr bwMode="auto">
          <a:xfrm>
            <a:off x="762000" y="4495800"/>
            <a:ext cx="8001000" cy="2057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400" dirty="0" smtClean="0"/>
              <a:t>	A </a:t>
            </a:r>
            <a:r>
              <a:rPr lang="en-US" sz="2400" dirty="0"/>
              <a:t>web service is a service that accepts a </a:t>
            </a:r>
            <a:r>
              <a:rPr lang="en-US" sz="2400" dirty="0" smtClean="0"/>
              <a:t>request and </a:t>
            </a:r>
            <a:r>
              <a:rPr lang="en-US" sz="2400" dirty="0"/>
              <a:t>returns data or carries out a processing task. The return data is normally formatted in a machine readable format. </a:t>
            </a:r>
            <a:r>
              <a:rPr lang="en-US" sz="2400" dirty="0" smtClean="0"/>
              <a:t>Web services </a:t>
            </a:r>
            <a:r>
              <a:rPr lang="en-US" sz="2400" dirty="0"/>
              <a:t>are known as XML Web services since the request or response or both must be in a XML format</a:t>
            </a:r>
            <a:r>
              <a:rPr lang="en-US" sz="2400" dirty="0" smtClean="0"/>
              <a:t>.</a:t>
            </a:r>
          </a:p>
          <a:p>
            <a:pPr>
              <a:buNone/>
            </a:pPr>
            <a:r>
              <a:rPr lang="en-US" sz="2400" dirty="0"/>
              <a:t>	</a:t>
            </a:r>
            <a:r>
              <a:rPr lang="en-US" sz="2400" dirty="0" smtClean="0"/>
              <a:t>Services </a:t>
            </a:r>
            <a:r>
              <a:rPr lang="en-US" sz="2400" dirty="0"/>
              <a:t>are what you connect together using Web Services. Web Services refers to the technologies that allow for making </a:t>
            </a:r>
            <a:r>
              <a:rPr lang="en-US" sz="2400" dirty="0" smtClean="0"/>
              <a:t>connections.</a:t>
            </a:r>
          </a:p>
          <a:p>
            <a:pPr>
              <a:buNone/>
            </a:pPr>
            <a:endParaRPr lang="en-US" sz="2400" dirty="0" smtClean="0"/>
          </a:p>
          <a:p>
            <a:pPr>
              <a:buNone/>
            </a:pPr>
            <a:endParaRPr lang="en-US" sz="2400" dirty="0"/>
          </a:p>
        </p:txBody>
      </p:sp>
      <p:sp>
        <p:nvSpPr>
          <p:cNvPr id="4" name="Rectangle 3"/>
          <p:cNvSpPr/>
          <p:nvPr/>
        </p:nvSpPr>
        <p:spPr>
          <a:xfrm>
            <a:off x="2209800" y="609600"/>
            <a:ext cx="4361322"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WEB SERVICES</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28681" name="Picture 9"/>
          <p:cNvPicPr>
            <a:picLocks noChangeAspect="1" noChangeArrowheads="1"/>
          </p:cNvPicPr>
          <p:nvPr/>
        </p:nvPicPr>
        <p:blipFill>
          <a:blip r:embed="rId2" cstate="print"/>
          <a:srcRect/>
          <a:stretch>
            <a:fillRect/>
          </a:stretch>
        </p:blipFill>
        <p:spPr bwMode="auto">
          <a:xfrm>
            <a:off x="3124200" y="4495800"/>
            <a:ext cx="3333750" cy="193357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1600" dirty="0"/>
              <a:t>Copy the above highlighted WSDL link </a:t>
            </a:r>
            <a:r>
              <a:rPr lang="en-US" sz="1600" dirty="0"/>
              <a:t/>
            </a:r>
            <a:br>
              <a:rPr lang="en-US" sz="1600" dirty="0"/>
            </a:br>
            <a:r>
              <a:rPr lang="en-GB" sz="1600" dirty="0"/>
              <a:t>Launch </a:t>
            </a:r>
            <a:r>
              <a:rPr lang="en-GB" sz="1600" b="1" dirty="0" err="1"/>
              <a:t>SoapUI</a:t>
            </a:r>
            <a:r>
              <a:rPr lang="en-GB" sz="1600" dirty="0"/>
              <a:t> (</a:t>
            </a:r>
            <a:r>
              <a:rPr lang="en-GB" sz="1600" b="1" dirty="0"/>
              <a:t>soapUI.exe) </a:t>
            </a:r>
            <a:r>
              <a:rPr lang="en-US" sz="1600" dirty="0"/>
              <a:t/>
            </a:r>
            <a:br>
              <a:rPr lang="en-US" sz="1600" dirty="0"/>
            </a:br>
            <a:endParaRPr lang="en-US" sz="1600" dirty="0"/>
          </a:p>
        </p:txBody>
      </p:sp>
      <p:pic>
        <p:nvPicPr>
          <p:cNvPr id="4" name="Content Placeholder 3"/>
          <p:cNvPicPr>
            <a:picLocks noGrp="1"/>
          </p:cNvPicPr>
          <p:nvPr>
            <p:ph idx="1"/>
          </p:nvPr>
        </p:nvPicPr>
        <p:blipFill>
          <a:blip r:embed="rId2" cstate="print"/>
          <a:srcRect/>
          <a:stretch>
            <a:fillRect/>
          </a:stretch>
        </p:blipFill>
        <p:spPr bwMode="auto">
          <a:xfrm>
            <a:off x="1537222" y="1600200"/>
            <a:ext cx="6069555" cy="452596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1600" dirty="0"/>
              <a:t>Navigate to  File -- &gt; New SOAP Project  </a:t>
            </a:r>
            <a:r>
              <a:rPr lang="en-US" sz="1600" dirty="0"/>
              <a:t/>
            </a:r>
            <a:br>
              <a:rPr lang="en-US" sz="1600" dirty="0"/>
            </a:br>
            <a:endParaRPr lang="en-US" sz="1600" dirty="0"/>
          </a:p>
        </p:txBody>
      </p:sp>
      <p:pic>
        <p:nvPicPr>
          <p:cNvPr id="4" name="Content Placeholder 3"/>
          <p:cNvPicPr>
            <a:picLocks noGrp="1"/>
          </p:cNvPicPr>
          <p:nvPr>
            <p:ph idx="1"/>
          </p:nvPr>
        </p:nvPicPr>
        <p:blipFill>
          <a:blip r:embed="rId2" cstate="print"/>
          <a:srcRect/>
          <a:stretch>
            <a:fillRect/>
          </a:stretch>
        </p:blipFill>
        <p:spPr bwMode="auto">
          <a:xfrm>
            <a:off x="685800" y="990600"/>
            <a:ext cx="4684229" cy="56388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1600" dirty="0"/>
              <a:t>Paste the WSDL link copied from Browser</a:t>
            </a:r>
            <a:r>
              <a:rPr lang="en-US" sz="1600" dirty="0"/>
              <a:t/>
            </a:r>
            <a:br>
              <a:rPr lang="en-US" sz="1600" dirty="0"/>
            </a:br>
            <a:endParaRPr lang="en-US" sz="1600" dirty="0"/>
          </a:p>
        </p:txBody>
      </p:sp>
      <p:pic>
        <p:nvPicPr>
          <p:cNvPr id="4" name="Content Placeholder 3"/>
          <p:cNvPicPr>
            <a:picLocks noGrp="1"/>
          </p:cNvPicPr>
          <p:nvPr>
            <p:ph idx="1"/>
          </p:nvPr>
        </p:nvPicPr>
        <p:blipFill>
          <a:blip r:embed="rId2" cstate="print"/>
          <a:srcRect/>
          <a:stretch>
            <a:fillRect/>
          </a:stretch>
        </p:blipFill>
        <p:spPr bwMode="auto">
          <a:xfrm>
            <a:off x="457200" y="914400"/>
            <a:ext cx="5448300" cy="2495550"/>
          </a:xfrm>
          <a:prstGeom prst="rect">
            <a:avLst/>
          </a:prstGeom>
          <a:noFill/>
          <a:ln w="9525">
            <a:noFill/>
            <a:miter lim="800000"/>
            <a:headEnd/>
            <a:tailEnd/>
          </a:ln>
        </p:spPr>
      </p:pic>
      <p:sp>
        <p:nvSpPr>
          <p:cNvPr id="5" name="Rectangle 4"/>
          <p:cNvSpPr/>
          <p:nvPr/>
        </p:nvSpPr>
        <p:spPr>
          <a:xfrm>
            <a:off x="457200" y="3429000"/>
            <a:ext cx="4572000" cy="830997"/>
          </a:xfrm>
          <a:prstGeom prst="rect">
            <a:avLst/>
          </a:prstGeom>
        </p:spPr>
        <p:txBody>
          <a:bodyPr>
            <a:spAutoFit/>
          </a:bodyPr>
          <a:lstStyle/>
          <a:p>
            <a:r>
              <a:rPr lang="en-GB" sz="1600" dirty="0"/>
              <a:t>Project screen will get opened as shown below and click the </a:t>
            </a:r>
            <a:r>
              <a:rPr lang="en-GB" sz="1600" b="1" dirty="0"/>
              <a:t>Request1</a:t>
            </a:r>
            <a:r>
              <a:rPr lang="en-GB" sz="1600" dirty="0"/>
              <a:t> link to generate the Selection criteria	</a:t>
            </a:r>
            <a:endParaRPr lang="en-US" sz="1600" dirty="0"/>
          </a:p>
        </p:txBody>
      </p:sp>
      <p:pic>
        <p:nvPicPr>
          <p:cNvPr id="6" name="Picture 5"/>
          <p:cNvPicPr/>
          <p:nvPr/>
        </p:nvPicPr>
        <p:blipFill>
          <a:blip r:embed="rId3" cstate="print"/>
          <a:srcRect/>
          <a:stretch>
            <a:fillRect/>
          </a:stretch>
        </p:blipFill>
        <p:spPr bwMode="auto">
          <a:xfrm>
            <a:off x="609600" y="4267200"/>
            <a:ext cx="2425065" cy="115316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GB" sz="1600" dirty="0"/>
              <a:t>Pass the required selection criteria value and press the “submit request button” which is highlighted below:</a:t>
            </a:r>
            <a:r>
              <a:rPr lang="en-US" sz="1600" dirty="0"/>
              <a:t/>
            </a:r>
            <a:br>
              <a:rPr lang="en-US" sz="1600" dirty="0"/>
            </a:br>
            <a:r>
              <a:rPr lang="en-GB" sz="1600" dirty="0"/>
              <a:t>(</a:t>
            </a:r>
            <a:r>
              <a:rPr lang="en-GB" sz="1600" b="1" dirty="0"/>
              <a:t>Note:</a:t>
            </a:r>
            <a:r>
              <a:rPr lang="en-GB" sz="1600" dirty="0"/>
              <a:t> Before click the submit request button ensure that the tag value doesn’t contain the “?”. If the selection field value tag is null then the value “?” needs to be deleted and null value should be passed)</a:t>
            </a:r>
            <a:endParaRPr lang="en-US" sz="1600" dirty="0"/>
          </a:p>
        </p:txBody>
      </p:sp>
      <p:pic>
        <p:nvPicPr>
          <p:cNvPr id="4" name="Content Placeholder 3"/>
          <p:cNvPicPr>
            <a:picLocks noGrp="1"/>
          </p:cNvPicPr>
          <p:nvPr>
            <p:ph idx="1"/>
          </p:nvPr>
        </p:nvPicPr>
        <p:blipFill>
          <a:blip r:embed="rId2" cstate="print"/>
          <a:srcRect/>
          <a:stretch>
            <a:fillRect/>
          </a:stretch>
        </p:blipFill>
        <p:spPr bwMode="auto">
          <a:xfrm>
            <a:off x="762000" y="1600200"/>
            <a:ext cx="7620000" cy="48006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1219200" y="228600"/>
            <a:ext cx="7010400" cy="63246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1600" dirty="0"/>
              <a:t>Once the above process done then an OFS message will be generated and hit the T24 and the response will be shown in right side tab</a:t>
            </a:r>
            <a:r>
              <a:rPr lang="en-US" sz="1600" dirty="0"/>
              <a:t/>
            </a:r>
            <a:br>
              <a:rPr lang="en-US" sz="1600" dirty="0"/>
            </a:br>
            <a:endParaRPr lang="en-US" sz="1600" dirty="0"/>
          </a:p>
        </p:txBody>
      </p:sp>
      <p:pic>
        <p:nvPicPr>
          <p:cNvPr id="4" name="Content Placeholder 3"/>
          <p:cNvPicPr>
            <a:picLocks noGrp="1"/>
          </p:cNvPicPr>
          <p:nvPr>
            <p:ph idx="1"/>
          </p:nvPr>
        </p:nvPicPr>
        <p:blipFill>
          <a:blip r:embed="rId2" cstate="print"/>
          <a:srcRect/>
          <a:stretch>
            <a:fillRect/>
          </a:stretch>
        </p:blipFill>
        <p:spPr bwMode="auto">
          <a:xfrm>
            <a:off x="1066800" y="914400"/>
            <a:ext cx="5497159" cy="4525963"/>
          </a:xfrm>
          <a:prstGeom prst="rect">
            <a:avLst/>
          </a:prstGeom>
          <a:noFill/>
          <a:ln w="9525">
            <a:noFill/>
            <a:miter lim="800000"/>
            <a:headEnd/>
            <a:tailEnd/>
          </a:ln>
        </p:spPr>
      </p:pic>
      <p:sp>
        <p:nvSpPr>
          <p:cNvPr id="5" name="Rectangle 4"/>
          <p:cNvSpPr/>
          <p:nvPr/>
        </p:nvSpPr>
        <p:spPr>
          <a:xfrm>
            <a:off x="762000" y="5562600"/>
            <a:ext cx="4572000" cy="584775"/>
          </a:xfrm>
          <a:prstGeom prst="rect">
            <a:avLst/>
          </a:prstGeom>
        </p:spPr>
        <p:txBody>
          <a:bodyPr>
            <a:spAutoFit/>
          </a:bodyPr>
          <a:lstStyle/>
          <a:p>
            <a:r>
              <a:rPr lang="en-GB" sz="1600" dirty="0"/>
              <a:t>Follow the similar steps for </a:t>
            </a:r>
            <a:r>
              <a:rPr lang="en-GB" sz="1600" dirty="0" err="1"/>
              <a:t>Credito</a:t>
            </a:r>
            <a:r>
              <a:rPr lang="en-GB" sz="1600" dirty="0"/>
              <a:t> &amp; </a:t>
            </a:r>
            <a:r>
              <a:rPr lang="en-GB" sz="1600" dirty="0" err="1"/>
              <a:t>Monobanco</a:t>
            </a:r>
            <a:r>
              <a:rPr lang="en-GB" sz="1600" dirty="0"/>
              <a:t> transactions.</a:t>
            </a:r>
            <a:endParaRPr lang="en-US"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516563"/>
          </a:xfrm>
        </p:spPr>
        <p:txBody>
          <a:bodyPr>
            <a:normAutofit fontScale="92500" lnSpcReduction="20000"/>
          </a:bodyPr>
          <a:lstStyle/>
          <a:p>
            <a:pPr>
              <a:buNone/>
            </a:pPr>
            <a:r>
              <a:rPr lang="en-US" sz="2400" dirty="0" smtClean="0"/>
              <a:t>How the overrides are managed in TWS ?</a:t>
            </a:r>
          </a:p>
          <a:p>
            <a:pPr>
              <a:buNone/>
            </a:pPr>
            <a:r>
              <a:rPr lang="en-US" sz="2400" dirty="0" smtClean="0"/>
              <a:t>Overrides are managed in the TWS based on the GTS Control Value </a:t>
            </a:r>
          </a:p>
          <a:p>
            <a:pPr>
              <a:buNone/>
            </a:pPr>
            <a:endParaRPr lang="en-US" sz="2400" dirty="0" smtClean="0"/>
          </a:p>
          <a:p>
            <a:pPr>
              <a:buNone/>
            </a:pPr>
            <a:r>
              <a:rPr lang="en-US" sz="2400" dirty="0" smtClean="0"/>
              <a:t>Value                          Status Of Response</a:t>
            </a:r>
          </a:p>
          <a:p>
            <a:pPr>
              <a:buNone/>
            </a:pPr>
            <a:r>
              <a:rPr lang="en-US" sz="2400" dirty="0" smtClean="0"/>
              <a:t>Null             Error – Reject the record &amp; Return response</a:t>
            </a:r>
          </a:p>
          <a:p>
            <a:pPr>
              <a:buNone/>
            </a:pPr>
            <a:r>
              <a:rPr lang="en-US" sz="2400" dirty="0" smtClean="0"/>
              <a:t>                    Override – Approve automatically and commit</a:t>
            </a:r>
          </a:p>
          <a:p>
            <a:pPr>
              <a:buNone/>
            </a:pPr>
            <a:r>
              <a:rPr lang="en-US" sz="2400" dirty="0" smtClean="0"/>
              <a:t>1                  Error - $NAU file with status hold</a:t>
            </a:r>
          </a:p>
          <a:p>
            <a:pPr>
              <a:buNone/>
            </a:pPr>
            <a:r>
              <a:rPr lang="en-US" sz="2400" dirty="0" smtClean="0"/>
              <a:t>                    Override - Approve automatically and commit</a:t>
            </a:r>
          </a:p>
          <a:p>
            <a:pPr>
              <a:buNone/>
            </a:pPr>
            <a:r>
              <a:rPr lang="en-US" sz="2400" dirty="0" smtClean="0"/>
              <a:t>2                  Error - Reject the record &amp; Return response</a:t>
            </a:r>
          </a:p>
          <a:p>
            <a:pPr>
              <a:buNone/>
            </a:pPr>
            <a:r>
              <a:rPr lang="en-US" sz="2400" dirty="0" smtClean="0"/>
              <a:t>                    Override - $NAU file with status hold</a:t>
            </a:r>
          </a:p>
          <a:p>
            <a:pPr>
              <a:buNone/>
            </a:pPr>
            <a:r>
              <a:rPr lang="en-US" sz="2400" dirty="0" smtClean="0"/>
              <a:t>3                  Error - $NAU file with status hold</a:t>
            </a:r>
          </a:p>
          <a:p>
            <a:pPr>
              <a:buNone/>
            </a:pPr>
            <a:r>
              <a:rPr lang="en-US" sz="2400" dirty="0" smtClean="0"/>
              <a:t>                    Override - $NAU file with status hold</a:t>
            </a:r>
          </a:p>
          <a:p>
            <a:pPr>
              <a:buNone/>
            </a:pPr>
            <a:r>
              <a:rPr lang="en-US" sz="2400" dirty="0" smtClean="0"/>
              <a:t>4                  All transactions are in to $NAU file with status as hold</a:t>
            </a:r>
          </a:p>
          <a:p>
            <a:pPr>
              <a:buNone/>
            </a:pPr>
            <a:endParaRPr lang="en-US" sz="2400" dirty="0" smtClean="0"/>
          </a:p>
          <a:p>
            <a:pPr>
              <a:buNone/>
            </a:pPr>
            <a:r>
              <a:rPr lang="en-US" sz="2400" dirty="0" smtClean="0"/>
              <a:t>GTS control value can be provided at 3 levels OFS.MESSAGE,VERSION&amp;VERSION.CONTROL</a:t>
            </a:r>
          </a:p>
          <a:p>
            <a:pPr>
              <a:buNone/>
            </a:pPr>
            <a:endParaRPr lang="en-US" sz="1800" dirty="0" smtClean="0"/>
          </a:p>
        </p:txBody>
      </p:sp>
      <p:sp>
        <p:nvSpPr>
          <p:cNvPr id="4" name="Rectangle 3"/>
          <p:cNvSpPr/>
          <p:nvPr/>
        </p:nvSpPr>
        <p:spPr>
          <a:xfrm>
            <a:off x="1752600" y="228600"/>
            <a:ext cx="5131341" cy="923330"/>
          </a:xfrm>
          <a:prstGeom prst="rect">
            <a:avLst/>
          </a:prstGeom>
          <a:noFill/>
        </p:spPr>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Overrides in TWS</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TWS </a:t>
            </a:r>
            <a:r>
              <a:rPr lang="en-US" dirty="0"/>
              <a:t>features are:</a:t>
            </a:r>
          </a:p>
          <a:p>
            <a:r>
              <a:rPr lang="en-US" sz="2800" dirty="0" smtClean="0"/>
              <a:t>Compliant </a:t>
            </a:r>
            <a:r>
              <a:rPr lang="en-US" sz="2800" dirty="0"/>
              <a:t>to industry standard tools and technology </a:t>
            </a:r>
          </a:p>
          <a:p>
            <a:r>
              <a:rPr lang="en-US" sz="2800" dirty="0" smtClean="0"/>
              <a:t>Minimum </a:t>
            </a:r>
            <a:r>
              <a:rPr lang="en-US" sz="2800" dirty="0"/>
              <a:t>dependent on T24 code and vendor specific components</a:t>
            </a:r>
          </a:p>
          <a:p>
            <a:r>
              <a:rPr lang="en-US" sz="2800" dirty="0" smtClean="0"/>
              <a:t>Platform </a:t>
            </a:r>
            <a:r>
              <a:rPr lang="en-US" sz="2800" dirty="0"/>
              <a:t>independent </a:t>
            </a:r>
          </a:p>
          <a:p>
            <a:r>
              <a:rPr lang="en-US" sz="2800" dirty="0" smtClean="0"/>
              <a:t>Ease </a:t>
            </a:r>
            <a:r>
              <a:rPr lang="en-US" sz="2800" dirty="0"/>
              <a:t>of deployment </a:t>
            </a:r>
          </a:p>
          <a:p>
            <a:endParaRPr lang="en-US" dirty="0"/>
          </a:p>
        </p:txBody>
      </p:sp>
      <p:sp>
        <p:nvSpPr>
          <p:cNvPr id="4" name="Rectangle 3"/>
          <p:cNvSpPr/>
          <p:nvPr/>
        </p:nvSpPr>
        <p:spPr>
          <a:xfrm>
            <a:off x="2330477" y="381000"/>
            <a:ext cx="4101957" cy="923330"/>
          </a:xfrm>
          <a:prstGeom prst="rect">
            <a:avLst/>
          </a:prstGeom>
          <a:noFill/>
        </p:spPr>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TWS Features</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56631" y="2967335"/>
            <a:ext cx="3630738" cy="923330"/>
          </a:xfrm>
          <a:prstGeom prst="rect">
            <a:avLst/>
          </a:prstGeom>
          <a:noFill/>
        </p:spPr>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WEB SERVICES</a:t>
            </a:r>
            <a:endPar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Content Placeholder 2"/>
          <p:cNvSpPr>
            <a:spLocks noGrp="1"/>
          </p:cNvSpPr>
          <p:nvPr>
            <p:ph idx="1"/>
          </p:nvPr>
        </p:nvSpPr>
        <p:spPr>
          <a:xfrm>
            <a:off x="457200" y="762000"/>
            <a:ext cx="8229600" cy="5364163"/>
          </a:xfrm>
        </p:spPr>
        <p:txBody>
          <a:bodyPr>
            <a:normAutofit/>
          </a:bodyPr>
          <a:lstStyle/>
          <a:p>
            <a:pPr>
              <a:buNone/>
            </a:pPr>
            <a:r>
              <a:rPr lang="en-US" sz="2400" dirty="0" smtClean="0"/>
              <a:t>Definition : </a:t>
            </a:r>
          </a:p>
          <a:p>
            <a:pPr algn="just">
              <a:buNone/>
            </a:pPr>
            <a:r>
              <a:rPr lang="en-US" sz="2400" dirty="0" smtClean="0"/>
              <a:t>A software system designed to support interoperable machine to machine interaction Over </a:t>
            </a:r>
            <a:r>
              <a:rPr lang="en-US" sz="2400" dirty="0" smtClean="0"/>
              <a:t>a </a:t>
            </a:r>
            <a:r>
              <a:rPr lang="en-US" sz="2400" dirty="0" smtClean="0"/>
              <a:t>network by using XML</a:t>
            </a:r>
          </a:p>
          <a:p>
            <a:pPr algn="just">
              <a:buNone/>
            </a:pPr>
            <a:r>
              <a:rPr lang="en-US" sz="2400" dirty="0" smtClean="0"/>
              <a:t>How a web service is called ?</a:t>
            </a:r>
          </a:p>
          <a:p>
            <a:pPr algn="just">
              <a:buNone/>
            </a:pPr>
            <a:r>
              <a:rPr lang="en-US" sz="2400" dirty="0" smtClean="0"/>
              <a:t>-&gt; it’s location = where the service is located, by its URL which is registered on the search engine</a:t>
            </a:r>
          </a:p>
          <a:p>
            <a:pPr algn="just">
              <a:buNone/>
            </a:pPr>
            <a:r>
              <a:rPr lang="en-US" sz="2400" dirty="0" smtClean="0"/>
              <a:t>-&gt; It’s interfaces = It’s method, signature &amp; return values</a:t>
            </a:r>
          </a:p>
          <a:p>
            <a:pPr algn="just">
              <a:buNone/>
            </a:pPr>
            <a:r>
              <a:rPr lang="en-US" sz="2400" dirty="0" smtClean="0"/>
              <a:t>-&gt;Transport Protocol = what protocol does the service understands, which means the request and response will be passed through HTTP or SMTP</a:t>
            </a:r>
          </a:p>
          <a:p>
            <a:pPr algn="just">
              <a:buNone/>
            </a:pPr>
            <a:r>
              <a:rPr lang="en-US" sz="2400" dirty="0" smtClean="0"/>
              <a:t>-&gt; The message Protocol = What format does the message follow</a:t>
            </a:r>
          </a:p>
          <a:p>
            <a:pPr algn="just">
              <a:buNone/>
            </a:pPr>
            <a:endParaRPr lang="en-US" sz="1800" dirty="0" smtClean="0"/>
          </a:p>
          <a:p>
            <a:pPr algn="just">
              <a:buNone/>
            </a:pP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n-lt"/>
                <a:ea typeface="+mn-ea"/>
                <a:cs typeface="+mn-cs"/>
              </a:rPr>
              <a:t>Architecture of WEB SERVICE</a:t>
            </a:r>
            <a:endPar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n-lt"/>
              <a:ea typeface="+mn-ea"/>
              <a:cs typeface="+mn-cs"/>
            </a:endParaRPr>
          </a:p>
        </p:txBody>
      </p:sp>
      <p:sp>
        <p:nvSpPr>
          <p:cNvPr id="3" name="Content Placeholder 2"/>
          <p:cNvSpPr>
            <a:spLocks noGrp="1"/>
          </p:cNvSpPr>
          <p:nvPr>
            <p:ph idx="1"/>
          </p:nvPr>
        </p:nvSpPr>
        <p:spPr>
          <a:xfrm>
            <a:off x="457200" y="914400"/>
            <a:ext cx="8229600" cy="5059363"/>
          </a:xfrm>
        </p:spPr>
        <p:txBody>
          <a:bodyPr>
            <a:normAutofit/>
          </a:bodyPr>
          <a:lstStyle/>
          <a:p>
            <a:pPr algn="just">
              <a:buNone/>
            </a:pPr>
            <a:r>
              <a:rPr lang="en-US" sz="2000" dirty="0" smtClean="0"/>
              <a:t>	XML web service is a software service which is exposed on the web through SOAP described with a </a:t>
            </a:r>
            <a:r>
              <a:rPr lang="en-US" sz="2000" dirty="0" smtClean="0"/>
              <a:t>WSDL file </a:t>
            </a:r>
            <a:r>
              <a:rPr lang="en-US" sz="2000" dirty="0" smtClean="0"/>
              <a:t>registered in UDDI.</a:t>
            </a:r>
          </a:p>
          <a:p>
            <a:pPr algn="just">
              <a:buNone/>
            </a:pPr>
            <a:r>
              <a:rPr lang="en-US" sz="2000" dirty="0" smtClean="0"/>
              <a:t>UDDI-&gt; Provide a way to register a web service</a:t>
            </a:r>
          </a:p>
          <a:p>
            <a:pPr algn="just">
              <a:buNone/>
            </a:pPr>
            <a:r>
              <a:rPr lang="en-US" sz="2000" dirty="0" smtClean="0"/>
              <a:t>WSDL -&gt; Provide a way for a web service to describe itself</a:t>
            </a:r>
          </a:p>
          <a:p>
            <a:pPr algn="just">
              <a:buNone/>
            </a:pPr>
            <a:r>
              <a:rPr lang="en-US" sz="2000" dirty="0" smtClean="0"/>
              <a:t>SOAP -&gt;Defines a format for message to be sent and to invoke a message</a:t>
            </a:r>
          </a:p>
          <a:p>
            <a:pPr algn="just">
              <a:buNone/>
            </a:pPr>
            <a:r>
              <a:rPr lang="en-US" sz="2000" dirty="0" smtClean="0"/>
              <a:t>XML -&gt; Describe </a:t>
            </a:r>
            <a:r>
              <a:rPr lang="en-US" sz="2000" dirty="0" smtClean="0"/>
              <a:t>data </a:t>
            </a:r>
            <a:r>
              <a:rPr lang="en-US" sz="2000" dirty="0" smtClean="0"/>
              <a:t>types used in web service</a:t>
            </a:r>
          </a:p>
          <a:p>
            <a:pPr algn="just">
              <a:buNone/>
            </a:pPr>
            <a:r>
              <a:rPr lang="en-US" sz="2000" dirty="0" smtClean="0"/>
              <a:t>HTTP -&gt; Specifies the transport protocol to be used to connect the web service.</a:t>
            </a:r>
          </a:p>
          <a:p>
            <a:pPr>
              <a:buNone/>
            </a:pPr>
            <a:endParaRPr lang="en-US" sz="2000" dirty="0"/>
          </a:p>
        </p:txBody>
      </p:sp>
      <p:cxnSp>
        <p:nvCxnSpPr>
          <p:cNvPr id="14" name="Straight Arrow Connector 13"/>
          <p:cNvCxnSpPr/>
          <p:nvPr/>
        </p:nvCxnSpPr>
        <p:spPr>
          <a:xfrm>
            <a:off x="5486400" y="54102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5486400" y="56388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1219200" y="3505200"/>
            <a:ext cx="6629400" cy="2286000"/>
            <a:chOff x="1143000" y="1981200"/>
            <a:chExt cx="6629400" cy="2286000"/>
          </a:xfrm>
        </p:grpSpPr>
        <p:sp>
          <p:nvSpPr>
            <p:cNvPr id="4" name="Rectangle 3"/>
            <p:cNvSpPr/>
            <p:nvPr/>
          </p:nvSpPr>
          <p:spPr>
            <a:xfrm>
              <a:off x="3581400" y="1981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UDDI</a:t>
              </a:r>
              <a:endParaRPr lang="en-US" dirty="0"/>
            </a:p>
          </p:txBody>
        </p:sp>
        <p:sp>
          <p:nvSpPr>
            <p:cNvPr id="5" name="Oval 4"/>
            <p:cNvSpPr/>
            <p:nvPr/>
          </p:nvSpPr>
          <p:spPr>
            <a:xfrm>
              <a:off x="1905000" y="2971800"/>
              <a:ext cx="1676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WSDL</a:t>
              </a:r>
              <a:endParaRPr lang="en-US" dirty="0"/>
            </a:p>
          </p:txBody>
        </p:sp>
        <p:sp>
          <p:nvSpPr>
            <p:cNvPr id="6" name="Oval 5"/>
            <p:cNvSpPr/>
            <p:nvPr/>
          </p:nvSpPr>
          <p:spPr>
            <a:xfrm>
              <a:off x="5334000" y="2895600"/>
              <a:ext cx="1447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WSDL</a:t>
              </a:r>
              <a:endParaRPr lang="en-US" dirty="0"/>
            </a:p>
          </p:txBody>
        </p:sp>
        <p:sp>
          <p:nvSpPr>
            <p:cNvPr id="7" name="Rounded Rectangle 6"/>
            <p:cNvSpPr/>
            <p:nvPr/>
          </p:nvSpPr>
          <p:spPr>
            <a:xfrm>
              <a:off x="1143000" y="3733800"/>
              <a:ext cx="1295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SERVICE REQUESTOR</a:t>
              </a:r>
              <a:endParaRPr lang="en-US" sz="1600" dirty="0"/>
            </a:p>
          </p:txBody>
        </p:sp>
        <p:sp>
          <p:nvSpPr>
            <p:cNvPr id="8" name="Rounded Rectangle 7"/>
            <p:cNvSpPr/>
            <p:nvPr/>
          </p:nvSpPr>
          <p:spPr>
            <a:xfrm>
              <a:off x="3505200" y="3810000"/>
              <a:ext cx="1905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SOAP</a:t>
              </a:r>
              <a:endParaRPr lang="en-US" dirty="0"/>
            </a:p>
          </p:txBody>
        </p:sp>
        <p:sp>
          <p:nvSpPr>
            <p:cNvPr id="10" name="Rounded Rectangle 9"/>
            <p:cNvSpPr/>
            <p:nvPr/>
          </p:nvSpPr>
          <p:spPr>
            <a:xfrm>
              <a:off x="6019800" y="3810000"/>
              <a:ext cx="1752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SERVICE PROVIDER</a:t>
              </a:r>
              <a:endParaRPr lang="en-US" sz="1600" dirty="0"/>
            </a:p>
          </p:txBody>
        </p:sp>
        <p:cxnSp>
          <p:nvCxnSpPr>
            <p:cNvPr id="12" name="Straight Arrow Connector 11"/>
            <p:cNvCxnSpPr/>
            <p:nvPr/>
          </p:nvCxnSpPr>
          <p:spPr>
            <a:xfrm>
              <a:off x="2438400" y="39624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438400" y="41910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905000" y="3429000"/>
              <a:ext cx="381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048000" y="2514600"/>
              <a:ext cx="685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6" idx="0"/>
            </p:cNvCxnSpPr>
            <p:nvPr/>
          </p:nvCxnSpPr>
          <p:spPr>
            <a:xfrm>
              <a:off x="5486400" y="2438400"/>
              <a:ext cx="5715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0" idx="0"/>
            </p:cNvCxnSpPr>
            <p:nvPr/>
          </p:nvCxnSpPr>
          <p:spPr>
            <a:xfrm>
              <a:off x="6248400" y="3276600"/>
              <a:ext cx="647700" cy="53340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600" dirty="0" smtClean="0"/>
              <a:t> TWS </a:t>
            </a:r>
            <a:r>
              <a:rPr lang="en-US" sz="3600" dirty="0" smtClean="0"/>
              <a:t>IN T24 </a:t>
            </a:r>
            <a:endParaRPr lang="en-US" sz="3600" dirty="0"/>
          </a:p>
        </p:txBody>
      </p:sp>
      <p:sp>
        <p:nvSpPr>
          <p:cNvPr id="3" name="Content Placeholder 2"/>
          <p:cNvSpPr>
            <a:spLocks noGrp="1"/>
          </p:cNvSpPr>
          <p:nvPr>
            <p:ph idx="1"/>
          </p:nvPr>
        </p:nvSpPr>
        <p:spPr>
          <a:xfrm>
            <a:off x="152400" y="838200"/>
            <a:ext cx="8534400" cy="5287963"/>
          </a:xfrm>
        </p:spPr>
        <p:txBody>
          <a:bodyPr>
            <a:normAutofit/>
          </a:bodyPr>
          <a:lstStyle/>
          <a:p>
            <a:pPr>
              <a:buNone/>
            </a:pPr>
            <a:r>
              <a:rPr lang="en-US" sz="2800" dirty="0" smtClean="0"/>
              <a:t>How </a:t>
            </a:r>
            <a:r>
              <a:rPr lang="en-US" sz="2800" dirty="0" smtClean="0"/>
              <a:t>does </a:t>
            </a:r>
            <a:r>
              <a:rPr lang="en-US" sz="2800" dirty="0" smtClean="0"/>
              <a:t>TWS </a:t>
            </a:r>
            <a:r>
              <a:rPr lang="en-US" sz="2800" dirty="0" smtClean="0"/>
              <a:t>fit </a:t>
            </a:r>
            <a:r>
              <a:rPr lang="en-US" sz="2800" dirty="0" smtClean="0"/>
              <a:t>in T24</a:t>
            </a:r>
            <a:endParaRPr lang="en-US" sz="2800" dirty="0"/>
          </a:p>
        </p:txBody>
      </p:sp>
      <p:sp>
        <p:nvSpPr>
          <p:cNvPr id="5" name="Rectangle 4"/>
          <p:cNvSpPr/>
          <p:nvPr/>
        </p:nvSpPr>
        <p:spPr>
          <a:xfrm>
            <a:off x="1371600" y="1828800"/>
            <a:ext cx="17526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EXTERNAL INTERFACE</a:t>
            </a:r>
            <a:endParaRPr lang="en-US" dirty="0"/>
          </a:p>
        </p:txBody>
      </p:sp>
      <p:sp>
        <p:nvSpPr>
          <p:cNvPr id="6" name="Rectangle 5"/>
          <p:cNvSpPr/>
          <p:nvPr/>
        </p:nvSpPr>
        <p:spPr>
          <a:xfrm>
            <a:off x="1447800" y="4038600"/>
            <a:ext cx="1371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SERVER</a:t>
            </a:r>
            <a:endParaRPr lang="en-US" dirty="0"/>
          </a:p>
        </p:txBody>
      </p:sp>
      <p:sp>
        <p:nvSpPr>
          <p:cNvPr id="7" name="Rectangle 6"/>
          <p:cNvSpPr/>
          <p:nvPr/>
        </p:nvSpPr>
        <p:spPr>
          <a:xfrm>
            <a:off x="7239000" y="4038600"/>
            <a:ext cx="16764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T24 APPLICATION SERVER</a:t>
            </a:r>
            <a:endParaRPr lang="en-US" dirty="0"/>
          </a:p>
        </p:txBody>
      </p:sp>
      <p:sp>
        <p:nvSpPr>
          <p:cNvPr id="10" name="TextBox 9"/>
          <p:cNvSpPr txBox="1"/>
          <p:nvPr/>
        </p:nvSpPr>
        <p:spPr>
          <a:xfrm>
            <a:off x="2514600" y="3429000"/>
            <a:ext cx="1752600" cy="523220"/>
          </a:xfrm>
          <a:prstGeom prst="rect">
            <a:avLst/>
          </a:prstGeom>
          <a:noFill/>
        </p:spPr>
        <p:txBody>
          <a:bodyPr wrap="square" rtlCol="0">
            <a:spAutoFit/>
          </a:bodyPr>
          <a:lstStyle/>
          <a:p>
            <a:r>
              <a:rPr lang="en-US" sz="1400" dirty="0" smtClean="0"/>
              <a:t>1) Communicate with the web server</a:t>
            </a:r>
            <a:endParaRPr lang="en-US" sz="1400" dirty="0"/>
          </a:p>
        </p:txBody>
      </p:sp>
      <p:cxnSp>
        <p:nvCxnSpPr>
          <p:cNvPr id="12" name="Straight Arrow Connector 11"/>
          <p:cNvCxnSpPr/>
          <p:nvPr/>
        </p:nvCxnSpPr>
        <p:spPr>
          <a:xfrm>
            <a:off x="2819400" y="4648200"/>
            <a:ext cx="441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124200" y="4191000"/>
            <a:ext cx="3886200" cy="307777"/>
          </a:xfrm>
          <a:prstGeom prst="rect">
            <a:avLst/>
          </a:prstGeom>
          <a:noFill/>
        </p:spPr>
        <p:txBody>
          <a:bodyPr wrap="square" rtlCol="0">
            <a:spAutoFit/>
          </a:bodyPr>
          <a:lstStyle/>
          <a:p>
            <a:r>
              <a:rPr lang="en-US" sz="1400" dirty="0" smtClean="0"/>
              <a:t>2) Will request to the T24 Application server</a:t>
            </a:r>
            <a:endParaRPr lang="en-US" sz="1400" dirty="0"/>
          </a:p>
        </p:txBody>
      </p:sp>
      <p:sp>
        <p:nvSpPr>
          <p:cNvPr id="15" name="TextBox 14"/>
          <p:cNvSpPr txBox="1"/>
          <p:nvPr/>
        </p:nvSpPr>
        <p:spPr>
          <a:xfrm>
            <a:off x="3048000" y="4724400"/>
            <a:ext cx="3810000" cy="523220"/>
          </a:xfrm>
          <a:prstGeom prst="rect">
            <a:avLst/>
          </a:prstGeom>
          <a:noFill/>
        </p:spPr>
        <p:txBody>
          <a:bodyPr wrap="square" rtlCol="0">
            <a:spAutoFit/>
          </a:bodyPr>
          <a:lstStyle/>
          <a:p>
            <a:r>
              <a:rPr lang="en-US" sz="1400" dirty="0" smtClean="0"/>
              <a:t>3)Application server will send response to web server through OFS</a:t>
            </a:r>
            <a:endParaRPr lang="en-US" sz="1400" dirty="0"/>
          </a:p>
        </p:txBody>
      </p:sp>
      <p:cxnSp>
        <p:nvCxnSpPr>
          <p:cNvPr id="19" name="Straight Arrow Connector 18"/>
          <p:cNvCxnSpPr/>
          <p:nvPr/>
        </p:nvCxnSpPr>
        <p:spPr>
          <a:xfrm flipV="1">
            <a:off x="1600200" y="32004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0"/>
          </p:cNvCxnSpPr>
          <p:nvPr/>
        </p:nvCxnSpPr>
        <p:spPr>
          <a:xfrm>
            <a:off x="2133600" y="3200400"/>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28600" y="3352800"/>
            <a:ext cx="1219200" cy="1384995"/>
          </a:xfrm>
          <a:prstGeom prst="rect">
            <a:avLst/>
          </a:prstGeom>
          <a:noFill/>
        </p:spPr>
        <p:txBody>
          <a:bodyPr wrap="square" rtlCol="0">
            <a:spAutoFit/>
          </a:bodyPr>
          <a:lstStyle/>
          <a:p>
            <a:r>
              <a:rPr lang="en-US" sz="1400" dirty="0" smtClean="0"/>
              <a:t>4) The output is picked by the External interfaces from web server</a:t>
            </a:r>
            <a:endParaRPr lang="en-US" sz="1400" dirty="0"/>
          </a:p>
        </p:txBody>
      </p:sp>
      <p:sp>
        <p:nvSpPr>
          <p:cNvPr id="23" name="Rectangle 22"/>
          <p:cNvSpPr/>
          <p:nvPr/>
        </p:nvSpPr>
        <p:spPr>
          <a:xfrm>
            <a:off x="5486400" y="1676400"/>
            <a:ext cx="1905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CERTIFICATE SERVER</a:t>
            </a:r>
            <a:endParaRPr lang="en-US" dirty="0"/>
          </a:p>
        </p:txBody>
      </p:sp>
      <p:cxnSp>
        <p:nvCxnSpPr>
          <p:cNvPr id="25" name="Straight Arrow Connector 24"/>
          <p:cNvCxnSpPr/>
          <p:nvPr/>
        </p:nvCxnSpPr>
        <p:spPr>
          <a:xfrm>
            <a:off x="6248400" y="3048000"/>
            <a:ext cx="0" cy="1600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629400" y="3124200"/>
            <a:ext cx="2057400" cy="954107"/>
          </a:xfrm>
          <a:prstGeom prst="rect">
            <a:avLst/>
          </a:prstGeom>
          <a:noFill/>
        </p:spPr>
        <p:txBody>
          <a:bodyPr wrap="square" rtlCol="0">
            <a:spAutoFit/>
          </a:bodyPr>
          <a:lstStyle/>
          <a:p>
            <a:r>
              <a:rPr lang="en-US" sz="1400" dirty="0" smtClean="0"/>
              <a:t>5) Validates the SSL certification between the web server and application server</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534400" cy="4983163"/>
          </a:xfrm>
        </p:spPr>
        <p:txBody>
          <a:bodyPr>
            <a:normAutofit/>
          </a:bodyPr>
          <a:lstStyle/>
          <a:p>
            <a:pPr>
              <a:buNone/>
            </a:pPr>
            <a:r>
              <a:rPr lang="en-US" sz="2400" dirty="0"/>
              <a:t>You need the following software to try the examples shown in this </a:t>
            </a:r>
            <a:r>
              <a:rPr lang="en-US" sz="2400" dirty="0" smtClean="0"/>
              <a:t>unit ; To </a:t>
            </a:r>
            <a:r>
              <a:rPr lang="en-US" sz="2400" dirty="0"/>
              <a:t>create </a:t>
            </a:r>
            <a:r>
              <a:rPr lang="en-US" sz="2400" dirty="0" smtClean="0"/>
              <a:t>web services and generate response following are the requirements : </a:t>
            </a:r>
            <a:endParaRPr lang="en-US" sz="2400" dirty="0"/>
          </a:p>
          <a:p>
            <a:pPr>
              <a:buNone/>
            </a:pPr>
            <a:r>
              <a:rPr lang="en-US" sz="2400" dirty="0" smtClean="0"/>
              <a:t>	a. </a:t>
            </a:r>
            <a:r>
              <a:rPr lang="en-US" sz="2400" dirty="0"/>
              <a:t>E</a:t>
            </a:r>
            <a:r>
              <a:rPr lang="en-US" sz="2400" dirty="0" smtClean="0"/>
              <a:t>clipse-jee-helios-SR2-win32 are </a:t>
            </a:r>
            <a:r>
              <a:rPr lang="en-US" sz="2400" dirty="0"/>
              <a:t>suggested. This can be downloaded from http://www.eclipse.org</a:t>
            </a:r>
          </a:p>
          <a:p>
            <a:pPr>
              <a:buNone/>
            </a:pPr>
            <a:r>
              <a:rPr lang="en-US" sz="2400" dirty="0" smtClean="0"/>
              <a:t>	b. Jboss4.2.3 </a:t>
            </a:r>
            <a:r>
              <a:rPr lang="en-US" sz="2400" dirty="0"/>
              <a:t>release </a:t>
            </a:r>
            <a:endParaRPr lang="en-US" sz="2400" dirty="0" smtClean="0"/>
          </a:p>
          <a:p>
            <a:pPr>
              <a:buNone/>
            </a:pPr>
            <a:r>
              <a:rPr lang="en-US" sz="2400" dirty="0" smtClean="0"/>
              <a:t>	c. SOAP UI</a:t>
            </a:r>
            <a:endParaRPr lang="en-US" sz="2400" dirty="0"/>
          </a:p>
        </p:txBody>
      </p:sp>
      <p:sp>
        <p:nvSpPr>
          <p:cNvPr id="5" name="Rectangle 4"/>
          <p:cNvSpPr/>
          <p:nvPr/>
        </p:nvSpPr>
        <p:spPr>
          <a:xfrm>
            <a:off x="872505" y="381000"/>
            <a:ext cx="6560707"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Creatin</a:t>
            </a: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g Web Services</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n-lt"/>
                <a:ea typeface="+mn-ea"/>
                <a:cs typeface="+mn-cs"/>
              </a:rPr>
              <a:t>APPLICATIONS USED</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n-lt"/>
              <a:ea typeface="+mn-ea"/>
              <a:cs typeface="+mn-cs"/>
            </a:endParaRPr>
          </a:p>
        </p:txBody>
      </p:sp>
      <p:sp>
        <p:nvSpPr>
          <p:cNvPr id="3" name="Content Placeholder 2"/>
          <p:cNvSpPr>
            <a:spLocks noGrp="1"/>
          </p:cNvSpPr>
          <p:nvPr>
            <p:ph idx="1"/>
          </p:nvPr>
        </p:nvSpPr>
        <p:spPr>
          <a:xfrm>
            <a:off x="457200" y="1219200"/>
            <a:ext cx="8229600" cy="5135563"/>
          </a:xfrm>
        </p:spPr>
        <p:txBody>
          <a:bodyPr/>
          <a:lstStyle/>
          <a:p>
            <a:pPr>
              <a:buNone/>
            </a:pPr>
            <a:endParaRPr lang="en-US" sz="1800" b="1" dirty="0" smtClean="0"/>
          </a:p>
          <a:p>
            <a:pPr>
              <a:buNone/>
            </a:pPr>
            <a:endParaRPr lang="en-US" sz="1800" b="1" dirty="0" smtClean="0"/>
          </a:p>
          <a:p>
            <a:pPr>
              <a:buNone/>
            </a:pPr>
            <a:r>
              <a:rPr lang="en-US" sz="1800" b="1" dirty="0" smtClean="0"/>
              <a:t>OFS.SOURCE :</a:t>
            </a:r>
          </a:p>
          <a:p>
            <a:pPr>
              <a:buNone/>
            </a:pPr>
            <a:r>
              <a:rPr lang="en-US" sz="1800" dirty="0" smtClean="0"/>
              <a:t>	OFS source is used for </a:t>
            </a:r>
            <a:r>
              <a:rPr lang="en-US" sz="1800" dirty="0" smtClean="0"/>
              <a:t>connecting the TWS, it should </a:t>
            </a:r>
            <a:r>
              <a:rPr lang="en-US" sz="1800" dirty="0" smtClean="0"/>
              <a:t>have a source type as TELNET, syntax type as OFS and Attribute value as TWS</a:t>
            </a:r>
          </a:p>
          <a:p>
            <a:pPr>
              <a:buNone/>
            </a:pPr>
            <a:r>
              <a:rPr lang="en-US" sz="1800" b="1" dirty="0" smtClean="0"/>
              <a:t>PW.ACTIVITY :</a:t>
            </a:r>
          </a:p>
          <a:p>
            <a:pPr>
              <a:buNone/>
            </a:pPr>
            <a:r>
              <a:rPr lang="en-US" sz="1800" dirty="0" smtClean="0"/>
              <a:t>	ID should always start with WS. In order to bypass the PW.ACTIVITY ID validation.</a:t>
            </a:r>
          </a:p>
          <a:p>
            <a:pPr>
              <a:buNone/>
            </a:pPr>
            <a:r>
              <a:rPr lang="en-US" sz="1800" dirty="0" smtClean="0"/>
              <a:t>	The TARGET field holds the service like ENQUIRY/VERSION.</a:t>
            </a:r>
          </a:p>
          <a:p>
            <a:pPr>
              <a:buNone/>
            </a:pPr>
            <a:r>
              <a:rPr lang="en-US" sz="1800" b="1" dirty="0" smtClean="0"/>
              <a:t>EB.SERVICE:</a:t>
            </a:r>
          </a:p>
          <a:p>
            <a:pPr>
              <a:buNone/>
            </a:pPr>
            <a:r>
              <a:rPr lang="en-US" sz="1800" dirty="0" smtClean="0"/>
              <a:t>	Create a record with @ID as per the </a:t>
            </a:r>
            <a:r>
              <a:rPr lang="en-US" sz="1800" dirty="0" smtClean="0"/>
              <a:t>requirement, </a:t>
            </a:r>
            <a:r>
              <a:rPr lang="en-US" sz="1800" dirty="0" smtClean="0"/>
              <a:t>the field ACTIVITY.ID = PW.ACTIVITY.ID</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229600" cy="5715000"/>
          </a:xfrm>
        </p:spPr>
        <p:txBody>
          <a:bodyPr>
            <a:normAutofit/>
          </a:bodyPr>
          <a:lstStyle/>
          <a:p>
            <a:endParaRPr lang="en-US" dirty="0"/>
          </a:p>
          <a:p>
            <a:pPr algn="ctr">
              <a:spcBef>
                <a:spcPct val="0"/>
              </a:spcBef>
              <a:buNone/>
            </a:pPr>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Steps </a:t>
            </a: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To Create </a:t>
            </a:r>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TWS Web </a:t>
            </a: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Service</a:t>
            </a:r>
          </a:p>
          <a:p>
            <a:pPr algn="ctr">
              <a:spcBef>
                <a:spcPct val="0"/>
              </a:spcBef>
              <a:buNone/>
            </a:pP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r>
              <a:rPr lang="en-US" sz="2000" dirty="0" smtClean="0"/>
              <a:t>A user creates a project using TWS project template and communicates with T24 application server.</a:t>
            </a:r>
          </a:p>
          <a:p>
            <a:r>
              <a:rPr lang="en-US" sz="2000" dirty="0" smtClean="0"/>
              <a:t>Once the connection is established, a list of Business Services and Operations is fetched.</a:t>
            </a:r>
          </a:p>
          <a:p>
            <a:r>
              <a:rPr lang="en-US" sz="2000" dirty="0" smtClean="0"/>
              <a:t>The user selects the list of Business Operations from the Business Service to be published as Web API. </a:t>
            </a:r>
          </a:p>
          <a:p>
            <a:r>
              <a:rPr lang="en-US" sz="2000" dirty="0" smtClean="0"/>
              <a:t>The newly created web service is published to the web server.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86010" y="381000"/>
            <a:ext cx="4600490"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PROCESS FLOW</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34823" name="Picture 7"/>
          <p:cNvPicPr>
            <a:picLocks noChangeAspect="1" noChangeArrowheads="1"/>
          </p:cNvPicPr>
          <p:nvPr/>
        </p:nvPicPr>
        <p:blipFill>
          <a:blip r:embed="rId2" cstate="print"/>
          <a:srcRect/>
          <a:stretch>
            <a:fillRect/>
          </a:stretch>
        </p:blipFill>
        <p:spPr bwMode="auto">
          <a:xfrm>
            <a:off x="1104900" y="1638300"/>
            <a:ext cx="7124700" cy="44577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829</TotalTime>
  <Words>721</Words>
  <Application>Microsoft Office PowerPoint</Application>
  <PresentationFormat>On-screen Show (4:3)</PresentationFormat>
  <Paragraphs>110</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Slide 1</vt:lpstr>
      <vt:lpstr>Slide 2</vt:lpstr>
      <vt:lpstr>WEB SERVICES</vt:lpstr>
      <vt:lpstr>Architecture of WEB SERVICE</vt:lpstr>
      <vt:lpstr> TWS IN T24 </vt:lpstr>
      <vt:lpstr>Slide 6</vt:lpstr>
      <vt:lpstr>APPLICATIONS USED</vt:lpstr>
      <vt:lpstr>Slide 8</vt:lpstr>
      <vt:lpstr>Slide 9</vt:lpstr>
      <vt:lpstr>CONFIGURATION STEPS FOR WAR FILE:  Make sure the OFS.SOURCE record with record ID as BCCL.AS.OFS.SRC is available in the area as shown below: </vt:lpstr>
      <vt:lpstr>(Note: Ensure that t24.ds.xml file in JBOSS contains the connection factory as BCCL.AS.OFS.SRC) </vt:lpstr>
      <vt:lpstr>Installation steps: Install Eclipse and Copy the plug-in jar file “com.temenos.tws.plugin.jar” to the plugins directory of your eclipse install and restart it. Install SOAPUI software. Configure JBOSS with “BCCL.AS.OFS.SRC” as connection factory as mentioned in pre requisite.  Note: Create the required ENQUIRY/VERSION, PW.ACTIVITY, and EB.SERVICES (@ID of EB.SERVICE &amp; PW.ACTIVITY should begin with WS.) PW.ACTIVITY for Version  </vt:lpstr>
      <vt:lpstr>Follow below steps to create a new war file Launch the eclipse. Navigate to File -- &gt; New -- &gt; Project </vt:lpstr>
      <vt:lpstr>A selection wizard will be popped up  Select TWS project Under Temenos Web service and click next  </vt:lpstr>
      <vt:lpstr>Enter the Project Name, Host , OfsID and Port as shown below and click finish button </vt:lpstr>
      <vt:lpstr>Note: Ensure that before click the “Finish” button agent (port) needs to be run on the mentioned Host    In left side Tab a New project file will be created with the created  project name    Click the project file BCCL.AS.TRANSF.DATANET and the list of services will be listed in right side TAB under “T24 services”. Select the services that needs to be tested and click the “Create services” link as shown below: </vt:lpstr>
      <vt:lpstr>Once the above process is done a “services.xml” file will get generated under the respective project folder. </vt:lpstr>
      <vt:lpstr>Choose the specific folder to export the war file and export it </vt:lpstr>
      <vt:lpstr>Slide 19</vt:lpstr>
      <vt:lpstr>Copy the above highlighted WSDL link  Launch SoapUI (soapUI.exe)  </vt:lpstr>
      <vt:lpstr>Navigate to  File -- &gt; New SOAP Project   </vt:lpstr>
      <vt:lpstr>Paste the WSDL link copied from Browser </vt:lpstr>
      <vt:lpstr>Pass the required selection criteria value and press the “submit request button” which is highlighted below: (Note: Before click the submit request button ensure that the tag value doesn’t contain the “?”. If the selection field value tag is null then the value “?” needs to be deleted and null value should be passed)</vt:lpstr>
      <vt:lpstr>Slide 24</vt:lpstr>
      <vt:lpstr>Once the above process done then an OFS message will be generated and hit the T24 and the response will be shown in right side tab </vt:lpstr>
      <vt:lpstr>Slide 26</vt:lpstr>
      <vt:lpstr>Slide 27</vt:lpstr>
      <vt:lpstr>Slide 28</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amabraha</dc:creator>
  <cp:lastModifiedBy>arajaram</cp:lastModifiedBy>
  <cp:revision>56</cp:revision>
  <dcterms:created xsi:type="dcterms:W3CDTF">2015-04-15T07:27:50Z</dcterms:created>
  <dcterms:modified xsi:type="dcterms:W3CDTF">2017-06-04T07:39:11Z</dcterms:modified>
</cp:coreProperties>
</file>