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56"/>
  </p:notesMasterIdLst>
  <p:handoutMasterIdLst>
    <p:handoutMasterId r:id="rId57"/>
  </p:handoutMasterIdLst>
  <p:sldIdLst>
    <p:sldId id="425" r:id="rId2"/>
    <p:sldId id="713" r:id="rId3"/>
    <p:sldId id="714" r:id="rId4"/>
    <p:sldId id="715" r:id="rId5"/>
    <p:sldId id="716" r:id="rId6"/>
    <p:sldId id="717" r:id="rId7"/>
    <p:sldId id="718" r:id="rId8"/>
    <p:sldId id="719" r:id="rId9"/>
    <p:sldId id="720" r:id="rId10"/>
    <p:sldId id="721" r:id="rId11"/>
    <p:sldId id="722" r:id="rId12"/>
    <p:sldId id="723" r:id="rId13"/>
    <p:sldId id="724" r:id="rId14"/>
    <p:sldId id="725" r:id="rId15"/>
    <p:sldId id="726" r:id="rId16"/>
    <p:sldId id="727" r:id="rId17"/>
    <p:sldId id="728" r:id="rId18"/>
    <p:sldId id="729" r:id="rId19"/>
    <p:sldId id="730" r:id="rId20"/>
    <p:sldId id="731" r:id="rId21"/>
    <p:sldId id="732" r:id="rId22"/>
    <p:sldId id="733" r:id="rId23"/>
    <p:sldId id="734" r:id="rId24"/>
    <p:sldId id="735" r:id="rId25"/>
    <p:sldId id="736" r:id="rId26"/>
    <p:sldId id="737" r:id="rId27"/>
    <p:sldId id="738" r:id="rId28"/>
    <p:sldId id="739" r:id="rId29"/>
    <p:sldId id="740" r:id="rId30"/>
    <p:sldId id="741" r:id="rId31"/>
    <p:sldId id="764" r:id="rId32"/>
    <p:sldId id="742" r:id="rId33"/>
    <p:sldId id="743" r:id="rId34"/>
    <p:sldId id="744" r:id="rId35"/>
    <p:sldId id="745" r:id="rId36"/>
    <p:sldId id="746" r:id="rId37"/>
    <p:sldId id="747" r:id="rId38"/>
    <p:sldId id="748" r:id="rId39"/>
    <p:sldId id="749" r:id="rId40"/>
    <p:sldId id="750" r:id="rId41"/>
    <p:sldId id="751" r:id="rId42"/>
    <p:sldId id="752" r:id="rId43"/>
    <p:sldId id="753" r:id="rId44"/>
    <p:sldId id="754" r:id="rId45"/>
    <p:sldId id="755" r:id="rId46"/>
    <p:sldId id="756" r:id="rId47"/>
    <p:sldId id="757" r:id="rId48"/>
    <p:sldId id="758" r:id="rId49"/>
    <p:sldId id="759" r:id="rId50"/>
    <p:sldId id="760" r:id="rId51"/>
    <p:sldId id="761" r:id="rId52"/>
    <p:sldId id="762" r:id="rId53"/>
    <p:sldId id="763" r:id="rId54"/>
    <p:sldId id="710" r:id="rId55"/>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92" d="100"/>
          <a:sy n="92" d="100"/>
        </p:scale>
        <p:origin x="15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1558884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684030761"/>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extLst>
      <p:ext uri="{BB962C8B-B14F-4D97-AF65-F5344CB8AC3E}">
        <p14:creationId xmlns:p14="http://schemas.microsoft.com/office/powerpoint/2010/main" val="19685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2990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88479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7222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230069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40695">
              <a:lnSpc>
                <a:spcPct val="100000"/>
              </a:lnSpc>
              <a:buClr>
                <a:srgbClr val="000000"/>
              </a:buClr>
              <a:buSzPct val="100000"/>
              <a:defRPr/>
            </a:pPr>
            <a:r>
              <a:rPr lang="en-US" sz="1200" dirty="0" smtClean="0">
                <a:solidFill>
                  <a:srgbClr val="000000"/>
                </a:solidFill>
                <a:latin typeface="Times New Roman" pitchFamily="18" charset="0"/>
              </a:rPr>
              <a:t>The file name cannot exceed 25 characters, to allow for the addition of the company mnemonic and the $NAU or $HIS suffix. </a:t>
            </a:r>
          </a:p>
          <a:p>
            <a:endParaRPr lang="en-US" dirty="0"/>
          </a:p>
        </p:txBody>
      </p:sp>
    </p:spTree>
    <p:extLst>
      <p:ext uri="{BB962C8B-B14F-4D97-AF65-F5344CB8AC3E}">
        <p14:creationId xmlns:p14="http://schemas.microsoft.com/office/powerpoint/2010/main" val="91832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35340" y="684011"/>
            <a:ext cx="4617310" cy="3498447"/>
          </a:xfrm>
          <a:ln/>
        </p:spPr>
      </p:sp>
      <p:sp>
        <p:nvSpPr>
          <p:cNvPr id="11267"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68773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INSERT </a:t>
            </a:r>
            <a:r>
              <a:rPr lang="en-US" dirty="0" err="1" smtClean="0"/>
              <a:t>I_table</a:t>
            </a:r>
            <a:r>
              <a:rPr lang="en-US" baseline="0" dirty="0" smtClean="0"/>
              <a:t> missing</a:t>
            </a:r>
            <a:endParaRPr lang="en-US" dirty="0"/>
          </a:p>
        </p:txBody>
      </p:sp>
    </p:spTree>
    <p:extLst>
      <p:ext uri="{BB962C8B-B14F-4D97-AF65-F5344CB8AC3E}">
        <p14:creationId xmlns:p14="http://schemas.microsoft.com/office/powerpoint/2010/main" val="31084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53</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1560979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smtClean="0">
                <a:ea typeface="宋体" charset="-122"/>
              </a:rPr>
              <a:t>Template Programming</a:t>
            </a: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smtClean="0">
                <a:ea typeface="宋体" charset="-122"/>
              </a:rPr>
              <a:t>May 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graphicFrame>
        <p:nvGraphicFramePr>
          <p:cNvPr id="4" name="Content Placeholder 3"/>
          <p:cNvGraphicFramePr>
            <a:graphicFrameLocks noGrp="1"/>
          </p:cNvGraphicFramePr>
          <p:nvPr>
            <p:ph idx="1"/>
          </p:nvPr>
        </p:nvGraphicFramePr>
        <p:xfrm>
          <a:off x="992188" y="1592263"/>
          <a:ext cx="7529512" cy="2021840"/>
        </p:xfrm>
        <a:graphic>
          <a:graphicData uri="http://schemas.openxmlformats.org/drawingml/2006/table">
            <a:tbl>
              <a:tblPr firstRow="1" bandRow="1">
                <a:tableStyleId>{5C22544A-7EE6-4342-B048-85BDC9FD1C3A}</a:tableStyleId>
              </a:tblPr>
              <a:tblGrid>
                <a:gridCol w="1334363"/>
                <a:gridCol w="6195149"/>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Application (H or U)</a:t>
                      </a:r>
                      <a:endParaRPr lang="en-US" dirty="0"/>
                    </a:p>
                  </a:txBody>
                  <a:tcPr/>
                </a:tc>
                <a:tc>
                  <a:txBody>
                    <a:bodyPr/>
                    <a:lstStyle/>
                    <a:p>
                      <a:pPr algn="just"/>
                      <a:r>
                        <a:rPr lang="en-US" sz="1800" kern="1200" baseline="0" dirty="0" smtClean="0">
                          <a:solidFill>
                            <a:schemeClr val="dk1"/>
                          </a:solidFill>
                          <a:latin typeface="+mn-lt"/>
                          <a:ea typeface="+mn-ea"/>
                          <a:cs typeface="+mn-cs"/>
                        </a:rPr>
                        <a:t>Used as the trigger field for operation processing. </a:t>
                      </a:r>
                    </a:p>
                  </a:txBody>
                  <a:tcPr/>
                </a:tc>
              </a:tr>
              <a:tr h="370840">
                <a:tc>
                  <a:txBody>
                    <a:bodyPr/>
                    <a:lstStyle/>
                    <a:p>
                      <a:r>
                        <a:rPr lang="en-US" dirty="0" smtClean="0"/>
                        <a:t>Display (L)</a:t>
                      </a:r>
                      <a:endParaRPr lang="en-US" dirty="0"/>
                    </a:p>
                  </a:txBody>
                  <a:tcPr/>
                </a:tc>
                <a:tc>
                  <a:txBody>
                    <a:bodyPr/>
                    <a:lstStyle/>
                    <a:p>
                      <a:r>
                        <a:rPr lang="en-US" sz="1800" kern="1200" baseline="0" dirty="0" smtClean="0">
                          <a:solidFill>
                            <a:schemeClr val="dk1"/>
                          </a:solidFill>
                          <a:latin typeface="+mn-lt"/>
                          <a:ea typeface="+mn-ea"/>
                          <a:cs typeface="+mn-cs"/>
                        </a:rPr>
                        <a:t>Used for the display of a 'non-</a:t>
                      </a:r>
                      <a:r>
                        <a:rPr lang="en-US" sz="1800" kern="1200" baseline="0" dirty="0" err="1" smtClean="0">
                          <a:solidFill>
                            <a:schemeClr val="dk1"/>
                          </a:solidFill>
                          <a:latin typeface="+mn-lt"/>
                          <a:ea typeface="+mn-ea"/>
                          <a:cs typeface="+mn-cs"/>
                        </a:rPr>
                        <a:t>inputtable</a:t>
                      </a:r>
                      <a:r>
                        <a:rPr lang="en-US" sz="1800" kern="1200" baseline="0" dirty="0" smtClean="0">
                          <a:solidFill>
                            <a:schemeClr val="dk1"/>
                          </a:solidFill>
                          <a:latin typeface="+mn-lt"/>
                          <a:ea typeface="+mn-ea"/>
                          <a:cs typeface="+mn-cs"/>
                        </a:rPr>
                        <a:t> / live’ file </a:t>
                      </a:r>
                    </a:p>
                  </a:txBody>
                  <a:tcPr/>
                </a:tc>
              </a:tr>
              <a:tr h="370840">
                <a:tc>
                  <a:txBody>
                    <a:bodyPr/>
                    <a:lstStyle/>
                    <a:p>
                      <a:r>
                        <a:rPr lang="en-US" dirty="0" smtClean="0"/>
                        <a:t>Utility (W)</a:t>
                      </a:r>
                      <a:endParaRPr lang="en-US" dirty="0"/>
                    </a:p>
                  </a:txBody>
                  <a:tcPr/>
                </a:tc>
                <a:tc>
                  <a:txBody>
                    <a:bodyPr/>
                    <a:lstStyle/>
                    <a:p>
                      <a:pPr algn="just"/>
                      <a:r>
                        <a:rPr lang="en-US" sz="1800" kern="1200" baseline="0" dirty="0" smtClean="0">
                          <a:solidFill>
                            <a:schemeClr val="dk1"/>
                          </a:solidFill>
                          <a:latin typeface="+mn-lt"/>
                          <a:ea typeface="+mn-ea"/>
                          <a:cs typeface="+mn-cs"/>
                        </a:rPr>
                        <a:t>Used to allow standard input without an </a:t>
                      </a:r>
                      <a:r>
                        <a:rPr lang="en-US" sz="1800" kern="1200" baseline="0" dirty="0" err="1" smtClean="0">
                          <a:solidFill>
                            <a:schemeClr val="dk1"/>
                          </a:solidFill>
                          <a:latin typeface="+mn-lt"/>
                          <a:ea typeface="+mn-ea"/>
                          <a:cs typeface="+mn-cs"/>
                        </a:rPr>
                        <a:t>unauthorised</a:t>
                      </a:r>
                      <a:r>
                        <a:rPr lang="en-US" sz="1800" kern="1200" baseline="0" dirty="0" smtClean="0">
                          <a:solidFill>
                            <a:schemeClr val="dk1"/>
                          </a:solidFill>
                          <a:latin typeface="+mn-lt"/>
                          <a:ea typeface="+mn-ea"/>
                          <a:cs typeface="+mn-cs"/>
                        </a:rPr>
                        <a:t> file and the verify function to execute special procedures 	</a:t>
                      </a:r>
                    </a:p>
                  </a:txBody>
                  <a:tcPr/>
                </a:tc>
              </a:tr>
            </a:tbl>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Stereo </a:t>
            </a:r>
            <a:r>
              <a:rPr lang="en-US" dirty="0" err="1" smtClean="0"/>
              <a:t>Types,Classification</a:t>
            </a:r>
            <a:r>
              <a:rPr lang="en-US" dirty="0" smtClean="0"/>
              <a:t> – Example</a:t>
            </a:r>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127125" y="1922463"/>
            <a:ext cx="6867525" cy="1285875"/>
          </a:xfrm>
          <a:prstGeom prst="rect">
            <a:avLst/>
          </a:prstGeom>
          <a:noFill/>
          <a:ln w="19050">
            <a:solidFill>
              <a:srgbClr val="363ED6"/>
            </a:solidFill>
            <a:miter lim="800000"/>
            <a:headEnd/>
            <a:tailEnd/>
          </a:ln>
          <a:effec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r>
              <a:rPr lang="en-US" dirty="0" smtClean="0"/>
              <a:t>The first step is to define the high level properties of the application. </a:t>
            </a:r>
          </a:p>
          <a:p>
            <a:r>
              <a:rPr lang="en-US" dirty="0" smtClean="0"/>
              <a:t>The example “TEMPLATE”, which ships with each release of T24, holds the properties for the application. </a:t>
            </a:r>
          </a:p>
          <a:p>
            <a:pPr lvl="1"/>
            <a:endParaRPr lang="en-US" dirty="0" smtClean="0"/>
          </a:p>
          <a:p>
            <a:endParaRPr lang="en-US" dirty="0" smtClean="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pPr lvl="1">
              <a:buNone/>
            </a:pPr>
            <a:endParaRPr lang="en-US" dirty="0" smtClean="0"/>
          </a:p>
          <a:p>
            <a:endParaRPr lang="en-US" dirty="0" smtClean="0"/>
          </a:p>
        </p:txBody>
      </p:sp>
      <p:graphicFrame>
        <p:nvGraphicFramePr>
          <p:cNvPr id="4" name="Table 3"/>
          <p:cNvGraphicFramePr>
            <a:graphicFrameLocks noGrp="1"/>
          </p:cNvGraphicFramePr>
          <p:nvPr/>
        </p:nvGraphicFramePr>
        <p:xfrm>
          <a:off x="660402" y="1397000"/>
          <a:ext cx="7912099" cy="4653280"/>
        </p:xfrm>
        <a:graphic>
          <a:graphicData uri="http://schemas.openxmlformats.org/drawingml/2006/table">
            <a:tbl>
              <a:tblPr firstRow="1" bandRow="1">
                <a:tableStyleId>{5C22544A-7EE6-4342-B048-85BDC9FD1C3A}</a:tableStyleId>
              </a:tblPr>
              <a:tblGrid>
                <a:gridCol w="1549398"/>
                <a:gridCol w="2095500"/>
                <a:gridCol w="4267201"/>
              </a:tblGrid>
              <a:tr h="370840">
                <a:tc>
                  <a:txBody>
                    <a:bodyPr/>
                    <a:lstStyle/>
                    <a:p>
                      <a:r>
                        <a:rPr lang="en-US" dirty="0" smtClean="0"/>
                        <a:t>Property</a:t>
                      </a:r>
                      <a:endParaRPr lang="en-US" dirty="0"/>
                    </a:p>
                  </a:txBody>
                  <a:tcPr/>
                </a:tc>
                <a:tc>
                  <a:txBody>
                    <a:bodyPr/>
                    <a:lstStyle/>
                    <a:p>
                      <a:r>
                        <a:rPr lang="en-US" dirty="0" smtClean="0"/>
                        <a:t>Example</a:t>
                      </a:r>
                      <a:endParaRPr lang="en-US" dirty="0"/>
                    </a:p>
                  </a:txBody>
                  <a:tcPr/>
                </a:tc>
                <a:tc>
                  <a:txBody>
                    <a:bodyPr/>
                    <a:lstStyle/>
                    <a:p>
                      <a:r>
                        <a:rPr lang="en-US" dirty="0" smtClean="0"/>
                        <a:t>Explanation</a:t>
                      </a:r>
                      <a:endParaRPr lang="en-US" dirty="0"/>
                    </a:p>
                  </a:txBody>
                  <a:tcPr/>
                </a:tc>
              </a:tr>
              <a:tr h="975360">
                <a:tc>
                  <a:txBody>
                    <a:bodyPr/>
                    <a:lstStyle/>
                    <a:p>
                      <a:r>
                        <a:rPr lang="en-US" dirty="0" smtClean="0"/>
                        <a:t>Name</a:t>
                      </a:r>
                      <a:endParaRPr lang="en-US" dirty="0"/>
                    </a:p>
                  </a:txBody>
                  <a:tcPr/>
                </a:tc>
                <a:tc>
                  <a:txBody>
                    <a:bodyPr/>
                    <a:lstStyle/>
                    <a:p>
                      <a:r>
                        <a:rPr lang="en-US" dirty="0" smtClean="0"/>
                        <a:t>EB.INSURANCE</a:t>
                      </a:r>
                      <a:endParaRPr lang="en-US" dirty="0"/>
                    </a:p>
                  </a:txBody>
                  <a:tcPr/>
                </a:tc>
                <a:tc>
                  <a:txBody>
                    <a:bodyPr/>
                    <a:lstStyle/>
                    <a:p>
                      <a:pPr algn="just"/>
                      <a:r>
                        <a:rPr lang="en-US" sz="1800" kern="1200" baseline="0" dirty="0" smtClean="0">
                          <a:solidFill>
                            <a:schemeClr val="dk1"/>
                          </a:solidFill>
                          <a:latin typeface="+mn-lt"/>
                          <a:ea typeface="+mn-ea"/>
                          <a:cs typeface="+mn-cs"/>
                        </a:rPr>
                        <a:t>Full application name including the product prefix. Must be the same as the application name </a:t>
                      </a:r>
                      <a:endParaRPr lang="en-US" dirty="0"/>
                    </a:p>
                  </a:txBody>
                  <a:tcPr/>
                </a:tc>
              </a:tr>
              <a:tr h="370840">
                <a:tc>
                  <a:txBody>
                    <a:bodyPr/>
                    <a:lstStyle/>
                    <a:p>
                      <a:r>
                        <a:rPr lang="en-US" dirty="0" smtClean="0"/>
                        <a:t>Title</a:t>
                      </a:r>
                      <a:endParaRPr lang="en-US" dirty="0"/>
                    </a:p>
                  </a:txBody>
                  <a:tcPr/>
                </a:tc>
                <a:tc>
                  <a:txBody>
                    <a:bodyPr/>
                    <a:lstStyle/>
                    <a:p>
                      <a:r>
                        <a:rPr lang="en-US" dirty="0" smtClean="0"/>
                        <a:t>Insurance</a:t>
                      </a:r>
                      <a:r>
                        <a:rPr lang="en-US" baseline="0" dirty="0" smtClean="0"/>
                        <a:t> Product</a:t>
                      </a:r>
                      <a:endParaRPr lang="en-US" dirty="0"/>
                    </a:p>
                  </a:txBody>
                  <a:tcPr/>
                </a:tc>
                <a:tc>
                  <a:txBody>
                    <a:bodyPr/>
                    <a:lstStyle/>
                    <a:p>
                      <a:r>
                        <a:rPr lang="en-US" dirty="0" smtClean="0"/>
                        <a:t>Screen Title</a:t>
                      </a:r>
                      <a:endParaRPr lang="en-US" dirty="0"/>
                    </a:p>
                  </a:txBody>
                  <a:tcPr/>
                </a:tc>
              </a:tr>
              <a:tr h="370840">
                <a:tc>
                  <a:txBody>
                    <a:bodyPr/>
                    <a:lstStyle/>
                    <a:p>
                      <a:r>
                        <a:rPr lang="en-US" dirty="0" smtClean="0"/>
                        <a:t>Stereotype</a:t>
                      </a:r>
                      <a:endParaRPr lang="en-US" dirty="0"/>
                    </a:p>
                  </a:txBody>
                  <a:tcPr/>
                </a:tc>
                <a:tc>
                  <a:txBody>
                    <a:bodyPr/>
                    <a:lstStyle/>
                    <a:p>
                      <a:r>
                        <a:rPr lang="en-US" dirty="0" smtClean="0"/>
                        <a:t>H</a:t>
                      </a:r>
                      <a:endParaRPr lang="en-US" dirty="0"/>
                    </a:p>
                  </a:txBody>
                  <a:tcPr/>
                </a:tc>
                <a:tc>
                  <a:txBody>
                    <a:bodyPr/>
                    <a:lstStyle/>
                    <a:p>
                      <a:r>
                        <a:rPr lang="en-US" dirty="0" smtClean="0"/>
                        <a:t>Type of the file</a:t>
                      </a:r>
                      <a:endParaRPr lang="en-US" dirty="0"/>
                    </a:p>
                  </a:txBody>
                  <a:tcPr/>
                </a:tc>
              </a:tr>
              <a:tr h="370840">
                <a:tc>
                  <a:txBody>
                    <a:bodyPr/>
                    <a:lstStyle/>
                    <a:p>
                      <a:r>
                        <a:rPr lang="en-US" dirty="0" smtClean="0"/>
                        <a:t>Product</a:t>
                      </a:r>
                      <a:endParaRPr lang="en-US" dirty="0"/>
                    </a:p>
                  </a:txBody>
                  <a:tcPr/>
                </a:tc>
                <a:tc>
                  <a:txBody>
                    <a:bodyPr/>
                    <a:lstStyle/>
                    <a:p>
                      <a:r>
                        <a:rPr lang="en-US" dirty="0" smtClean="0"/>
                        <a:t>EB</a:t>
                      </a:r>
                      <a:endParaRPr lang="en-US" dirty="0"/>
                    </a:p>
                  </a:txBody>
                  <a:tcPr/>
                </a:tc>
                <a:tc>
                  <a:txBody>
                    <a:bodyPr/>
                    <a:lstStyle/>
                    <a:p>
                      <a:r>
                        <a:rPr lang="en-US" sz="1800" kern="1200" baseline="0" dirty="0" smtClean="0">
                          <a:solidFill>
                            <a:schemeClr val="dk1"/>
                          </a:solidFill>
                          <a:latin typeface="+mn-lt"/>
                          <a:ea typeface="+mn-ea"/>
                          <a:cs typeface="+mn-cs"/>
                        </a:rPr>
                        <a:t>The sub product of the application. Must be an entry on EB.SUB.PRODUCT 	</a:t>
                      </a:r>
                    </a:p>
                  </a:txBody>
                  <a:tcPr/>
                </a:tc>
              </a:tr>
              <a:tr h="370840">
                <a:tc>
                  <a:txBody>
                    <a:bodyPr/>
                    <a:lstStyle/>
                    <a:p>
                      <a:r>
                        <a:rPr lang="en-US" dirty="0" smtClean="0"/>
                        <a:t>Classification</a:t>
                      </a:r>
                      <a:endParaRPr lang="en-US" dirty="0"/>
                    </a:p>
                  </a:txBody>
                  <a:tcPr/>
                </a:tc>
                <a:tc>
                  <a:txBody>
                    <a:bodyPr/>
                    <a:lstStyle/>
                    <a:p>
                      <a:r>
                        <a:rPr lang="en-US" dirty="0" smtClean="0"/>
                        <a:t>INT</a:t>
                      </a:r>
                      <a:endParaRPr lang="en-US" dirty="0"/>
                    </a:p>
                  </a:txBody>
                  <a:tcPr/>
                </a:tc>
                <a:tc>
                  <a:txBody>
                    <a:bodyPr/>
                    <a:lstStyle/>
                    <a:p>
                      <a:r>
                        <a:rPr lang="en-US" dirty="0" smtClean="0"/>
                        <a:t>INT,</a:t>
                      </a:r>
                      <a:r>
                        <a:rPr lang="en-US" baseline="0" dirty="0" smtClean="0"/>
                        <a:t> FIN or CUS file</a:t>
                      </a:r>
                      <a:endParaRPr lang="en-US" dirty="0"/>
                    </a:p>
                  </a:txBody>
                  <a:tcPr/>
                </a:tc>
              </a:tr>
              <a:tr h="370840">
                <a:tc>
                  <a:txBody>
                    <a:bodyPr/>
                    <a:lstStyle/>
                    <a:p>
                      <a:r>
                        <a:rPr lang="en-US" sz="1800" kern="1200" baseline="0" dirty="0" err="1" smtClean="0">
                          <a:solidFill>
                            <a:schemeClr val="dk1"/>
                          </a:solidFill>
                          <a:latin typeface="+mn-lt"/>
                          <a:ea typeface="+mn-ea"/>
                          <a:cs typeface="+mn-cs"/>
                        </a:rPr>
                        <a:t>systemClearFile</a:t>
                      </a:r>
                      <a:r>
                        <a:rPr lang="en-US" sz="1800" kern="1200" baseline="0" dirty="0" smtClean="0">
                          <a:solidFill>
                            <a:schemeClr val="dk1"/>
                          </a:solidFill>
                          <a:latin typeface="+mn-lt"/>
                          <a:ea typeface="+mn-ea"/>
                          <a:cs typeface="+mn-cs"/>
                        </a:rPr>
                        <a:t> </a:t>
                      </a:r>
                    </a:p>
                  </a:txBody>
                  <a:tcPr/>
                </a:tc>
                <a:tc>
                  <a:txBody>
                    <a:bodyPr/>
                    <a:lstStyle/>
                    <a:p>
                      <a:r>
                        <a:rPr lang="en-US" dirty="0" smtClean="0"/>
                        <a:t>Y</a:t>
                      </a:r>
                      <a:endParaRPr lang="en-US" dirty="0"/>
                    </a:p>
                  </a:txBody>
                  <a:tcPr/>
                </a:tc>
                <a:tc>
                  <a:txBody>
                    <a:bodyPr/>
                    <a:lstStyle/>
                    <a:p>
                      <a:r>
                        <a:rPr lang="en-US" sz="1800" kern="1200" baseline="0" dirty="0" smtClean="0">
                          <a:solidFill>
                            <a:schemeClr val="dk1"/>
                          </a:solidFill>
                          <a:latin typeface="+mn-lt"/>
                          <a:ea typeface="+mn-ea"/>
                          <a:cs typeface="+mn-cs"/>
                        </a:rPr>
                        <a:t>Should be set to YES for any transient (i.e. financial) applications</a:t>
                      </a:r>
                    </a:p>
                  </a:txBody>
                  <a:tcPr/>
                </a:tc>
              </a:tr>
              <a:tr h="370840">
                <a:tc>
                  <a:txBody>
                    <a:bodyPr/>
                    <a:lstStyle/>
                    <a:p>
                      <a:r>
                        <a:rPr lang="en-US" dirty="0" err="1" smtClean="0"/>
                        <a:t>equatePrefix</a:t>
                      </a:r>
                      <a:endParaRPr lang="en-US" dirty="0"/>
                    </a:p>
                  </a:txBody>
                  <a:tcPr/>
                </a:tc>
                <a:tc>
                  <a:txBody>
                    <a:bodyPr/>
                    <a:lstStyle/>
                    <a:p>
                      <a:r>
                        <a:rPr lang="en-US" dirty="0" smtClean="0"/>
                        <a:t>EB.IN</a:t>
                      </a:r>
                      <a:endParaRPr lang="en-US" dirty="0"/>
                    </a:p>
                  </a:txBody>
                  <a:tcPr/>
                </a:tc>
                <a:tc>
                  <a:txBody>
                    <a:bodyPr/>
                    <a:lstStyle/>
                    <a:p>
                      <a:r>
                        <a:rPr lang="en-US" sz="1800" kern="1200" baseline="0" dirty="0" smtClean="0">
                          <a:solidFill>
                            <a:schemeClr val="dk1"/>
                          </a:solidFill>
                          <a:latin typeface="+mn-lt"/>
                          <a:ea typeface="+mn-ea"/>
                          <a:cs typeface="+mn-cs"/>
                        </a:rPr>
                        <a:t>Used to create the insert for the application that contains the equated field names 	</a:t>
                      </a:r>
                      <a:endParaRPr lang="en-US" dirty="0"/>
                    </a:p>
                  </a:txBody>
                  <a:tcPr/>
                </a:tc>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Application</a:t>
            </a:r>
            <a:endParaRPr lang="en-US" dirty="0"/>
          </a:p>
        </p:txBody>
      </p:sp>
      <p:sp>
        <p:nvSpPr>
          <p:cNvPr id="3" name="Content Placeholder 2"/>
          <p:cNvSpPr>
            <a:spLocks noGrp="1"/>
          </p:cNvSpPr>
          <p:nvPr>
            <p:ph idx="1"/>
          </p:nvPr>
        </p:nvSpPr>
        <p:spPr/>
        <p:txBody>
          <a:bodyPr/>
          <a:lstStyle/>
          <a:p>
            <a:pPr lvl="1">
              <a:buNone/>
            </a:pPr>
            <a:endParaRPr lang="en-US" dirty="0" smtClean="0"/>
          </a:p>
          <a:p>
            <a:endParaRPr lang="en-US" dirty="0" smtClean="0"/>
          </a:p>
        </p:txBody>
      </p:sp>
      <p:graphicFrame>
        <p:nvGraphicFramePr>
          <p:cNvPr id="4" name="Table 3"/>
          <p:cNvGraphicFramePr>
            <a:graphicFrameLocks noGrp="1"/>
          </p:cNvGraphicFramePr>
          <p:nvPr/>
        </p:nvGraphicFramePr>
        <p:xfrm>
          <a:off x="660402" y="1397000"/>
          <a:ext cx="7912099" cy="2626360"/>
        </p:xfrm>
        <a:graphic>
          <a:graphicData uri="http://schemas.openxmlformats.org/drawingml/2006/table">
            <a:tbl>
              <a:tblPr firstRow="1" bandRow="1">
                <a:tableStyleId>{5C22544A-7EE6-4342-B048-85BDC9FD1C3A}</a:tableStyleId>
              </a:tblPr>
              <a:tblGrid>
                <a:gridCol w="2120898"/>
                <a:gridCol w="1524000"/>
                <a:gridCol w="4267201"/>
              </a:tblGrid>
              <a:tr h="370840">
                <a:tc>
                  <a:txBody>
                    <a:bodyPr/>
                    <a:lstStyle/>
                    <a:p>
                      <a:r>
                        <a:rPr lang="en-US" dirty="0" smtClean="0"/>
                        <a:t>Property</a:t>
                      </a:r>
                      <a:endParaRPr lang="en-US" dirty="0"/>
                    </a:p>
                  </a:txBody>
                  <a:tcPr/>
                </a:tc>
                <a:tc>
                  <a:txBody>
                    <a:bodyPr/>
                    <a:lstStyle/>
                    <a:p>
                      <a:r>
                        <a:rPr lang="en-US" dirty="0" smtClean="0"/>
                        <a:t>Example</a:t>
                      </a:r>
                      <a:endParaRPr lang="en-US" dirty="0"/>
                    </a:p>
                  </a:txBody>
                  <a:tcPr/>
                </a:tc>
                <a:tc>
                  <a:txBody>
                    <a:bodyPr/>
                    <a:lstStyle/>
                    <a:p>
                      <a:r>
                        <a:rPr lang="en-US" dirty="0" smtClean="0"/>
                        <a:t>Explanation</a:t>
                      </a:r>
                      <a:endParaRPr lang="en-US" dirty="0"/>
                    </a:p>
                  </a:txBody>
                  <a:tcPr/>
                </a:tc>
              </a:tr>
              <a:tr h="975360">
                <a:tc>
                  <a:txBody>
                    <a:bodyPr/>
                    <a:lstStyle/>
                    <a:p>
                      <a:r>
                        <a:rPr lang="en-US" dirty="0" err="1" smtClean="0"/>
                        <a:t>idPrefix</a:t>
                      </a:r>
                      <a:endParaRPr lang="en-US" dirty="0"/>
                    </a:p>
                  </a:txBody>
                  <a:tcPr/>
                </a:tc>
                <a:tc>
                  <a:txBody>
                    <a:bodyPr/>
                    <a:lstStyle/>
                    <a:p>
                      <a:r>
                        <a:rPr lang="en-US" dirty="0" smtClean="0"/>
                        <a:t>EBIN</a:t>
                      </a:r>
                      <a:endParaRPr lang="en-US" dirty="0"/>
                    </a:p>
                  </a:txBody>
                  <a:tcPr/>
                </a:tc>
                <a:tc>
                  <a:txBody>
                    <a:bodyPr/>
                    <a:lstStyle/>
                    <a:p>
                      <a:pPr algn="just"/>
                      <a:r>
                        <a:rPr lang="en-US" sz="1800" kern="1200" baseline="0" dirty="0" smtClean="0">
                          <a:solidFill>
                            <a:schemeClr val="dk1"/>
                          </a:solidFill>
                          <a:latin typeface="+mn-lt"/>
                          <a:ea typeface="+mn-ea"/>
                          <a:cs typeface="+mn-cs"/>
                        </a:rPr>
                        <a:t>If set, invokes EB.FORMAT.ID to produce transaction reference style keys 	</a:t>
                      </a:r>
                    </a:p>
                  </a:txBody>
                  <a:tcPr/>
                </a:tc>
              </a:tr>
              <a:tr h="370840">
                <a:tc>
                  <a:txBody>
                    <a:bodyPr/>
                    <a:lstStyle/>
                    <a:p>
                      <a:r>
                        <a:rPr lang="en-US" sz="1800" kern="1200" baseline="0" dirty="0" err="1" smtClean="0">
                          <a:solidFill>
                            <a:schemeClr val="dk1"/>
                          </a:solidFill>
                          <a:latin typeface="+mn-lt"/>
                          <a:ea typeface="+mn-ea"/>
                          <a:cs typeface="+mn-cs"/>
                        </a:rPr>
                        <a:t>blockedFunctions</a:t>
                      </a:r>
                      <a:r>
                        <a:rPr lang="en-US" sz="1800" kern="1200" baseline="0" dirty="0" smtClean="0">
                          <a:solidFill>
                            <a:schemeClr val="dk1"/>
                          </a:solidFill>
                          <a:latin typeface="+mn-lt"/>
                          <a:ea typeface="+mn-ea"/>
                          <a:cs typeface="+mn-cs"/>
                        </a:rPr>
                        <a:t> </a:t>
                      </a:r>
                    </a:p>
                  </a:txBody>
                  <a:tcPr/>
                </a:tc>
                <a:tc>
                  <a:txBody>
                    <a:bodyPr/>
                    <a:lstStyle/>
                    <a:p>
                      <a:endParaRPr lang="en-US" dirty="0"/>
                    </a:p>
                  </a:txBody>
                  <a:tcPr/>
                </a:tc>
                <a:tc>
                  <a:txBody>
                    <a:bodyPr/>
                    <a:lstStyle/>
                    <a:p>
                      <a:r>
                        <a:rPr lang="en-US" sz="1800" kern="1200" baseline="0" dirty="0" smtClean="0">
                          <a:solidFill>
                            <a:schemeClr val="dk1"/>
                          </a:solidFill>
                          <a:latin typeface="+mn-lt"/>
                          <a:ea typeface="+mn-ea"/>
                          <a:cs typeface="+mn-cs"/>
                        </a:rPr>
                        <a:t>A space delimited list of functions that are not allowed on an application 	</a:t>
                      </a:r>
                    </a:p>
                  </a:txBody>
                  <a:tcPr/>
                </a:tc>
              </a:tr>
              <a:tr h="370840">
                <a:tc>
                  <a:txBody>
                    <a:bodyPr/>
                    <a:lstStyle/>
                    <a:p>
                      <a:r>
                        <a:rPr lang="en-US" sz="1800" kern="1200" baseline="0" dirty="0" err="1" smtClean="0">
                          <a:solidFill>
                            <a:schemeClr val="dk1"/>
                          </a:solidFill>
                          <a:latin typeface="+mn-lt"/>
                          <a:ea typeface="+mn-ea"/>
                          <a:cs typeface="+mn-cs"/>
                        </a:rPr>
                        <a:t>triggerField</a:t>
                      </a:r>
                      <a:r>
                        <a:rPr lang="en-US" sz="1800" kern="1200" baseline="0" dirty="0" smtClean="0">
                          <a:solidFill>
                            <a:schemeClr val="dk1"/>
                          </a:solidFill>
                          <a:latin typeface="+mn-lt"/>
                          <a:ea typeface="+mn-ea"/>
                          <a:cs typeface="+mn-cs"/>
                        </a:rPr>
                        <a:t> 	</a:t>
                      </a:r>
                    </a:p>
                  </a:txBody>
                  <a:tcPr/>
                </a:tc>
                <a:tc>
                  <a:txBody>
                    <a:bodyPr/>
                    <a:lstStyle/>
                    <a:p>
                      <a:endParaRPr lang="en-US" dirty="0"/>
                    </a:p>
                  </a:txBody>
                  <a:tcPr/>
                </a:tc>
                <a:tc>
                  <a:txBody>
                    <a:bodyPr/>
                    <a:lstStyle/>
                    <a:p>
                      <a:r>
                        <a:rPr lang="en-US" sz="1800" kern="1200" baseline="0" dirty="0" smtClean="0">
                          <a:solidFill>
                            <a:schemeClr val="dk1"/>
                          </a:solidFill>
                          <a:latin typeface="+mn-lt"/>
                          <a:ea typeface="+mn-ea"/>
                          <a:cs typeface="+mn-cs"/>
                        </a:rPr>
                        <a:t>Used as the trigger field for operation processing. Refer to “Operations”. 	</a:t>
                      </a:r>
                    </a:p>
                  </a:txBody>
                  <a:tcPr/>
                </a:tc>
              </a:tr>
            </a:tbl>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Fields</a:t>
            </a:r>
            <a:endParaRPr lang="en-US" dirty="0"/>
          </a:p>
        </p:txBody>
      </p:sp>
      <p:sp>
        <p:nvSpPr>
          <p:cNvPr id="3" name="Content Placeholder 2"/>
          <p:cNvSpPr>
            <a:spLocks noGrp="1"/>
          </p:cNvSpPr>
          <p:nvPr>
            <p:ph idx="1"/>
          </p:nvPr>
        </p:nvSpPr>
        <p:spPr/>
        <p:txBody>
          <a:bodyPr/>
          <a:lstStyle/>
          <a:p>
            <a:r>
              <a:rPr lang="en-US" dirty="0" smtClean="0"/>
              <a:t>Every application MUST have a corresponding field definitions subroutine. </a:t>
            </a:r>
          </a:p>
          <a:p>
            <a:r>
              <a:rPr lang="en-US" dirty="0" smtClean="0"/>
              <a:t>The name of this subroutine is the full name of the application with the suffix “.FIELDS”, e.g. EB.INSURANCE.FIELDS</a:t>
            </a:r>
          </a:p>
          <a:p>
            <a:r>
              <a:rPr lang="en-US" dirty="0" smtClean="0"/>
              <a:t>.FIELDS subroutine should be based on the TEMPLATE.FIELDS template</a:t>
            </a:r>
          </a:p>
          <a:p>
            <a:r>
              <a:rPr lang="en-US" dirty="0" smtClean="0"/>
              <a:t>Once finished the subroutine has to be saved and compiled</a:t>
            </a:r>
          </a:p>
          <a:p>
            <a:endParaRPr lang="en-US"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Fields</a:t>
            </a:r>
            <a:endParaRPr lang="en-US" dirty="0"/>
          </a:p>
        </p:txBody>
      </p:sp>
      <p:sp>
        <p:nvSpPr>
          <p:cNvPr id="3" name="Content Placeholder 2"/>
          <p:cNvSpPr>
            <a:spLocks noGrp="1"/>
          </p:cNvSpPr>
          <p:nvPr>
            <p:ph idx="1"/>
          </p:nvPr>
        </p:nvSpPr>
        <p:spPr/>
        <p:txBody>
          <a:bodyPr/>
          <a:lstStyle/>
          <a:p>
            <a:r>
              <a:rPr lang="en-US" dirty="0" smtClean="0"/>
              <a:t>Table has the following methods to define the fields: </a:t>
            </a:r>
          </a:p>
          <a:p>
            <a:endParaRPr lang="en-US" dirty="0"/>
          </a:p>
        </p:txBody>
      </p:sp>
      <p:graphicFrame>
        <p:nvGraphicFramePr>
          <p:cNvPr id="4" name="Table 3"/>
          <p:cNvGraphicFramePr>
            <a:graphicFrameLocks noGrp="1"/>
          </p:cNvGraphicFramePr>
          <p:nvPr/>
        </p:nvGraphicFramePr>
        <p:xfrm>
          <a:off x="1143000" y="2273300"/>
          <a:ext cx="7112000" cy="2865120"/>
        </p:xfrm>
        <a:graphic>
          <a:graphicData uri="http://schemas.openxmlformats.org/drawingml/2006/table">
            <a:tbl>
              <a:tblPr firstRow="1" bandRow="1">
                <a:tableStyleId>{5C22544A-7EE6-4342-B048-85BDC9FD1C3A}</a:tableStyleId>
              </a:tblPr>
              <a:tblGrid>
                <a:gridCol w="3397812"/>
                <a:gridCol w="3714188"/>
              </a:tblGrid>
              <a:tr h="370840">
                <a:tc>
                  <a:txBody>
                    <a:bodyPr/>
                    <a:lstStyle/>
                    <a:p>
                      <a:r>
                        <a:rPr lang="en-US" dirty="0" smtClean="0"/>
                        <a:t>Methods</a:t>
                      </a:r>
                      <a:endParaRPr lang="en-US" dirty="0"/>
                    </a:p>
                  </a:txBody>
                  <a:tcPr/>
                </a:tc>
                <a:tc>
                  <a:txBody>
                    <a:bodyPr/>
                    <a:lstStyle/>
                    <a:p>
                      <a:r>
                        <a:rPr lang="en-US" dirty="0" smtClean="0"/>
                        <a:t>Meaning</a:t>
                      </a:r>
                      <a:endParaRPr lang="en-US" dirty="0"/>
                    </a:p>
                  </a:txBody>
                  <a:tcPr/>
                </a:tc>
              </a:tr>
              <a:tr h="370840">
                <a:tc>
                  <a:txBody>
                    <a:bodyPr/>
                    <a:lstStyle/>
                    <a:p>
                      <a:r>
                        <a:rPr lang="en-US" sz="1800" kern="1200" baseline="0" dirty="0" err="1" smtClean="0">
                          <a:solidFill>
                            <a:schemeClr val="dk1"/>
                          </a:solidFill>
                          <a:latin typeface="+mn-lt"/>
                          <a:ea typeface="+mn-ea"/>
                          <a:cs typeface="+mn-cs"/>
                        </a:rPr>
                        <a:t>Table.addField</a:t>
                      </a:r>
                      <a:endParaRPr lang="en-US" sz="1800" kern="1200" baseline="0" dirty="0" smtClean="0">
                        <a:solidFill>
                          <a:schemeClr val="dk1"/>
                        </a:solidFill>
                        <a:latin typeface="+mn-lt"/>
                        <a:ea typeface="+mn-ea"/>
                        <a:cs typeface="+mn-cs"/>
                      </a:endParaRPr>
                    </a:p>
                  </a:txBody>
                  <a:tcPr/>
                </a:tc>
                <a:tc>
                  <a:txBody>
                    <a:bodyPr/>
                    <a:lstStyle/>
                    <a:p>
                      <a:r>
                        <a:rPr lang="en-US" sz="1800" kern="1200" baseline="0" dirty="0" smtClean="0">
                          <a:solidFill>
                            <a:schemeClr val="dk1"/>
                          </a:solidFill>
                          <a:latin typeface="+mn-lt"/>
                          <a:ea typeface="+mn-ea"/>
                          <a:cs typeface="+mn-cs"/>
                        </a:rPr>
                        <a:t>Add a field with standard data types </a:t>
                      </a:r>
                    </a:p>
                  </a:txBody>
                  <a:tcPr/>
                </a:tc>
              </a:tr>
              <a:tr h="370840">
                <a:tc>
                  <a:txBody>
                    <a:bodyPr/>
                    <a:lstStyle/>
                    <a:p>
                      <a:r>
                        <a:rPr lang="en-US" sz="1800" kern="1200" baseline="0" dirty="0" err="1" smtClean="0">
                          <a:solidFill>
                            <a:schemeClr val="dk1"/>
                          </a:solidFill>
                          <a:latin typeface="+mn-lt"/>
                          <a:ea typeface="+mn-ea"/>
                          <a:cs typeface="+mn-cs"/>
                        </a:rPr>
                        <a:t>Table.addFieldDefinition</a:t>
                      </a:r>
                      <a:endParaRPr lang="en-US" dirty="0"/>
                    </a:p>
                  </a:txBody>
                  <a:tcPr/>
                </a:tc>
                <a:tc>
                  <a:txBody>
                    <a:bodyPr/>
                    <a:lstStyle/>
                    <a:p>
                      <a:r>
                        <a:rPr lang="en-US" sz="1800" kern="1200" baseline="0" dirty="0" smtClean="0">
                          <a:solidFill>
                            <a:schemeClr val="dk1"/>
                          </a:solidFill>
                          <a:latin typeface="+mn-lt"/>
                          <a:ea typeface="+mn-ea"/>
                          <a:cs typeface="+mn-cs"/>
                        </a:rPr>
                        <a:t>Add a field using F, N and T style </a:t>
                      </a:r>
                    </a:p>
                  </a:txBody>
                  <a:tcPr/>
                </a:tc>
              </a:tr>
              <a:tr h="370840">
                <a:tc>
                  <a:txBody>
                    <a:bodyPr/>
                    <a:lstStyle/>
                    <a:p>
                      <a:r>
                        <a:rPr lang="en-US" sz="1800" kern="1200" baseline="0" dirty="0" err="1" smtClean="0">
                          <a:solidFill>
                            <a:schemeClr val="dk1"/>
                          </a:solidFill>
                          <a:latin typeface="+mn-lt"/>
                          <a:ea typeface="+mn-ea"/>
                          <a:cs typeface="+mn-cs"/>
                        </a:rPr>
                        <a:t>Table.addFieldWithEbLookup</a:t>
                      </a:r>
                      <a:endParaRPr lang="en-US" dirty="0"/>
                    </a:p>
                  </a:txBody>
                  <a:tcPr/>
                </a:tc>
                <a:tc>
                  <a:txBody>
                    <a:bodyPr/>
                    <a:lstStyle/>
                    <a:p>
                      <a:r>
                        <a:rPr lang="en-US" sz="1800" kern="1200" baseline="0" dirty="0" smtClean="0">
                          <a:solidFill>
                            <a:schemeClr val="dk1"/>
                          </a:solidFill>
                          <a:latin typeface="+mn-lt"/>
                          <a:ea typeface="+mn-ea"/>
                          <a:cs typeface="+mn-cs"/>
                        </a:rPr>
                        <a:t>Add a field with a virtual table </a:t>
                      </a:r>
                    </a:p>
                  </a:txBody>
                  <a:tcPr/>
                </a:tc>
              </a:tr>
              <a:tr h="370840">
                <a:tc>
                  <a:txBody>
                    <a:bodyPr/>
                    <a:lstStyle/>
                    <a:p>
                      <a:r>
                        <a:rPr lang="en-US" sz="1800" kern="1200" baseline="0" dirty="0" err="1" smtClean="0">
                          <a:solidFill>
                            <a:schemeClr val="dk1"/>
                          </a:solidFill>
                          <a:latin typeface="+mn-lt"/>
                          <a:ea typeface="+mn-ea"/>
                          <a:cs typeface="+mn-cs"/>
                        </a:rPr>
                        <a:t>Table.defineId</a:t>
                      </a:r>
                      <a:endParaRPr lang="en-US" dirty="0"/>
                    </a:p>
                  </a:txBody>
                  <a:tcPr/>
                </a:tc>
                <a:tc>
                  <a:txBody>
                    <a:bodyPr/>
                    <a:lstStyle/>
                    <a:p>
                      <a:r>
                        <a:rPr lang="en-US" sz="1800" kern="1200" baseline="0" dirty="0" smtClean="0">
                          <a:solidFill>
                            <a:schemeClr val="dk1"/>
                          </a:solidFill>
                          <a:latin typeface="+mn-lt"/>
                          <a:ea typeface="+mn-ea"/>
                          <a:cs typeface="+mn-cs"/>
                        </a:rPr>
                        <a:t>Define the ID field </a:t>
                      </a:r>
                    </a:p>
                  </a:txBody>
                  <a:tcPr/>
                </a:tc>
              </a:tr>
              <a:tr h="370840">
                <a:tc>
                  <a:txBody>
                    <a:bodyPr/>
                    <a:lstStyle/>
                    <a:p>
                      <a:r>
                        <a:rPr lang="en-US" sz="1800" kern="1200" baseline="0" dirty="0" err="1" smtClean="0">
                          <a:solidFill>
                            <a:schemeClr val="dk1"/>
                          </a:solidFill>
                          <a:latin typeface="+mn-lt"/>
                          <a:ea typeface="+mn-ea"/>
                          <a:cs typeface="+mn-cs"/>
                        </a:rPr>
                        <a:t>Field.setCheckFile</a:t>
                      </a:r>
                      <a:endParaRPr lang="en-US" dirty="0"/>
                    </a:p>
                  </a:txBody>
                  <a:tcPr/>
                </a:tc>
                <a:tc>
                  <a:txBody>
                    <a:bodyPr/>
                    <a:lstStyle/>
                    <a:p>
                      <a:r>
                        <a:rPr lang="en-US" sz="1800" kern="1200" baseline="0" dirty="0" smtClean="0">
                          <a:solidFill>
                            <a:schemeClr val="dk1"/>
                          </a:solidFill>
                          <a:latin typeface="+mn-lt"/>
                          <a:ea typeface="+mn-ea"/>
                          <a:cs typeface="+mn-cs"/>
                        </a:rPr>
                        <a:t>Add a check file to a field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solidFill>
                            <a:schemeClr val="dk1"/>
                          </a:solidFill>
                          <a:latin typeface="+mn-lt"/>
                          <a:ea typeface="+mn-ea"/>
                          <a:cs typeface="+mn-cs"/>
                        </a:rPr>
                        <a:t>Table.setAuditPosition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Defines the last field position </a:t>
                      </a:r>
                      <a:endParaRPr lang="en-US" dirty="0" smtClean="0"/>
                    </a:p>
                  </a:txBody>
                  <a:tcPr/>
                </a:tc>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Fields - Example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12875" y="2382838"/>
            <a:ext cx="5381625" cy="1947862"/>
          </a:xfrm>
          <a:prstGeom prst="rect">
            <a:avLst/>
          </a:prstGeom>
          <a:noFill/>
          <a:ln w="19050">
            <a:solidFill>
              <a:srgbClr val="0070C0"/>
            </a:solidFill>
            <a:miter lim="800000"/>
            <a:headEnd/>
            <a:tailEnd/>
          </a:ln>
          <a:effec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Settings </a:t>
            </a:r>
            <a:endParaRPr lang="en-US" dirty="0"/>
          </a:p>
        </p:txBody>
      </p:sp>
      <p:sp>
        <p:nvSpPr>
          <p:cNvPr id="3" name="Content Placeholder 2"/>
          <p:cNvSpPr>
            <a:spLocks noGrp="1"/>
          </p:cNvSpPr>
          <p:nvPr>
            <p:ph idx="1"/>
          </p:nvPr>
        </p:nvSpPr>
        <p:spPr/>
        <p:txBody>
          <a:bodyPr/>
          <a:lstStyle/>
          <a:p>
            <a:r>
              <a:rPr lang="en-US" dirty="0" smtClean="0"/>
              <a:t>Each field is defined by five settings </a:t>
            </a:r>
          </a:p>
          <a:p>
            <a:pPr lvl="1"/>
            <a:r>
              <a:rPr lang="en-US" dirty="0" smtClean="0"/>
              <a:t>Field Names and Grouping </a:t>
            </a:r>
          </a:p>
          <a:p>
            <a:pPr lvl="1"/>
            <a:r>
              <a:rPr lang="en-US" dirty="0" smtClean="0"/>
              <a:t>Field Length </a:t>
            </a:r>
          </a:p>
          <a:p>
            <a:pPr lvl="1"/>
            <a:r>
              <a:rPr lang="en-US" dirty="0" smtClean="0"/>
              <a:t>Field Type </a:t>
            </a:r>
          </a:p>
          <a:p>
            <a:pPr lvl="1"/>
            <a:r>
              <a:rPr lang="en-US" dirty="0" smtClean="0"/>
              <a:t>Check file </a:t>
            </a:r>
          </a:p>
          <a:p>
            <a:endParaRPr lang="en-US" dirty="0" smtClean="0"/>
          </a:p>
          <a:p>
            <a:endParaRPr lang="en-US"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valued fields </a:t>
            </a:r>
            <a:endParaRPr lang="en-US" dirty="0"/>
          </a:p>
        </p:txBody>
      </p:sp>
      <p:sp>
        <p:nvSpPr>
          <p:cNvPr id="3" name="Content Placeholder 2"/>
          <p:cNvSpPr>
            <a:spLocks noGrp="1"/>
          </p:cNvSpPr>
          <p:nvPr>
            <p:ph idx="1"/>
          </p:nvPr>
        </p:nvSpPr>
        <p:spPr/>
        <p:txBody>
          <a:bodyPr/>
          <a:lstStyle/>
          <a:p>
            <a:r>
              <a:rPr lang="en-US" dirty="0" smtClean="0"/>
              <a:t>Each element of the array is assigned the text string to be used on the screen to label the field. This can be up to 18 alphanumeric characters and must NOT include spaces. The first two characters cannot be 'XX' e.g. </a:t>
            </a:r>
          </a:p>
          <a:p>
            <a:pPr lvl="1"/>
            <a:r>
              <a:rPr lang="en-US" dirty="0" smtClean="0"/>
              <a:t>CALL </a:t>
            </a:r>
            <a:r>
              <a:rPr lang="en-US" dirty="0" err="1" smtClean="0"/>
              <a:t>Table.addField</a:t>
            </a:r>
            <a:r>
              <a:rPr lang="en-US" dirty="0" smtClean="0"/>
              <a:t>(‘MYFIELD’,T24_String,’’,’’)</a:t>
            </a:r>
          </a:p>
          <a:p>
            <a:endParaRPr 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Application in T24:</a:t>
            </a:r>
          </a:p>
          <a:p>
            <a:pPr lvl="1"/>
            <a:r>
              <a:rPr lang="en-US" dirty="0" smtClean="0"/>
              <a:t>Through an application data is entered</a:t>
            </a:r>
          </a:p>
          <a:p>
            <a:pPr lvl="1"/>
            <a:r>
              <a:rPr lang="en-US" dirty="0" smtClean="0"/>
              <a:t>This data is stored in the associated file in the data base</a:t>
            </a:r>
          </a:p>
          <a:p>
            <a:pPr lvl="1"/>
            <a:r>
              <a:rPr lang="en-US" dirty="0" smtClean="0"/>
              <a:t>Example</a:t>
            </a:r>
          </a:p>
          <a:p>
            <a:pPr lvl="2"/>
            <a:r>
              <a:rPr lang="en-US" dirty="0" smtClean="0"/>
              <a:t>CUSTOMER</a:t>
            </a:r>
          </a:p>
          <a:p>
            <a:pPr>
              <a:buNone/>
            </a:pPr>
            <a:endParaRPr lang="en-US" dirty="0" smtClean="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valued fields</a:t>
            </a:r>
            <a:endParaRPr lang="en-US" dirty="0"/>
          </a:p>
        </p:txBody>
      </p:sp>
      <p:sp>
        <p:nvSpPr>
          <p:cNvPr id="3" name="Content Placeholder 2"/>
          <p:cNvSpPr>
            <a:spLocks noGrp="1"/>
          </p:cNvSpPr>
          <p:nvPr>
            <p:ph idx="1"/>
          </p:nvPr>
        </p:nvSpPr>
        <p:spPr/>
        <p:txBody>
          <a:bodyPr/>
          <a:lstStyle/>
          <a:p>
            <a:r>
              <a:rPr lang="en-US" dirty="0" smtClean="0"/>
              <a:t>Any field (except the record id) can be multi-valued. </a:t>
            </a:r>
          </a:p>
          <a:p>
            <a:r>
              <a:rPr lang="en-US" dirty="0" smtClean="0"/>
              <a:t>They can be individual multi-valued fields</a:t>
            </a:r>
          </a:p>
          <a:p>
            <a:r>
              <a:rPr lang="en-US" dirty="0" smtClean="0"/>
              <a:t>Multi-valued in association with a language code</a:t>
            </a:r>
          </a:p>
          <a:p>
            <a:r>
              <a:rPr lang="en-US" dirty="0" smtClean="0"/>
              <a:t>Part of a group of fields whose multi-values are always in association with each other. </a:t>
            </a:r>
          </a:p>
          <a:p>
            <a:r>
              <a:rPr lang="en-US" dirty="0" smtClean="0"/>
              <a:t>Individual multi-valued fields are defined by setting their  table element to 'XX.' followed by the field name, </a:t>
            </a:r>
          </a:p>
          <a:p>
            <a:pPr lvl="1"/>
            <a:r>
              <a:rPr lang="en-US" dirty="0" smtClean="0"/>
              <a:t>CALL </a:t>
            </a:r>
            <a:r>
              <a:rPr lang="en-US" dirty="0" err="1" smtClean="0"/>
              <a:t>Table.addField</a:t>
            </a:r>
            <a:r>
              <a:rPr lang="en-US" dirty="0" smtClean="0"/>
              <a:t>(‘XX.NARRATIVE’,T24_Text,’’,’’)</a:t>
            </a:r>
          </a:p>
          <a:p>
            <a:pPr lvl="1"/>
            <a:endParaRPr lang="en-US" dirty="0" smtClean="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valued fields</a:t>
            </a:r>
            <a:endParaRPr lang="en-US" dirty="0"/>
          </a:p>
        </p:txBody>
      </p:sp>
      <p:sp>
        <p:nvSpPr>
          <p:cNvPr id="3" name="Content Placeholder 2"/>
          <p:cNvSpPr>
            <a:spLocks noGrp="1"/>
          </p:cNvSpPr>
          <p:nvPr>
            <p:ph idx="1"/>
          </p:nvPr>
        </p:nvSpPr>
        <p:spPr/>
        <p:txBody>
          <a:bodyPr/>
          <a:lstStyle/>
          <a:p>
            <a:r>
              <a:rPr lang="en-US" dirty="0" smtClean="0"/>
              <a:t>Language associated multi-values allow several translations of the value of the field to be held on the record.</a:t>
            </a:r>
          </a:p>
          <a:p>
            <a:r>
              <a:rPr lang="en-US" dirty="0" smtClean="0"/>
              <a:t>The appropriate multi-value being used according to the language code of the user.</a:t>
            </a:r>
          </a:p>
          <a:p>
            <a:r>
              <a:rPr lang="en-US" dirty="0" smtClean="0"/>
              <a:t>These are defined by setting the element to 'XX.LL' followed by the field name.</a:t>
            </a:r>
          </a:p>
          <a:p>
            <a:pPr lvl="1"/>
            <a:r>
              <a:rPr lang="en-US" dirty="0" smtClean="0"/>
              <a:t> CALL </a:t>
            </a:r>
            <a:r>
              <a:rPr lang="en-US" dirty="0" err="1" smtClean="0"/>
              <a:t>Table.addField</a:t>
            </a:r>
            <a:r>
              <a:rPr lang="en-US" dirty="0" smtClean="0"/>
              <a:t>(‘XX.LL.DESCRIPTION’,T24_Text,’’,’’)</a:t>
            </a:r>
          </a:p>
          <a:p>
            <a:endParaRPr lang="en-US"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Multi value fields</a:t>
            </a:r>
            <a:endParaRPr lang="en-US" dirty="0"/>
          </a:p>
        </p:txBody>
      </p:sp>
      <p:sp>
        <p:nvSpPr>
          <p:cNvPr id="3" name="Content Placeholder 2"/>
          <p:cNvSpPr>
            <a:spLocks noGrp="1"/>
          </p:cNvSpPr>
          <p:nvPr>
            <p:ph idx="1"/>
          </p:nvPr>
        </p:nvSpPr>
        <p:spPr/>
        <p:txBody>
          <a:bodyPr/>
          <a:lstStyle/>
          <a:p>
            <a:r>
              <a:rPr lang="en-US" dirty="0" smtClean="0"/>
              <a:t>Associated groups of multi-values are defined by setting the third character to '&lt;' for the first field of the association, '-' for intermediate fields and '&gt;' for the last associated field. </a:t>
            </a:r>
          </a:p>
          <a:p>
            <a:pPr lvl="1"/>
            <a:r>
              <a:rPr lang="en-US" dirty="0" smtClean="0"/>
              <a:t>CALL </a:t>
            </a:r>
            <a:r>
              <a:rPr lang="en-US" dirty="0" err="1" smtClean="0"/>
              <a:t>Table.addField</a:t>
            </a:r>
            <a:r>
              <a:rPr lang="en-US" dirty="0" smtClean="0"/>
              <a:t>('XX&lt;DATE_NOW‘,T24_Date,’’,’’)</a:t>
            </a:r>
          </a:p>
          <a:p>
            <a:pPr lvl="1"/>
            <a:r>
              <a:rPr lang="en-US" dirty="0" smtClean="0"/>
              <a:t>CALL </a:t>
            </a:r>
            <a:r>
              <a:rPr lang="en-US" dirty="0" err="1" smtClean="0"/>
              <a:t>Table.addField</a:t>
            </a:r>
            <a:r>
              <a:rPr lang="en-US" dirty="0" smtClean="0"/>
              <a:t>('XX-CHARGE.RATE‘,T24_Number,’’,’’)</a:t>
            </a:r>
          </a:p>
          <a:p>
            <a:pPr lvl="1"/>
            <a:r>
              <a:rPr lang="en-US" dirty="0" smtClean="0"/>
              <a:t>CALL </a:t>
            </a:r>
            <a:r>
              <a:rPr lang="en-US" dirty="0" err="1" smtClean="0"/>
              <a:t>Table.addField</a:t>
            </a:r>
            <a:r>
              <a:rPr lang="en-US" dirty="0" smtClean="0"/>
              <a:t>('XX-LOWER.LIMIT' ,T24_Text,’’,’’)</a:t>
            </a:r>
          </a:p>
          <a:p>
            <a:pPr lvl="1"/>
            <a:r>
              <a:rPr lang="en-US" dirty="0" smtClean="0"/>
              <a:t>CALL </a:t>
            </a:r>
            <a:r>
              <a:rPr lang="en-US" dirty="0" err="1" smtClean="0"/>
              <a:t>Table.addField</a:t>
            </a:r>
            <a:r>
              <a:rPr lang="en-US" dirty="0" smtClean="0"/>
              <a:t>('XX&gt;UPPER.LIMIT' ,T24_Text,’’,’’)</a:t>
            </a:r>
          </a:p>
          <a:p>
            <a:pPr lvl="1"/>
            <a:endParaRPr lang="en-US" dirty="0" smtClean="0"/>
          </a:p>
          <a:p>
            <a:endParaRPr lang="en-US" dirty="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valued fields </a:t>
            </a:r>
            <a:endParaRPr lang="en-US" dirty="0"/>
          </a:p>
        </p:txBody>
      </p:sp>
      <p:sp>
        <p:nvSpPr>
          <p:cNvPr id="3" name="Content Placeholder 2"/>
          <p:cNvSpPr>
            <a:spLocks noGrp="1"/>
          </p:cNvSpPr>
          <p:nvPr>
            <p:ph idx="1"/>
          </p:nvPr>
        </p:nvSpPr>
        <p:spPr/>
        <p:txBody>
          <a:bodyPr/>
          <a:lstStyle/>
          <a:p>
            <a:r>
              <a:rPr lang="en-US" dirty="0" smtClean="0"/>
              <a:t>Any multi-valued field can be sub-valued. </a:t>
            </a:r>
          </a:p>
          <a:p>
            <a:r>
              <a:rPr lang="en-US" dirty="0" smtClean="0"/>
              <a:t>For example </a:t>
            </a:r>
          </a:p>
          <a:p>
            <a:pPr lvl="1"/>
            <a:r>
              <a:rPr lang="en-US" dirty="0" smtClean="0"/>
              <a:t>'XX&lt;CURRENCY' </a:t>
            </a:r>
          </a:p>
          <a:p>
            <a:pPr lvl="1"/>
            <a:r>
              <a:rPr lang="en-US" dirty="0" smtClean="0"/>
              <a:t>'XX-XX&lt;CHARGE.RATE' </a:t>
            </a:r>
          </a:p>
          <a:p>
            <a:pPr lvl="1"/>
            <a:r>
              <a:rPr lang="en-US" dirty="0" smtClean="0"/>
              <a:t>'XX-XX-LOWER.LIMIT' </a:t>
            </a:r>
          </a:p>
          <a:p>
            <a:pPr lvl="1"/>
            <a:r>
              <a:rPr lang="en-US" dirty="0" smtClean="0"/>
              <a:t>'XX&gt;XX&gt;UPPER.LIMIT' </a:t>
            </a:r>
          </a:p>
          <a:p>
            <a:endParaRPr 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file</a:t>
            </a:r>
            <a:endParaRPr lang="en-US" dirty="0"/>
          </a:p>
        </p:txBody>
      </p:sp>
      <p:sp>
        <p:nvSpPr>
          <p:cNvPr id="3" name="Content Placeholder 2"/>
          <p:cNvSpPr>
            <a:spLocks noGrp="1"/>
          </p:cNvSpPr>
          <p:nvPr>
            <p:ph idx="1"/>
          </p:nvPr>
        </p:nvSpPr>
        <p:spPr/>
        <p:txBody>
          <a:bodyPr/>
          <a:lstStyle/>
          <a:p>
            <a:r>
              <a:rPr lang="en-US" dirty="0" smtClean="0"/>
              <a:t>The file to be checked for the field could also be specified</a:t>
            </a:r>
          </a:p>
          <a:p>
            <a:r>
              <a:rPr lang="en-US" dirty="0" smtClean="0"/>
              <a:t>This is done through the API call immediately next to the </a:t>
            </a:r>
            <a:r>
              <a:rPr lang="en-US" dirty="0" err="1" smtClean="0"/>
              <a:t>addField</a:t>
            </a:r>
            <a:r>
              <a:rPr lang="en-US" dirty="0" smtClean="0"/>
              <a:t> call of that field</a:t>
            </a:r>
          </a:p>
          <a:p>
            <a:pPr lvl="1"/>
            <a:r>
              <a:rPr lang="en-US" dirty="0" err="1" smtClean="0"/>
              <a:t>Field.setCheckFile</a:t>
            </a:r>
            <a:r>
              <a:rPr lang="en-US" dirty="0" smtClean="0"/>
              <a:t> is the API call used</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file - Example</a:t>
            </a:r>
            <a:endParaRPr lang="en-US" dirty="0"/>
          </a:p>
        </p:txBody>
      </p:sp>
      <p:sp>
        <p:nvSpPr>
          <p:cNvPr id="3" name="Content Placeholder 2"/>
          <p:cNvSpPr>
            <a:spLocks noGrp="1"/>
          </p:cNvSpPr>
          <p:nvPr>
            <p:ph idx="1"/>
          </p:nvPr>
        </p:nvSpPr>
        <p:spPr/>
        <p:txBody>
          <a:bodyPr/>
          <a:lstStyle/>
          <a:p>
            <a:r>
              <a:rPr lang="en-US" dirty="0" smtClean="0"/>
              <a:t>If the Field MANAGER should have the entries from the APPLICATION </a:t>
            </a:r>
            <a:r>
              <a:rPr lang="en-US" i="1" dirty="0" smtClean="0"/>
              <a:t>DEPT.ACCT.OFFICER</a:t>
            </a:r>
            <a:r>
              <a:rPr lang="en-US" dirty="0" smtClean="0"/>
              <a:t> then</a:t>
            </a:r>
          </a:p>
          <a:p>
            <a:pPr lvl="1"/>
            <a:r>
              <a:rPr lang="en-US" dirty="0" smtClean="0"/>
              <a:t>CALL </a:t>
            </a:r>
            <a:r>
              <a:rPr lang="en-US" dirty="0" err="1" smtClean="0"/>
              <a:t>Table.addField</a:t>
            </a:r>
            <a:r>
              <a:rPr lang="en-US" dirty="0" smtClean="0"/>
              <a:t>(‘MANAGER’,T24_Text,’’,’’)</a:t>
            </a:r>
          </a:p>
          <a:p>
            <a:pPr lvl="1"/>
            <a:r>
              <a:rPr lang="en-US" dirty="0" smtClean="0"/>
              <a:t>CALL </a:t>
            </a:r>
            <a:r>
              <a:rPr lang="en-US" dirty="0" err="1" smtClean="0"/>
              <a:t>Field.setCheckFile</a:t>
            </a:r>
            <a:r>
              <a:rPr lang="en-US" dirty="0" smtClean="0"/>
              <a:t>("DEPT.ACCT.OFFICER") </a:t>
            </a:r>
            <a:endParaRPr 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a:t>
            </a:r>
            <a:r>
              <a:rPr lang="en-US" dirty="0" smtClean="0"/>
              <a:t>field</a:t>
            </a:r>
            <a:endParaRPr lang="en-US" dirty="0"/>
          </a:p>
        </p:txBody>
      </p:sp>
      <p:sp>
        <p:nvSpPr>
          <p:cNvPr id="3" name="Content Placeholder 2"/>
          <p:cNvSpPr>
            <a:spLocks noGrp="1"/>
          </p:cNvSpPr>
          <p:nvPr>
            <p:ph idx="1"/>
          </p:nvPr>
        </p:nvSpPr>
        <p:spPr/>
        <p:txBody>
          <a:bodyPr/>
          <a:lstStyle/>
          <a:p>
            <a:r>
              <a:rPr lang="en-US" dirty="0" smtClean="0"/>
              <a:t>Field </a:t>
            </a:r>
            <a:r>
              <a:rPr lang="en-US" dirty="0" smtClean="0"/>
              <a:t>could </a:t>
            </a:r>
            <a:r>
              <a:rPr lang="en-US" dirty="0" smtClean="0"/>
              <a:t>be added using</a:t>
            </a:r>
          </a:p>
          <a:p>
            <a:pPr lvl="1"/>
            <a:r>
              <a:rPr lang="en-US" dirty="0" err="1" smtClean="0"/>
              <a:t>Table.addField</a:t>
            </a:r>
            <a:r>
              <a:rPr lang="en-US" dirty="0" smtClean="0"/>
              <a:t>(</a:t>
            </a:r>
            <a:r>
              <a:rPr lang="en-US" dirty="0" err="1" smtClean="0"/>
              <a:t>fieldName</a:t>
            </a:r>
            <a:r>
              <a:rPr lang="en-US" dirty="0"/>
              <a:t>, </a:t>
            </a:r>
            <a:r>
              <a:rPr lang="en-US" dirty="0" err="1"/>
              <a:t>fieldType</a:t>
            </a:r>
            <a:r>
              <a:rPr lang="en-US" dirty="0"/>
              <a:t>, </a:t>
            </a:r>
            <a:r>
              <a:rPr lang="en-US" dirty="0" err="1"/>
              <a:t>args</a:t>
            </a:r>
            <a:r>
              <a:rPr lang="en-US" dirty="0"/>
              <a:t>, </a:t>
            </a:r>
            <a:r>
              <a:rPr lang="en-US" dirty="0" err="1"/>
              <a:t>neighbour</a:t>
            </a:r>
            <a:r>
              <a:rPr lang="en-US" dirty="0"/>
              <a:t>)</a:t>
            </a:r>
            <a:endParaRPr lang="en-US" dirty="0" smtClean="0"/>
          </a:p>
          <a:p>
            <a:pPr lvl="2"/>
            <a:r>
              <a:rPr lang="en-US" dirty="0" smtClean="0"/>
              <a:t>Has four arguments</a:t>
            </a:r>
          </a:p>
          <a:p>
            <a:r>
              <a:rPr lang="en-US" dirty="0" smtClean="0"/>
              <a:t>Argument 1:</a:t>
            </a:r>
          </a:p>
          <a:p>
            <a:pPr lvl="2"/>
            <a:r>
              <a:rPr lang="en-US" dirty="0" smtClean="0"/>
              <a:t>Field name</a:t>
            </a:r>
          </a:p>
          <a:p>
            <a:r>
              <a:rPr lang="en-US" dirty="0" smtClean="0"/>
              <a:t>Argument 2:</a:t>
            </a:r>
          </a:p>
          <a:p>
            <a:pPr lvl="2"/>
            <a:r>
              <a:rPr lang="en-US" dirty="0" smtClean="0"/>
              <a:t>Field Type</a:t>
            </a:r>
            <a:endParaRPr lang="en-US" dirty="0" smtClean="0"/>
          </a:p>
          <a:p>
            <a:r>
              <a:rPr lang="en-US" dirty="0" smtClean="0"/>
              <a:t>Argument 3:</a:t>
            </a:r>
          </a:p>
          <a:p>
            <a:pPr lvl="2"/>
            <a:r>
              <a:rPr lang="en-US" dirty="0" err="1" smtClean="0"/>
              <a:t>Args</a:t>
            </a:r>
            <a:endParaRPr lang="en-US" dirty="0" smtClean="0"/>
          </a:p>
          <a:p>
            <a:pPr lvl="1"/>
            <a:r>
              <a:rPr lang="en-US" dirty="0"/>
              <a:t>Argument </a:t>
            </a:r>
            <a:r>
              <a:rPr lang="en-US" dirty="0" smtClean="0"/>
              <a:t>4:</a:t>
            </a:r>
          </a:p>
          <a:p>
            <a:pPr lvl="2"/>
            <a:r>
              <a:rPr lang="en-US" dirty="0" err="1" smtClean="0"/>
              <a:t>Neighbour</a:t>
            </a:r>
            <a:endParaRPr lang="en-US" dirty="0"/>
          </a:p>
          <a:p>
            <a:pPr lvl="1"/>
            <a:endParaRPr lang="en-US" dirty="0" smtClean="0"/>
          </a:p>
          <a:p>
            <a:pPr lvl="1"/>
            <a:endParaRPr lang="en-US" dirty="0" smtClean="0"/>
          </a:p>
          <a:p>
            <a:endParaRPr lang="en-US"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Type</a:t>
            </a:r>
            <a:endParaRPr lang="en-US" dirty="0"/>
          </a:p>
        </p:txBody>
      </p:sp>
      <p:sp>
        <p:nvSpPr>
          <p:cNvPr id="3" name="Content Placeholder 2"/>
          <p:cNvSpPr>
            <a:spLocks noGrp="1"/>
          </p:cNvSpPr>
          <p:nvPr>
            <p:ph idx="1"/>
          </p:nvPr>
        </p:nvSpPr>
        <p:spPr/>
        <p:txBody>
          <a:bodyPr/>
          <a:lstStyle/>
          <a:p>
            <a:r>
              <a:rPr lang="en-US" dirty="0" smtClean="0"/>
              <a:t>Example</a:t>
            </a:r>
            <a:r>
              <a:rPr lang="en-US" dirty="0" smtClean="0"/>
              <a:t>:</a:t>
            </a:r>
          </a:p>
          <a:p>
            <a:pPr lvl="1"/>
            <a:r>
              <a:rPr lang="en-US" dirty="0" smtClean="0"/>
              <a:t>CALL </a:t>
            </a:r>
            <a:r>
              <a:rPr lang="en-US" dirty="0" err="1" smtClean="0"/>
              <a:t>Table.addField</a:t>
            </a:r>
            <a:r>
              <a:rPr lang="en-US" dirty="0" smtClean="0"/>
              <a:t>("XX.MESSAGE", T24_Text,Field_Mandatory,"") </a:t>
            </a:r>
          </a:p>
          <a:p>
            <a:r>
              <a:rPr lang="en-US" dirty="0" smtClean="0"/>
              <a:t>Other </a:t>
            </a:r>
            <a:r>
              <a:rPr lang="en-US" dirty="0" smtClean="0"/>
              <a:t>values for the 3</a:t>
            </a:r>
            <a:r>
              <a:rPr lang="en-US" baseline="30000" dirty="0" smtClean="0"/>
              <a:t>rd</a:t>
            </a:r>
            <a:r>
              <a:rPr lang="en-US" dirty="0" smtClean="0"/>
              <a:t> argument are</a:t>
            </a:r>
            <a:r>
              <a:rPr lang="en-US" dirty="0" smtClean="0"/>
              <a:t>:</a:t>
            </a:r>
          </a:p>
          <a:p>
            <a:pPr lvl="1"/>
            <a:r>
              <a:rPr lang="en-US" dirty="0" err="1" smtClean="0"/>
              <a:t>Field_NoInput</a:t>
            </a:r>
            <a:endParaRPr lang="en-US" dirty="0" smtClean="0"/>
          </a:p>
          <a:p>
            <a:pPr lvl="1"/>
            <a:r>
              <a:rPr lang="en-US" dirty="0" err="1" smtClean="0"/>
              <a:t>Field_NoChange</a:t>
            </a:r>
            <a:endParaRPr lang="en-US" dirty="0" smtClean="0"/>
          </a:p>
          <a:p>
            <a:pPr lvl="1"/>
            <a:r>
              <a:rPr lang="en-US" dirty="0" err="1" smtClean="0"/>
              <a:t>Field_Extern</a:t>
            </a:r>
            <a:endParaRPr lang="en-US" dirty="0" smtClean="0"/>
          </a:p>
          <a:p>
            <a:pPr lvl="1">
              <a:buNone/>
            </a:pPr>
            <a:r>
              <a:rPr lang="en-US" dirty="0" smtClean="0"/>
              <a:t> </a:t>
            </a:r>
          </a:p>
          <a:p>
            <a:endParaRPr lang="en-US"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lstStyle/>
          <a:p>
            <a:r>
              <a:rPr lang="en-US" dirty="0" smtClean="0"/>
              <a:t>The data type is defined by the second argument in the CALL routine</a:t>
            </a:r>
          </a:p>
          <a:p>
            <a:r>
              <a:rPr lang="en-US" dirty="0" smtClean="0"/>
              <a:t>Example </a:t>
            </a:r>
          </a:p>
          <a:p>
            <a:pPr lvl="1"/>
            <a:r>
              <a:rPr lang="en-US" dirty="0" smtClean="0"/>
              <a:t>CALL </a:t>
            </a:r>
            <a:r>
              <a:rPr lang="en-US" dirty="0" err="1" smtClean="0"/>
              <a:t>Table.addField</a:t>
            </a:r>
            <a:r>
              <a:rPr lang="en-US" dirty="0" smtClean="0"/>
              <a:t>(‘MYFIELD’,T24_String,’’,’’)</a:t>
            </a:r>
          </a:p>
          <a:p>
            <a:pPr>
              <a:buNone/>
            </a:pPr>
            <a:endParaRPr lang="en-US" dirty="0" smtClean="0"/>
          </a:p>
          <a:p>
            <a:endParaRPr lang="en-US"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Examples</a:t>
            </a:r>
            <a:endParaRPr lang="en-US" dirty="0"/>
          </a:p>
        </p:txBody>
      </p:sp>
      <p:sp>
        <p:nvSpPr>
          <p:cNvPr id="3" name="Content Placeholder 2"/>
          <p:cNvSpPr>
            <a:spLocks noGrp="1"/>
          </p:cNvSpPr>
          <p:nvPr>
            <p:ph idx="1"/>
          </p:nvPr>
        </p:nvSpPr>
        <p:spPr/>
        <p:txBody>
          <a:bodyPr/>
          <a:lstStyle/>
          <a:p>
            <a:r>
              <a:rPr lang="en-US" dirty="0" smtClean="0"/>
              <a:t>Account Number</a:t>
            </a:r>
          </a:p>
          <a:p>
            <a:pPr lvl="1"/>
            <a:r>
              <a:rPr lang="en-US" dirty="0" smtClean="0"/>
              <a:t>T24_Numeric </a:t>
            </a:r>
          </a:p>
          <a:p>
            <a:r>
              <a:rPr lang="en-US" dirty="0" smtClean="0"/>
              <a:t>Alphanumeric </a:t>
            </a:r>
          </a:p>
          <a:p>
            <a:pPr lvl="1"/>
            <a:r>
              <a:rPr lang="en-US" dirty="0" smtClean="0"/>
              <a:t>T24_String </a:t>
            </a:r>
          </a:p>
          <a:p>
            <a:pPr lvl="2"/>
            <a:r>
              <a:rPr lang="en-US" dirty="0" smtClean="0"/>
              <a:t>Text Box</a:t>
            </a:r>
          </a:p>
          <a:p>
            <a:pPr lvl="1"/>
            <a:r>
              <a:rPr lang="en-US" dirty="0" smtClean="0"/>
              <a:t>T24_Text	</a:t>
            </a:r>
          </a:p>
          <a:p>
            <a:r>
              <a:rPr lang="en-US" dirty="0" smtClean="0"/>
              <a:t>Customer Number</a:t>
            </a:r>
          </a:p>
          <a:p>
            <a:pPr lvl="1"/>
            <a:r>
              <a:rPr lang="en-US" dirty="0" smtClean="0"/>
              <a:t>T24_Customer	</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Product in T24:</a:t>
            </a:r>
          </a:p>
          <a:p>
            <a:pPr lvl="1"/>
            <a:r>
              <a:rPr lang="en-US" dirty="0" smtClean="0"/>
              <a:t>Collection of applications that works together to create a business functionality.</a:t>
            </a:r>
          </a:p>
          <a:p>
            <a:pPr lvl="1"/>
            <a:r>
              <a:rPr lang="en-US" dirty="0" smtClean="0"/>
              <a:t>Example</a:t>
            </a:r>
          </a:p>
          <a:p>
            <a:pPr lvl="2"/>
            <a:r>
              <a:rPr lang="en-US" dirty="0" smtClean="0"/>
              <a:t>LOANS AND DEPOSITS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Examples</a:t>
            </a:r>
            <a:endParaRPr lang="en-US" dirty="0"/>
          </a:p>
        </p:txBody>
      </p:sp>
      <p:sp>
        <p:nvSpPr>
          <p:cNvPr id="3" name="Content Placeholder 2"/>
          <p:cNvSpPr>
            <a:spLocks noGrp="1"/>
          </p:cNvSpPr>
          <p:nvPr>
            <p:ph idx="1"/>
          </p:nvPr>
        </p:nvSpPr>
        <p:spPr/>
        <p:txBody>
          <a:bodyPr/>
          <a:lstStyle/>
          <a:p>
            <a:r>
              <a:rPr lang="en-US" dirty="0" smtClean="0"/>
              <a:t>Date</a:t>
            </a:r>
          </a:p>
          <a:p>
            <a:pPr lvl="1"/>
            <a:r>
              <a:rPr lang="en-US" dirty="0" smtClean="0"/>
              <a:t>T24_Date</a:t>
            </a:r>
          </a:p>
          <a:p>
            <a:r>
              <a:rPr lang="en-US" dirty="0" smtClean="0"/>
              <a:t>Amount</a:t>
            </a:r>
          </a:p>
          <a:p>
            <a:pPr lvl="1"/>
            <a:r>
              <a:rPr lang="en-US" dirty="0" smtClean="0"/>
              <a:t>T24_Amount</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Field 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Table can also be added using </a:t>
            </a:r>
          </a:p>
          <a:p>
            <a:pPr lvl="3"/>
            <a:r>
              <a:rPr lang="en-US" dirty="0" smtClean="0"/>
              <a:t>CALL </a:t>
            </a:r>
            <a:r>
              <a:rPr lang="en-US" dirty="0" err="1"/>
              <a:t>Table.addFieldDefinition</a:t>
            </a:r>
            <a:r>
              <a:rPr lang="en-US" dirty="0"/>
              <a:t>(</a:t>
            </a:r>
            <a:r>
              <a:rPr lang="en-US" dirty="0" err="1"/>
              <a:t>fieldName</a:t>
            </a:r>
            <a:r>
              <a:rPr lang="en-US" dirty="0"/>
              <a:t>, </a:t>
            </a:r>
            <a:r>
              <a:rPr lang="en-US" dirty="0" err="1"/>
              <a:t>fieldLength</a:t>
            </a:r>
            <a:r>
              <a:rPr lang="en-US" dirty="0"/>
              <a:t>, </a:t>
            </a:r>
            <a:r>
              <a:rPr lang="en-US" dirty="0" err="1"/>
              <a:t>fieldType</a:t>
            </a:r>
            <a:r>
              <a:rPr lang="en-US" dirty="0"/>
              <a:t>, </a:t>
            </a:r>
            <a:r>
              <a:rPr lang="en-US" dirty="0" err="1"/>
              <a:t>neighbour</a:t>
            </a:r>
            <a:r>
              <a:rPr lang="en-US" dirty="0"/>
              <a:t>) </a:t>
            </a:r>
            <a:endParaRPr lang="en-US" dirty="0" smtClean="0"/>
          </a:p>
          <a:p>
            <a:pPr>
              <a:buFont typeface="Wingdings" panose="05000000000000000000" pitchFamily="2" charset="2"/>
              <a:buChar char="§"/>
            </a:pPr>
            <a:r>
              <a:rPr lang="en-US" dirty="0" smtClean="0"/>
              <a:t>Argument 1: </a:t>
            </a:r>
          </a:p>
          <a:p>
            <a:pPr lvl="3"/>
            <a:r>
              <a:rPr lang="en-US" dirty="0" smtClean="0"/>
              <a:t>Field Name</a:t>
            </a:r>
          </a:p>
          <a:p>
            <a:pPr>
              <a:buFont typeface="Wingdings" panose="05000000000000000000" pitchFamily="2" charset="2"/>
              <a:buChar char="§"/>
            </a:pPr>
            <a:r>
              <a:rPr lang="en-US" dirty="0" smtClean="0"/>
              <a:t>Argument 2: </a:t>
            </a:r>
          </a:p>
          <a:p>
            <a:pPr lvl="3"/>
            <a:r>
              <a:rPr lang="en-US" dirty="0" smtClean="0"/>
              <a:t>Field Length</a:t>
            </a:r>
          </a:p>
          <a:p>
            <a:pPr>
              <a:buFont typeface="Wingdings" panose="05000000000000000000" pitchFamily="2" charset="2"/>
              <a:buChar char="§"/>
            </a:pPr>
            <a:r>
              <a:rPr lang="en-US" dirty="0" smtClean="0"/>
              <a:t>Argument 3: </a:t>
            </a:r>
          </a:p>
          <a:p>
            <a:pPr lvl="3"/>
            <a:r>
              <a:rPr lang="en-US" dirty="0" smtClean="0"/>
              <a:t>Field Type</a:t>
            </a:r>
          </a:p>
          <a:p>
            <a:pPr>
              <a:buFont typeface="Wingdings" panose="05000000000000000000" pitchFamily="2" charset="2"/>
              <a:buChar char="§"/>
            </a:pPr>
            <a:r>
              <a:rPr lang="en-US" dirty="0" smtClean="0"/>
              <a:t>Argument 4: </a:t>
            </a:r>
          </a:p>
          <a:p>
            <a:pPr lvl="3"/>
            <a:r>
              <a:rPr lang="en-US" dirty="0" err="1" smtClean="0"/>
              <a:t>Neighbour</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30</a:t>
            </a:fld>
            <a:endParaRPr lang="en-US"/>
          </a:p>
        </p:txBody>
      </p:sp>
    </p:spTree>
    <p:extLst>
      <p:ext uri="{BB962C8B-B14F-4D97-AF65-F5344CB8AC3E}">
        <p14:creationId xmlns:p14="http://schemas.microsoft.com/office/powerpoint/2010/main" val="2957829474"/>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Fields - </a:t>
            </a:r>
            <a:r>
              <a:rPr lang="en-US" dirty="0" err="1" smtClean="0"/>
              <a:t>addReservedField</a:t>
            </a:r>
            <a:endParaRPr lang="en-US" dirty="0"/>
          </a:p>
        </p:txBody>
      </p:sp>
      <p:sp>
        <p:nvSpPr>
          <p:cNvPr id="3" name="Content Placeholder 2"/>
          <p:cNvSpPr>
            <a:spLocks noGrp="1"/>
          </p:cNvSpPr>
          <p:nvPr>
            <p:ph idx="1"/>
          </p:nvPr>
        </p:nvSpPr>
        <p:spPr/>
        <p:txBody>
          <a:bodyPr/>
          <a:lstStyle/>
          <a:p>
            <a:r>
              <a:rPr lang="en-US" dirty="0" smtClean="0"/>
              <a:t>All new applications MUST define a set of reserved fields </a:t>
            </a:r>
          </a:p>
          <a:p>
            <a:r>
              <a:rPr lang="en-US" dirty="0" smtClean="0"/>
              <a:t>These can be used to add extra fields to the application without the need to change the layout of the data. </a:t>
            </a:r>
          </a:p>
          <a:p>
            <a:r>
              <a:rPr lang="en-US" dirty="0" smtClean="0"/>
              <a:t>Ten reserved fields may be added</a:t>
            </a:r>
          </a:p>
          <a:p>
            <a:r>
              <a:rPr lang="en-US" dirty="0" smtClean="0"/>
              <a:t>The names of which should be RESERVED.1 etc. </a:t>
            </a:r>
          </a:p>
          <a:p>
            <a:r>
              <a:rPr lang="en-US" dirty="0" smtClean="0"/>
              <a:t>The standard API for this is: </a:t>
            </a:r>
          </a:p>
          <a:p>
            <a:pPr lvl="1"/>
            <a:r>
              <a:rPr lang="en-US" dirty="0" err="1" smtClean="0"/>
              <a:t>Table.addReservedField</a:t>
            </a:r>
            <a:r>
              <a:rPr lang="en-US" dirty="0" smtClean="0"/>
              <a:t>(fieldname) </a:t>
            </a:r>
          </a:p>
          <a:p>
            <a:endParaRPr lang="en-US"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addLocalReferenceField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All applications MUST contain a LOCAL.REF field. </a:t>
            </a:r>
          </a:p>
          <a:p>
            <a:r>
              <a:rPr lang="en-US" dirty="0" smtClean="0"/>
              <a:t>This allows T24 clients to add user definable fields to the application. </a:t>
            </a:r>
          </a:p>
          <a:p>
            <a:r>
              <a:rPr lang="en-US" dirty="0" smtClean="0"/>
              <a:t>The standard API for this is: </a:t>
            </a:r>
          </a:p>
          <a:p>
            <a:pPr lvl="1"/>
            <a:r>
              <a:rPr lang="en-US" dirty="0" err="1" smtClean="0"/>
              <a:t>Table.addLocalReferenceField</a:t>
            </a:r>
            <a:r>
              <a:rPr lang="en-US" dirty="0" smtClean="0"/>
              <a:t> </a:t>
            </a:r>
          </a:p>
          <a:p>
            <a:endParaRPr lang="en-US"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addOverrideField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All applications MUST have a field to store overrides. </a:t>
            </a:r>
          </a:p>
          <a:p>
            <a:r>
              <a:rPr lang="en-US" dirty="0" smtClean="0"/>
              <a:t>Even if the application does not currently use the override processing this is required</a:t>
            </a:r>
          </a:p>
          <a:p>
            <a:r>
              <a:rPr lang="en-US" dirty="0" smtClean="0"/>
              <a:t>The standard API for this is: </a:t>
            </a:r>
          </a:p>
          <a:p>
            <a:pPr lvl="1"/>
            <a:r>
              <a:rPr lang="en-US" dirty="0" err="1" smtClean="0"/>
              <a:t>Table.addOverrideField</a:t>
            </a:r>
            <a:r>
              <a:rPr lang="en-US" dirty="0" smtClean="0"/>
              <a:t> </a:t>
            </a:r>
          </a:p>
          <a:p>
            <a:endParaRPr lang="en-US"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Standard Fields - </a:t>
            </a:r>
            <a:r>
              <a:rPr lang="en-US" dirty="0" err="1" smtClean="0"/>
              <a:t>addDeliveryReferenceField</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Applications that raise delivery events must define a field to hold the delivery references.</a:t>
            </a:r>
          </a:p>
          <a:p>
            <a:r>
              <a:rPr lang="en-US" dirty="0" smtClean="0"/>
              <a:t>By default, the name of this field should be DELIVERY.REF</a:t>
            </a:r>
          </a:p>
          <a:p>
            <a:r>
              <a:rPr lang="en-US" dirty="0" smtClean="0"/>
              <a:t>Multiple fields are required to hold delivery references for multiple involved parties. </a:t>
            </a:r>
          </a:p>
          <a:p>
            <a:r>
              <a:rPr lang="en-US" dirty="0" smtClean="0"/>
              <a:t>The standard API for this is: </a:t>
            </a:r>
          </a:p>
          <a:p>
            <a:pPr lvl="1"/>
            <a:r>
              <a:rPr lang="en-US" dirty="0" err="1" smtClean="0"/>
              <a:t>Table.addDeliveryReferenceField</a:t>
            </a:r>
            <a:r>
              <a:rPr lang="en-US" dirty="0" smtClean="0"/>
              <a:t> </a:t>
            </a:r>
          </a:p>
          <a:p>
            <a:endParaRPr lang="en-US" dirty="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field type - APIs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27518" y="1312863"/>
            <a:ext cx="4979582" cy="4982214"/>
          </a:xfrm>
          <a:prstGeom prst="rect">
            <a:avLst/>
          </a:prstGeom>
          <a:noFill/>
          <a:ln w="19050">
            <a:solidFill>
              <a:srgbClr val="363ED6"/>
            </a:solidFill>
            <a:miter lim="800000"/>
            <a:headEnd/>
            <a:tailEnd/>
          </a:ln>
          <a:effectLst/>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field type - APIs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84769" y="1427163"/>
            <a:ext cx="5123437" cy="4638675"/>
          </a:xfrm>
          <a:prstGeom prst="rect">
            <a:avLst/>
          </a:prstGeom>
          <a:noFill/>
          <a:ln w="19050">
            <a:solidFill>
              <a:srgbClr val="363ED6"/>
            </a:solidFill>
            <a:miter lim="800000"/>
            <a:headEnd/>
            <a:tailEnd/>
          </a:ln>
          <a:effec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sp>
        <p:nvSpPr>
          <p:cNvPr id="3" name="Content Placeholder 2"/>
          <p:cNvSpPr>
            <a:spLocks noGrp="1"/>
          </p:cNvSpPr>
          <p:nvPr>
            <p:ph idx="1"/>
          </p:nvPr>
        </p:nvSpPr>
        <p:spPr/>
        <p:txBody>
          <a:bodyPr/>
          <a:lstStyle/>
          <a:p>
            <a:r>
              <a:rPr lang="en-US" dirty="0" smtClean="0"/>
              <a:t>EB.DEV.HELPER is a standard utility that creates all of the </a:t>
            </a:r>
            <a:r>
              <a:rPr lang="en-US" dirty="0" err="1" smtClean="0"/>
              <a:t>artefacts</a:t>
            </a:r>
            <a:r>
              <a:rPr lang="en-US" dirty="0" smtClean="0"/>
              <a:t> that are required to run an application in T24.</a:t>
            </a:r>
          </a:p>
          <a:p>
            <a:r>
              <a:rPr lang="en-US" dirty="0" smtClean="0"/>
              <a:t>The key to the record is application that is worked out</a:t>
            </a:r>
          </a:p>
          <a:p>
            <a:r>
              <a:rPr lang="en-US" dirty="0" smtClean="0"/>
              <a:t>Once verified will perform a number of actions if relevant field is flagged </a:t>
            </a:r>
          </a:p>
          <a:p>
            <a:endParaRPr lang="en-US" dirty="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sp>
        <p:nvSpPr>
          <p:cNvPr id="3" name="Content Placeholder 2"/>
          <p:cNvSpPr>
            <a:spLocks noGrp="1"/>
          </p:cNvSpPr>
          <p:nvPr>
            <p:ph idx="1"/>
          </p:nvPr>
        </p:nvSpPr>
        <p:spPr/>
        <p:txBody>
          <a:bodyPr/>
          <a:lstStyle/>
          <a:p>
            <a:r>
              <a:rPr lang="en-US" dirty="0" smtClean="0"/>
              <a:t>This creates:</a:t>
            </a:r>
          </a:p>
          <a:p>
            <a:pPr lvl="1"/>
            <a:r>
              <a:rPr lang="en-US" dirty="0" smtClean="0"/>
              <a:t>a PGM.FILE record,</a:t>
            </a:r>
          </a:p>
          <a:p>
            <a:pPr lvl="1"/>
            <a:r>
              <a:rPr lang="en-US" dirty="0" smtClean="0"/>
              <a:t>a FILE.CONTROL record,</a:t>
            </a:r>
          </a:p>
          <a:p>
            <a:pPr lvl="1"/>
            <a:r>
              <a:rPr lang="en-US" dirty="0" smtClean="0"/>
              <a:t>an INSERT file (I_F.MY.APPLICATION) that holds the equated field names, and </a:t>
            </a:r>
          </a:p>
          <a:p>
            <a:pPr lvl="1"/>
            <a:r>
              <a:rPr lang="en-US" dirty="0" smtClean="0"/>
              <a:t>CREATE.FILES file to create the physical database files </a:t>
            </a:r>
          </a:p>
          <a:p>
            <a:pPr lvl="1"/>
            <a:r>
              <a:rPr lang="en-US" dirty="0" smtClean="0"/>
              <a:t>Updates/creates the STANDARD.SELECTION record via OFS and sets the REBUILD.SYS.FIELDS flag to ‘Y’</a:t>
            </a:r>
          </a:p>
          <a:p>
            <a:pPr lvl="1"/>
            <a:r>
              <a:rPr lang="en-US" dirty="0" smtClean="0"/>
              <a:t>Creates the DAS routines for the application using  CREATE.DAS.PGMS</a:t>
            </a:r>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Templates in T24:</a:t>
            </a:r>
          </a:p>
          <a:p>
            <a:pPr lvl="1"/>
            <a:r>
              <a:rPr lang="en-US" dirty="0" smtClean="0"/>
              <a:t>T24 has a model subroutine </a:t>
            </a:r>
          </a:p>
          <a:p>
            <a:pPr lvl="1"/>
            <a:r>
              <a:rPr lang="en-US" dirty="0" smtClean="0"/>
              <a:t>This is used as a base for all applications</a:t>
            </a:r>
          </a:p>
          <a:p>
            <a:pPr lvl="1"/>
            <a:r>
              <a:rPr lang="en-US" dirty="0" smtClean="0"/>
              <a:t>This is done so that they look and feel the same.</a:t>
            </a:r>
          </a:p>
          <a:p>
            <a:pPr lvl="1">
              <a:buNone/>
            </a:pPr>
            <a:endParaRPr lang="en-US" dirty="0" smtClean="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Step 3 – </a:t>
            </a:r>
            <a:r>
              <a:rPr lang="en-US" dirty="0" err="1" smtClean="0"/>
              <a:t>Artefact</a:t>
            </a:r>
            <a:r>
              <a:rPr lang="en-US" dirty="0" smtClean="0"/>
              <a:t> Creation  EB.DEV.HELPER </a:t>
            </a:r>
            <a:br>
              <a:rPr lang="en-US" dirty="0" smtClean="0"/>
            </a:b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157288" y="1685925"/>
            <a:ext cx="5334000" cy="2419350"/>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solidFill>
                  <a:schemeClr val="bg1"/>
                </a:solidFill>
              </a:rPr>
              <a:t>Workshop</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template with the following specification:</a:t>
            </a:r>
          </a:p>
          <a:p>
            <a:endParaRPr lang="en-US" dirty="0"/>
          </a:p>
        </p:txBody>
      </p:sp>
      <p:sp>
        <p:nvSpPr>
          <p:cNvPr id="2" name="Title 1"/>
          <p:cNvSpPr>
            <a:spLocks noGrp="1"/>
          </p:cNvSpPr>
          <p:nvPr>
            <p:ph type="title"/>
          </p:nvPr>
        </p:nvSpPr>
        <p:spPr/>
        <p:txBody>
          <a:bodyPr/>
          <a:lstStyle/>
          <a:p>
            <a:r>
              <a:rPr lang="en-US" dirty="0" smtClean="0"/>
              <a:t>Workshop</a:t>
            </a:r>
            <a:endParaRPr lang="en-US" dirty="0"/>
          </a:p>
        </p:txBody>
      </p:sp>
      <p:graphicFrame>
        <p:nvGraphicFramePr>
          <p:cNvPr id="4" name="Table 3"/>
          <p:cNvGraphicFramePr>
            <a:graphicFrameLocks noGrp="1"/>
          </p:cNvGraphicFramePr>
          <p:nvPr/>
        </p:nvGraphicFramePr>
        <p:xfrm>
          <a:off x="1257300" y="2133600"/>
          <a:ext cx="6660137" cy="3312160"/>
        </p:xfrm>
        <a:graphic>
          <a:graphicData uri="http://schemas.openxmlformats.org/drawingml/2006/table">
            <a:tbl>
              <a:tblPr firstRow="1" bandRow="1">
                <a:tableStyleId>{5C22544A-7EE6-4342-B048-85BDC9FD1C3A}</a:tableStyleId>
              </a:tblPr>
              <a:tblGrid>
                <a:gridCol w="526770"/>
                <a:gridCol w="1601748"/>
                <a:gridCol w="1601748"/>
                <a:gridCol w="1883391"/>
                <a:gridCol w="1046480"/>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No</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Field Name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Type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Description</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Mandatory</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1</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POLICY.NO</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Standard T24 ID – Prefix IN</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2</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POLICY.TYPE</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Should be a valid Policy Type in the POLICY.TYPE</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3</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CUSTOMER.NO</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10,CUS</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 valid CUSTOMER</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4</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CURRENCY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3,CCY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 valid CURRENCY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5</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COVER.AMOUNT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16,AMT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6</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PREMIUM.AMOUNT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16,AMT</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Y</a:t>
                      </a:r>
                      <a:endParaRPr kumimoji="0" lang="en-US" sz="12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7</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START.DATE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11,D</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Defaults to TODAY</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dirty="0" smtClean="0">
                        <a:ln>
                          <a:noFill/>
                        </a:ln>
                        <a:solidFill>
                          <a:schemeClr val="tx2"/>
                        </a:solidFill>
                        <a:effectLst/>
                        <a:latin typeface="Tahoma" pitchFamily="34" charset="0"/>
                      </a:endParaRPr>
                    </a:p>
                  </a:txBody>
                  <a:tcPr horzOverflow="overflow"/>
                </a:tc>
              </a:tr>
            </a:tbl>
          </a:graphicData>
        </a:graphic>
      </p:graphicFrame>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76301" y="1592263"/>
          <a:ext cx="7277099" cy="3108960"/>
        </p:xfrm>
        <a:graphic>
          <a:graphicData uri="http://schemas.openxmlformats.org/drawingml/2006/table">
            <a:tbl>
              <a:tblPr firstRow="1" bandRow="1">
                <a:tableStyleId>{5C22544A-7EE6-4342-B048-85BDC9FD1C3A}</a:tableStyleId>
              </a:tblPr>
              <a:tblGrid>
                <a:gridCol w="479008"/>
                <a:gridCol w="1688562"/>
                <a:gridCol w="1542119"/>
                <a:gridCol w="2367197"/>
                <a:gridCol w="1200213"/>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solidFill>
                          <a:effectLst/>
                          <a:latin typeface="Tahoma" pitchFamily="34" charset="0"/>
                          <a:ea typeface="Times New Roman" pitchFamily="18" charset="0"/>
                          <a:cs typeface="Tahoma" pitchFamily="34" charset="0"/>
                        </a:rPr>
                        <a:t>No</a:t>
                      </a:r>
                      <a:endParaRPr kumimoji="0" lang="en-US" sz="1200" b="1" i="0" u="none" strike="noStrike" cap="none" normalizeH="0" baseline="0" dirty="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Field Name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Type</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Description</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Mandatory</a:t>
                      </a:r>
                      <a:endParaRPr kumimoji="0" lang="en-US" sz="12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8</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PAYMENT.FRQ</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16,FQO</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Must be after START.DATE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9</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XX&lt;BENEFICIARY</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10,CUS OR 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10</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XX&gt;ADDRESS</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11</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AGREEMENT.TYPE</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Only the following options are valid OPTION1 – OPTION4</a:t>
                      </a:r>
                      <a:endParaRPr kumimoji="0" lang="en-US" sz="1300" b="0" i="0" u="none" strike="noStrike" cap="none" normalizeH="0" baseline="0" smtClean="0">
                        <a:ln>
                          <a:noFill/>
                        </a:ln>
                        <a:solidFill>
                          <a:schemeClr val="tx2"/>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Either agreement type or CONDITIONS must be set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12</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CONDITIONS</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35,A</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Free Text</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2"/>
                          </a:solidFill>
                          <a:effectLst/>
                          <a:latin typeface="Tahoma" pitchFamily="34" charset="0"/>
                          <a:ea typeface="Times New Roman" pitchFamily="18" charset="0"/>
                          <a:cs typeface="Tahoma" pitchFamily="34" charset="0"/>
                        </a:rPr>
                        <a:t>13</a:t>
                      </a:r>
                      <a:endParaRPr kumimoji="0" lang="en-US" sz="1300" b="1"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2"/>
                          </a:solidFill>
                          <a:effectLst/>
                          <a:latin typeface="Tahoma" pitchFamily="34" charset="0"/>
                          <a:ea typeface="Times New Roman" pitchFamily="18" charset="0"/>
                          <a:cs typeface="Tahoma" pitchFamily="34" charset="0"/>
                        </a:rPr>
                        <a:t>XX.LOCAL.REF</a:t>
                      </a:r>
                      <a:endParaRPr kumimoji="0" lang="en-US" sz="1300" b="0" i="0" u="none" strike="noStrike" cap="none" normalizeH="0" baseline="0" smtClean="0">
                        <a:ln>
                          <a:noFill/>
                        </a:ln>
                        <a:solidFill>
                          <a:schemeClr val="tx2"/>
                        </a:solidFill>
                        <a:effectLst/>
                        <a:latin typeface="Arial" charset="0"/>
                        <a:ea typeface="Times New Roman" pitchFamily="18" charset="0"/>
                        <a:cs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smtClean="0">
                        <a:ln>
                          <a:noFill/>
                        </a:ln>
                        <a:solidFill>
                          <a:schemeClr val="tx2"/>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300" b="0" i="0" u="none" strike="noStrike" cap="none" normalizeH="0" baseline="0" dirty="0" smtClean="0">
                        <a:ln>
                          <a:noFill/>
                        </a:ln>
                        <a:solidFill>
                          <a:schemeClr val="tx2"/>
                        </a:solidFill>
                        <a:effectLst/>
                        <a:latin typeface="Tahoma" pitchFamily="34" charset="0"/>
                      </a:endParaRPr>
                    </a:p>
                  </a:txBody>
                  <a:tcPr horzOverflow="overflow"/>
                </a:tc>
              </a:tr>
            </a:tbl>
          </a:graphicData>
        </a:graphic>
      </p:graphicFrame>
      <p:sp>
        <p:nvSpPr>
          <p:cNvPr id="2" name="Title 1"/>
          <p:cNvSpPr>
            <a:spLocks noGrp="1"/>
          </p:cNvSpPr>
          <p:nvPr>
            <p:ph type="title"/>
          </p:nvPr>
        </p:nvSpPr>
        <p:spPr/>
        <p:txBody>
          <a:bodyPr/>
          <a:lstStyle/>
          <a:p>
            <a:r>
              <a:rPr lang="en-US" dirty="0" smtClean="0"/>
              <a:t>Workshop</a:t>
            </a:r>
            <a:endParaRPr lang="en-US" dirty="0"/>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Copy the template format ‘TEMPLATE’ from GLOBUS.BP to your record ‘EB.INSURANCE’ in LOCAL.BP ‘ANANDHI.BP’</a:t>
            </a:r>
          </a:p>
          <a:p>
            <a:r>
              <a:rPr lang="en-US" dirty="0" smtClean="0"/>
              <a:t>Add value to the properties, such as Name, Title, Stereotype, Product, Classification, System Clear File and prefix</a:t>
            </a:r>
          </a:p>
          <a:p>
            <a:r>
              <a:rPr lang="en-US" dirty="0" smtClean="0"/>
              <a:t>Copy the template format ‘TEMPLATE.FIELDS’ from GLOBUS.BP to your record ‘EB.INSURANCE.FIELDS’ of LOCAL.BP ‘ANANDHI.BP’</a:t>
            </a:r>
          </a:p>
          <a:p>
            <a:r>
              <a:rPr lang="en-US" dirty="0" smtClean="0"/>
              <a:t>Rename the field names and corresponding values.</a:t>
            </a:r>
          </a:p>
          <a:p>
            <a:endParaRPr lang="en-US" dirty="0"/>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050924" y="1701800"/>
            <a:ext cx="6569076" cy="1705891"/>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836613" y="1279525"/>
            <a:ext cx="6757987" cy="4897809"/>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281113" y="1538288"/>
            <a:ext cx="5819775" cy="195262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EB.INSURANCE.FIELDS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085850" y="1082675"/>
            <a:ext cx="5962650" cy="526004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EB.INSURANCE.FIELDS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189038" y="1538288"/>
            <a:ext cx="6562725" cy="408622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a:t>
            </a:r>
            <a:endParaRPr lang="en-US" dirty="0"/>
          </a:p>
        </p:txBody>
      </p:sp>
      <p:sp>
        <p:nvSpPr>
          <p:cNvPr id="3" name="Content Placeholder 2"/>
          <p:cNvSpPr>
            <a:spLocks noGrp="1"/>
          </p:cNvSpPr>
          <p:nvPr>
            <p:ph idx="1"/>
          </p:nvPr>
        </p:nvSpPr>
        <p:spPr/>
        <p:txBody>
          <a:bodyPr/>
          <a:lstStyle/>
          <a:p>
            <a:r>
              <a:rPr lang="en-US" dirty="0" smtClean="0"/>
              <a:t>Things to be considered for creating an Application</a:t>
            </a:r>
          </a:p>
          <a:p>
            <a:pPr lvl="1"/>
            <a:r>
              <a:rPr lang="en-US" dirty="0" smtClean="0"/>
              <a:t>What business functionality must be covered</a:t>
            </a:r>
          </a:p>
          <a:p>
            <a:pPr lvl="1"/>
            <a:r>
              <a:rPr lang="en-US" dirty="0" smtClean="0"/>
              <a:t>Properties (Static information) of the Application</a:t>
            </a:r>
          </a:p>
          <a:p>
            <a:pPr lvl="1"/>
            <a:r>
              <a:rPr lang="en-US" dirty="0" smtClean="0"/>
              <a:t>Retain T24 Application Flow</a:t>
            </a:r>
          </a:p>
          <a:p>
            <a:endParaRPr lang="en-US" dirty="0" smtClean="0"/>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EB.DEV.HELPER</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373188" y="2130425"/>
            <a:ext cx="5334000" cy="2419350"/>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EB.DEV.HELPER</a:t>
            </a:r>
            <a:endParaRPr lang="en-US" dirty="0"/>
          </a:p>
        </p:txBody>
      </p:sp>
      <p:sp>
        <p:nvSpPr>
          <p:cNvPr id="4" name="Content Placeholder 3"/>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79488" y="1612900"/>
            <a:ext cx="5929312" cy="4676480"/>
          </a:xfrm>
          <a:prstGeom prst="rect">
            <a:avLst/>
          </a:prstGeom>
          <a:noFill/>
          <a:ln w="9525">
            <a:noFill/>
            <a:miter lim="800000"/>
            <a:headEnd/>
            <a:tailEnd/>
          </a:ln>
          <a:effectLst/>
        </p:spPr>
      </p:pic>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1121554" y="1554163"/>
            <a:ext cx="4541868" cy="4638675"/>
          </a:xfrm>
          <a:prstGeom prst="rect">
            <a:avLst/>
          </a:prstGeom>
          <a:noFill/>
          <a:ln w="9525">
            <a:solidFill>
              <a:srgbClr val="363ED6"/>
            </a:solidFill>
            <a:miter lim="800000"/>
            <a:headEnd/>
            <a:tailEnd/>
          </a:ln>
          <a:effec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will able to</a:t>
            </a:r>
          </a:p>
          <a:p>
            <a:pPr lvl="1"/>
            <a:r>
              <a:rPr lang="en-US" dirty="0" smtClean="0"/>
              <a:t>Create a template in R09</a:t>
            </a:r>
          </a:p>
          <a:p>
            <a:pPr lvl="1"/>
            <a:r>
              <a:rPr lang="en-US" dirty="0" smtClean="0"/>
              <a:t>Add fields in the template</a:t>
            </a:r>
          </a:p>
          <a:p>
            <a:endParaRPr lang="en-US" dirty="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a:t>
            </a:r>
            <a:endParaRPr lang="en-US" dirty="0"/>
          </a:p>
        </p:txBody>
      </p:sp>
      <p:sp>
        <p:nvSpPr>
          <p:cNvPr id="3" name="Content Placeholder 2"/>
          <p:cNvSpPr>
            <a:spLocks noGrp="1"/>
          </p:cNvSpPr>
          <p:nvPr>
            <p:ph idx="1"/>
          </p:nvPr>
        </p:nvSpPr>
        <p:spPr/>
        <p:txBody>
          <a:bodyPr/>
          <a:lstStyle/>
          <a:p>
            <a:r>
              <a:rPr lang="en-US" dirty="0" smtClean="0"/>
              <a:t>Naming</a:t>
            </a:r>
          </a:p>
          <a:p>
            <a:pPr lvl="1"/>
            <a:r>
              <a:rPr lang="en-US" dirty="0" smtClean="0"/>
              <a:t>Name of the Application must be meaningful.</a:t>
            </a:r>
          </a:p>
          <a:p>
            <a:pPr lvl="1"/>
            <a:r>
              <a:rPr lang="en-US" dirty="0" smtClean="0"/>
              <a:t>Some indication of purpose should also be there</a:t>
            </a:r>
          </a:p>
          <a:p>
            <a:pPr lvl="1"/>
            <a:r>
              <a:rPr lang="en-US" dirty="0" smtClean="0"/>
              <a:t>Should be prefixed by the product code</a:t>
            </a:r>
          </a:p>
          <a:p>
            <a:pPr lvl="1"/>
            <a:r>
              <a:rPr lang="en-US" dirty="0" smtClean="0"/>
              <a:t>The product code should be available in EB.PRODUCT</a:t>
            </a:r>
          </a:p>
          <a:p>
            <a:pPr lvl="2">
              <a:buNone/>
            </a:pPr>
            <a:r>
              <a:rPr lang="en-US" dirty="0" err="1" smtClean="0"/>
              <a:t>Eg</a:t>
            </a:r>
            <a:r>
              <a:rPr lang="en-US" dirty="0" smtClean="0"/>
              <a:t>. PW.ACTIVITY.</a:t>
            </a:r>
          </a:p>
          <a:p>
            <a:pPr lvl="1"/>
            <a:r>
              <a:rPr lang="en-US" dirty="0" smtClean="0"/>
              <a:t>File name should not exceed 25 characters </a:t>
            </a:r>
          </a:p>
          <a:p>
            <a:pPr lvl="1"/>
            <a:endParaRPr lang="en-US" dirty="0" smtClean="0"/>
          </a:p>
          <a:p>
            <a:endParaRPr lang="en-US" sz="2400" dirty="0" smtClean="0"/>
          </a:p>
          <a:p>
            <a:pPr lvl="1"/>
            <a:endParaRPr lang="en-US" dirty="0" smtClean="0"/>
          </a:p>
          <a:p>
            <a:endParaRPr lang="en-US" dirty="0" smtClean="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Classifications	</a:t>
            </a:r>
            <a:endParaRPr lang="en-US" dirty="0"/>
          </a:p>
        </p:txBody>
      </p:sp>
      <p:graphicFrame>
        <p:nvGraphicFramePr>
          <p:cNvPr id="4" name="Content Placeholder 3"/>
          <p:cNvGraphicFramePr>
            <a:graphicFrameLocks noGrp="1"/>
          </p:cNvGraphicFramePr>
          <p:nvPr>
            <p:ph idx="1"/>
          </p:nvPr>
        </p:nvGraphicFramePr>
        <p:xfrm>
          <a:off x="992188" y="1592263"/>
          <a:ext cx="7874000" cy="2839720"/>
        </p:xfrm>
        <a:graphic>
          <a:graphicData uri="http://schemas.openxmlformats.org/drawingml/2006/table">
            <a:tbl>
              <a:tblPr firstRow="1" bandRow="1">
                <a:tableStyleId>{5C22544A-7EE6-4342-B048-85BDC9FD1C3A}</a:tableStyleId>
              </a:tblPr>
              <a:tblGrid>
                <a:gridCol w="1674812"/>
                <a:gridCol w="6199188"/>
              </a:tblGrid>
              <a:tr h="370840">
                <a:tc>
                  <a:txBody>
                    <a:bodyPr/>
                    <a:lstStyle/>
                    <a:p>
                      <a:r>
                        <a:rPr lang="en-US" dirty="0" smtClean="0"/>
                        <a:t>Classification</a:t>
                      </a:r>
                      <a:endParaRPr lang="en-US" dirty="0"/>
                    </a:p>
                  </a:txBody>
                  <a:tcPr/>
                </a:tc>
                <a:tc>
                  <a:txBody>
                    <a:bodyPr/>
                    <a:lstStyle/>
                    <a:p>
                      <a:r>
                        <a:rPr lang="en-US" dirty="0" smtClean="0"/>
                        <a:t>Details</a:t>
                      </a:r>
                      <a:endParaRPr lang="en-US" dirty="0"/>
                    </a:p>
                  </a:txBody>
                  <a:tcPr/>
                </a:tc>
              </a:tr>
              <a:tr h="370840">
                <a:tc>
                  <a:txBody>
                    <a:bodyPr/>
                    <a:lstStyle/>
                    <a:p>
                      <a:r>
                        <a:rPr lang="en-US" dirty="0" smtClean="0"/>
                        <a:t>INT</a:t>
                      </a:r>
                      <a:endParaRPr lang="en-US" dirty="0"/>
                    </a:p>
                  </a:txBody>
                  <a:tcPr/>
                </a:tc>
                <a:tc>
                  <a:txBody>
                    <a:bodyPr/>
                    <a:lstStyle/>
                    <a:p>
                      <a:pPr algn="just"/>
                      <a:r>
                        <a:rPr lang="en-US" sz="1800" kern="1200" baseline="0" dirty="0" smtClean="0">
                          <a:solidFill>
                            <a:schemeClr val="dk1"/>
                          </a:solidFill>
                          <a:latin typeface="+mn-lt"/>
                          <a:ea typeface="+mn-ea"/>
                          <a:cs typeface="+mn-cs"/>
                        </a:rPr>
                        <a:t>Installation - This covers files like COMPANY, USER, LANGUAGE, where only one version of the file will exist regardless of the number of companies 	</a:t>
                      </a:r>
                    </a:p>
                  </a:txBody>
                  <a:tcPr/>
                </a:tc>
              </a:tr>
              <a:tr h="370840">
                <a:tc>
                  <a:txBody>
                    <a:bodyPr/>
                    <a:lstStyle/>
                    <a:p>
                      <a:r>
                        <a:rPr lang="en-US" dirty="0" smtClean="0"/>
                        <a:t>CUS</a:t>
                      </a:r>
                      <a:endParaRPr lang="en-US" dirty="0"/>
                    </a:p>
                  </a:txBody>
                  <a:tcPr/>
                </a:tc>
                <a:tc>
                  <a:txBody>
                    <a:bodyPr/>
                    <a:lstStyle/>
                    <a:p>
                      <a:r>
                        <a:rPr lang="en-US" sz="1800" kern="1200" baseline="0" dirty="0" smtClean="0">
                          <a:solidFill>
                            <a:schemeClr val="dk1"/>
                          </a:solidFill>
                          <a:latin typeface="+mn-lt"/>
                          <a:ea typeface="+mn-ea"/>
                          <a:cs typeface="+mn-cs"/>
                        </a:rPr>
                        <a:t>Customer - for files where the data can be shared between companies. Primarily static information and tables. 	</a:t>
                      </a:r>
                    </a:p>
                  </a:txBody>
                  <a:tcPr/>
                </a:tc>
              </a:tr>
              <a:tr h="370840">
                <a:tc>
                  <a:txBody>
                    <a:bodyPr/>
                    <a:lstStyle/>
                    <a:p>
                      <a:r>
                        <a:rPr lang="en-US" dirty="0" smtClean="0"/>
                        <a:t>FIN</a:t>
                      </a:r>
                      <a:endParaRPr lang="en-US" dirty="0"/>
                    </a:p>
                  </a:txBody>
                  <a:tcPr/>
                </a:tc>
                <a:tc>
                  <a:txBody>
                    <a:bodyPr/>
                    <a:lstStyle/>
                    <a:p>
                      <a:pPr algn="just"/>
                      <a:r>
                        <a:rPr lang="en-US" sz="1800" kern="1200" baseline="0" dirty="0" smtClean="0">
                          <a:solidFill>
                            <a:schemeClr val="dk1"/>
                          </a:solidFill>
                          <a:latin typeface="+mn-lt"/>
                          <a:ea typeface="+mn-ea"/>
                          <a:cs typeface="+mn-cs"/>
                        </a:rPr>
                        <a:t>Financial - for files that hold financial level details (amounts, balances etc.) where the data cannot be shared with other companies. 	</a:t>
                      </a:r>
                    </a:p>
                  </a:txBody>
                  <a:tcPr/>
                </a:tc>
              </a:tr>
            </a:tbl>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sp>
        <p:nvSpPr>
          <p:cNvPr id="3" name="Content Placeholder 2"/>
          <p:cNvSpPr>
            <a:spLocks noGrp="1"/>
          </p:cNvSpPr>
          <p:nvPr>
            <p:ph idx="1"/>
          </p:nvPr>
        </p:nvSpPr>
        <p:spPr/>
        <p:txBody>
          <a:bodyPr/>
          <a:lstStyle/>
          <a:p>
            <a:r>
              <a:rPr lang="en-US" dirty="0" smtClean="0"/>
              <a:t>The stereotype of the application decides which files will be created and used. There are three files that may be created: </a:t>
            </a:r>
          </a:p>
          <a:p>
            <a:pPr lvl="1"/>
            <a:r>
              <a:rPr lang="en-US" dirty="0" smtClean="0"/>
              <a:t>The main file is the live file or </a:t>
            </a:r>
            <a:r>
              <a:rPr lang="en-US" dirty="0" err="1" smtClean="0"/>
              <a:t>authorised</a:t>
            </a:r>
            <a:r>
              <a:rPr lang="en-US" dirty="0" smtClean="0"/>
              <a:t> file and has no suffix. </a:t>
            </a:r>
          </a:p>
          <a:p>
            <a:pPr lvl="1"/>
            <a:r>
              <a:rPr lang="en-US" dirty="0" smtClean="0"/>
              <a:t>The </a:t>
            </a:r>
            <a:r>
              <a:rPr lang="en-US" dirty="0" err="1" smtClean="0"/>
              <a:t>unauthorised</a:t>
            </a:r>
            <a:r>
              <a:rPr lang="en-US" dirty="0" smtClean="0"/>
              <a:t> file is suffixed with $NAU and holds the record as input or changed before it has been </a:t>
            </a:r>
            <a:r>
              <a:rPr lang="en-US" dirty="0" err="1" smtClean="0"/>
              <a:t>authorised</a:t>
            </a:r>
            <a:r>
              <a:rPr lang="en-US" dirty="0" smtClean="0"/>
              <a:t>. </a:t>
            </a:r>
          </a:p>
          <a:p>
            <a:pPr lvl="1"/>
            <a:r>
              <a:rPr lang="en-US" dirty="0" smtClean="0"/>
              <a:t>The history file is suffixed by $HIS and contains images of the record prior to each change. </a:t>
            </a:r>
          </a:p>
          <a:p>
            <a:endParaRPr lang="en-US" dirty="0" smtClean="0"/>
          </a:p>
          <a:p>
            <a:endParaRPr lang="en-US"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 types</a:t>
            </a:r>
            <a:endParaRPr lang="en-US" dirty="0"/>
          </a:p>
        </p:txBody>
      </p:sp>
      <p:sp>
        <p:nvSpPr>
          <p:cNvPr id="3" name="Content Placeholder 2"/>
          <p:cNvSpPr>
            <a:spLocks noGrp="1"/>
          </p:cNvSpPr>
          <p:nvPr>
            <p:ph idx="1"/>
          </p:nvPr>
        </p:nvSpPr>
        <p:spPr/>
        <p:txBody>
          <a:bodyPr/>
          <a:lstStyle/>
          <a:p>
            <a:r>
              <a:rPr lang="en-US" dirty="0" smtClean="0"/>
              <a:t>Application</a:t>
            </a:r>
          </a:p>
          <a:p>
            <a:pPr lvl="1"/>
            <a:r>
              <a:rPr lang="en-US" dirty="0" smtClean="0"/>
              <a:t>Allows data entry, </a:t>
            </a:r>
            <a:r>
              <a:rPr lang="en-US" dirty="0" err="1" smtClean="0"/>
              <a:t>authorisation</a:t>
            </a:r>
            <a:r>
              <a:rPr lang="en-US" dirty="0" smtClean="0"/>
              <a:t>, deletion, history restore, etc. e.g. CUSTOMER </a:t>
            </a:r>
          </a:p>
          <a:p>
            <a:r>
              <a:rPr lang="en-US" dirty="0" smtClean="0"/>
              <a:t>Display</a:t>
            </a:r>
          </a:p>
          <a:p>
            <a:pPr lvl="1"/>
            <a:r>
              <a:rPr lang="en-US" dirty="0" smtClean="0"/>
              <a:t>Used to simply view the data on a file maintained by the system rather than the user e.g. STMT.ENTRY </a:t>
            </a:r>
          </a:p>
          <a:p>
            <a:r>
              <a:rPr lang="en-US" dirty="0" smtClean="0"/>
              <a:t>Utility</a:t>
            </a:r>
          </a:p>
          <a:p>
            <a:pPr lvl="1"/>
            <a:r>
              <a:rPr lang="en-US" dirty="0" smtClean="0"/>
              <a:t>Allows data entry and a Verification function which initiates a process, e.g. ENQUIRY.REPORT </a:t>
            </a:r>
          </a:p>
          <a:p>
            <a:endParaRPr lang="en-US" dirty="0" smtClean="0"/>
          </a:p>
          <a:p>
            <a:endParaRPr lang="en-US" dirty="0" smtClean="0"/>
          </a:p>
          <a:p>
            <a:pPr lvl="1"/>
            <a:endParaRPr lang="en-US" dirty="0" smtClean="0"/>
          </a:p>
          <a:p>
            <a:pPr lvl="1"/>
            <a:endParaRPr lang="en-US" dirty="0" smtClean="0"/>
          </a:p>
          <a:p>
            <a:endParaRPr lang="en-US" sz="2400" dirty="0" smtClean="0"/>
          </a:p>
          <a:p>
            <a:pPr lvl="1"/>
            <a:endParaRPr lang="en-US" dirty="0" smtClean="0"/>
          </a:p>
          <a:p>
            <a:endParaRPr lang="en-US" dirty="0" smtClean="0"/>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3550</TotalTime>
  <Words>1869</Words>
  <Application>Microsoft Office PowerPoint</Application>
  <PresentationFormat>On-screen Show (4:3)</PresentationFormat>
  <Paragraphs>371</Paragraphs>
  <Slides>54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宋体</vt:lpstr>
      <vt:lpstr>Arial</vt:lpstr>
      <vt:lpstr>Arial Narrow</vt:lpstr>
      <vt:lpstr>Symbol</vt:lpstr>
      <vt:lpstr>Tahoma</vt:lpstr>
      <vt:lpstr>Times New Roman</vt:lpstr>
      <vt:lpstr>Wingdings</vt:lpstr>
      <vt:lpstr>Capgemini FS Print</vt:lpstr>
      <vt:lpstr>Template Programming</vt:lpstr>
      <vt:lpstr>Introduction</vt:lpstr>
      <vt:lpstr>Introduction</vt:lpstr>
      <vt:lpstr>Introduction</vt:lpstr>
      <vt:lpstr>Creating an Application</vt:lpstr>
      <vt:lpstr>Creating an Application</vt:lpstr>
      <vt:lpstr>Classifications </vt:lpstr>
      <vt:lpstr>Stereo Types</vt:lpstr>
      <vt:lpstr>Stereo types</vt:lpstr>
      <vt:lpstr>Stereo Types</vt:lpstr>
      <vt:lpstr>Naming, Stereo Types,Classification – Example</vt:lpstr>
      <vt:lpstr>Defining an Application</vt:lpstr>
      <vt:lpstr>Defining an Application</vt:lpstr>
      <vt:lpstr>Defining an Application</vt:lpstr>
      <vt:lpstr>Define the Fields</vt:lpstr>
      <vt:lpstr>Define the Fields</vt:lpstr>
      <vt:lpstr>Defining Fields - Example</vt:lpstr>
      <vt:lpstr>Field Settings </vt:lpstr>
      <vt:lpstr>Single valued fields </vt:lpstr>
      <vt:lpstr>Multi valued fields</vt:lpstr>
      <vt:lpstr>Multi valued fields</vt:lpstr>
      <vt:lpstr>Associated Multi value fields</vt:lpstr>
      <vt:lpstr>Sub valued fields </vt:lpstr>
      <vt:lpstr>Check file</vt:lpstr>
      <vt:lpstr>Check file - Example</vt:lpstr>
      <vt:lpstr>Adding a field</vt:lpstr>
      <vt:lpstr>Field Type</vt:lpstr>
      <vt:lpstr>Data type</vt:lpstr>
      <vt:lpstr>Data type Examples</vt:lpstr>
      <vt:lpstr>Data type Examples</vt:lpstr>
      <vt:lpstr>Table Field Definition</vt:lpstr>
      <vt:lpstr>Standard Fields - addReservedField</vt:lpstr>
      <vt:lpstr> Standard Fields - addLocalReferenceField  </vt:lpstr>
      <vt:lpstr> Standard Fields - addOverrideField  </vt:lpstr>
      <vt:lpstr> Standard Fields - addDeliveryReferenceField   </vt:lpstr>
      <vt:lpstr>Example field type - APIs</vt:lpstr>
      <vt:lpstr>Example field type - APIs</vt:lpstr>
      <vt:lpstr> Step 3 – Artefact Creation  EB.DEV.HELPER  </vt:lpstr>
      <vt:lpstr> Step 3 – Artefact Creation  EB.DEV.HELPER  </vt:lpstr>
      <vt:lpstr> Step 3 – Artefact Creation  EB.DEV.HELPER  </vt:lpstr>
      <vt:lpstr>Workshop</vt:lpstr>
      <vt:lpstr>Workshop</vt:lpstr>
      <vt:lpstr>Workshop</vt:lpstr>
      <vt:lpstr>Solution</vt:lpstr>
      <vt:lpstr>Solution</vt:lpstr>
      <vt:lpstr>Solution – EB.INSURANCE</vt:lpstr>
      <vt:lpstr>Solution</vt:lpstr>
      <vt:lpstr>Solution – EB.INSURANCE.FIELDS</vt:lpstr>
      <vt:lpstr>Solution – EB.INSURANCE.FIELDS</vt:lpstr>
      <vt:lpstr>Solution – EB.DEV.HELPER</vt:lpstr>
      <vt:lpstr>Solution – EB.DEV.HELPER</vt:lpstr>
      <vt:lpstr>Solution</vt:lpstr>
      <vt:lpstr>Summary</vt:lpstr>
      <vt:lpstr>www.capgemini.com/financialservices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Rajaraman, Anitha</cp:lastModifiedBy>
  <cp:revision>343</cp:revision>
  <cp:lastPrinted>2001-10-18T16:19:51Z</cp:lastPrinted>
  <dcterms:created xsi:type="dcterms:W3CDTF">2008-12-19T08:52:11Z</dcterms:created>
  <dcterms:modified xsi:type="dcterms:W3CDTF">2018-10-16T07:36:01Z</dcterms:modified>
</cp:coreProperties>
</file>