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ms-office.legacyDiagramTex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legacyDocTextInfo.bin" ContentType="application/vnd.ms-office.legacyDocTextInf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42"/>
  </p:notesMasterIdLst>
  <p:handoutMasterIdLst>
    <p:handoutMasterId r:id="rId43"/>
  </p:handoutMasterIdLst>
  <p:sldIdLst>
    <p:sldId id="425" r:id="rId2"/>
    <p:sldId id="663" r:id="rId3"/>
    <p:sldId id="664" r:id="rId4"/>
    <p:sldId id="665" r:id="rId5"/>
    <p:sldId id="666" r:id="rId6"/>
    <p:sldId id="667" r:id="rId7"/>
    <p:sldId id="668" r:id="rId8"/>
    <p:sldId id="669" r:id="rId9"/>
    <p:sldId id="670" r:id="rId10"/>
    <p:sldId id="671" r:id="rId11"/>
    <p:sldId id="673" r:id="rId12"/>
    <p:sldId id="674" r:id="rId13"/>
    <p:sldId id="676" r:id="rId14"/>
    <p:sldId id="677" r:id="rId15"/>
    <p:sldId id="678" r:id="rId16"/>
    <p:sldId id="679" r:id="rId17"/>
    <p:sldId id="680" r:id="rId18"/>
    <p:sldId id="681" r:id="rId19"/>
    <p:sldId id="682" r:id="rId20"/>
    <p:sldId id="684" r:id="rId21"/>
    <p:sldId id="685" r:id="rId22"/>
    <p:sldId id="686" r:id="rId23"/>
    <p:sldId id="687" r:id="rId24"/>
    <p:sldId id="688" r:id="rId25"/>
    <p:sldId id="691" r:id="rId26"/>
    <p:sldId id="692" r:id="rId27"/>
    <p:sldId id="693" r:id="rId28"/>
    <p:sldId id="695" r:id="rId29"/>
    <p:sldId id="696" r:id="rId30"/>
    <p:sldId id="697" r:id="rId31"/>
    <p:sldId id="698" r:id="rId32"/>
    <p:sldId id="699" r:id="rId33"/>
    <p:sldId id="701" r:id="rId34"/>
    <p:sldId id="703" r:id="rId35"/>
    <p:sldId id="704" r:id="rId36"/>
    <p:sldId id="705" r:id="rId37"/>
    <p:sldId id="707" r:id="rId38"/>
    <p:sldId id="709" r:id="rId39"/>
    <p:sldId id="710" r:id="rId40"/>
    <p:sldId id="661" r:id="rId41"/>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6" autoAdjust="0"/>
    <p:restoredTop sz="99828" autoAdjust="0"/>
  </p:normalViewPr>
  <p:slideViewPr>
    <p:cSldViewPr snapToGrid="0" snapToObjects="1">
      <p:cViewPr varScale="1">
        <p:scale>
          <a:sx n="73" d="100"/>
          <a:sy n="73" d="100"/>
        </p:scale>
        <p:origin x="-144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2742"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06/relationships/legacyDocTextInfo" Target="legacyDocTextInfo.bin"/></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txBox="1">
            <a:spLocks noGrp="1"/>
          </p:cNvSpPr>
          <p:nvPr>
            <p:ph type="body" idx="1"/>
          </p:nvPr>
        </p:nvSpPr>
        <p:spPr>
          <a:noFill/>
          <a:ln/>
        </p:spPr>
        <p:txBody>
          <a:bodyPr/>
          <a:lstStyle/>
          <a:p>
            <a:r>
              <a:rPr lang="en-US" smtClean="0"/>
              <a:t>ACC.WB.ENQ</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39</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Text Box 3"/>
          <p:cNvSpPr txBox="1">
            <a:spLocks noGrp="1" noChangeArrowheads="1"/>
          </p:cNvSpPr>
          <p:nvPr>
            <p:ph type="body" idx="1"/>
          </p:nvPr>
        </p:nvSpPr>
        <p:spPr>
          <a:noFill/>
          <a:ln/>
        </p:spPr>
        <p:txBody>
          <a:bodyPr/>
          <a:lstStyle/>
          <a:p>
            <a:r>
              <a:rPr lang="en-US" b="1" smtClean="0"/>
              <a:t>Why Enquiry?</a:t>
            </a:r>
            <a:endParaRPr lang="en-US" smtClean="0"/>
          </a:p>
          <a:p>
            <a:r>
              <a:rPr lang="en-US" smtClean="0"/>
              <a:t>To fetch data from the T24 applications as required.</a:t>
            </a:r>
          </a:p>
          <a:p>
            <a:r>
              <a:rPr lang="en-US" smtClean="0"/>
              <a:t>Data could be retrieved either from single file or multiple files.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Text Box 3"/>
          <p:cNvSpPr txBox="1">
            <a:spLocks noGrp="1" noChangeArrowheads="1"/>
          </p:cNvSpPr>
          <p:nvPr>
            <p:ph type="body" idx="1"/>
          </p:nvPr>
        </p:nvSpPr>
        <p:spPr>
          <a:noFill/>
          <a:ln/>
        </p:spPr>
        <p:txBody>
          <a:bodyPr/>
          <a:lstStyle/>
          <a:p>
            <a:r>
              <a:rPr lang="en-US" b="1" smtClean="0"/>
              <a:t>Why Subroutines?</a:t>
            </a:r>
            <a:endParaRPr lang="en-US" smtClean="0"/>
          </a:p>
          <a:p>
            <a:r>
              <a:rPr lang="en-US" smtClean="0"/>
              <a:t>Programs which are generally used to read/write data from T24 Files.</a:t>
            </a:r>
          </a:p>
          <a:p>
            <a:r>
              <a:rPr lang="en-US" smtClean="0"/>
              <a:t>Can be either core or user defined.</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Text Box 3"/>
          <p:cNvSpPr txBox="1">
            <a:spLocks noGrp="1" noChangeArrowheads="1"/>
          </p:cNvSpPr>
          <p:nvPr>
            <p:ph type="body" idx="1"/>
          </p:nvPr>
        </p:nvSpPr>
        <p:spPr>
          <a:noFill/>
          <a:ln/>
        </p:spPr>
        <p:txBody>
          <a:bodyPr/>
          <a:lstStyle/>
          <a:p>
            <a:r>
              <a:rPr lang="en-US" b="1" smtClean="0"/>
              <a:t>How do we call Subroutines in Globus?</a:t>
            </a:r>
            <a:endParaRPr lang="en-US" smtClean="0"/>
          </a:p>
          <a:p>
            <a:r>
              <a:rPr lang="en-US" smtClean="0"/>
              <a:t>From the main line by making an entry in PGM.FILE.</a:t>
            </a:r>
          </a:p>
          <a:p>
            <a:r>
              <a:rPr lang="en-US" smtClean="0"/>
              <a:t>Or call be attached to a Utility for enhancement</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Text Box 3"/>
          <p:cNvSpPr txBox="1">
            <a:spLocks noGrp="1" noChangeArrowheads="1"/>
          </p:cNvSpPr>
          <p:nvPr>
            <p:ph type="body" idx="1"/>
          </p:nvPr>
        </p:nvSpPr>
        <p:spPr>
          <a:noFill/>
          <a:ln/>
        </p:spPr>
        <p:txBody>
          <a:bodyPr/>
          <a:lstStyle/>
          <a:p>
            <a:r>
              <a:rPr lang="en-US" b="1" smtClean="0"/>
              <a:t>Why Enquiry Routines:</a:t>
            </a:r>
            <a:endParaRPr lang="en-US" smtClean="0"/>
          </a:p>
          <a:p>
            <a:r>
              <a:rPr lang="en-US" smtClean="0"/>
              <a:t>To enhance Report by</a:t>
            </a:r>
          </a:p>
          <a:p>
            <a:r>
              <a:rPr lang="en-US" smtClean="0"/>
              <a:t>Giving required Selection criteria before fetching the data.</a:t>
            </a:r>
          </a:p>
          <a:p>
            <a:r>
              <a:rPr lang="en-US" smtClean="0"/>
              <a:t>Make suitable data available after fetching data</a:t>
            </a:r>
          </a:p>
          <a:p>
            <a:r>
              <a:rPr lang="en-US" smtClean="0"/>
              <a:t>Retrieving data from more than one file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Text Box 3"/>
          <p:cNvSpPr txBox="1">
            <a:spLocks noGrp="1" noChangeArrowheads="1"/>
          </p:cNvSpPr>
          <p:nvPr>
            <p:ph type="body" idx="1"/>
          </p:nvPr>
        </p:nvSpPr>
        <p:spPr>
          <a:noFill/>
          <a:ln/>
        </p:spPr>
        <p:txBody>
          <a:bodyPr/>
          <a:lstStyle/>
          <a:p>
            <a:r>
              <a:rPr lang="en-US" smtClean="0"/>
              <a:t>O.DATA contains the last extracted value</a:t>
            </a:r>
          </a:p>
          <a:p>
            <a:r>
              <a:rPr lang="en-US" smtClean="0"/>
              <a:t>R.RECORD</a:t>
            </a:r>
          </a:p>
          <a:p>
            <a:pPr lvl="1"/>
            <a:r>
              <a:rPr lang="en-US" smtClean="0"/>
              <a:t>Defined in I_ENQUIRY.COMMON</a:t>
            </a:r>
          </a:p>
          <a:p>
            <a:pPr lvl="1"/>
            <a:r>
              <a:rPr lang="en-US" smtClean="0"/>
              <a:t>Contains the record pertaining to the current ID that has been extracted</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Text Box 3"/>
          <p:cNvSpPr txBox="1">
            <a:spLocks noGrp="1" noChangeArrowheads="1"/>
          </p:cNvSpPr>
          <p:nvPr>
            <p:ph type="body" idx="1"/>
          </p:nvPr>
        </p:nvSpPr>
        <p:spPr>
          <a:noFill/>
          <a:ln/>
        </p:spPr>
        <p:txBody>
          <a:bodyPr/>
          <a:lstStyle/>
          <a:p>
            <a:r>
              <a:rPr lang="en-US" smtClean="0"/>
              <a:t>Gets invoked after the fixed selection has been executed</a:t>
            </a:r>
          </a:p>
          <a:p>
            <a:r>
              <a:rPr lang="en-US" smtClean="0"/>
              <a:t>Before the dynamic conditions specified in the Selection Criteria Box get executed</a:t>
            </a:r>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Text Box 3"/>
          <p:cNvSpPr txBox="1">
            <a:spLocks noGrp="1" noChangeArrowheads="1"/>
          </p:cNvSpPr>
          <p:nvPr>
            <p:ph type="body" idx="1"/>
          </p:nvPr>
        </p:nvSpPr>
        <p:spPr>
          <a:noFill/>
          <a:ln/>
        </p:spPr>
        <p:txBody>
          <a:bodyPr/>
          <a:lstStyle/>
          <a:p>
            <a:r>
              <a:rPr lang="en-US" smtClean="0"/>
              <a:t>Gets invoked after fetching the required data</a:t>
            </a:r>
          </a:p>
          <a:p>
            <a:r>
              <a:rPr lang="en-US" smtClean="0"/>
              <a:t>Before Displaying the data in the respective fields.</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Text Box 3"/>
          <p:cNvSpPr txBox="1">
            <a:spLocks noGrp="1" noChangeArrowheads="1"/>
          </p:cNvSpPr>
          <p:nvPr>
            <p:ph type="body" idx="1"/>
          </p:nvPr>
        </p:nvSpPr>
        <p:spPr>
          <a:noFill/>
          <a:ln/>
        </p:spPr>
        <p:txBody>
          <a:bodyPr/>
          <a:lstStyle/>
          <a:p>
            <a:r>
              <a:rPr lang="en-US" smtClean="0"/>
              <a:t>Attached to the conversion field of the respective fields</a:t>
            </a:r>
          </a:p>
          <a:p>
            <a:r>
              <a:rPr lang="en-US" smtClean="0"/>
              <a:t>Routine should be prefixed with @ followed by space.</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1584048"/>
            <a:ext cx="8391525" cy="1046440"/>
          </a:xfrm>
        </p:spPr>
        <p:txBody>
          <a:bodyPr/>
          <a:lstStyle/>
          <a:p>
            <a:r>
              <a:rPr lang="en-US" altLang="zh-CN" smtClean="0">
                <a:ea typeface="宋体" charset="-122"/>
              </a:rPr>
              <a:t>Enquiry routines</a:t>
            </a:r>
            <a:br>
              <a:rPr lang="en-US" altLang="zh-CN" smtClean="0">
                <a:ea typeface="宋体" charset="-122"/>
              </a:rPr>
            </a:br>
            <a:endParaRPr lang="en-US" altLang="zh-CN" dirty="0" smtClean="0">
              <a:ea typeface="宋体" charset="-122"/>
            </a:endParaRPr>
          </a:p>
        </p:txBody>
      </p:sp>
      <p:sp>
        <p:nvSpPr>
          <p:cNvPr id="19458" name="Rectangle 5"/>
          <p:cNvSpPr>
            <a:spLocks noGrp="1" noChangeArrowheads="1"/>
          </p:cNvSpPr>
          <p:nvPr>
            <p:ph type="subTitle" idx="1"/>
          </p:nvPr>
        </p:nvSpPr>
        <p:spPr>
          <a:xfrm>
            <a:off x="0" y="2795588"/>
            <a:ext cx="5367338" cy="461665"/>
          </a:xfrm>
        </p:spPr>
        <p:txBody>
          <a:bodyPr/>
          <a:lstStyle/>
          <a:p>
            <a:pPr marL="0" indent="0"/>
            <a:r>
              <a:rPr lang="en-US" altLang="zh-CN" dirty="0" smtClean="0">
                <a:ea typeface="宋体" charset="-122"/>
              </a:rPr>
              <a:t>May 2011</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14"/>
          <p:cNvSpPr>
            <a:spLocks noGrp="1" noChangeArrowheads="1"/>
          </p:cNvSpPr>
          <p:nvPr>
            <p:ph type="title"/>
          </p:nvPr>
        </p:nvSpPr>
        <p:spPr/>
        <p:txBody>
          <a:bodyPr/>
          <a:lstStyle/>
          <a:p>
            <a:pPr eaLnBrk="1" hangingPunct="1"/>
            <a:r>
              <a:rPr lang="en-US" smtClean="0"/>
              <a:t>Working of Routines</a:t>
            </a:r>
          </a:p>
        </p:txBody>
      </p:sp>
      <p:graphicFrame>
        <p:nvGraphicFramePr>
          <p:cNvPr id="1026" name="Organization Chart 7"/>
          <p:cNvGraphicFramePr>
            <a:graphicFrameLocks/>
          </p:cNvGraphicFramePr>
          <p:nvPr>
            <p:ph idx="1"/>
          </p:nvPr>
        </p:nvGraphicFramePr>
        <p:xfrm>
          <a:off x="1576388" y="1744663"/>
          <a:ext cx="5257800" cy="2863850"/>
        </p:xfrm>
        <a:graphic>
          <a:graphicData uri="http://schemas.openxmlformats.org/drawingml/2006/compatibility">
            <com:legacyDrawing xmlns:com="http://schemas.openxmlformats.org/drawingml/2006/compatibility" spid="_x0000_s36866"/>
          </a:graphicData>
        </a:graphic>
      </p:graphicFrame>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Where do the common Variables Stored?</a:t>
            </a:r>
          </a:p>
        </p:txBody>
      </p:sp>
      <p:sp>
        <p:nvSpPr>
          <p:cNvPr id="17411" name="Rectangle 3"/>
          <p:cNvSpPr>
            <a:spLocks noGrp="1" noChangeArrowheads="1"/>
          </p:cNvSpPr>
          <p:nvPr>
            <p:ph type="body" idx="1"/>
          </p:nvPr>
        </p:nvSpPr>
        <p:spPr>
          <a:xfrm>
            <a:off x="992188" y="1592263"/>
            <a:ext cx="7874000" cy="4337050"/>
          </a:xfrm>
        </p:spPr>
        <p:txBody>
          <a:bodyPr/>
          <a:lstStyle/>
          <a:p>
            <a:pPr eaLnBrk="1" hangingPunct="1"/>
            <a:r>
              <a:rPr lang="en-US" smtClean="0"/>
              <a:t>I_ENQUIRY.COMMON</a:t>
            </a:r>
          </a:p>
          <a:p>
            <a:pPr lvl="1" eaLnBrk="1" hangingPunct="1"/>
            <a:r>
              <a:rPr lang="en-US" smtClean="0"/>
              <a:t>Insert File containing common variables specific to enquiries</a:t>
            </a:r>
          </a:p>
          <a:p>
            <a:pPr lvl="1" eaLnBrk="1" hangingPunct="1"/>
            <a:r>
              <a:rPr lang="en-US" smtClean="0"/>
              <a:t>Similar to I_COMMON and I_EQUATE</a:t>
            </a:r>
          </a:p>
          <a:p>
            <a:pPr eaLnBrk="1" hangingPunct="1">
              <a:buFont typeface="Wingdings 3" pitchFamily="18" charset="2"/>
              <a:buNone/>
            </a:pPr>
            <a:endParaRPr lang="en-US" smtClean="0"/>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b="1" smtClean="0"/>
              <a:t>What are the Variables used ?</a:t>
            </a:r>
          </a:p>
        </p:txBody>
      </p:sp>
      <p:sp>
        <p:nvSpPr>
          <p:cNvPr id="18435" name="Rectangle 3"/>
          <p:cNvSpPr>
            <a:spLocks noGrp="1" noChangeArrowheads="1"/>
          </p:cNvSpPr>
          <p:nvPr>
            <p:ph type="body" idx="1"/>
          </p:nvPr>
        </p:nvSpPr>
        <p:spPr>
          <a:xfrm>
            <a:off x="992188" y="1592263"/>
            <a:ext cx="7874000" cy="4337050"/>
          </a:xfrm>
        </p:spPr>
        <p:txBody>
          <a:bodyPr/>
          <a:lstStyle/>
          <a:p>
            <a:pPr eaLnBrk="1" hangingPunct="1">
              <a:lnSpc>
                <a:spcPct val="115000"/>
              </a:lnSpc>
            </a:pPr>
            <a:r>
              <a:rPr lang="en-US" smtClean="0"/>
              <a:t>O.DATA contains the last extracted value</a:t>
            </a:r>
          </a:p>
          <a:p>
            <a:pPr eaLnBrk="1" hangingPunct="1">
              <a:lnSpc>
                <a:spcPct val="115000"/>
              </a:lnSpc>
            </a:pPr>
            <a:r>
              <a:rPr lang="en-US" smtClean="0"/>
              <a:t>R.RECORD</a:t>
            </a:r>
          </a:p>
          <a:p>
            <a:pPr lvl="1" eaLnBrk="1" hangingPunct="1">
              <a:lnSpc>
                <a:spcPct val="115000"/>
              </a:lnSpc>
            </a:pPr>
            <a:r>
              <a:rPr lang="en-US" smtClean="0"/>
              <a:t>Defined in I_ENQUIRY.COMMON</a:t>
            </a:r>
          </a:p>
          <a:p>
            <a:pPr lvl="1" eaLnBrk="1" hangingPunct="1">
              <a:lnSpc>
                <a:spcPct val="115000"/>
              </a:lnSpc>
            </a:pPr>
            <a:r>
              <a:rPr lang="en-US" smtClean="0"/>
              <a:t>Contains the record pertaining to the current ID</a:t>
            </a:r>
          </a:p>
          <a:p>
            <a:pPr eaLnBrk="1" hangingPunct="1">
              <a:lnSpc>
                <a:spcPct val="115000"/>
              </a:lnSpc>
            </a:pPr>
            <a:r>
              <a:rPr lang="en-US" smtClean="0"/>
              <a:t>ENQ.ERROR contains the error text which stops the enquiry execution</a:t>
            </a:r>
          </a:p>
          <a:p>
            <a:pPr eaLnBrk="1" hangingPunct="1">
              <a:lnSpc>
                <a:spcPct val="115000"/>
              </a:lnSpc>
            </a:pPr>
            <a:r>
              <a:rPr lang="en-US" smtClean="0"/>
              <a:t>D.FIELDS / D.LOGICAL.OPERANDS &amp; D.RANGE.AND.VALUE contains the enquiry selection details</a:t>
            </a:r>
          </a:p>
          <a:p>
            <a:pPr eaLnBrk="1" hangingPunct="1">
              <a:lnSpc>
                <a:spcPct val="115000"/>
              </a:lnSpc>
            </a:pPr>
            <a:r>
              <a:rPr lang="en-US" smtClean="0"/>
              <a:t>ID stores the current extracted record ID</a:t>
            </a:r>
          </a:p>
          <a:p>
            <a:pPr eaLnBrk="1" hangingPunct="1">
              <a:lnSpc>
                <a:spcPct val="115000"/>
              </a:lnSpc>
            </a:pPr>
            <a:endParaRPr lang="en-US" smtClean="0"/>
          </a:p>
          <a:p>
            <a:pPr eaLnBrk="1" hangingPunct="1">
              <a:lnSpc>
                <a:spcPct val="115000"/>
              </a:lnSpc>
            </a:pPr>
            <a:endParaRPr lang="en-US" smtClean="0"/>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b="1" smtClean="0"/>
              <a:t>Why Build Routine?</a:t>
            </a:r>
          </a:p>
        </p:txBody>
      </p:sp>
      <p:sp>
        <p:nvSpPr>
          <p:cNvPr id="20483" name="Rectangle 3"/>
          <p:cNvSpPr>
            <a:spLocks noGrp="1" noChangeArrowheads="1"/>
          </p:cNvSpPr>
          <p:nvPr>
            <p:ph type="body" idx="1"/>
          </p:nvPr>
        </p:nvSpPr>
        <p:spPr>
          <a:xfrm>
            <a:off x="992188" y="1592263"/>
            <a:ext cx="7874000" cy="4337050"/>
          </a:xfrm>
        </p:spPr>
        <p:txBody>
          <a:bodyPr/>
          <a:lstStyle/>
          <a:p>
            <a:pPr eaLnBrk="1" hangingPunct="1"/>
            <a:r>
              <a:rPr lang="en-US" smtClean="0"/>
              <a:t>To manipulate “Selection Criteria Box”</a:t>
            </a:r>
          </a:p>
          <a:p>
            <a:pPr eaLnBrk="1" hangingPunct="1"/>
            <a:r>
              <a:rPr lang="en-US" smtClean="0"/>
              <a:t>Used Before fetching the ID</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1" smtClean="0"/>
              <a:t>When Build Routine Invoked?</a:t>
            </a:r>
          </a:p>
        </p:txBody>
      </p:sp>
      <p:sp>
        <p:nvSpPr>
          <p:cNvPr id="21507" name="Rectangle 3"/>
          <p:cNvSpPr>
            <a:spLocks noGrp="1" noChangeArrowheads="1"/>
          </p:cNvSpPr>
          <p:nvPr>
            <p:ph type="body" idx="1"/>
          </p:nvPr>
        </p:nvSpPr>
        <p:spPr>
          <a:xfrm>
            <a:off x="992188" y="1592263"/>
            <a:ext cx="7874000" cy="4337050"/>
          </a:xfrm>
        </p:spPr>
        <p:txBody>
          <a:bodyPr/>
          <a:lstStyle/>
          <a:p>
            <a:pPr eaLnBrk="1" hangingPunct="1"/>
            <a:r>
              <a:rPr lang="en-US" smtClean="0"/>
              <a:t>Invoked after fixed selection</a:t>
            </a:r>
          </a:p>
          <a:p>
            <a:pPr eaLnBrk="1" hangingPunct="1"/>
            <a:r>
              <a:rPr lang="en-US" smtClean="0"/>
              <a:t>Before the dynamic conditions gets executed</a:t>
            </a:r>
          </a:p>
          <a:p>
            <a:pPr eaLnBrk="1" hangingPunct="1"/>
            <a:endParaRPr lang="en-US" smtClean="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b="1" smtClean="0"/>
              <a:t>Where do we Attach Build Routine?</a:t>
            </a:r>
          </a:p>
        </p:txBody>
      </p:sp>
      <p:sp>
        <p:nvSpPr>
          <p:cNvPr id="22531" name="Rectangle 3"/>
          <p:cNvSpPr>
            <a:spLocks noGrp="1" noChangeArrowheads="1"/>
          </p:cNvSpPr>
          <p:nvPr>
            <p:ph type="body" idx="1"/>
          </p:nvPr>
        </p:nvSpPr>
        <p:spPr>
          <a:xfrm>
            <a:off x="992188" y="1592263"/>
            <a:ext cx="7874000" cy="4337050"/>
          </a:xfrm>
        </p:spPr>
        <p:txBody>
          <a:bodyPr/>
          <a:lstStyle/>
          <a:p>
            <a:pPr eaLnBrk="1" hangingPunct="1"/>
            <a:r>
              <a:rPr lang="en-US" smtClean="0"/>
              <a:t>BuildRoutine.1 field of enquiry </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smtClean="0"/>
              <a:t>How many parameters are passed to build routine?</a:t>
            </a:r>
          </a:p>
        </p:txBody>
      </p:sp>
      <p:sp>
        <p:nvSpPr>
          <p:cNvPr id="23555" name="Rectangle 3"/>
          <p:cNvSpPr>
            <a:spLocks noGrp="1" noChangeArrowheads="1"/>
          </p:cNvSpPr>
          <p:nvPr>
            <p:ph type="body" idx="1"/>
          </p:nvPr>
        </p:nvSpPr>
        <p:spPr>
          <a:xfrm>
            <a:off x="992188" y="1592263"/>
            <a:ext cx="7874000" cy="4337050"/>
          </a:xfrm>
        </p:spPr>
        <p:txBody>
          <a:bodyPr/>
          <a:lstStyle/>
          <a:p>
            <a:pPr eaLnBrk="1" hangingPunct="1"/>
            <a:r>
              <a:rPr lang="en-US" smtClean="0"/>
              <a:t>One argument passed.</a:t>
            </a:r>
          </a:p>
          <a:p>
            <a:pPr eaLnBrk="1" hangingPunct="1"/>
            <a:r>
              <a:rPr lang="en-US" smtClean="0"/>
              <a:t>Dynamic Array. (Say ENQ.DATA)</a:t>
            </a:r>
          </a:p>
          <a:p>
            <a:pPr eaLnBrk="1" hangingPunct="1"/>
            <a:r>
              <a:rPr lang="en-US" smtClean="0"/>
              <a:t>Argument value resembles the structure of  ‘selection criteria box’</a:t>
            </a:r>
          </a:p>
          <a:p>
            <a:pPr eaLnBrk="1" hangingPunct="1">
              <a:buFont typeface="Wingdings 3" pitchFamily="18" charset="2"/>
              <a:buNone/>
            </a:pPr>
            <a:endParaRPr lang="en-US" smtClean="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Structure</a:t>
            </a:r>
          </a:p>
        </p:txBody>
      </p:sp>
      <p:pic>
        <p:nvPicPr>
          <p:cNvPr id="5" name="Content Placeholder 4"/>
          <p:cNvPicPr>
            <a:picLocks noGrp="1"/>
          </p:cNvPicPr>
          <p:nvPr>
            <p:ph idx="1"/>
          </p:nvPr>
        </p:nvPicPr>
        <p:blipFill>
          <a:blip r:embed="rId2" cstate="print"/>
          <a:srcRect t="3419" r="53365" b="41026"/>
          <a:stretch>
            <a:fillRect/>
          </a:stretch>
        </p:blipFill>
        <p:spPr bwMode="auto">
          <a:xfrm>
            <a:off x="783769" y="1147719"/>
            <a:ext cx="6008917" cy="3916060"/>
          </a:xfrm>
          <a:prstGeom prst="rect">
            <a:avLst/>
          </a:prstGeom>
          <a:noFill/>
          <a:ln w="9525">
            <a:noFill/>
            <a:miter lim="800000"/>
            <a:headEnd/>
            <a:tailEnd/>
          </a:ln>
        </p:spPr>
      </p:pic>
      <p:sp>
        <p:nvSpPr>
          <p:cNvPr id="6" name="Rectangle 5"/>
          <p:cNvSpPr/>
          <p:nvPr/>
        </p:nvSpPr>
        <p:spPr bwMode="auto">
          <a:xfrm>
            <a:off x="2989471" y="4802520"/>
            <a:ext cx="1099203" cy="261259"/>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272552" y="2991394"/>
            <a:ext cx="914785" cy="251946"/>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3408826" y="2991394"/>
            <a:ext cx="1359117" cy="251946"/>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4898574" y="2991394"/>
            <a:ext cx="1358536" cy="225052"/>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5112955" y="5514639"/>
            <a:ext cx="2944906" cy="276999"/>
          </a:xfrm>
          <a:prstGeom prst="rect">
            <a:avLst/>
          </a:prstGeom>
          <a:noFill/>
        </p:spPr>
        <p:txBody>
          <a:bodyPr wrap="square" rtlCol="0">
            <a:spAutoFit/>
          </a:bodyPr>
          <a:lstStyle/>
          <a:p>
            <a:r>
              <a:rPr lang="en-US" sz="1200" dirty="0" smtClean="0">
                <a:solidFill>
                  <a:srgbClr val="FF0000"/>
                </a:solidFill>
              </a:rPr>
              <a:t>Enquiry Name :  </a:t>
            </a:r>
            <a:r>
              <a:rPr lang="en-US" sz="1200" dirty="0" err="1" smtClean="0">
                <a:solidFill>
                  <a:srgbClr val="FF0000"/>
                </a:solidFill>
              </a:rPr>
              <a:t>enq.data</a:t>
            </a:r>
            <a:r>
              <a:rPr lang="en-US" sz="1200" dirty="0" smtClean="0">
                <a:solidFill>
                  <a:srgbClr val="FF0000"/>
                </a:solidFill>
              </a:rPr>
              <a:t>&lt;1&gt;</a:t>
            </a:r>
            <a:endParaRPr lang="en-US" sz="1200" dirty="0">
              <a:solidFill>
                <a:srgbClr val="FF0000"/>
              </a:solidFill>
            </a:endParaRPr>
          </a:p>
        </p:txBody>
      </p:sp>
      <p:cxnSp>
        <p:nvCxnSpPr>
          <p:cNvPr id="12" name="Shape 11"/>
          <p:cNvCxnSpPr/>
          <p:nvPr/>
        </p:nvCxnSpPr>
        <p:spPr bwMode="auto">
          <a:xfrm>
            <a:off x="4167417" y="4880897"/>
            <a:ext cx="861786" cy="772242"/>
          </a:xfrm>
          <a:prstGeom prst="bentConnector3">
            <a:avLst>
              <a:gd name="adj1" fmla="val 50000"/>
            </a:avLst>
          </a:prstGeom>
          <a:solidFill>
            <a:schemeClr val="accent1"/>
          </a:solidFill>
          <a:ln w="22225" cap="flat" cmpd="sng" algn="ctr">
            <a:solidFill>
              <a:srgbClr val="FF0000"/>
            </a:solidFill>
            <a:prstDash val="solid"/>
            <a:round/>
            <a:headEnd type="none" w="med" len="med"/>
            <a:tailEnd type="arrow"/>
          </a:ln>
          <a:effectLst/>
        </p:spPr>
      </p:cxnSp>
      <p:sp>
        <p:nvSpPr>
          <p:cNvPr id="15" name="TextBox 14"/>
          <p:cNvSpPr txBox="1"/>
          <p:nvPr/>
        </p:nvSpPr>
        <p:spPr>
          <a:xfrm>
            <a:off x="244475" y="3600157"/>
            <a:ext cx="2256677" cy="276999"/>
          </a:xfrm>
          <a:prstGeom prst="rect">
            <a:avLst/>
          </a:prstGeom>
          <a:noFill/>
        </p:spPr>
        <p:txBody>
          <a:bodyPr wrap="square" rtlCol="0">
            <a:spAutoFit/>
          </a:bodyPr>
          <a:lstStyle/>
          <a:p>
            <a:r>
              <a:rPr lang="en-US" sz="1200" dirty="0" smtClean="0">
                <a:solidFill>
                  <a:srgbClr val="FF0000"/>
                </a:solidFill>
              </a:rPr>
              <a:t>Field Name :  </a:t>
            </a:r>
            <a:r>
              <a:rPr lang="en-US" sz="1200" dirty="0" err="1" smtClean="0">
                <a:solidFill>
                  <a:srgbClr val="FF0000"/>
                </a:solidFill>
              </a:rPr>
              <a:t>enq.data</a:t>
            </a:r>
            <a:r>
              <a:rPr lang="en-US" sz="1200" dirty="0" smtClean="0">
                <a:solidFill>
                  <a:srgbClr val="FF0000"/>
                </a:solidFill>
              </a:rPr>
              <a:t>&lt;2&gt;</a:t>
            </a:r>
            <a:endParaRPr lang="en-US" sz="1200" dirty="0">
              <a:solidFill>
                <a:srgbClr val="FF0000"/>
              </a:solidFill>
            </a:endParaRPr>
          </a:p>
        </p:txBody>
      </p:sp>
      <p:cxnSp>
        <p:nvCxnSpPr>
          <p:cNvPr id="27" name="Elbow Connector 26"/>
          <p:cNvCxnSpPr/>
          <p:nvPr/>
        </p:nvCxnSpPr>
        <p:spPr bwMode="auto">
          <a:xfrm>
            <a:off x="4167417" y="3125005"/>
            <a:ext cx="2782023" cy="976731"/>
          </a:xfrm>
          <a:prstGeom prst="bentConnector3">
            <a:avLst>
              <a:gd name="adj1" fmla="val 50000"/>
            </a:avLst>
          </a:prstGeom>
          <a:solidFill>
            <a:schemeClr val="accent1"/>
          </a:solidFill>
          <a:ln w="22225" cap="flat" cmpd="sng" algn="ctr">
            <a:solidFill>
              <a:srgbClr val="FF0000"/>
            </a:solidFill>
            <a:prstDash val="solid"/>
            <a:round/>
            <a:headEnd type="none" w="med" len="med"/>
            <a:tailEnd type="arrow"/>
          </a:ln>
          <a:effectLst/>
        </p:spPr>
      </p:cxnSp>
      <p:sp>
        <p:nvSpPr>
          <p:cNvPr id="28" name="TextBox 27"/>
          <p:cNvSpPr txBox="1"/>
          <p:nvPr/>
        </p:nvSpPr>
        <p:spPr>
          <a:xfrm>
            <a:off x="6949440" y="3963236"/>
            <a:ext cx="2256677" cy="276999"/>
          </a:xfrm>
          <a:prstGeom prst="rect">
            <a:avLst/>
          </a:prstGeom>
          <a:noFill/>
        </p:spPr>
        <p:txBody>
          <a:bodyPr wrap="square" rtlCol="0">
            <a:spAutoFit/>
          </a:bodyPr>
          <a:lstStyle/>
          <a:p>
            <a:r>
              <a:rPr lang="en-US" sz="1200" dirty="0" smtClean="0">
                <a:solidFill>
                  <a:srgbClr val="FF0000"/>
                </a:solidFill>
              </a:rPr>
              <a:t>Operand : </a:t>
            </a:r>
            <a:r>
              <a:rPr lang="en-US" sz="1200" dirty="0" err="1" smtClean="0">
                <a:solidFill>
                  <a:srgbClr val="FF0000"/>
                </a:solidFill>
              </a:rPr>
              <a:t>enq.data</a:t>
            </a:r>
            <a:r>
              <a:rPr lang="en-US" sz="1200" dirty="0" smtClean="0">
                <a:solidFill>
                  <a:srgbClr val="FF0000"/>
                </a:solidFill>
              </a:rPr>
              <a:t>&lt;3&gt;</a:t>
            </a:r>
            <a:endParaRPr lang="en-US" sz="1200" dirty="0">
              <a:solidFill>
                <a:srgbClr val="FF0000"/>
              </a:solidFill>
            </a:endParaRPr>
          </a:p>
        </p:txBody>
      </p:sp>
      <p:cxnSp>
        <p:nvCxnSpPr>
          <p:cNvPr id="30" name="Elbow Connector 29"/>
          <p:cNvCxnSpPr/>
          <p:nvPr/>
        </p:nvCxnSpPr>
        <p:spPr bwMode="auto">
          <a:xfrm flipV="1">
            <a:off x="5865223" y="2651760"/>
            <a:ext cx="1084217" cy="473244"/>
          </a:xfrm>
          <a:prstGeom prst="bentConnector3">
            <a:avLst>
              <a:gd name="adj1" fmla="val 50000"/>
            </a:avLst>
          </a:prstGeom>
          <a:solidFill>
            <a:schemeClr val="accent1"/>
          </a:solidFill>
          <a:ln w="22225" cap="flat" cmpd="sng" algn="ctr">
            <a:solidFill>
              <a:srgbClr val="FF0000"/>
            </a:solidFill>
            <a:prstDash val="solid"/>
            <a:round/>
            <a:headEnd type="none" w="med" len="med"/>
            <a:tailEnd type="arrow"/>
          </a:ln>
          <a:effectLst/>
        </p:spPr>
      </p:cxnSp>
      <p:sp>
        <p:nvSpPr>
          <p:cNvPr id="33" name="TextBox 32"/>
          <p:cNvSpPr txBox="1"/>
          <p:nvPr/>
        </p:nvSpPr>
        <p:spPr>
          <a:xfrm>
            <a:off x="6932021" y="2513260"/>
            <a:ext cx="2256677" cy="276999"/>
          </a:xfrm>
          <a:prstGeom prst="rect">
            <a:avLst/>
          </a:prstGeom>
          <a:noFill/>
        </p:spPr>
        <p:txBody>
          <a:bodyPr wrap="square" rtlCol="0">
            <a:spAutoFit/>
          </a:bodyPr>
          <a:lstStyle/>
          <a:p>
            <a:r>
              <a:rPr lang="en-US" sz="1200" dirty="0" smtClean="0">
                <a:solidFill>
                  <a:srgbClr val="FF0000"/>
                </a:solidFill>
              </a:rPr>
              <a:t>Value :  </a:t>
            </a:r>
            <a:r>
              <a:rPr lang="en-US" sz="1200" dirty="0" err="1" smtClean="0">
                <a:solidFill>
                  <a:srgbClr val="FF0000"/>
                </a:solidFill>
              </a:rPr>
              <a:t>enq.data</a:t>
            </a:r>
            <a:r>
              <a:rPr lang="en-US" sz="1200" dirty="0" smtClean="0">
                <a:solidFill>
                  <a:srgbClr val="FF0000"/>
                </a:solidFill>
              </a:rPr>
              <a:t>&lt;4&gt;</a:t>
            </a:r>
            <a:endParaRPr lang="en-US" sz="1200" dirty="0">
              <a:solidFill>
                <a:srgbClr val="FF0000"/>
              </a:solidFill>
            </a:endParaRPr>
          </a:p>
        </p:txBody>
      </p:sp>
      <p:cxnSp>
        <p:nvCxnSpPr>
          <p:cNvPr id="35" name="Elbow Connector 34"/>
          <p:cNvCxnSpPr/>
          <p:nvPr/>
        </p:nvCxnSpPr>
        <p:spPr bwMode="auto">
          <a:xfrm rot="5400000">
            <a:off x="2022298" y="3140512"/>
            <a:ext cx="475153" cy="444136"/>
          </a:xfrm>
          <a:prstGeom prst="bentConnector3">
            <a:avLst>
              <a:gd name="adj1" fmla="val 50000"/>
            </a:avLst>
          </a:prstGeom>
          <a:solidFill>
            <a:schemeClr val="accent1"/>
          </a:solidFill>
          <a:ln w="22225" cap="flat" cmpd="sng" algn="ctr">
            <a:solidFill>
              <a:srgbClr val="FF0000"/>
            </a:solidFill>
            <a:prstDash val="solid"/>
            <a:round/>
            <a:headEnd type="none" w="med" len="med"/>
            <a:tailEnd type="arrow"/>
          </a:ln>
          <a:effectLst/>
        </p:spPr>
      </p:cxn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b="1" smtClean="0"/>
              <a:t>How to Write a Build Routine - Scenario</a:t>
            </a:r>
            <a:r>
              <a:rPr lang="en-US" smtClean="0"/>
              <a:t> </a:t>
            </a:r>
          </a:p>
        </p:txBody>
      </p:sp>
      <p:sp>
        <p:nvSpPr>
          <p:cNvPr id="25603" name="Rectangle 3"/>
          <p:cNvSpPr>
            <a:spLocks noGrp="1" noChangeArrowheads="1"/>
          </p:cNvSpPr>
          <p:nvPr>
            <p:ph type="body" idx="1"/>
          </p:nvPr>
        </p:nvSpPr>
        <p:spPr>
          <a:xfrm>
            <a:off x="992188" y="1592263"/>
            <a:ext cx="7874000" cy="4337050"/>
          </a:xfrm>
        </p:spPr>
        <p:txBody>
          <a:bodyPr/>
          <a:lstStyle/>
          <a:p>
            <a:pPr eaLnBrk="1" hangingPunct="1">
              <a:lnSpc>
                <a:spcPct val="115000"/>
              </a:lnSpc>
              <a:buFont typeface="Wingdings 3" pitchFamily="18" charset="2"/>
              <a:buNone/>
            </a:pPr>
            <a:r>
              <a:rPr lang="en-US" sz="2000" smtClean="0"/>
              <a:t>Create an enquiry that will display Customer Id, the Account Id and the respective working balance after accepting the category from the user.</a:t>
            </a:r>
          </a:p>
          <a:p>
            <a:pPr eaLnBrk="1" hangingPunct="1">
              <a:lnSpc>
                <a:spcPct val="115000"/>
              </a:lnSpc>
            </a:pPr>
            <a:r>
              <a:rPr lang="en-US" sz="2000" smtClean="0"/>
              <a:t>	For category 1001 - Balance should be in the range  0 and 49999</a:t>
            </a:r>
          </a:p>
          <a:p>
            <a:pPr eaLnBrk="1" hangingPunct="1">
              <a:lnSpc>
                <a:spcPct val="115000"/>
              </a:lnSpc>
            </a:pPr>
            <a:r>
              <a:rPr lang="en-US" sz="2000" smtClean="0"/>
              <a:t>	For category 6001 - Balance should be in the range 50000 and 100000</a:t>
            </a:r>
          </a:p>
          <a:p>
            <a:pPr eaLnBrk="1" hangingPunct="1">
              <a:lnSpc>
                <a:spcPct val="115000"/>
              </a:lnSpc>
            </a:pPr>
            <a:r>
              <a:rPr lang="en-US" sz="2000" smtClean="0"/>
              <a:t>	For categories greater than 7000 - Balance should be in the range 100000 and 500000</a:t>
            </a:r>
          </a:p>
          <a:p>
            <a:pPr eaLnBrk="1" hangingPunct="1">
              <a:lnSpc>
                <a:spcPct val="115000"/>
              </a:lnSpc>
            </a:pPr>
            <a:endParaRPr lang="en-US" sz="2000" smtClean="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smtClean="0"/>
              <a:t>Write the Routine</a:t>
            </a:r>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l="24199" t="30484" r="35096" b="27350"/>
          <a:stretch>
            <a:fillRect/>
          </a:stretch>
        </p:blipFill>
        <p:spPr bwMode="auto">
          <a:xfrm>
            <a:off x="942974" y="1535429"/>
            <a:ext cx="6555105" cy="459073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Objectives</a:t>
            </a:r>
          </a:p>
        </p:txBody>
      </p:sp>
      <p:sp>
        <p:nvSpPr>
          <p:cNvPr id="8195" name="Rectangle 3"/>
          <p:cNvSpPr>
            <a:spLocks noGrp="1" noChangeArrowheads="1"/>
          </p:cNvSpPr>
          <p:nvPr>
            <p:ph type="body" idx="1"/>
          </p:nvPr>
        </p:nvSpPr>
        <p:spPr>
          <a:xfrm>
            <a:off x="992188" y="1592263"/>
            <a:ext cx="7874000" cy="4337050"/>
          </a:xfrm>
        </p:spPr>
        <p:txBody>
          <a:bodyPr/>
          <a:lstStyle/>
          <a:p>
            <a:pPr eaLnBrk="1" hangingPunct="1"/>
            <a:r>
              <a:rPr lang="en-US" smtClean="0"/>
              <a:t>Enquiries</a:t>
            </a:r>
          </a:p>
          <a:p>
            <a:pPr eaLnBrk="1" hangingPunct="1"/>
            <a:r>
              <a:rPr lang="en-US" smtClean="0"/>
              <a:t>Enquiry Routines</a:t>
            </a:r>
          </a:p>
          <a:p>
            <a:pPr eaLnBrk="1" hangingPunct="1"/>
            <a:r>
              <a:rPr lang="en-US" smtClean="0"/>
              <a:t>Types of Enquiry Routines</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b="1" smtClean="0"/>
              <a:t>Create an Enquiry &amp; Attach the routine to the enquiry</a:t>
            </a:r>
          </a:p>
        </p:txBody>
      </p:sp>
      <p:sp>
        <p:nvSpPr>
          <p:cNvPr id="28675" name="Content Placeholder 3"/>
          <p:cNvSpPr>
            <a:spLocks noGrp="1"/>
          </p:cNvSpPr>
          <p:nvPr>
            <p:ph idx="1"/>
          </p:nvPr>
        </p:nvSpPr>
        <p:spPr>
          <a:xfrm>
            <a:off x="992188" y="1592263"/>
            <a:ext cx="7874000" cy="4638675"/>
          </a:xfrm>
        </p:spPr>
        <p:txBody>
          <a:bodyPr/>
          <a:lstStyle/>
          <a:p>
            <a:endParaRPr lang="en-US" dirty="0" smtClean="0"/>
          </a:p>
        </p:txBody>
      </p:sp>
      <p:pic>
        <p:nvPicPr>
          <p:cNvPr id="5" name="Picture 4"/>
          <p:cNvPicPr/>
          <p:nvPr/>
        </p:nvPicPr>
        <p:blipFill>
          <a:blip r:embed="rId2" cstate="print"/>
          <a:srcRect r="75320" b="9687"/>
          <a:stretch>
            <a:fillRect/>
          </a:stretch>
        </p:blipFill>
        <p:spPr bwMode="auto">
          <a:xfrm>
            <a:off x="1160961" y="979714"/>
            <a:ext cx="5566410" cy="5251224"/>
          </a:xfrm>
          <a:prstGeom prst="rect">
            <a:avLst/>
          </a:prstGeom>
          <a:noFill/>
          <a:ln w="9525">
            <a:noFill/>
            <a:miter lim="800000"/>
            <a:headEnd/>
            <a:tailEnd/>
          </a:ln>
        </p:spPr>
      </p:pic>
      <p:sp>
        <p:nvSpPr>
          <p:cNvPr id="6" name="Rectangle 5"/>
          <p:cNvSpPr/>
          <p:nvPr/>
        </p:nvSpPr>
        <p:spPr bwMode="auto">
          <a:xfrm>
            <a:off x="1463040" y="2272937"/>
            <a:ext cx="4062549" cy="587827"/>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b="1" smtClean="0"/>
              <a:t>Run the Enquiry</a:t>
            </a:r>
          </a:p>
        </p:txBody>
      </p:sp>
      <p:sp>
        <p:nvSpPr>
          <p:cNvPr id="29699"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r="51603" b="43590"/>
          <a:stretch>
            <a:fillRect/>
          </a:stretch>
        </p:blipFill>
        <p:spPr bwMode="auto">
          <a:xfrm>
            <a:off x="1200423" y="1832882"/>
            <a:ext cx="6075588" cy="4136844"/>
          </a:xfrm>
          <a:prstGeom prst="rect">
            <a:avLst/>
          </a:prstGeom>
          <a:noFill/>
          <a:ln w="9525">
            <a:noFill/>
            <a:miter lim="800000"/>
            <a:headEnd/>
            <a:tailEnd/>
          </a:ln>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Run the Query</a:t>
            </a:r>
          </a:p>
        </p:txBody>
      </p:sp>
      <p:sp>
        <p:nvSpPr>
          <p:cNvPr id="30723"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r="50801" b="42451"/>
          <a:stretch>
            <a:fillRect/>
          </a:stretch>
        </p:blipFill>
        <p:spPr bwMode="auto">
          <a:xfrm>
            <a:off x="1647824" y="1448569"/>
            <a:ext cx="6059262" cy="4638675"/>
          </a:xfrm>
          <a:prstGeom prst="rect">
            <a:avLst/>
          </a:prstGeom>
          <a:noFill/>
          <a:ln w="9525">
            <a:noFill/>
            <a:miter lim="800000"/>
            <a:headEnd/>
            <a:tailEnd/>
          </a:ln>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b="1" smtClean="0"/>
              <a:t>Workshop 1</a:t>
            </a:r>
          </a:p>
        </p:txBody>
      </p:sp>
      <p:sp>
        <p:nvSpPr>
          <p:cNvPr id="31747" name="Rectangle 3"/>
          <p:cNvSpPr>
            <a:spLocks noGrp="1" noChangeArrowheads="1"/>
          </p:cNvSpPr>
          <p:nvPr>
            <p:ph type="body" idx="1"/>
          </p:nvPr>
        </p:nvSpPr>
        <p:spPr>
          <a:xfrm>
            <a:off x="992188" y="1592263"/>
            <a:ext cx="7874000" cy="4337050"/>
          </a:xfrm>
        </p:spPr>
        <p:txBody>
          <a:bodyPr/>
          <a:lstStyle/>
          <a:p>
            <a:pPr>
              <a:buFont typeface="Wingdings 3" pitchFamily="18" charset="2"/>
              <a:buNone/>
            </a:pPr>
            <a:r>
              <a:rPr lang="en-US" smtClean="0"/>
              <a:t>Create an enquiry that will display the Debit Account Id and the respective Debit amount transferred after accepting the debit currency from the user.</a:t>
            </a:r>
          </a:p>
          <a:p>
            <a:r>
              <a:rPr lang="en-US" smtClean="0"/>
              <a:t>For ‘USD’ the amount transferred is greater than 100</a:t>
            </a:r>
          </a:p>
          <a:p>
            <a:r>
              <a:rPr lang="en-US" smtClean="0"/>
              <a:t>For ‘GBP’ the amount transferred is greater than 150</a:t>
            </a:r>
          </a:p>
          <a:p>
            <a:r>
              <a:rPr lang="en-US" smtClean="0"/>
              <a:t>For currencies other than that amount transferred should be greater than 200</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b="1" smtClean="0"/>
              <a:t>Write the Routine</a:t>
            </a:r>
            <a:r>
              <a:rPr lang="en-US" smtClean="0"/>
              <a:t> </a:t>
            </a:r>
          </a:p>
        </p:txBody>
      </p:sp>
      <p:sp>
        <p:nvSpPr>
          <p:cNvPr id="32771"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l="23558" t="19373" r="34135" b="27635"/>
          <a:stretch>
            <a:fillRect/>
          </a:stretch>
        </p:blipFill>
        <p:spPr bwMode="auto">
          <a:xfrm>
            <a:off x="1015638" y="1317942"/>
            <a:ext cx="6913517" cy="4912996"/>
          </a:xfrm>
          <a:prstGeom prst="rect">
            <a:avLst/>
          </a:prstGeom>
          <a:noFill/>
          <a:ln w="9525">
            <a:noFill/>
            <a:miter lim="800000"/>
            <a:headEnd/>
            <a:tailEnd/>
          </a:ln>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b="1" smtClean="0"/>
              <a:t>Create the Enquiry and attach the routine to the Enquiry</a:t>
            </a:r>
          </a:p>
        </p:txBody>
      </p:sp>
      <p:sp>
        <p:nvSpPr>
          <p:cNvPr id="35843" name="Content Placeholder 3"/>
          <p:cNvSpPr>
            <a:spLocks noGrp="1"/>
          </p:cNvSpPr>
          <p:nvPr>
            <p:ph idx="1"/>
          </p:nvPr>
        </p:nvSpPr>
        <p:spPr>
          <a:xfrm>
            <a:off x="992188" y="1592263"/>
            <a:ext cx="7874000" cy="4638675"/>
          </a:xfrm>
        </p:spPr>
        <p:txBody>
          <a:bodyPr/>
          <a:lstStyle/>
          <a:p>
            <a:endParaRPr lang="en-US" dirty="0" smtClean="0"/>
          </a:p>
        </p:txBody>
      </p:sp>
      <p:pic>
        <p:nvPicPr>
          <p:cNvPr id="5" name="Picture 4"/>
          <p:cNvPicPr/>
          <p:nvPr/>
        </p:nvPicPr>
        <p:blipFill>
          <a:blip r:embed="rId2" cstate="print"/>
          <a:srcRect t="6553" r="75801" b="19658"/>
          <a:stretch>
            <a:fillRect/>
          </a:stretch>
        </p:blipFill>
        <p:spPr bwMode="auto">
          <a:xfrm>
            <a:off x="1370919" y="1398678"/>
            <a:ext cx="4925378" cy="4832260"/>
          </a:xfrm>
          <a:prstGeom prst="rect">
            <a:avLst/>
          </a:prstGeom>
          <a:noFill/>
          <a:ln w="9525">
            <a:noFill/>
            <a:miter lim="800000"/>
            <a:headEnd/>
            <a:tailEnd/>
          </a:ln>
        </p:spPr>
      </p:pic>
      <p:sp>
        <p:nvSpPr>
          <p:cNvPr id="6" name="Rectangle 5"/>
          <p:cNvSpPr/>
          <p:nvPr/>
        </p:nvSpPr>
        <p:spPr bwMode="auto">
          <a:xfrm>
            <a:off x="1528354" y="2364377"/>
            <a:ext cx="3905795" cy="783772"/>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b="1" smtClean="0"/>
              <a:t>Run the Routine</a:t>
            </a:r>
          </a:p>
        </p:txBody>
      </p:sp>
      <p:pic>
        <p:nvPicPr>
          <p:cNvPr id="4" name="Picture 3"/>
          <p:cNvPicPr/>
          <p:nvPr/>
        </p:nvPicPr>
        <p:blipFill>
          <a:blip r:embed="rId2" cstate="print"/>
          <a:srcRect r="51282" b="45299"/>
          <a:stretch>
            <a:fillRect/>
          </a:stretch>
        </p:blipFill>
        <p:spPr bwMode="auto">
          <a:xfrm>
            <a:off x="1386839" y="1600199"/>
            <a:ext cx="5640977" cy="392538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Run the routine</a:t>
            </a:r>
          </a:p>
        </p:txBody>
      </p:sp>
      <p:sp>
        <p:nvSpPr>
          <p:cNvPr id="37891" name="Content Placeholder 3"/>
          <p:cNvSpPr>
            <a:spLocks noGrp="1"/>
          </p:cNvSpPr>
          <p:nvPr>
            <p:ph idx="1"/>
          </p:nvPr>
        </p:nvSpPr>
        <p:spPr>
          <a:xfrm>
            <a:off x="992188" y="1592263"/>
            <a:ext cx="7874000" cy="4638675"/>
          </a:xfrm>
        </p:spPr>
        <p:txBody>
          <a:bodyPr/>
          <a:lstStyle/>
          <a:p>
            <a:endParaRPr lang="en-US" dirty="0" smtClean="0"/>
          </a:p>
        </p:txBody>
      </p:sp>
      <p:pic>
        <p:nvPicPr>
          <p:cNvPr id="5" name="Picture 4"/>
          <p:cNvPicPr/>
          <p:nvPr/>
        </p:nvPicPr>
        <p:blipFill>
          <a:blip r:embed="rId2" cstate="print"/>
          <a:srcRect r="58974" b="15385"/>
          <a:stretch>
            <a:fillRect/>
          </a:stretch>
        </p:blipFill>
        <p:spPr bwMode="auto">
          <a:xfrm>
            <a:off x="914399" y="1309143"/>
            <a:ext cx="3735978" cy="4921795"/>
          </a:xfrm>
          <a:prstGeom prst="rect">
            <a:avLst/>
          </a:prstGeom>
          <a:noFill/>
          <a:ln w="9525">
            <a:noFill/>
            <a:miter lim="800000"/>
            <a:headEnd/>
            <a:tailEnd/>
          </a:ln>
        </p:spPr>
      </p:pic>
      <p:pic>
        <p:nvPicPr>
          <p:cNvPr id="6" name="Picture 5"/>
          <p:cNvPicPr/>
          <p:nvPr/>
        </p:nvPicPr>
        <p:blipFill>
          <a:blip r:embed="rId3" cstate="print"/>
          <a:srcRect r="60897" b="70940"/>
          <a:stretch>
            <a:fillRect/>
          </a:stretch>
        </p:blipFill>
        <p:spPr bwMode="auto">
          <a:xfrm>
            <a:off x="4820737" y="1753284"/>
            <a:ext cx="3813811" cy="2008823"/>
          </a:xfrm>
          <a:prstGeom prst="rect">
            <a:avLst/>
          </a:prstGeom>
          <a:noFill/>
          <a:ln w="9525">
            <a:noFill/>
            <a:miter lim="800000"/>
            <a:headEnd/>
            <a:tailEnd/>
          </a:ln>
        </p:spPr>
      </p:pic>
      <p:pic>
        <p:nvPicPr>
          <p:cNvPr id="7" name="Picture 6"/>
          <p:cNvPicPr/>
          <p:nvPr/>
        </p:nvPicPr>
        <p:blipFill>
          <a:blip r:embed="rId4" cstate="print"/>
          <a:srcRect r="68590" b="73789"/>
          <a:stretch>
            <a:fillRect/>
          </a:stretch>
        </p:blipFill>
        <p:spPr bwMode="auto">
          <a:xfrm>
            <a:off x="4820736" y="4115349"/>
            <a:ext cx="3813811" cy="152781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b="1" smtClean="0"/>
              <a:t>Why Conversion Routine?</a:t>
            </a:r>
          </a:p>
        </p:txBody>
      </p:sp>
      <p:sp>
        <p:nvSpPr>
          <p:cNvPr id="39939" name="Rectangle 3"/>
          <p:cNvSpPr>
            <a:spLocks noGrp="1" noChangeArrowheads="1"/>
          </p:cNvSpPr>
          <p:nvPr>
            <p:ph type="body" idx="1"/>
          </p:nvPr>
        </p:nvSpPr>
        <p:spPr>
          <a:xfrm>
            <a:off x="992188" y="1592263"/>
            <a:ext cx="7874000" cy="4337050"/>
          </a:xfrm>
        </p:spPr>
        <p:txBody>
          <a:bodyPr/>
          <a:lstStyle/>
          <a:p>
            <a:pPr eaLnBrk="1" hangingPunct="1"/>
            <a:r>
              <a:rPr lang="en-US" smtClean="0"/>
              <a:t>Format data prior to display</a:t>
            </a:r>
          </a:p>
          <a:p>
            <a:pPr eaLnBrk="1" hangingPunct="1"/>
            <a:r>
              <a:rPr lang="en-US" smtClean="0"/>
              <a:t>Data available in O.DATA and R.RECORD enquiry common variables</a:t>
            </a:r>
          </a:p>
          <a:p>
            <a:pPr eaLnBrk="1" hangingPunct="1"/>
            <a:r>
              <a:rPr lang="en-US" smtClean="0"/>
              <a:t>Read another file and display value from it</a:t>
            </a:r>
          </a:p>
          <a:p>
            <a:pPr eaLnBrk="1" hangingPunct="1">
              <a:buFont typeface="Wingdings 3" pitchFamily="18" charset="2"/>
              <a:buNone/>
            </a:pPr>
            <a:endParaRPr lang="en-US" smtClean="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b="1" smtClean="0"/>
              <a:t>When Conversion Routine gets invoked?</a:t>
            </a:r>
          </a:p>
        </p:txBody>
      </p:sp>
      <p:sp>
        <p:nvSpPr>
          <p:cNvPr id="40963" name="Rectangle 3"/>
          <p:cNvSpPr>
            <a:spLocks noGrp="1" noChangeArrowheads="1"/>
          </p:cNvSpPr>
          <p:nvPr>
            <p:ph type="body" idx="1"/>
          </p:nvPr>
        </p:nvSpPr>
        <p:spPr>
          <a:xfrm>
            <a:off x="992188" y="1592263"/>
            <a:ext cx="7874000" cy="4337050"/>
          </a:xfrm>
        </p:spPr>
        <p:txBody>
          <a:bodyPr/>
          <a:lstStyle/>
          <a:p>
            <a:pPr eaLnBrk="1" hangingPunct="1"/>
            <a:r>
              <a:rPr lang="en-US" smtClean="0"/>
              <a:t>Invoked after fetching required data</a:t>
            </a:r>
          </a:p>
          <a:p>
            <a:pPr eaLnBrk="1" hangingPunct="1"/>
            <a:r>
              <a:rPr lang="en-US" smtClean="0"/>
              <a:t>Before Displaying data in respective fields </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Session Plan</a:t>
            </a:r>
          </a:p>
        </p:txBody>
      </p:sp>
      <p:sp>
        <p:nvSpPr>
          <p:cNvPr id="9219" name="Rectangle 3"/>
          <p:cNvSpPr>
            <a:spLocks noGrp="1" noChangeArrowheads="1"/>
          </p:cNvSpPr>
          <p:nvPr>
            <p:ph type="body" idx="1"/>
          </p:nvPr>
        </p:nvSpPr>
        <p:spPr>
          <a:xfrm>
            <a:off x="992188" y="1592263"/>
            <a:ext cx="7874000" cy="4337050"/>
          </a:xfrm>
        </p:spPr>
        <p:txBody>
          <a:bodyPr/>
          <a:lstStyle/>
          <a:p>
            <a:pPr eaLnBrk="1" hangingPunct="1"/>
            <a:r>
              <a:rPr lang="en-US" smtClean="0"/>
              <a:t>Session 1</a:t>
            </a:r>
          </a:p>
          <a:p>
            <a:pPr lvl="1" eaLnBrk="1" hangingPunct="1"/>
            <a:r>
              <a:rPr lang="en-US" smtClean="0"/>
              <a:t>Enquiry Subsystem</a:t>
            </a:r>
          </a:p>
          <a:p>
            <a:pPr lvl="1" eaLnBrk="1" hangingPunct="1"/>
            <a:r>
              <a:rPr lang="en-US" smtClean="0"/>
              <a:t>Build Routines</a:t>
            </a:r>
          </a:p>
          <a:p>
            <a:pPr eaLnBrk="1" hangingPunct="1"/>
            <a:r>
              <a:rPr lang="en-US" smtClean="0"/>
              <a:t>Session 2</a:t>
            </a:r>
          </a:p>
          <a:p>
            <a:pPr lvl="1" eaLnBrk="1" hangingPunct="1"/>
            <a:r>
              <a:rPr lang="en-US" smtClean="0"/>
              <a:t>Workshops</a:t>
            </a:r>
          </a:p>
          <a:p>
            <a:pPr eaLnBrk="1" hangingPunct="1"/>
            <a:r>
              <a:rPr lang="en-US" smtClean="0"/>
              <a:t>Session 3</a:t>
            </a:r>
          </a:p>
          <a:p>
            <a:pPr lvl="1" eaLnBrk="1" hangingPunct="1"/>
            <a:r>
              <a:rPr lang="en-US" smtClean="0"/>
              <a:t>Conversion routines</a:t>
            </a:r>
          </a:p>
          <a:p>
            <a:pPr eaLnBrk="1" hangingPunct="1"/>
            <a:r>
              <a:rPr lang="en-US" smtClean="0"/>
              <a:t>Session 4</a:t>
            </a:r>
          </a:p>
          <a:p>
            <a:pPr lvl="1" eaLnBrk="1" hangingPunct="1"/>
            <a:r>
              <a:rPr lang="en-US" smtClean="0"/>
              <a:t>Workshops</a:t>
            </a:r>
          </a:p>
          <a:p>
            <a:pPr lvl="1" eaLnBrk="1" hangingPunct="1"/>
            <a:endParaRPr lang="en-US" smtClean="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b="1" smtClean="0"/>
              <a:t>Where do we attach Conversion Routine?</a:t>
            </a:r>
          </a:p>
        </p:txBody>
      </p:sp>
      <p:sp>
        <p:nvSpPr>
          <p:cNvPr id="41987" name="Rectangle 3"/>
          <p:cNvSpPr>
            <a:spLocks noGrp="1" noChangeArrowheads="1"/>
          </p:cNvSpPr>
          <p:nvPr>
            <p:ph type="body" idx="1"/>
          </p:nvPr>
        </p:nvSpPr>
        <p:spPr>
          <a:xfrm>
            <a:off x="992188" y="1592263"/>
            <a:ext cx="7874000" cy="4337050"/>
          </a:xfrm>
        </p:spPr>
        <p:txBody>
          <a:bodyPr/>
          <a:lstStyle/>
          <a:p>
            <a:pPr eaLnBrk="1" hangingPunct="1"/>
            <a:r>
              <a:rPr lang="en-US" smtClean="0"/>
              <a:t>Attached to the conversion field </a:t>
            </a:r>
          </a:p>
          <a:p>
            <a:pPr eaLnBrk="1" hangingPunct="1"/>
            <a:r>
              <a:rPr lang="en-US" smtClean="0"/>
              <a:t>Prefixed with @ followed by space.</a:t>
            </a:r>
          </a:p>
          <a:p>
            <a:pPr eaLnBrk="1" hangingPunct="1"/>
            <a:endParaRPr lang="en-US" smtClean="0"/>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b="1" smtClean="0"/>
              <a:t>How to write a Conversion Routine?</a:t>
            </a:r>
          </a:p>
        </p:txBody>
      </p:sp>
      <p:sp>
        <p:nvSpPr>
          <p:cNvPr id="43011" name="Rectangle 3"/>
          <p:cNvSpPr>
            <a:spLocks noGrp="1" noChangeArrowheads="1"/>
          </p:cNvSpPr>
          <p:nvPr>
            <p:ph type="body" idx="1"/>
          </p:nvPr>
        </p:nvSpPr>
        <p:spPr>
          <a:xfrm>
            <a:off x="992188" y="1592263"/>
            <a:ext cx="7874000" cy="4337050"/>
          </a:xfrm>
        </p:spPr>
        <p:txBody>
          <a:bodyPr/>
          <a:lstStyle/>
          <a:p>
            <a:pPr eaLnBrk="1" hangingPunct="1"/>
            <a:r>
              <a:rPr lang="en-US" smtClean="0"/>
              <a:t>Create an enquiry that will list the Account Numbers, Customer Numbers and their respective Working Balances. In case the Currency of the Account is in foreign currency, they have to be converted to local currency and then displayed </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Solution</a:t>
            </a:r>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l="23878" t="15954" r="32532" b="17664"/>
          <a:stretch>
            <a:fillRect/>
          </a:stretch>
        </p:blipFill>
        <p:spPr bwMode="auto">
          <a:xfrm>
            <a:off x="1317171" y="1265238"/>
            <a:ext cx="6037218" cy="4860925"/>
          </a:xfrm>
          <a:prstGeom prst="rect">
            <a:avLst/>
          </a:prstGeom>
          <a:noFill/>
          <a:ln w="9525">
            <a:noFill/>
            <a:miter lim="800000"/>
            <a:headEnd/>
            <a:tailEnd/>
          </a:ln>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b="1" smtClean="0"/>
              <a:t>Create a Enquiry and attach the Routine to the Enquiry</a:t>
            </a:r>
          </a:p>
        </p:txBody>
      </p:sp>
      <p:sp>
        <p:nvSpPr>
          <p:cNvPr id="46083" name="Content Placeholder 3"/>
          <p:cNvSpPr>
            <a:spLocks noGrp="1"/>
          </p:cNvSpPr>
          <p:nvPr>
            <p:ph idx="1"/>
          </p:nvPr>
        </p:nvSpPr>
        <p:spPr>
          <a:xfrm>
            <a:off x="992188" y="1592263"/>
            <a:ext cx="7874000" cy="4638675"/>
          </a:xfrm>
        </p:spPr>
        <p:txBody>
          <a:bodyPr/>
          <a:lstStyle/>
          <a:p>
            <a:endParaRPr lang="en-US" smtClean="0"/>
          </a:p>
        </p:txBody>
      </p:sp>
      <p:pic>
        <p:nvPicPr>
          <p:cNvPr id="6" name="Picture 5"/>
          <p:cNvPicPr/>
          <p:nvPr/>
        </p:nvPicPr>
        <p:blipFill>
          <a:blip r:embed="rId3" cstate="print"/>
          <a:srcRect r="73558" b="8262"/>
          <a:stretch>
            <a:fillRect/>
          </a:stretch>
        </p:blipFill>
        <p:spPr bwMode="auto">
          <a:xfrm>
            <a:off x="992188" y="1045030"/>
            <a:ext cx="3540623" cy="5185908"/>
          </a:xfrm>
          <a:prstGeom prst="rect">
            <a:avLst/>
          </a:prstGeom>
          <a:noFill/>
          <a:ln w="9525">
            <a:noFill/>
            <a:miter lim="800000"/>
            <a:headEnd/>
            <a:tailEnd/>
          </a:ln>
        </p:spPr>
      </p:pic>
      <p:pic>
        <p:nvPicPr>
          <p:cNvPr id="7" name="Picture 6"/>
          <p:cNvPicPr/>
          <p:nvPr/>
        </p:nvPicPr>
        <p:blipFill>
          <a:blip r:embed="rId4" cstate="print"/>
          <a:srcRect r="71474" b="9402"/>
          <a:stretch>
            <a:fillRect/>
          </a:stretch>
        </p:blipFill>
        <p:spPr bwMode="auto">
          <a:xfrm>
            <a:off x="4911634" y="1045030"/>
            <a:ext cx="3799931" cy="5185906"/>
          </a:xfrm>
          <a:prstGeom prst="rect">
            <a:avLst/>
          </a:prstGeom>
          <a:noFill/>
          <a:ln w="9525">
            <a:noFill/>
            <a:miter lim="800000"/>
            <a:headEnd/>
            <a:tailEnd/>
          </a:ln>
        </p:spPr>
      </p:pic>
      <p:sp>
        <p:nvSpPr>
          <p:cNvPr id="8" name="Rectangle 7"/>
          <p:cNvSpPr/>
          <p:nvPr/>
        </p:nvSpPr>
        <p:spPr bwMode="auto">
          <a:xfrm>
            <a:off x="4911633" y="2181497"/>
            <a:ext cx="2939143" cy="1071154"/>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b="1" smtClean="0"/>
              <a:t>Run the Routine:</a:t>
            </a:r>
          </a:p>
        </p:txBody>
      </p:sp>
      <p:sp>
        <p:nvSpPr>
          <p:cNvPr id="48131"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r="51442" b="5413"/>
          <a:stretch>
            <a:fillRect/>
          </a:stretch>
        </p:blipFill>
        <p:spPr bwMode="auto">
          <a:xfrm>
            <a:off x="1430791" y="1058091"/>
            <a:ext cx="5257392" cy="5172847"/>
          </a:xfrm>
          <a:prstGeom prst="rect">
            <a:avLst/>
          </a:prstGeom>
          <a:noFill/>
          <a:ln w="9525">
            <a:noFill/>
            <a:miter lim="800000"/>
            <a:headEnd/>
            <a:tailEnd/>
          </a:ln>
        </p:spPr>
      </p:pic>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b="1" smtClean="0"/>
              <a:t>Workshop 2</a:t>
            </a:r>
          </a:p>
        </p:txBody>
      </p:sp>
      <p:sp>
        <p:nvSpPr>
          <p:cNvPr id="49155" name="Rectangle 3"/>
          <p:cNvSpPr>
            <a:spLocks noGrp="1" noChangeArrowheads="1"/>
          </p:cNvSpPr>
          <p:nvPr>
            <p:ph type="body" idx="1"/>
          </p:nvPr>
        </p:nvSpPr>
        <p:spPr>
          <a:xfrm>
            <a:off x="992188" y="1592263"/>
            <a:ext cx="7874000" cy="4337050"/>
          </a:xfrm>
        </p:spPr>
        <p:txBody>
          <a:bodyPr/>
          <a:lstStyle/>
          <a:p>
            <a:pPr eaLnBrk="1" hangingPunct="1"/>
            <a:r>
              <a:rPr lang="en-US" smtClean="0"/>
              <a:t>Create an enquiry for account to display Account id, Category, Currency and Working balance. Write a conversion routine for the enquiry to display 'insufficient funds' if the amount is lesser than zero and 'critical funds' if the amount is less than 1000 otherwise sufficient balance.</a:t>
            </a:r>
          </a:p>
          <a:p>
            <a:pPr eaLnBrk="1" hangingPunct="1"/>
            <a:endParaRPr lang="en-US" smtClean="0"/>
          </a:p>
          <a:p>
            <a:pPr eaLnBrk="1" hangingPunct="1">
              <a:buFont typeface="Wingdings 3" pitchFamily="18" charset="2"/>
              <a:buNone/>
            </a:pPr>
            <a:endParaRPr lang="en-US" smtClean="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b="1" smtClean="0"/>
              <a:t>Solution</a:t>
            </a:r>
          </a:p>
        </p:txBody>
      </p:sp>
      <p:sp>
        <p:nvSpPr>
          <p:cNvPr id="50179"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l="24038" t="26496" r="45513" b="27635"/>
          <a:stretch>
            <a:fillRect/>
          </a:stretch>
        </p:blipFill>
        <p:spPr bwMode="auto">
          <a:xfrm>
            <a:off x="1681571" y="1564960"/>
            <a:ext cx="5685880" cy="4483145"/>
          </a:xfrm>
          <a:prstGeom prst="rect">
            <a:avLst/>
          </a:prstGeom>
          <a:noFill/>
          <a:ln w="9525">
            <a:noFill/>
            <a:miter lim="800000"/>
            <a:headEnd/>
            <a:tailEnd/>
          </a:ln>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b="1" smtClean="0"/>
              <a:t>Create the Enquiry and attach the Subroutine to the conversion field</a:t>
            </a:r>
          </a:p>
        </p:txBody>
      </p:sp>
      <p:sp>
        <p:nvSpPr>
          <p:cNvPr id="52227"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t="6838" r="74840" b="9402"/>
          <a:stretch>
            <a:fillRect/>
          </a:stretch>
        </p:blipFill>
        <p:spPr bwMode="auto">
          <a:xfrm>
            <a:off x="845952" y="966652"/>
            <a:ext cx="3895862" cy="5264286"/>
          </a:xfrm>
          <a:prstGeom prst="rect">
            <a:avLst/>
          </a:prstGeom>
          <a:noFill/>
          <a:ln w="9525">
            <a:noFill/>
            <a:miter lim="800000"/>
            <a:headEnd/>
            <a:tailEnd/>
          </a:ln>
        </p:spPr>
      </p:pic>
      <p:pic>
        <p:nvPicPr>
          <p:cNvPr id="6" name="Picture 5"/>
          <p:cNvPicPr/>
          <p:nvPr/>
        </p:nvPicPr>
        <p:blipFill>
          <a:blip r:embed="rId3" cstate="print"/>
          <a:srcRect t="7122" r="70673" b="8832"/>
          <a:stretch>
            <a:fillRect/>
          </a:stretch>
        </p:blipFill>
        <p:spPr bwMode="auto">
          <a:xfrm>
            <a:off x="4849990" y="966652"/>
            <a:ext cx="4016197" cy="5264286"/>
          </a:xfrm>
          <a:prstGeom prst="rect">
            <a:avLst/>
          </a:prstGeom>
          <a:noFill/>
          <a:ln w="9525">
            <a:noFill/>
            <a:miter lim="800000"/>
            <a:headEnd/>
            <a:tailEnd/>
          </a:ln>
        </p:spPr>
      </p:pic>
      <p:sp>
        <p:nvSpPr>
          <p:cNvPr id="7" name="Rectangle 6"/>
          <p:cNvSpPr/>
          <p:nvPr/>
        </p:nvSpPr>
        <p:spPr bwMode="auto">
          <a:xfrm>
            <a:off x="845952" y="4728754"/>
            <a:ext cx="3412539" cy="1162595"/>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b="1" smtClean="0"/>
              <a:t>Run the Enquiry</a:t>
            </a:r>
          </a:p>
        </p:txBody>
      </p:sp>
      <p:sp>
        <p:nvSpPr>
          <p:cNvPr id="54275"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r="50962" b="5128"/>
          <a:stretch>
            <a:fillRect/>
          </a:stretch>
        </p:blipFill>
        <p:spPr bwMode="auto">
          <a:xfrm>
            <a:off x="1429566" y="1242196"/>
            <a:ext cx="5180240" cy="4988742"/>
          </a:xfrm>
          <a:prstGeom prst="rect">
            <a:avLst/>
          </a:prstGeom>
          <a:noFill/>
          <a:ln w="9525">
            <a:noFill/>
            <a:miter lim="800000"/>
            <a:headEnd/>
            <a:tailEnd/>
          </a:ln>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Summary</a:t>
            </a:r>
          </a:p>
        </p:txBody>
      </p:sp>
      <p:sp>
        <p:nvSpPr>
          <p:cNvPr id="55299" name="Content Placeholder 2"/>
          <p:cNvSpPr>
            <a:spLocks noGrp="1"/>
          </p:cNvSpPr>
          <p:nvPr>
            <p:ph idx="1"/>
          </p:nvPr>
        </p:nvSpPr>
        <p:spPr>
          <a:xfrm>
            <a:off x="992188" y="1592263"/>
            <a:ext cx="7874000" cy="4638675"/>
          </a:xfrm>
        </p:spPr>
        <p:txBody>
          <a:bodyPr/>
          <a:lstStyle/>
          <a:p>
            <a:r>
              <a:rPr lang="en-US" smtClean="0"/>
              <a:t>We have learnt </a:t>
            </a:r>
          </a:p>
          <a:p>
            <a:pPr lvl="1"/>
            <a:r>
              <a:rPr lang="en-US" smtClean="0"/>
              <a:t>Working of Enquiry Subsystem </a:t>
            </a:r>
          </a:p>
          <a:p>
            <a:pPr lvl="1"/>
            <a:r>
              <a:rPr lang="en-US" smtClean="0"/>
              <a:t>To create Build Routines</a:t>
            </a:r>
          </a:p>
          <a:p>
            <a:pPr lvl="1"/>
            <a:r>
              <a:rPr lang="en-US" smtClean="0"/>
              <a:t>To create Conversion Routines</a:t>
            </a:r>
          </a:p>
          <a:p>
            <a:endParaRPr lang="en-US" smtClean="0"/>
          </a:p>
          <a:p>
            <a:endParaRPr lang="en-US" smtClean="0"/>
          </a:p>
          <a:p>
            <a:endParaRPr lang="en-US" smtClean="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smtClean="0"/>
              <a:t>Why Enquiry?</a:t>
            </a:r>
          </a:p>
        </p:txBody>
      </p:sp>
      <p:sp>
        <p:nvSpPr>
          <p:cNvPr id="10243" name="Rectangle 3"/>
          <p:cNvSpPr>
            <a:spLocks noGrp="1" noChangeArrowheads="1"/>
          </p:cNvSpPr>
          <p:nvPr>
            <p:ph type="body" idx="1"/>
          </p:nvPr>
        </p:nvSpPr>
        <p:spPr>
          <a:xfrm>
            <a:off x="992188" y="1592263"/>
            <a:ext cx="7874000" cy="4337050"/>
          </a:xfrm>
        </p:spPr>
        <p:txBody>
          <a:bodyPr/>
          <a:lstStyle/>
          <a:p>
            <a:pPr eaLnBrk="1" hangingPunct="1"/>
            <a:r>
              <a:rPr lang="en-US" smtClean="0"/>
              <a:t>Fetch data from applications as required.</a:t>
            </a:r>
          </a:p>
          <a:p>
            <a:pPr eaLnBrk="1" hangingPunct="1"/>
            <a:r>
              <a:rPr lang="en-US" smtClean="0"/>
              <a:t>Data could be retrieved from single / multiple files</a:t>
            </a:r>
          </a:p>
          <a:p>
            <a:pPr eaLnBrk="1" hangingPunct="1"/>
            <a:r>
              <a:rPr lang="en-US" smtClean="0"/>
              <a:t>Data could be displayed in desired format.</a:t>
            </a:r>
          </a:p>
          <a:p>
            <a:pPr eaLnBrk="1" hangingPunct="1"/>
            <a:r>
              <a:rPr lang="en-US" smtClean="0"/>
              <a:t>Enquiries may be used to produce reports online, or from the end of day.</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74766" y="0"/>
            <a:ext cx="7589837" cy="984250"/>
          </a:xfrm>
        </p:spPr>
        <p:txBody>
          <a:bodyPr/>
          <a:lstStyle/>
          <a:p>
            <a:pPr eaLnBrk="1" hangingPunct="1"/>
            <a:r>
              <a:rPr lang="en-US" b="1" dirty="0" smtClean="0"/>
              <a:t>Why Subroutines?</a:t>
            </a:r>
          </a:p>
        </p:txBody>
      </p:sp>
      <p:sp>
        <p:nvSpPr>
          <p:cNvPr id="11267" name="Rectangle 3"/>
          <p:cNvSpPr>
            <a:spLocks noGrp="1" noChangeArrowheads="1"/>
          </p:cNvSpPr>
          <p:nvPr>
            <p:ph type="body" idx="1"/>
          </p:nvPr>
        </p:nvSpPr>
        <p:spPr>
          <a:xfrm>
            <a:off x="992188" y="1592263"/>
            <a:ext cx="7874000" cy="4337050"/>
          </a:xfrm>
        </p:spPr>
        <p:txBody>
          <a:bodyPr/>
          <a:lstStyle/>
          <a:p>
            <a:pPr eaLnBrk="1" hangingPunct="1"/>
            <a:r>
              <a:rPr lang="en-US" smtClean="0"/>
              <a:t>Programs Used to read/write data from/to T24 Files.</a:t>
            </a:r>
          </a:p>
          <a:p>
            <a:pPr eaLnBrk="1" hangingPunct="1"/>
            <a:r>
              <a:rPr lang="en-US" smtClean="0"/>
              <a:t>To perform any operation on the read data (without affecting the application)</a:t>
            </a:r>
          </a:p>
          <a:p>
            <a:pPr eaLnBrk="1" hangingPunct="1"/>
            <a:r>
              <a:rPr lang="en-US" smtClean="0"/>
              <a:t>Customize the data as required by the user</a:t>
            </a:r>
          </a:p>
          <a:p>
            <a:pPr eaLnBrk="1" hangingPunct="1"/>
            <a:r>
              <a:rPr lang="en-US" smtClean="0"/>
              <a:t>Could be Core or user defined </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b="1" smtClean="0"/>
              <a:t>How to call Subroutines in Globus</a:t>
            </a:r>
            <a:r>
              <a:rPr lang="en-US" smtClean="0"/>
              <a:t> </a:t>
            </a:r>
          </a:p>
        </p:txBody>
      </p:sp>
      <p:sp>
        <p:nvSpPr>
          <p:cNvPr id="12291" name="Rectangle 3"/>
          <p:cNvSpPr>
            <a:spLocks noGrp="1" noChangeArrowheads="1"/>
          </p:cNvSpPr>
          <p:nvPr>
            <p:ph type="body" idx="1"/>
          </p:nvPr>
        </p:nvSpPr>
        <p:spPr>
          <a:xfrm>
            <a:off x="992188" y="1592263"/>
            <a:ext cx="7874000" cy="4337050"/>
          </a:xfrm>
        </p:spPr>
        <p:txBody>
          <a:bodyPr/>
          <a:lstStyle/>
          <a:p>
            <a:pPr eaLnBrk="1" hangingPunct="1">
              <a:buFont typeface="Wingdings 3" pitchFamily="18" charset="2"/>
              <a:buNone/>
            </a:pPr>
            <a:r>
              <a:rPr lang="en-US" smtClean="0"/>
              <a:t>We call subroutines in the following ways:</a:t>
            </a:r>
          </a:p>
          <a:p>
            <a:pPr eaLnBrk="1" hangingPunct="1">
              <a:buFont typeface="Wingdings 3" pitchFamily="18" charset="2"/>
              <a:buNone/>
            </a:pPr>
            <a:endParaRPr lang="en-US" smtClean="0"/>
          </a:p>
          <a:p>
            <a:pPr eaLnBrk="1" hangingPunct="1"/>
            <a:r>
              <a:rPr lang="en-US" smtClean="0"/>
              <a:t>From Main line (Mark the TYPE as M in PGM.FILE entry)</a:t>
            </a:r>
          </a:p>
          <a:p>
            <a:pPr eaLnBrk="1" hangingPunct="1"/>
            <a:r>
              <a:rPr lang="en-US" smtClean="0"/>
              <a:t>Attached to a Utility. (Like Enquiry or Version)</a:t>
            </a:r>
          </a:p>
          <a:p>
            <a:pPr eaLnBrk="1" hangingPunct="1"/>
            <a:r>
              <a:rPr lang="en-US" smtClean="0"/>
              <a:t>From some other Program</a:t>
            </a:r>
          </a:p>
          <a:p>
            <a:pPr eaLnBrk="1" hangingPunct="1"/>
            <a:endParaRPr lang="en-US" smtClean="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Why Enquiry Routines:</a:t>
            </a:r>
          </a:p>
        </p:txBody>
      </p:sp>
      <p:sp>
        <p:nvSpPr>
          <p:cNvPr id="13315" name="Rectangle 3"/>
          <p:cNvSpPr>
            <a:spLocks noGrp="1" noChangeArrowheads="1"/>
          </p:cNvSpPr>
          <p:nvPr>
            <p:ph type="body" idx="1"/>
          </p:nvPr>
        </p:nvSpPr>
        <p:spPr>
          <a:xfrm>
            <a:off x="992188" y="1592263"/>
            <a:ext cx="7874000" cy="4337050"/>
          </a:xfrm>
        </p:spPr>
        <p:txBody>
          <a:bodyPr/>
          <a:lstStyle/>
          <a:p>
            <a:pPr eaLnBrk="1" hangingPunct="1">
              <a:buFont typeface="Wingdings 3" pitchFamily="18" charset="2"/>
              <a:buNone/>
            </a:pPr>
            <a:r>
              <a:rPr lang="en-US" smtClean="0"/>
              <a:t>To enhance Report by</a:t>
            </a:r>
          </a:p>
          <a:p>
            <a:pPr eaLnBrk="1" hangingPunct="1"/>
            <a:r>
              <a:rPr lang="en-US" smtClean="0"/>
              <a:t>Giving required Criteria before fetching data.</a:t>
            </a:r>
          </a:p>
          <a:p>
            <a:pPr eaLnBrk="1" hangingPunct="1"/>
            <a:r>
              <a:rPr lang="en-US" smtClean="0"/>
              <a:t>Make data suitable to display after fetching data (i.e)</a:t>
            </a:r>
          </a:p>
          <a:p>
            <a:pPr lvl="1" eaLnBrk="1" hangingPunct="1"/>
            <a:r>
              <a:rPr lang="en-US" smtClean="0"/>
              <a:t>Converting the data format as we require</a:t>
            </a:r>
          </a:p>
          <a:p>
            <a:pPr lvl="1" eaLnBrk="1" hangingPunct="1"/>
            <a:r>
              <a:rPr lang="en-US" smtClean="0"/>
              <a:t>Enhance the fetched data to suit the needs </a:t>
            </a:r>
          </a:p>
          <a:p>
            <a:pPr eaLnBrk="1" hangingPunct="1"/>
            <a:r>
              <a:rPr lang="en-US" smtClean="0"/>
              <a:t>Retrieving data from more than one file </a:t>
            </a:r>
          </a:p>
          <a:p>
            <a:pPr eaLnBrk="1" hangingPunct="1"/>
            <a:r>
              <a:rPr lang="en-US" smtClean="0"/>
              <a:t>Process the data based on user requirements</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How does Enquiry Subsystem work:</a:t>
            </a:r>
          </a:p>
        </p:txBody>
      </p:sp>
      <p:sp>
        <p:nvSpPr>
          <p:cNvPr id="14339" name="Text Box 14"/>
          <p:cNvSpPr txBox="1">
            <a:spLocks noChangeArrowheads="1"/>
          </p:cNvSpPr>
          <p:nvPr/>
        </p:nvSpPr>
        <p:spPr bwMode="auto">
          <a:xfrm>
            <a:off x="1419225" y="1535113"/>
            <a:ext cx="6296025" cy="406400"/>
          </a:xfrm>
          <a:prstGeom prst="rect">
            <a:avLst/>
          </a:prstGeom>
          <a:noFill/>
          <a:ln w="9525">
            <a:solidFill>
              <a:schemeClr val="hlink"/>
            </a:solidFill>
            <a:miter lim="800000"/>
            <a:headEnd/>
            <a:tailEnd/>
          </a:ln>
        </p:spPr>
        <p:txBody>
          <a:bodyPr>
            <a:spAutoFit/>
          </a:bodyPr>
          <a:lstStyle/>
          <a:p>
            <a:pPr algn="ctr"/>
            <a:r>
              <a:rPr lang="en-US">
                <a:solidFill>
                  <a:schemeClr val="tx1"/>
                </a:solidFill>
                <a:latin typeface="Arial" charset="0"/>
              </a:rPr>
              <a:t>Picks up the file name from the Enquiry</a:t>
            </a:r>
          </a:p>
        </p:txBody>
      </p:sp>
      <p:sp>
        <p:nvSpPr>
          <p:cNvPr id="14340" name="Text Box 15"/>
          <p:cNvSpPr txBox="1">
            <a:spLocks noChangeArrowheads="1"/>
          </p:cNvSpPr>
          <p:nvPr/>
        </p:nvSpPr>
        <p:spPr bwMode="auto">
          <a:xfrm>
            <a:off x="1406525" y="2249488"/>
            <a:ext cx="6291263" cy="406400"/>
          </a:xfrm>
          <a:prstGeom prst="rect">
            <a:avLst/>
          </a:prstGeom>
          <a:noFill/>
          <a:ln w="9525">
            <a:solidFill>
              <a:schemeClr val="hlink"/>
            </a:solidFill>
            <a:miter lim="800000"/>
            <a:headEnd/>
            <a:tailEnd/>
          </a:ln>
        </p:spPr>
        <p:txBody>
          <a:bodyPr>
            <a:spAutoFit/>
          </a:bodyPr>
          <a:lstStyle/>
          <a:p>
            <a:pPr algn="ctr"/>
            <a:r>
              <a:rPr lang="en-US">
                <a:solidFill>
                  <a:schemeClr val="tx1"/>
                </a:solidFill>
                <a:latin typeface="Arial" charset="0"/>
              </a:rPr>
              <a:t>Refers Standard Selection Record</a:t>
            </a:r>
          </a:p>
        </p:txBody>
      </p:sp>
      <p:sp>
        <p:nvSpPr>
          <p:cNvPr id="14341" name="Text Box 16"/>
          <p:cNvSpPr txBox="1">
            <a:spLocks noChangeArrowheads="1"/>
          </p:cNvSpPr>
          <p:nvPr/>
        </p:nvSpPr>
        <p:spPr bwMode="auto">
          <a:xfrm>
            <a:off x="1409700" y="4430713"/>
            <a:ext cx="6421438" cy="406400"/>
          </a:xfrm>
          <a:prstGeom prst="rect">
            <a:avLst/>
          </a:prstGeom>
          <a:noFill/>
          <a:ln w="9525">
            <a:solidFill>
              <a:schemeClr val="hlink"/>
            </a:solidFill>
            <a:miter lim="800000"/>
            <a:headEnd/>
            <a:tailEnd/>
          </a:ln>
        </p:spPr>
        <p:txBody>
          <a:bodyPr>
            <a:spAutoFit/>
          </a:bodyPr>
          <a:lstStyle/>
          <a:p>
            <a:pPr algn="ctr"/>
            <a:r>
              <a:rPr lang="en-US">
                <a:solidFill>
                  <a:schemeClr val="tx1"/>
                </a:solidFill>
                <a:latin typeface="Arial" charset="0"/>
              </a:rPr>
              <a:t>Displays the data</a:t>
            </a:r>
          </a:p>
        </p:txBody>
      </p:sp>
      <p:sp>
        <p:nvSpPr>
          <p:cNvPr id="14342" name="Text Box 18"/>
          <p:cNvSpPr txBox="1">
            <a:spLocks noChangeArrowheads="1"/>
          </p:cNvSpPr>
          <p:nvPr/>
        </p:nvSpPr>
        <p:spPr bwMode="auto">
          <a:xfrm>
            <a:off x="1393825" y="3681413"/>
            <a:ext cx="6378575" cy="406400"/>
          </a:xfrm>
          <a:prstGeom prst="rect">
            <a:avLst/>
          </a:prstGeom>
          <a:noFill/>
          <a:ln w="9525">
            <a:solidFill>
              <a:schemeClr val="hlink"/>
            </a:solidFill>
            <a:miter lim="800000"/>
            <a:headEnd/>
            <a:tailEnd/>
          </a:ln>
        </p:spPr>
        <p:txBody>
          <a:bodyPr>
            <a:spAutoFit/>
          </a:bodyPr>
          <a:lstStyle/>
          <a:p>
            <a:pPr algn="ctr"/>
            <a:r>
              <a:rPr lang="en-US">
                <a:solidFill>
                  <a:schemeClr val="tx1"/>
                </a:solidFill>
                <a:latin typeface="Arial" charset="0"/>
              </a:rPr>
              <a:t>Picks up the fields required</a:t>
            </a:r>
          </a:p>
        </p:txBody>
      </p:sp>
      <p:sp>
        <p:nvSpPr>
          <p:cNvPr id="14343" name="Text Box 19"/>
          <p:cNvSpPr txBox="1">
            <a:spLocks noChangeArrowheads="1"/>
          </p:cNvSpPr>
          <p:nvPr/>
        </p:nvSpPr>
        <p:spPr bwMode="auto">
          <a:xfrm>
            <a:off x="1435100" y="2970213"/>
            <a:ext cx="6313488" cy="406400"/>
          </a:xfrm>
          <a:prstGeom prst="rect">
            <a:avLst/>
          </a:prstGeom>
          <a:noFill/>
          <a:ln w="9525">
            <a:solidFill>
              <a:schemeClr val="hlink"/>
            </a:solidFill>
            <a:miter lim="800000"/>
            <a:headEnd/>
            <a:tailEnd/>
          </a:ln>
        </p:spPr>
        <p:txBody>
          <a:bodyPr>
            <a:spAutoFit/>
          </a:bodyPr>
          <a:lstStyle/>
          <a:p>
            <a:pPr algn="ctr"/>
            <a:r>
              <a:rPr lang="en-US">
                <a:solidFill>
                  <a:schemeClr val="tx1"/>
                </a:solidFill>
                <a:latin typeface="Arial" charset="0"/>
              </a:rPr>
              <a:t>Applies Dynamic Selection and Satisfied IDs are build</a:t>
            </a:r>
          </a:p>
        </p:txBody>
      </p:sp>
      <p:sp>
        <p:nvSpPr>
          <p:cNvPr id="14344" name="Line 21"/>
          <p:cNvSpPr>
            <a:spLocks noChangeShapeType="1"/>
          </p:cNvSpPr>
          <p:nvPr/>
        </p:nvSpPr>
        <p:spPr bwMode="auto">
          <a:xfrm>
            <a:off x="4495800" y="1943100"/>
            <a:ext cx="0" cy="304800"/>
          </a:xfrm>
          <a:prstGeom prst="line">
            <a:avLst/>
          </a:prstGeom>
          <a:noFill/>
          <a:ln w="28575">
            <a:solidFill>
              <a:srgbClr val="FF3300"/>
            </a:solidFill>
            <a:round/>
            <a:headEnd/>
            <a:tailEnd type="triangle" w="med" len="med"/>
          </a:ln>
        </p:spPr>
        <p:txBody>
          <a:bodyPr/>
          <a:lstStyle/>
          <a:p>
            <a:endParaRPr lang="en-US"/>
          </a:p>
        </p:txBody>
      </p:sp>
      <p:sp>
        <p:nvSpPr>
          <p:cNvPr id="14345" name="Line 22"/>
          <p:cNvSpPr>
            <a:spLocks noChangeShapeType="1"/>
          </p:cNvSpPr>
          <p:nvPr/>
        </p:nvSpPr>
        <p:spPr bwMode="auto">
          <a:xfrm>
            <a:off x="4521200" y="2654300"/>
            <a:ext cx="0" cy="304800"/>
          </a:xfrm>
          <a:prstGeom prst="line">
            <a:avLst/>
          </a:prstGeom>
          <a:noFill/>
          <a:ln w="28575">
            <a:solidFill>
              <a:srgbClr val="FF3300"/>
            </a:solidFill>
            <a:round/>
            <a:headEnd/>
            <a:tailEnd type="triangle" w="med" len="med"/>
          </a:ln>
        </p:spPr>
        <p:txBody>
          <a:bodyPr/>
          <a:lstStyle/>
          <a:p>
            <a:endParaRPr lang="en-US"/>
          </a:p>
        </p:txBody>
      </p:sp>
      <p:sp>
        <p:nvSpPr>
          <p:cNvPr id="14346" name="Line 24"/>
          <p:cNvSpPr>
            <a:spLocks noChangeShapeType="1"/>
          </p:cNvSpPr>
          <p:nvPr/>
        </p:nvSpPr>
        <p:spPr bwMode="auto">
          <a:xfrm>
            <a:off x="4533900" y="4102100"/>
            <a:ext cx="0" cy="304800"/>
          </a:xfrm>
          <a:prstGeom prst="line">
            <a:avLst/>
          </a:prstGeom>
          <a:noFill/>
          <a:ln w="28575">
            <a:solidFill>
              <a:srgbClr val="FF3300"/>
            </a:solidFill>
            <a:round/>
            <a:headEnd/>
            <a:tailEnd type="triangle" w="med" len="med"/>
          </a:ln>
        </p:spPr>
        <p:txBody>
          <a:bodyPr/>
          <a:lstStyle/>
          <a:p>
            <a:endParaRPr lang="en-US"/>
          </a:p>
        </p:txBody>
      </p:sp>
      <p:sp>
        <p:nvSpPr>
          <p:cNvPr id="14347" name="Line 25"/>
          <p:cNvSpPr>
            <a:spLocks noChangeShapeType="1"/>
          </p:cNvSpPr>
          <p:nvPr/>
        </p:nvSpPr>
        <p:spPr bwMode="auto">
          <a:xfrm>
            <a:off x="4546600" y="3365500"/>
            <a:ext cx="0" cy="304800"/>
          </a:xfrm>
          <a:prstGeom prst="line">
            <a:avLst/>
          </a:prstGeom>
          <a:noFill/>
          <a:ln w="28575">
            <a:solidFill>
              <a:srgbClr val="FF3300"/>
            </a:solidFill>
            <a:round/>
            <a:headEnd/>
            <a:tailEnd type="triangle" w="med" len="med"/>
          </a:ln>
        </p:spPr>
        <p:txBody>
          <a:bodyPr/>
          <a:lstStyle/>
          <a:p>
            <a:endParaRPr lang="en-US"/>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When do the enquiry routines called:</a:t>
            </a:r>
          </a:p>
        </p:txBody>
      </p:sp>
      <p:sp>
        <p:nvSpPr>
          <p:cNvPr id="15363" name="Rectangle 3"/>
          <p:cNvSpPr>
            <a:spLocks noGrp="1" noChangeArrowheads="1"/>
          </p:cNvSpPr>
          <p:nvPr>
            <p:ph type="body" idx="1"/>
          </p:nvPr>
        </p:nvSpPr>
        <p:spPr>
          <a:xfrm>
            <a:off x="992188" y="1592263"/>
            <a:ext cx="7874000" cy="4337050"/>
          </a:xfrm>
        </p:spPr>
        <p:txBody>
          <a:bodyPr/>
          <a:lstStyle/>
          <a:p>
            <a:pPr eaLnBrk="1" hangingPunct="1">
              <a:buFont typeface="Wingdings 3" pitchFamily="18" charset="2"/>
              <a:buNone/>
            </a:pPr>
            <a:r>
              <a:rPr lang="en-US" smtClean="0"/>
              <a:t>The enquiry routines are called </a:t>
            </a:r>
          </a:p>
          <a:p>
            <a:pPr eaLnBrk="1" hangingPunct="1"/>
            <a:r>
              <a:rPr lang="en-US" smtClean="0"/>
              <a:t>Either During Selection </a:t>
            </a:r>
          </a:p>
          <a:p>
            <a:pPr eaLnBrk="1" hangingPunct="1"/>
            <a:r>
              <a:rPr lang="en-US" smtClean="0"/>
              <a:t>Or Before Display</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3936</TotalTime>
  <Words>999</Words>
  <Application>Microsoft Office PowerPoint</Application>
  <PresentationFormat>On-screen Show (4:3)</PresentationFormat>
  <Paragraphs>161</Paragraphs>
  <Slides>40</Slides>
  <Notes>11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Capgemini FS Print</vt:lpstr>
      <vt:lpstr>Enquiry routines </vt:lpstr>
      <vt:lpstr>Objectives</vt:lpstr>
      <vt:lpstr>Session Plan</vt:lpstr>
      <vt:lpstr>Why Enquiry?</vt:lpstr>
      <vt:lpstr>Why Subroutines?</vt:lpstr>
      <vt:lpstr>How to call Subroutines in Globus </vt:lpstr>
      <vt:lpstr>Why Enquiry Routines:</vt:lpstr>
      <vt:lpstr>How does Enquiry Subsystem work:</vt:lpstr>
      <vt:lpstr>When do the enquiry routines called:</vt:lpstr>
      <vt:lpstr>Working of Routines</vt:lpstr>
      <vt:lpstr>Where do the common Variables Stored?</vt:lpstr>
      <vt:lpstr>What are the Variables used ?</vt:lpstr>
      <vt:lpstr>Why Build Routine?</vt:lpstr>
      <vt:lpstr>When Build Routine Invoked?</vt:lpstr>
      <vt:lpstr>Where do we Attach Build Routine?</vt:lpstr>
      <vt:lpstr>How many parameters are passed to build routine?</vt:lpstr>
      <vt:lpstr>Structure</vt:lpstr>
      <vt:lpstr>How to Write a Build Routine - Scenario </vt:lpstr>
      <vt:lpstr>Write the Routine</vt:lpstr>
      <vt:lpstr>Create an Enquiry &amp; Attach the routine to the enquiry</vt:lpstr>
      <vt:lpstr>Run the Enquiry</vt:lpstr>
      <vt:lpstr>Run the Query</vt:lpstr>
      <vt:lpstr>Workshop 1</vt:lpstr>
      <vt:lpstr>Write the Routine </vt:lpstr>
      <vt:lpstr>Create the Enquiry and attach the routine to the Enquiry</vt:lpstr>
      <vt:lpstr>Run the Routine</vt:lpstr>
      <vt:lpstr>Run the routine</vt:lpstr>
      <vt:lpstr>Why Conversion Routine?</vt:lpstr>
      <vt:lpstr>When Conversion Routine gets invoked?</vt:lpstr>
      <vt:lpstr>Where do we attach Conversion Routine?</vt:lpstr>
      <vt:lpstr>How to write a Conversion Routine?</vt:lpstr>
      <vt:lpstr>Solution</vt:lpstr>
      <vt:lpstr>Create a Enquiry and attach the Routine to the Enquiry</vt:lpstr>
      <vt:lpstr>Run the Routine:</vt:lpstr>
      <vt:lpstr>Workshop 2</vt:lpstr>
      <vt:lpstr>Solution</vt:lpstr>
      <vt:lpstr>Create the Enquiry and attach the Subroutine to the conversion field</vt:lpstr>
      <vt:lpstr>Run the Enquiry</vt:lpstr>
      <vt:lpstr>Summary</vt:lpstr>
      <vt:lpstr>www.capgemini.com/financialservices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Anitha Saroj</cp:lastModifiedBy>
  <cp:revision>361</cp:revision>
  <cp:lastPrinted>2001-10-18T16:19:51Z</cp:lastPrinted>
  <dcterms:created xsi:type="dcterms:W3CDTF">2008-12-19T08:52:11Z</dcterms:created>
  <dcterms:modified xsi:type="dcterms:W3CDTF">2016-10-06T06:00:20Z</dcterms:modified>
</cp:coreProperties>
</file>