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52" r:id="rId1"/>
  </p:sldMasterIdLst>
  <p:notesMasterIdLst>
    <p:notesMasterId r:id="rId38"/>
  </p:notesMasterIdLst>
  <p:handoutMasterIdLst>
    <p:handoutMasterId r:id="rId39"/>
  </p:handoutMasterIdLst>
  <p:sldIdLst>
    <p:sldId id="425" r:id="rId2"/>
    <p:sldId id="662" r:id="rId3"/>
    <p:sldId id="663" r:id="rId4"/>
    <p:sldId id="664" r:id="rId5"/>
    <p:sldId id="665" r:id="rId6"/>
    <p:sldId id="666" r:id="rId7"/>
    <p:sldId id="668" r:id="rId8"/>
    <p:sldId id="669" r:id="rId9"/>
    <p:sldId id="670" r:id="rId10"/>
    <p:sldId id="671" r:id="rId11"/>
    <p:sldId id="672" r:id="rId12"/>
    <p:sldId id="673" r:id="rId13"/>
    <p:sldId id="674" r:id="rId14"/>
    <p:sldId id="675" r:id="rId15"/>
    <p:sldId id="676" r:id="rId16"/>
    <p:sldId id="677" r:id="rId17"/>
    <p:sldId id="678" r:id="rId18"/>
    <p:sldId id="679" r:id="rId19"/>
    <p:sldId id="680" r:id="rId20"/>
    <p:sldId id="681" r:id="rId21"/>
    <p:sldId id="682" r:id="rId22"/>
    <p:sldId id="683" r:id="rId23"/>
    <p:sldId id="684" r:id="rId24"/>
    <p:sldId id="685" r:id="rId25"/>
    <p:sldId id="686" r:id="rId26"/>
    <p:sldId id="687" r:id="rId27"/>
    <p:sldId id="688" r:id="rId28"/>
    <p:sldId id="689" r:id="rId29"/>
    <p:sldId id="690" r:id="rId30"/>
    <p:sldId id="691" r:id="rId31"/>
    <p:sldId id="692" r:id="rId32"/>
    <p:sldId id="693" r:id="rId33"/>
    <p:sldId id="694" r:id="rId34"/>
    <p:sldId id="695" r:id="rId35"/>
    <p:sldId id="696" r:id="rId36"/>
    <p:sldId id="661" r:id="rId3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540"/>
    <a:srgbClr val="B5CA8D"/>
    <a:srgbClr val="E6F5FA"/>
    <a:srgbClr val="DED7BC"/>
    <a:srgbClr val="C8E6F8"/>
    <a:srgbClr val="9E3C97"/>
    <a:srgbClr val="009BCC"/>
    <a:srgbClr val="95143B"/>
    <a:srgbClr val="4D740F"/>
    <a:srgbClr val="69941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26" autoAdjust="0"/>
    <p:restoredTop sz="99828" autoAdjust="0"/>
  </p:normalViewPr>
  <p:slideViewPr>
    <p:cSldViewPr snapToGrid="0" snapToObjects="1">
      <p:cViewPr varScale="1">
        <p:scale>
          <a:sx n="91" d="100"/>
          <a:sy n="91" d="100"/>
        </p:scale>
        <p:origin x="-156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-2742" y="-120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47163"/>
            <a:ext cx="3062288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8" tIns="46139" rIns="92278" bIns="46139" numCol="1" anchor="b" anchorCtr="0" compatLnSpc="1">
            <a:prstTxWarp prst="textNoShape">
              <a:avLst/>
            </a:prstTxWarp>
          </a:bodyPr>
          <a:lstStyle>
            <a:lvl1pPr algn="l" defTabSz="922338" eaLnBrk="0" hangingPunct="0">
              <a:lnSpc>
                <a:spcPct val="100000"/>
              </a:lnSpc>
              <a:defRPr sz="8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© 2006 Capgemini - All rights reserved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8113" y="9047163"/>
            <a:ext cx="3062287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8" tIns="46139" rIns="92278" bIns="46139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lnSpc>
                <a:spcPct val="85000"/>
              </a:lnSpc>
              <a:defRPr sz="8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43D7B3A3-6584-4A21-ABC7-554E1D6A11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0" y="8335963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278" tIns="46139" rIns="92278" bIns="46139" anchor="b"/>
          <a:lstStyle/>
          <a:p>
            <a:pPr defTabSz="922338" eaLnBrk="0" hangingPunct="0">
              <a:defRPr/>
            </a:pPr>
            <a:endParaRPr lang="en-GB" sz="800" b="0">
              <a:ea typeface="+mn-ea"/>
              <a:cs typeface="+mn-cs"/>
            </a:endParaRPr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3973513" y="8829675"/>
            <a:ext cx="30368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278" tIns="46139" rIns="92278" bIns="46139" anchor="b"/>
          <a:lstStyle/>
          <a:p>
            <a:pPr algn="r" defTabSz="922338" eaLnBrk="0" hangingPunct="0">
              <a:defRPr/>
            </a:pPr>
            <a:endParaRPr lang="en-GB" sz="800">
              <a:ea typeface="+mn-ea"/>
              <a:cs typeface="+mn-cs"/>
            </a:endParaRPr>
          </a:p>
        </p:txBody>
      </p:sp>
      <p:sp>
        <p:nvSpPr>
          <p:cNvPr id="81929" name="Rectangle 9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96716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8" tIns="46139" rIns="92278" bIns="46139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lnSpc>
                <a:spcPct val="100000"/>
              </a:lnSpc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8" tIns="46139" rIns="92278" bIns="46139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lnSpc>
                <a:spcPct val="100000"/>
              </a:lnSpc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41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700088"/>
            <a:ext cx="4643438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81" name="Rectangle 9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6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8" tIns="46139" rIns="92278" bIns="46139" numCol="1" anchor="b" anchorCtr="0" compatLnSpc="1">
            <a:prstTxWarp prst="textNoShape">
              <a:avLst/>
            </a:prstTxWarp>
          </a:bodyPr>
          <a:lstStyle>
            <a:lvl1pPr algn="l" defTabSz="922338" eaLnBrk="0" hangingPunct="0">
              <a:lnSpc>
                <a:spcPct val="100000"/>
              </a:lnSpc>
              <a:defRPr sz="8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© 2006 Capgemini - All rights reserved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29675"/>
            <a:ext cx="30368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8" tIns="46139" rIns="92278" bIns="46139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lnSpc>
                <a:spcPct val="100000"/>
              </a:lnSpc>
              <a:defRPr sz="8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26F2F3D9-AD3A-4CF7-956F-DC77BD9B350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46088" y="4451350"/>
            <a:ext cx="6170612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1" tIns="46146" rIns="92291" bIns="461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17837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1" tIns="46146" rIns="92291" bIns="46146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lnSpc>
                <a:spcPct val="85000"/>
              </a:lnSpc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2006 Capgemini - 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lnSpc>
        <a:spcPct val="90000"/>
      </a:lnSpc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285750" indent="-95250" algn="l" rtl="0" eaLnBrk="0" fontAlgn="base" hangingPunct="0">
      <a:lnSpc>
        <a:spcPct val="90000"/>
      </a:lnSpc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571500" indent="-95250" algn="l" rtl="0" eaLnBrk="0" fontAlgn="base" hangingPunct="0">
      <a:lnSpc>
        <a:spcPct val="90000"/>
      </a:lnSpc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9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altLang="zh-CN" dirty="0" smtClean="0"/>
              <a:t>© 2006 Capgemini - All rights reserved</a:t>
            </a:r>
          </a:p>
        </p:txBody>
      </p:sp>
      <p:sp>
        <p:nvSpPr>
          <p:cNvPr id="20482" name="Rectangle 10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C09D54-30A8-4751-A112-21ABF254BD1A}" type="slidenum">
              <a:rPr lang="en-GB" altLang="zh-CN" smtClean="0"/>
              <a:pPr>
                <a:defRPr/>
              </a:pPr>
              <a:t>0</a:t>
            </a:fld>
            <a:endParaRPr lang="en-GB" altLang="zh-CN" dirty="0" smtClean="0"/>
          </a:p>
        </p:txBody>
      </p:sp>
      <p:sp>
        <p:nvSpPr>
          <p:cNvPr id="20483" name="Rectangle 9"/>
          <p:cNvSpPr txBox="1">
            <a:spLocks noGrp="1" noChangeArrowheads="1"/>
          </p:cNvSpPr>
          <p:nvPr/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GB" altLang="zh-CN" sz="1200" b="0" dirty="0">
                <a:latin typeface="Times New Roman" pitchFamily="18" charset="0"/>
              </a:rPr>
              <a:t>© 2006 Capgemini - All rights reserved</a:t>
            </a:r>
          </a:p>
        </p:txBody>
      </p:sp>
      <p:sp>
        <p:nvSpPr>
          <p:cNvPr id="20484" name="Rectangle 10"/>
          <p:cNvSpPr txBox="1">
            <a:spLocks noGrp="1" noChangeArrowheads="1"/>
          </p:cNvSpPr>
          <p:nvPr/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73BF378-BC63-4EA8-A767-D9691DD715E7}" type="slidenum">
              <a:rPr lang="en-GB" altLang="zh-CN" sz="1200" b="0">
                <a:latin typeface="Times New Roman" pitchFamily="18" charset="0"/>
              </a:rPr>
              <a:pPr algn="r"/>
              <a:t>0</a:t>
            </a:fld>
            <a:endParaRPr lang="en-GB" altLang="zh-CN" sz="1200" b="0" dirty="0">
              <a:latin typeface="Times New Roman" pitchFamily="18" charset="0"/>
            </a:endParaRPr>
          </a:p>
        </p:txBody>
      </p:sp>
      <p:sp>
        <p:nvSpPr>
          <p:cNvPr id="2048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8500"/>
            <a:ext cx="4648200" cy="3486150"/>
          </a:xfrm>
          <a:ln/>
        </p:spPr>
      </p:sp>
      <p:sp>
        <p:nvSpPr>
          <p:cNvPr id="2048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4181475"/>
          </a:xfrm>
          <a:noFill/>
          <a:ln/>
        </p:spPr>
        <p:txBody>
          <a:bodyPr lIns="91440" tIns="45720" rIns="91440" bIns="45720"/>
          <a:lstStyle/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You can use logical connectives</a:t>
            </a:r>
          </a:p>
          <a:p>
            <a:r>
              <a:rPr lang="en-US" smtClean="0"/>
              <a:t>to combine relational operations. If you do not use an explicit logical connective, jQL defaults to</a:t>
            </a:r>
          </a:p>
          <a:p>
            <a:r>
              <a:rPr lang="en-US" smtClean="0"/>
              <a:t>the OR connective. JQL searches the file for each item-id that matches the value strings in the</a:t>
            </a:r>
          </a:p>
          <a:p>
            <a:r>
              <a:rPr lang="en-US" smtClean="0"/>
              <a:t>criteria. If an implicit item-id list has been specified, the processor checks only those item-ids</a:t>
            </a:r>
          </a:p>
          <a:p>
            <a:r>
              <a:rPr lang="en-US" smtClean="0"/>
              <a:t>present in the list.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 The value string cannot contain the character by which it is</a:t>
            </a:r>
          </a:p>
          <a:p>
            <a:r>
              <a:rPr lang="en-US" smtClean="0"/>
              <a:t>delimited. For example: if the value string is enclosed in single quotes, it may contain double</a:t>
            </a:r>
          </a:p>
          <a:p>
            <a:r>
              <a:rPr lang="en-US" smtClean="0"/>
              <a:t>quotes, but not single quotes. Otherwise, the value string can contain any printable character,</a:t>
            </a:r>
          </a:p>
          <a:p>
            <a:r>
              <a:rPr lang="en-US" smtClean="0"/>
              <a:t>excluding RETURN, LINE FEED, and system delimiters. The simplest value string is a character</a:t>
            </a:r>
          </a:p>
          <a:p>
            <a:r>
              <a:rPr lang="en-US" smtClean="0"/>
              <a:t>string that has precisely those characters for testing (for example. ‘Johansen’) however a value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 You can enter relational operators as special characters</a:t>
            </a:r>
          </a:p>
          <a:p>
            <a:r>
              <a:rPr lang="en-US" smtClean="0"/>
              <a:t>symbols or as their mnemonic equivalents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 If</a:t>
            </a:r>
          </a:p>
          <a:p>
            <a:r>
              <a:rPr lang="en-US" smtClean="0"/>
              <a:t>any truth-value is false, the result of the AND connective is false. The OR connective yields a</a:t>
            </a:r>
          </a:p>
          <a:p>
            <a:r>
              <a:rPr lang="en-US" smtClean="0"/>
              <a:t>truth value of true if at least one of the truth values it is combining is true.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C{n} -- Display running counters of the number of records selected and records</a:t>
            </a:r>
          </a:p>
          <a:p>
            <a:r>
              <a:rPr lang="en-US" smtClean="0"/>
              <a:t>processed. Unless modified by n, the counter increments after every 500 records</a:t>
            </a:r>
          </a:p>
          <a:p>
            <a:r>
              <a:rPr lang="en-US" smtClean="0"/>
              <a:t>processed or the total number of records if less than 500. The n specifies a number</a:t>
            </a:r>
          </a:p>
          <a:p>
            <a:r>
              <a:rPr lang="en-US" smtClean="0"/>
              <a:t>other than 500 by which to increment. For Example, (C25) increments the</a:t>
            </a:r>
          </a:p>
          <a:p>
            <a:r>
              <a:rPr lang="en-US" smtClean="0"/>
              <a:t>13 counter after every 25 records processed.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Comments: EDELETE requires an implicit or explicit record list, or selection criteria. Preceding</a:t>
            </a:r>
          </a:p>
          <a:p>
            <a:r>
              <a:rPr lang="en-US" smtClean="0"/>
              <a:t>the Command with a SELECT, GET-LIST or other list-providing Command can provide an</a:t>
            </a:r>
          </a:p>
          <a:p>
            <a:r>
              <a:rPr lang="en-US" smtClean="0"/>
              <a:t>implicit list. EDELETE will immediately delete the specified records. To clear all the records in a</a:t>
            </a:r>
          </a:p>
          <a:p>
            <a:r>
              <a:rPr lang="en-US" smtClean="0"/>
              <a:t>file, use the CLEAR-FILE Command.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Prompt: At the prompt supply one or more search strings:</a:t>
            </a:r>
          </a:p>
          <a:p>
            <a:r>
              <a:rPr lang="en-US" smtClean="0"/>
              <a:t>String: Enter the required character string and press &lt;ENTER&gt;. This prompt is repeated until</a:t>
            </a:r>
          </a:p>
          <a:p>
            <a:r>
              <a:rPr lang="en-US" smtClean="0"/>
              <a:t>only &lt;ENTER&gt; is pressed. You can enter unlimited characters.</a:t>
            </a:r>
          </a:p>
          <a:p>
            <a:r>
              <a:rPr lang="en-US" smtClean="0"/>
              <a:t>Do not enter double quotes unless they are part of the string to search.</a:t>
            </a:r>
          </a:p>
          <a:p>
            <a:r>
              <a:rPr lang="en-US" smtClean="0"/>
              <a:t>Comments: When the Command terminates (unless the “S” option is used), it displays the total</a:t>
            </a:r>
          </a:p>
          <a:p>
            <a:r>
              <a:rPr lang="en-US" smtClean="0"/>
              <a:t>number of entries in the generated list. The list is then available as if generated by a SELECT,</a:t>
            </a:r>
          </a:p>
          <a:p>
            <a:r>
              <a:rPr lang="en-US" smtClean="0"/>
              <a:t>GET-LIST or other list-providing Command. If you do not specify a sort criteria clause, the</a:t>
            </a:r>
          </a:p>
          <a:p>
            <a:r>
              <a:rPr lang="en-US" smtClean="0"/>
              <a:t>record list will be unsorted.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Comments: If providing no output specification clause the system searches for default data</a:t>
            </a:r>
          </a:p>
          <a:p>
            <a:r>
              <a:rPr lang="en-US" smtClean="0"/>
              <a:t>definition records (named 1, 2 and so on) in the file dictionary and then in the file specified in the</a:t>
            </a:r>
          </a:p>
          <a:p>
            <a:r>
              <a:rPr lang="en-US" smtClean="0"/>
              <a:t>JEDIFILENAME_MD environment variable. If no default data definition records are found, it</a:t>
            </a:r>
          </a:p>
          <a:p>
            <a:r>
              <a:rPr lang="en-US" smtClean="0"/>
              <a:t>lists only the record keys. You must specify a sort criteria clause to sort the records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The options are:</a:t>
            </a:r>
          </a:p>
          <a:p>
            <a:r>
              <a:rPr lang="en-US" dirty="0" smtClean="0"/>
              <a:t>C{n}Display running counters of the number of records selected and records processed. Unless</a:t>
            </a:r>
          </a:p>
          <a:p>
            <a:r>
              <a:rPr lang="en-US" dirty="0" smtClean="0"/>
              <a:t>modified by n, the counter increments after every 500 records processed or the total number of</a:t>
            </a:r>
          </a:p>
          <a:p>
            <a:r>
              <a:rPr lang="en-US" dirty="0" smtClean="0"/>
              <a:t>records if less than 500.</a:t>
            </a:r>
          </a:p>
          <a:p>
            <a:r>
              <a:rPr lang="en-US" dirty="0" smtClean="0"/>
              <a:t>n </a:t>
            </a:r>
            <a:r>
              <a:rPr lang="en-US" dirty="0" err="1" smtClean="0"/>
              <a:t>n</a:t>
            </a:r>
            <a:r>
              <a:rPr lang="en-US" dirty="0" smtClean="0"/>
              <a:t> Specifies a number other than 500 by which to increment. For Example, C25 increments the</a:t>
            </a:r>
          </a:p>
          <a:p>
            <a:r>
              <a:rPr lang="en-US" dirty="0" smtClean="0"/>
              <a:t>counter after every 25 records processed.</a:t>
            </a:r>
          </a:p>
          <a:p>
            <a:r>
              <a:rPr lang="en-US" dirty="0" smtClean="0"/>
              <a:t>Comments: You must specify a sort criteria clause to sort records.</a:t>
            </a:r>
          </a:p>
          <a:p>
            <a:r>
              <a:rPr lang="en-US" dirty="0" smtClean="0"/>
              <a:t>See also the SSELECT Command.</a:t>
            </a:r>
          </a:p>
          <a:p>
            <a:r>
              <a:rPr lang="en-US" dirty="0" smtClean="0"/>
              <a:t>If you specify an output-criteria clause, the generated list will comprise the data (field) values</a:t>
            </a:r>
          </a:p>
          <a:p>
            <a:r>
              <a:rPr lang="en-US" dirty="0" smtClean="0"/>
              <a:t>defined by the clause, rather than the selected record keys.</a:t>
            </a:r>
          </a:p>
          <a:p>
            <a:r>
              <a:rPr lang="en-US" dirty="0" smtClean="0"/>
              <a:t>If you are in </a:t>
            </a:r>
            <a:r>
              <a:rPr lang="en-US" dirty="0" err="1" smtClean="0"/>
              <a:t>jSHELL</a:t>
            </a:r>
            <a:r>
              <a:rPr lang="en-US" dirty="0" smtClean="0"/>
              <a:t> when the Command terminates, it displays the total number of entries in the</a:t>
            </a:r>
          </a:p>
          <a:p>
            <a:r>
              <a:rPr lang="en-US" dirty="0" smtClean="0"/>
              <a:t>generated list and the list is made available to the next Command, as indicated by the &gt; prompt.</a:t>
            </a:r>
          </a:p>
          <a:p>
            <a:r>
              <a:rPr lang="en-US" dirty="0" smtClean="0"/>
              <a:t>If you use the BY-EXP or BY-EXP-DSND connectives on a </a:t>
            </a:r>
            <a:r>
              <a:rPr lang="en-US" dirty="0" err="1" smtClean="0"/>
              <a:t>multivalued</a:t>
            </a:r>
            <a:r>
              <a:rPr lang="en-US" dirty="0" smtClean="0"/>
              <a:t> field, the list will have</a:t>
            </a:r>
          </a:p>
          <a:p>
            <a:r>
              <a:rPr lang="en-US" dirty="0" smtClean="0"/>
              <a:t>the format:</a:t>
            </a:r>
          </a:p>
          <a:p>
            <a:r>
              <a:rPr lang="en-US" dirty="0" smtClean="0"/>
              <a:t>record-key]</a:t>
            </a:r>
            <a:r>
              <a:rPr lang="en-US" dirty="0" err="1" smtClean="0"/>
              <a:t>multivalue</a:t>
            </a:r>
            <a:r>
              <a:rPr lang="en-US" dirty="0" smtClean="0"/>
              <a:t>#</a:t>
            </a:r>
          </a:p>
          <a:p>
            <a:r>
              <a:rPr lang="en-US" dirty="0" smtClean="0"/>
              <a:t>where </a:t>
            </a:r>
            <a:r>
              <a:rPr lang="en-US" dirty="0" err="1" smtClean="0"/>
              <a:t>multivalue</a:t>
            </a:r>
            <a:r>
              <a:rPr lang="en-US" dirty="0" smtClean="0"/>
              <a:t># is the position of the </a:t>
            </a:r>
            <a:r>
              <a:rPr lang="en-US" dirty="0" err="1" smtClean="0"/>
              <a:t>multivalue</a:t>
            </a:r>
            <a:r>
              <a:rPr lang="en-US" dirty="0" smtClean="0"/>
              <a:t> within the field specified by </a:t>
            </a:r>
            <a:r>
              <a:rPr lang="en-US" dirty="0" err="1" smtClean="0"/>
              <a:t>BY</a:t>
            </a:r>
            <a:r>
              <a:rPr lang="en-US" dirty="0" smtClean="0"/>
              <a:t>-EXP or BYEXP-</a:t>
            </a:r>
          </a:p>
          <a:p>
            <a:r>
              <a:rPr lang="en-US" dirty="0" smtClean="0"/>
              <a:t>DSND. </a:t>
            </a:r>
            <a:r>
              <a:rPr lang="en-US" dirty="0" err="1" smtClean="0"/>
              <a:t>multivalue</a:t>
            </a:r>
            <a:r>
              <a:rPr lang="en-US" dirty="0" smtClean="0"/>
              <a:t># can be accessed by a READNEXT </a:t>
            </a:r>
            <a:r>
              <a:rPr lang="en-US" dirty="0" err="1" smtClean="0"/>
              <a:t>Var,n</a:t>
            </a:r>
            <a:r>
              <a:rPr lang="en-US" dirty="0" smtClean="0"/>
              <a:t> statement in a </a:t>
            </a:r>
            <a:r>
              <a:rPr lang="en-US" dirty="0" err="1" smtClean="0"/>
              <a:t>jBC</a:t>
            </a:r>
            <a:r>
              <a:rPr lang="en-US" dirty="0" smtClean="0"/>
              <a:t> program.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When the Command terminates, it displays the total number of entries in the</a:t>
            </a:r>
          </a:p>
          <a:p>
            <a:r>
              <a:rPr lang="en-US" smtClean="0"/>
              <a:t>generated list and makes the list available as if generated by a SELECT, GET-LIST or other listproviding</a:t>
            </a:r>
          </a:p>
          <a:p>
            <a:r>
              <a:rPr lang="en-US" smtClean="0"/>
              <a:t>Command.</a:t>
            </a:r>
          </a:p>
          <a:p>
            <a:r>
              <a:rPr lang="en-US" smtClean="0"/>
              <a:t>If you do not specify a sort-criteria clause, the record list will be unsorted.</a:t>
            </a:r>
          </a:p>
          <a:p>
            <a:r>
              <a:rPr lang="en-US" smtClean="0"/>
              <a:t>If you do not specify an output-specification, it uses the default data definitions “1”, “2” etc. 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1" smtClean="0"/>
              <a:t>Multivalued Files</a:t>
            </a:r>
          </a:p>
          <a:p>
            <a:r>
              <a:rPr lang="en-US" smtClean="0"/>
              <a:t>JBASE uses a three-dimensional file structure called a non-first normal form data model to store</a:t>
            </a:r>
          </a:p>
          <a:p>
            <a:r>
              <a:rPr lang="en-US" smtClean="0"/>
              <a:t>multiple values for a field in a single record known as multivalued fields. A multivalued field</a:t>
            </a:r>
          </a:p>
          <a:p>
            <a:r>
              <a:rPr lang="en-US" smtClean="0"/>
              <a:t>holds data that would otherwise be scattered among several interrelated files. Two or more</a:t>
            </a:r>
          </a:p>
          <a:p>
            <a:r>
              <a:rPr lang="en-US" smtClean="0"/>
              <a:t>multivalued fields can be associated with each other when defined in the file dictionary. Such</a:t>
            </a:r>
          </a:p>
          <a:p>
            <a:r>
              <a:rPr lang="en-US" smtClean="0"/>
              <a:t>associations are useful in situations where a group of multivalued fields forms an array or are a</a:t>
            </a:r>
          </a:p>
          <a:p>
            <a:r>
              <a:rPr lang="en-US" smtClean="0"/>
              <a:t>nested table within a file. You can define multivalued fields as belonging to associations in which</a:t>
            </a:r>
          </a:p>
          <a:p>
            <a:r>
              <a:rPr lang="en-US" smtClean="0"/>
              <a:t>the first value in one multivalued field relates to the first value in each of the other multivalued</a:t>
            </a:r>
          </a:p>
          <a:p>
            <a:r>
              <a:rPr lang="en-US" smtClean="0"/>
              <a:t>fields in the association, the second value relates to all the other second values. Each multivalue</a:t>
            </a:r>
          </a:p>
          <a:p>
            <a:r>
              <a:rPr lang="en-US" smtClean="0"/>
              <a:t>field can be further divided into subvalues, again obeying any relationships between fields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89" name="Rectangle 9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altLang="zh-CN" smtClean="0"/>
              <a:t>© 2006 Capgemini - All rights reserved</a:t>
            </a:r>
          </a:p>
        </p:txBody>
      </p:sp>
      <p:sp>
        <p:nvSpPr>
          <p:cNvPr id="268290" name="Rectangle 10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CC58FA-F9E6-4C04-9514-56ED048B8023}" type="slidenum">
              <a:rPr lang="en-GB" altLang="zh-CN" smtClean="0"/>
              <a:pPr>
                <a:defRPr/>
              </a:pPr>
              <a:t>35</a:t>
            </a:fld>
            <a:endParaRPr lang="en-GB" altLang="zh-CN" smtClean="0"/>
          </a:p>
        </p:txBody>
      </p:sp>
      <p:sp>
        <p:nvSpPr>
          <p:cNvPr id="186371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01638" y="4408488"/>
            <a:ext cx="6207125" cy="41846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The jQL Command would look like this:</a:t>
            </a:r>
          </a:p>
          <a:p>
            <a:r>
              <a:rPr lang="en-US" smtClean="0"/>
              <a:t>LIST SALES WITH MONTH = “JANUARY” BY DATE</a:t>
            </a:r>
          </a:p>
          <a:p>
            <a:r>
              <a:rPr lang="en-US" smtClean="0"/>
              <a:t>By using the jQL Command LIST with a file named SALES and your predefined data definition</a:t>
            </a:r>
          </a:p>
          <a:p>
            <a:r>
              <a:rPr lang="en-US" smtClean="0"/>
              <a:t>records such as MONTH and DATE, you can construct complex ad-hoc reports directly from the</a:t>
            </a:r>
          </a:p>
          <a:p>
            <a:r>
              <a:rPr lang="en-US" smtClean="0"/>
              <a:t>Command line interface (&gt;). You can also choose how you want the information presented;</a:t>
            </a:r>
          </a:p>
          <a:p>
            <a:r>
              <a:rPr lang="en-US" smtClean="0"/>
              <a:t>displayed directly to your printer or to your screen; listed in date order, or in descending or</a:t>
            </a:r>
          </a:p>
          <a:p>
            <a:r>
              <a:rPr lang="en-US" smtClean="0"/>
              <a:t>ascending order. The choice is yours as jQL contains a rich range of commands for listing,</a:t>
            </a:r>
          </a:p>
          <a:p>
            <a:r>
              <a:rPr lang="en-US" smtClean="0"/>
              <a:t>sorting, selecting and controlling the presentation of your details and is a safe language for end</a:t>
            </a:r>
          </a:p>
          <a:p>
            <a:r>
              <a:rPr lang="en-US" smtClean="0"/>
              <a:t>users.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With the exception of the “EDELETE” Command, jQL will not alter the contents of the source</a:t>
            </a:r>
          </a:p>
          <a:p>
            <a:r>
              <a:rPr lang="en-US" smtClean="0"/>
              <a:t>data files.</a:t>
            </a:r>
          </a:p>
          <a:p>
            <a:r>
              <a:rPr lang="en-US" smtClean="0"/>
              <a:t>All jQL Command sentences begin with a verb-like Command such as LIST or SELECT</a:t>
            </a:r>
          </a:p>
          <a:p>
            <a:r>
              <a:rPr lang="en-US" smtClean="0"/>
              <a:t>followed by a file name such as SALES or PERSONNEL, and then a series of qualifiers and</a:t>
            </a:r>
          </a:p>
          <a:p>
            <a:r>
              <a:rPr lang="en-US" smtClean="0"/>
              <a:t>modifiers with which you control elements such as eligible data, report formatting, any totals that</a:t>
            </a:r>
          </a:p>
          <a:p>
            <a:r>
              <a:rPr lang="en-US" smtClean="0"/>
              <a:t>you want to appear and so on.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jQL</a:t>
            </a:r>
            <a:r>
              <a:rPr lang="en-US" dirty="0" smtClean="0"/>
              <a:t> Command sentence is entered at the shell in response to a Command prompt (:) or a select</a:t>
            </a:r>
          </a:p>
          <a:p>
            <a:r>
              <a:rPr lang="en-US" dirty="0" smtClean="0"/>
              <a:t>prompt (&gt;). If a Command such as SELECT or GET-LIST creates an implicit list whilst in</a:t>
            </a:r>
          </a:p>
          <a:p>
            <a:r>
              <a:rPr lang="en-US" dirty="0" err="1" smtClean="0"/>
              <a:t>jSHELL</a:t>
            </a:r>
            <a:r>
              <a:rPr lang="en-US" dirty="0" smtClean="0"/>
              <a:t>, it displays the select prompt. Each sentence must start with a </a:t>
            </a:r>
            <a:r>
              <a:rPr lang="en-US" dirty="0" err="1" smtClean="0"/>
              <a:t>jQL</a:t>
            </a:r>
            <a:r>
              <a:rPr lang="en-US" dirty="0" smtClean="0"/>
              <a:t> Command and can be</a:t>
            </a:r>
          </a:p>
          <a:p>
            <a:r>
              <a:rPr lang="en-US" dirty="0" smtClean="0"/>
              <a:t>of any length. Press &lt;ENTER&gt; to submit the constructed sentence. If you enter an invalid</a:t>
            </a:r>
          </a:p>
          <a:p>
            <a:r>
              <a:rPr lang="en-US" dirty="0" smtClean="0"/>
              <a:t>Command, the system will reject it and display an appropriate error message.</a:t>
            </a:r>
          </a:p>
          <a:p>
            <a:r>
              <a:rPr lang="en-US" b="1" dirty="0" smtClean="0"/>
              <a:t>EXAMPLE</a:t>
            </a:r>
          </a:p>
          <a:p>
            <a:r>
              <a:rPr lang="en-US" dirty="0" err="1" smtClean="0"/>
              <a:t>jsh</a:t>
            </a:r>
            <a:r>
              <a:rPr lang="en-US" dirty="0" smtClean="0"/>
              <a:t> ~ --&gt;SORT </a:t>
            </a:r>
            <a:r>
              <a:rPr lang="en-US" dirty="0" err="1" smtClean="0"/>
              <a:t>jcustomers</a:t>
            </a:r>
            <a:r>
              <a:rPr lang="en-US" dirty="0" smtClean="0"/>
              <a:t> FIRSTNAME LASTNAME CITY STATE NUMUSERS</a:t>
            </a:r>
          </a:p>
          <a:p>
            <a:r>
              <a:rPr lang="en-US" dirty="0" smtClean="0"/>
              <a:t>WITH FIRSTNAME = "TED" AND NUMUSERS &gt; “10” BY CITY DBL-SPC HDRSUPP</a:t>
            </a:r>
          </a:p>
          <a:p>
            <a:r>
              <a:rPr lang="en-US" dirty="0" smtClean="0"/>
              <a:t>(P</a:t>
            </a:r>
          </a:p>
          <a:p>
            <a:r>
              <a:rPr lang="en-US" dirty="0" smtClean="0"/>
              <a:t>The verb in this case is SORT. The file </a:t>
            </a:r>
            <a:r>
              <a:rPr lang="en-US" dirty="0" err="1" smtClean="0"/>
              <a:t>specifier</a:t>
            </a:r>
            <a:r>
              <a:rPr lang="en-US" dirty="0" smtClean="0"/>
              <a:t> is </a:t>
            </a:r>
            <a:r>
              <a:rPr lang="en-US" dirty="0" err="1" smtClean="0"/>
              <a:t>jcustomers</a:t>
            </a:r>
            <a:r>
              <a:rPr lang="en-US" dirty="0" smtClean="0"/>
              <a:t>. The fields specified in the output</a:t>
            </a:r>
          </a:p>
          <a:p>
            <a:r>
              <a:rPr lang="en-US" dirty="0" smtClean="0"/>
              <a:t>specification are FIRSTNAME, LASTNAME, CITY, STATE &amp; NUMUSERS. The selection</a:t>
            </a:r>
          </a:p>
          <a:p>
            <a:r>
              <a:rPr lang="en-US" dirty="0" smtClean="0"/>
              <a:t>criteria specify that only those records with a FIRSTNAME of TED and with more than 10 users</a:t>
            </a:r>
          </a:p>
          <a:p>
            <a:r>
              <a:rPr lang="en-US" dirty="0" smtClean="0"/>
              <a:t>should be returned. The sort criterion says to order the results by the CITY field. The format</a:t>
            </a:r>
          </a:p>
          <a:p>
            <a:r>
              <a:rPr lang="en-US" dirty="0" err="1" smtClean="0"/>
              <a:t>specifier</a:t>
            </a:r>
            <a:r>
              <a:rPr lang="en-US" dirty="0" smtClean="0"/>
              <a:t> sets the output to be double spaced with no header. The (P option sends all output to the</a:t>
            </a:r>
          </a:p>
          <a:p>
            <a:r>
              <a:rPr lang="en-US" dirty="0" smtClean="0"/>
              <a:t>printer rather than the screen.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900" b="1" dirty="0" smtClean="0"/>
              <a:t>SYNTAX ELEMENTS:</a:t>
            </a:r>
          </a:p>
          <a:p>
            <a:pPr>
              <a:lnSpc>
                <a:spcPct val="90000"/>
              </a:lnSpc>
            </a:pPr>
            <a:r>
              <a:rPr lang="en-US" sz="900" dirty="0" smtClean="0"/>
              <a:t>Verb --- One of the verbs like Commands detailed later. Most Commands will</a:t>
            </a:r>
          </a:p>
          <a:p>
            <a:pPr>
              <a:lnSpc>
                <a:spcPct val="90000"/>
              </a:lnSpc>
            </a:pPr>
            <a:r>
              <a:rPr lang="en-US" sz="900" dirty="0" smtClean="0"/>
              <a:t>accept any or all of the optional clauses</a:t>
            </a:r>
          </a:p>
          <a:p>
            <a:pPr>
              <a:lnSpc>
                <a:spcPct val="90000"/>
              </a:lnSpc>
            </a:pPr>
            <a:r>
              <a:rPr lang="en-US" sz="900" dirty="0" smtClean="0"/>
              <a:t>file modifier</a:t>
            </a:r>
          </a:p>
          <a:p>
            <a:pPr>
              <a:lnSpc>
                <a:spcPct val="90000"/>
              </a:lnSpc>
            </a:pPr>
            <a:r>
              <a:rPr lang="en-US" sz="900" dirty="0" smtClean="0"/>
              <a:t>file modifiers --- DICT, ONLY=, WITHIN and TAPE modify the use</a:t>
            </a:r>
          </a:p>
          <a:p>
            <a:pPr>
              <a:lnSpc>
                <a:spcPct val="90000"/>
              </a:lnSpc>
            </a:pPr>
            <a:r>
              <a:rPr lang="en-US" sz="900" dirty="0" smtClean="0"/>
              <a:t>of the file, and how it is accessed</a:t>
            </a:r>
          </a:p>
          <a:p>
            <a:pPr>
              <a:lnSpc>
                <a:spcPct val="90000"/>
              </a:lnSpc>
            </a:pPr>
            <a:r>
              <a:rPr lang="en-US" sz="900" dirty="0" smtClean="0"/>
              <a:t>file </a:t>
            </a:r>
            <a:r>
              <a:rPr lang="en-US" sz="900" dirty="0" err="1" smtClean="0"/>
              <a:t>specifier</a:t>
            </a:r>
            <a:r>
              <a:rPr lang="en-US" sz="900" dirty="0" smtClean="0"/>
              <a:t> --- Identifies the main data file to be processed. Usually the data section of</a:t>
            </a:r>
          </a:p>
          <a:p>
            <a:pPr>
              <a:lnSpc>
                <a:spcPct val="90000"/>
              </a:lnSpc>
            </a:pPr>
            <a:r>
              <a:rPr lang="en-US" sz="900" dirty="0" smtClean="0"/>
              <a:t>a file, but could be a dictionary or a secondary data area</a:t>
            </a:r>
          </a:p>
          <a:p>
            <a:pPr>
              <a:lnSpc>
                <a:spcPct val="90000"/>
              </a:lnSpc>
            </a:pPr>
            <a:r>
              <a:rPr lang="en-US" sz="900" dirty="0" smtClean="0"/>
              <a:t>record-list--- Defines which records will be eligible for processing. Comprises an</a:t>
            </a:r>
          </a:p>
          <a:p>
            <a:pPr>
              <a:lnSpc>
                <a:spcPct val="90000"/>
              </a:lnSpc>
            </a:pPr>
            <a:r>
              <a:rPr lang="en-US" sz="900" dirty="0" smtClean="0"/>
              <a:t>explicit list of record keys or record selection clauses. An explicit list</a:t>
            </a:r>
          </a:p>
          <a:p>
            <a:pPr>
              <a:lnSpc>
                <a:spcPct val="90000"/>
              </a:lnSpc>
            </a:pPr>
            <a:r>
              <a:rPr lang="en-US" sz="900" dirty="0" smtClean="0"/>
              <a:t>comprises one or more record keys enclosed in single or double quotes.</a:t>
            </a:r>
          </a:p>
          <a:p>
            <a:pPr>
              <a:lnSpc>
                <a:spcPct val="90000"/>
              </a:lnSpc>
            </a:pPr>
            <a:r>
              <a:rPr lang="en-US" sz="900" dirty="0" smtClean="0"/>
              <a:t>A selection clause uses value strings enclosed in single or double quotes</a:t>
            </a:r>
          </a:p>
          <a:p>
            <a:pPr>
              <a:lnSpc>
                <a:spcPct val="90000"/>
              </a:lnSpc>
            </a:pPr>
            <a:r>
              <a:rPr lang="en-US" sz="900" dirty="0" smtClean="0"/>
              <a:t>and has at least one relational operator. If no record list is supplied, all</a:t>
            </a:r>
          </a:p>
          <a:p>
            <a:pPr>
              <a:lnSpc>
                <a:spcPct val="90000"/>
              </a:lnSpc>
            </a:pPr>
            <a:r>
              <a:rPr lang="en-US" sz="900" dirty="0" smtClean="0"/>
              <a:t>records in the file will be eligible for processing unless an “implicit” record list is provided by preceding the Command with a selection Command such as GET-LIST or SELECT</a:t>
            </a:r>
          </a:p>
          <a:p>
            <a:pPr>
              <a:lnSpc>
                <a:spcPct val="90000"/>
              </a:lnSpc>
            </a:pPr>
            <a:r>
              <a:rPr lang="en-US" sz="900" dirty="0" smtClean="0"/>
              <a:t>FROM list#--- A number from 0 through 10 of an active select list that contains record</a:t>
            </a:r>
          </a:p>
          <a:p>
            <a:pPr>
              <a:lnSpc>
                <a:spcPct val="90000"/>
              </a:lnSpc>
            </a:pPr>
            <a:r>
              <a:rPr lang="en-US" sz="900" dirty="0" smtClean="0"/>
              <a:t>IDs. The query operates on records whose IDs are in the select list.</a:t>
            </a:r>
          </a:p>
          <a:p>
            <a:pPr>
              <a:lnSpc>
                <a:spcPct val="90000"/>
              </a:lnSpc>
            </a:pPr>
            <a:r>
              <a:rPr lang="en-US" sz="900" dirty="0" smtClean="0"/>
              <a:t>Selection-criteria-- Qualify the records to be processed. Comprises a selection connective</a:t>
            </a:r>
          </a:p>
          <a:p>
            <a:pPr>
              <a:lnSpc>
                <a:spcPct val="90000"/>
              </a:lnSpc>
            </a:pPr>
            <a:r>
              <a:rPr lang="en-US" sz="900" dirty="0" smtClean="0"/>
              <a:t>(WITH or IF) followed by a field name. Field names can be followed by</a:t>
            </a:r>
          </a:p>
          <a:p>
            <a:pPr>
              <a:lnSpc>
                <a:spcPct val="90000"/>
              </a:lnSpc>
            </a:pPr>
            <a:r>
              <a:rPr lang="en-US" sz="900" dirty="0" smtClean="0"/>
              <a:t>relational operators and value strings enclosed in double quotes. Logical</a:t>
            </a:r>
          </a:p>
          <a:p>
            <a:pPr>
              <a:lnSpc>
                <a:spcPct val="90000"/>
              </a:lnSpc>
            </a:pPr>
            <a:r>
              <a:rPr lang="en-US" sz="900" dirty="0" smtClean="0"/>
              <a:t>Connectives AND/OR ca also be used. Expressions can be</a:t>
            </a:r>
          </a:p>
          <a:p>
            <a:pPr>
              <a:lnSpc>
                <a:spcPct val="90000"/>
              </a:lnSpc>
            </a:pPr>
            <a:r>
              <a:rPr lang="en-US" sz="900" dirty="0" smtClean="0"/>
              <a:t>parenthesized to specify precedence.</a:t>
            </a:r>
          </a:p>
          <a:p>
            <a:pPr>
              <a:lnSpc>
                <a:spcPct val="90000"/>
              </a:lnSpc>
            </a:pPr>
            <a:r>
              <a:rPr lang="en-US" sz="900" dirty="0" smtClean="0"/>
              <a:t>sort-criteria -- Specify the order in which the data is returned. Comprises a sort</a:t>
            </a:r>
          </a:p>
          <a:p>
            <a:pPr>
              <a:lnSpc>
                <a:spcPct val="90000"/>
              </a:lnSpc>
            </a:pPr>
            <a:r>
              <a:rPr lang="en-US" sz="900" dirty="0" smtClean="0"/>
              <a:t>modifier, such as BY or BY-DSND, followed by a field name. Used</a:t>
            </a:r>
          </a:p>
          <a:p>
            <a:pPr>
              <a:lnSpc>
                <a:spcPct val="90000"/>
              </a:lnSpc>
            </a:pPr>
            <a:r>
              <a:rPr lang="en-US" sz="900" dirty="0" smtClean="0"/>
              <a:t>also to “explode” a report by sorting lines corresponding to </a:t>
            </a:r>
            <a:r>
              <a:rPr lang="en-US" sz="900" dirty="0" err="1" smtClean="0"/>
              <a:t>multivalued</a:t>
            </a:r>
            <a:endParaRPr lang="en-US" sz="900" dirty="0" smtClean="0"/>
          </a:p>
          <a:p>
            <a:pPr>
              <a:lnSpc>
                <a:spcPct val="90000"/>
              </a:lnSpc>
            </a:pPr>
            <a:r>
              <a:rPr lang="en-US" sz="900" dirty="0" smtClean="0"/>
              <a:t>fields by value, and to limit the output of values (see output</a:t>
            </a:r>
          </a:p>
          <a:p>
            <a:pPr>
              <a:lnSpc>
                <a:spcPct val="90000"/>
              </a:lnSpc>
            </a:pPr>
            <a:r>
              <a:rPr lang="en-US" sz="900" dirty="0" smtClean="0"/>
              <a:t>specification).</a:t>
            </a:r>
          </a:p>
          <a:p>
            <a:pPr>
              <a:lnSpc>
                <a:spcPct val="90000"/>
              </a:lnSpc>
            </a:pPr>
            <a:endParaRPr lang="en-US" sz="900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You can combine Item-id selection with implicit but not with explicit item-id lists. You can</a:t>
            </a:r>
          </a:p>
          <a:p>
            <a:r>
              <a:rPr lang="en-US" smtClean="0"/>
              <a:t>combine every type of list with selection criteria based on attribute values.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JQL treats the values you place between quotes as item-ids, not as value strings. This treats the</a:t>
            </a:r>
          </a:p>
          <a:p>
            <a:r>
              <a:rPr lang="en-US" smtClean="0"/>
              <a:t>left ignore, right ignore and wild card as ordinary characters and not as special characters.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If you also specify item-id selection, the jQL processor</a:t>
            </a:r>
          </a:p>
          <a:p>
            <a:r>
              <a:rPr lang="en-US" smtClean="0"/>
              <a:t>effectively ANDs its result with the implicit item-id list to limit further the items selected.</a:t>
            </a:r>
          </a:p>
          <a:p>
            <a:r>
              <a:rPr lang="en-US" smtClean="0"/>
              <a:t>If you specify an explicit item-id list, the processor ignores any implicit list.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ightbulb"/>
          <p:cNvPicPr>
            <a:picLocks noChangeAspect="1" noChangeArrowheads="1"/>
          </p:cNvPicPr>
          <p:nvPr userDrawn="1"/>
        </p:nvPicPr>
        <p:blipFill>
          <a:blip r:embed="rId2" cstate="print"/>
          <a:srcRect t="30475" b="27251"/>
          <a:stretch>
            <a:fillRect/>
          </a:stretch>
        </p:blipFill>
        <p:spPr bwMode="auto">
          <a:xfrm>
            <a:off x="-6350" y="1295400"/>
            <a:ext cx="9150350" cy="530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8" descr="OK_Capgemin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6713" y="368300"/>
            <a:ext cx="2159000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reeform 116"/>
          <p:cNvSpPr>
            <a:spLocks/>
          </p:cNvSpPr>
          <p:nvPr/>
        </p:nvSpPr>
        <p:spPr bwMode="gray">
          <a:xfrm>
            <a:off x="0" y="1257300"/>
            <a:ext cx="9151938" cy="5129213"/>
          </a:xfrm>
          <a:custGeom>
            <a:avLst/>
            <a:gdLst/>
            <a:ahLst/>
            <a:cxnLst>
              <a:cxn ang="0">
                <a:pos x="624" y="2135"/>
              </a:cxn>
              <a:cxn ang="0">
                <a:pos x="715" y="2061"/>
              </a:cxn>
              <a:cxn ang="0">
                <a:pos x="805" y="1993"/>
              </a:cxn>
              <a:cxn ang="0">
                <a:pos x="898" y="1930"/>
              </a:cxn>
              <a:cxn ang="0">
                <a:pos x="993" y="1870"/>
              </a:cxn>
              <a:cxn ang="0">
                <a:pos x="1089" y="1816"/>
              </a:cxn>
              <a:cxn ang="0">
                <a:pos x="1285" y="1719"/>
              </a:cxn>
              <a:cxn ang="0">
                <a:pos x="1485" y="1634"/>
              </a:cxn>
              <a:cxn ang="0">
                <a:pos x="1693" y="1560"/>
              </a:cxn>
              <a:cxn ang="0">
                <a:pos x="1904" y="1495"/>
              </a:cxn>
              <a:cxn ang="0">
                <a:pos x="2118" y="1434"/>
              </a:cxn>
              <a:cxn ang="0">
                <a:pos x="2229" y="1406"/>
              </a:cxn>
              <a:cxn ang="0">
                <a:pos x="2475" y="1348"/>
              </a:cxn>
              <a:cxn ang="0">
                <a:pos x="2720" y="1295"/>
              </a:cxn>
              <a:cxn ang="0">
                <a:pos x="3205" y="1200"/>
              </a:cxn>
              <a:cxn ang="0">
                <a:pos x="3198" y="1200"/>
              </a:cxn>
              <a:cxn ang="0">
                <a:pos x="3929" y="1048"/>
              </a:cxn>
              <a:cxn ang="0">
                <a:pos x="4229" y="977"/>
              </a:cxn>
              <a:cxn ang="0">
                <a:pos x="4409" y="928"/>
              </a:cxn>
              <a:cxn ang="0">
                <a:pos x="4573" y="876"/>
              </a:cxn>
              <a:cxn ang="0">
                <a:pos x="4725" y="820"/>
              </a:cxn>
              <a:cxn ang="0">
                <a:pos x="4867" y="757"/>
              </a:cxn>
              <a:cxn ang="0">
                <a:pos x="5000" y="686"/>
              </a:cxn>
              <a:cxn ang="0">
                <a:pos x="5125" y="605"/>
              </a:cxn>
              <a:cxn ang="0">
                <a:pos x="5245" y="513"/>
              </a:cxn>
              <a:cxn ang="0">
                <a:pos x="5362" y="408"/>
              </a:cxn>
              <a:cxn ang="0">
                <a:pos x="5475" y="289"/>
              </a:cxn>
              <a:cxn ang="0">
                <a:pos x="5587" y="153"/>
              </a:cxn>
              <a:cxn ang="0">
                <a:pos x="5697" y="3"/>
              </a:cxn>
              <a:cxn ang="0">
                <a:pos x="0" y="3231"/>
              </a:cxn>
              <a:cxn ang="0">
                <a:pos x="20" y="3231"/>
              </a:cxn>
              <a:cxn ang="0">
                <a:pos x="55" y="3063"/>
              </a:cxn>
              <a:cxn ang="0">
                <a:pos x="102" y="2901"/>
              </a:cxn>
              <a:cxn ang="0">
                <a:pos x="124" y="2845"/>
              </a:cxn>
              <a:cxn ang="0">
                <a:pos x="169" y="2739"/>
              </a:cxn>
              <a:cxn ang="0">
                <a:pos x="220" y="2634"/>
              </a:cxn>
              <a:cxn ang="0">
                <a:pos x="278" y="2536"/>
              </a:cxn>
              <a:cxn ang="0">
                <a:pos x="342" y="2439"/>
              </a:cxn>
              <a:cxn ang="0">
                <a:pos x="415" y="2347"/>
              </a:cxn>
              <a:cxn ang="0">
                <a:pos x="493" y="2258"/>
              </a:cxn>
              <a:cxn ang="0">
                <a:pos x="578" y="2176"/>
              </a:cxn>
              <a:cxn ang="0">
                <a:pos x="624" y="2135"/>
              </a:cxn>
            </a:cxnLst>
            <a:rect l="0" t="0" r="r" b="b"/>
            <a:pathLst>
              <a:path w="5697" h="3231">
                <a:moveTo>
                  <a:pt x="624" y="2135"/>
                </a:moveTo>
                <a:lnTo>
                  <a:pt x="624" y="2135"/>
                </a:lnTo>
                <a:lnTo>
                  <a:pt x="669" y="2098"/>
                </a:lnTo>
                <a:lnTo>
                  <a:pt x="715" y="2061"/>
                </a:lnTo>
                <a:lnTo>
                  <a:pt x="760" y="2026"/>
                </a:lnTo>
                <a:lnTo>
                  <a:pt x="805" y="1993"/>
                </a:lnTo>
                <a:lnTo>
                  <a:pt x="853" y="1961"/>
                </a:lnTo>
                <a:lnTo>
                  <a:pt x="898" y="1930"/>
                </a:lnTo>
                <a:lnTo>
                  <a:pt x="945" y="1900"/>
                </a:lnTo>
                <a:lnTo>
                  <a:pt x="993" y="1870"/>
                </a:lnTo>
                <a:lnTo>
                  <a:pt x="1042" y="1842"/>
                </a:lnTo>
                <a:lnTo>
                  <a:pt x="1089" y="1816"/>
                </a:lnTo>
                <a:lnTo>
                  <a:pt x="1185" y="1764"/>
                </a:lnTo>
                <a:lnTo>
                  <a:pt x="1285" y="1719"/>
                </a:lnTo>
                <a:lnTo>
                  <a:pt x="1385" y="1674"/>
                </a:lnTo>
                <a:lnTo>
                  <a:pt x="1485" y="1634"/>
                </a:lnTo>
                <a:lnTo>
                  <a:pt x="1589" y="1596"/>
                </a:lnTo>
                <a:lnTo>
                  <a:pt x="1693" y="1560"/>
                </a:lnTo>
                <a:lnTo>
                  <a:pt x="1798" y="1527"/>
                </a:lnTo>
                <a:lnTo>
                  <a:pt x="1904" y="1495"/>
                </a:lnTo>
                <a:lnTo>
                  <a:pt x="2011" y="1465"/>
                </a:lnTo>
                <a:lnTo>
                  <a:pt x="2118" y="1434"/>
                </a:lnTo>
                <a:lnTo>
                  <a:pt x="2229" y="1406"/>
                </a:lnTo>
                <a:lnTo>
                  <a:pt x="2229" y="1406"/>
                </a:lnTo>
                <a:lnTo>
                  <a:pt x="2351" y="1376"/>
                </a:lnTo>
                <a:lnTo>
                  <a:pt x="2475" y="1348"/>
                </a:lnTo>
                <a:lnTo>
                  <a:pt x="2596" y="1320"/>
                </a:lnTo>
                <a:lnTo>
                  <a:pt x="2720" y="1295"/>
                </a:lnTo>
                <a:lnTo>
                  <a:pt x="2964" y="1246"/>
                </a:lnTo>
                <a:lnTo>
                  <a:pt x="3205" y="1200"/>
                </a:lnTo>
                <a:lnTo>
                  <a:pt x="3198" y="1200"/>
                </a:lnTo>
                <a:lnTo>
                  <a:pt x="3198" y="1200"/>
                </a:lnTo>
                <a:lnTo>
                  <a:pt x="3705" y="1096"/>
                </a:lnTo>
                <a:lnTo>
                  <a:pt x="3929" y="1048"/>
                </a:lnTo>
                <a:lnTo>
                  <a:pt x="4133" y="1003"/>
                </a:lnTo>
                <a:lnTo>
                  <a:pt x="4229" y="977"/>
                </a:lnTo>
                <a:lnTo>
                  <a:pt x="4320" y="953"/>
                </a:lnTo>
                <a:lnTo>
                  <a:pt x="4409" y="928"/>
                </a:lnTo>
                <a:lnTo>
                  <a:pt x="4493" y="904"/>
                </a:lnTo>
                <a:lnTo>
                  <a:pt x="4573" y="876"/>
                </a:lnTo>
                <a:lnTo>
                  <a:pt x="4651" y="848"/>
                </a:lnTo>
                <a:lnTo>
                  <a:pt x="4725" y="820"/>
                </a:lnTo>
                <a:lnTo>
                  <a:pt x="4798" y="789"/>
                </a:lnTo>
                <a:lnTo>
                  <a:pt x="4867" y="757"/>
                </a:lnTo>
                <a:lnTo>
                  <a:pt x="4935" y="721"/>
                </a:lnTo>
                <a:lnTo>
                  <a:pt x="5000" y="686"/>
                </a:lnTo>
                <a:lnTo>
                  <a:pt x="5064" y="647"/>
                </a:lnTo>
                <a:lnTo>
                  <a:pt x="5125" y="605"/>
                </a:lnTo>
                <a:lnTo>
                  <a:pt x="5187" y="561"/>
                </a:lnTo>
                <a:lnTo>
                  <a:pt x="5245" y="513"/>
                </a:lnTo>
                <a:lnTo>
                  <a:pt x="5304" y="462"/>
                </a:lnTo>
                <a:lnTo>
                  <a:pt x="5362" y="408"/>
                </a:lnTo>
                <a:lnTo>
                  <a:pt x="5418" y="351"/>
                </a:lnTo>
                <a:lnTo>
                  <a:pt x="5475" y="289"/>
                </a:lnTo>
                <a:lnTo>
                  <a:pt x="5531" y="222"/>
                </a:lnTo>
                <a:lnTo>
                  <a:pt x="5587" y="153"/>
                </a:lnTo>
                <a:lnTo>
                  <a:pt x="5644" y="80"/>
                </a:lnTo>
                <a:lnTo>
                  <a:pt x="5697" y="3"/>
                </a:lnTo>
                <a:lnTo>
                  <a:pt x="0" y="0"/>
                </a:lnTo>
                <a:lnTo>
                  <a:pt x="0" y="3231"/>
                </a:lnTo>
                <a:lnTo>
                  <a:pt x="20" y="3231"/>
                </a:lnTo>
                <a:lnTo>
                  <a:pt x="20" y="3231"/>
                </a:lnTo>
                <a:lnTo>
                  <a:pt x="35" y="3149"/>
                </a:lnTo>
                <a:lnTo>
                  <a:pt x="55" y="3063"/>
                </a:lnTo>
                <a:lnTo>
                  <a:pt x="76" y="2983"/>
                </a:lnTo>
                <a:lnTo>
                  <a:pt x="102" y="2901"/>
                </a:lnTo>
                <a:lnTo>
                  <a:pt x="102" y="2901"/>
                </a:lnTo>
                <a:lnTo>
                  <a:pt x="124" y="2845"/>
                </a:lnTo>
                <a:lnTo>
                  <a:pt x="145" y="2791"/>
                </a:lnTo>
                <a:lnTo>
                  <a:pt x="169" y="2739"/>
                </a:lnTo>
                <a:lnTo>
                  <a:pt x="193" y="2686"/>
                </a:lnTo>
                <a:lnTo>
                  <a:pt x="220" y="2634"/>
                </a:lnTo>
                <a:lnTo>
                  <a:pt x="247" y="2586"/>
                </a:lnTo>
                <a:lnTo>
                  <a:pt x="278" y="2536"/>
                </a:lnTo>
                <a:lnTo>
                  <a:pt x="309" y="2487"/>
                </a:lnTo>
                <a:lnTo>
                  <a:pt x="342" y="2439"/>
                </a:lnTo>
                <a:lnTo>
                  <a:pt x="378" y="2392"/>
                </a:lnTo>
                <a:lnTo>
                  <a:pt x="415" y="2347"/>
                </a:lnTo>
                <a:lnTo>
                  <a:pt x="453" y="2303"/>
                </a:lnTo>
                <a:lnTo>
                  <a:pt x="493" y="2258"/>
                </a:lnTo>
                <a:lnTo>
                  <a:pt x="535" y="2217"/>
                </a:lnTo>
                <a:lnTo>
                  <a:pt x="578" y="2176"/>
                </a:lnTo>
                <a:lnTo>
                  <a:pt x="624" y="2135"/>
                </a:lnTo>
                <a:lnTo>
                  <a:pt x="624" y="2135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85000"/>
              </a:lnSpc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7" name="Rectangle 117"/>
          <p:cNvSpPr>
            <a:spLocks noChangeArrowheads="1"/>
          </p:cNvSpPr>
          <p:nvPr/>
        </p:nvSpPr>
        <p:spPr bwMode="gray">
          <a:xfrm>
            <a:off x="0" y="6386513"/>
            <a:ext cx="9144000" cy="471487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 eaLnBrk="0" hangingPunct="0">
              <a:lnSpc>
                <a:spcPct val="85000"/>
              </a:lnSpc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8" name="Oval 118"/>
          <p:cNvSpPr>
            <a:spLocks noChangeArrowheads="1"/>
          </p:cNvSpPr>
          <p:nvPr/>
        </p:nvSpPr>
        <p:spPr bwMode="gray">
          <a:xfrm>
            <a:off x="7808913" y="5943600"/>
            <a:ext cx="914400" cy="914400"/>
          </a:xfrm>
          <a:prstGeom prst="ellipse">
            <a:avLst/>
          </a:prstGeom>
          <a:solidFill>
            <a:srgbClr val="FFFFFF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 eaLnBrk="0" hangingPunct="0">
              <a:lnSpc>
                <a:spcPct val="85000"/>
              </a:lnSpc>
              <a:defRPr/>
            </a:pPr>
            <a:endParaRPr lang="en-US">
              <a:ea typeface="+mn-ea"/>
              <a:cs typeface="+mn-cs"/>
            </a:endParaRPr>
          </a:p>
        </p:txBody>
      </p:sp>
      <p:pic>
        <p:nvPicPr>
          <p:cNvPr id="9" name="Picture 119" descr="CBE_CMJ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7877175" y="6010275"/>
            <a:ext cx="768350" cy="74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20" descr="Untitled-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gray">
          <a:xfrm>
            <a:off x="5053013" y="6564313"/>
            <a:ext cx="2760662" cy="12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9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501775"/>
            <a:ext cx="8391525" cy="1038225"/>
          </a:xfrm>
        </p:spPr>
        <p:txBody>
          <a:bodyPr lIns="685800" tIns="91440" bIns="91440" anchor="b">
            <a:spAutoFit/>
          </a:bodyPr>
          <a:lstStyle>
            <a:lvl1pPr fontAlgn="t">
              <a:spcAft>
                <a:spcPct val="20000"/>
              </a:spcAft>
              <a:defRPr sz="2800"/>
            </a:lvl1pPr>
          </a:lstStyle>
          <a:p>
            <a:r>
              <a:rPr lang="fr-FR" altLang="en-US"/>
              <a:t>Main Title</a:t>
            </a:r>
            <a:br>
              <a:rPr lang="fr-FR" altLang="en-US"/>
            </a:br>
            <a:r>
              <a:rPr lang="fr-FR" altLang="en-US"/>
              <a:t>(Arial narrow, </a:t>
            </a:r>
            <a:r>
              <a:rPr lang="en-US" altLang="en-US"/>
              <a:t>28</a:t>
            </a:r>
            <a:r>
              <a:rPr lang="fr-FR" altLang="en-US"/>
              <a:t>pt -Maximum 2 lines)</a:t>
            </a:r>
            <a:endParaRPr lang="fr-FR"/>
          </a:p>
        </p:txBody>
      </p:sp>
      <p:sp>
        <p:nvSpPr>
          <p:cNvPr id="46089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576513"/>
            <a:ext cx="5367338" cy="788987"/>
          </a:xfrm>
        </p:spPr>
        <p:txBody>
          <a:bodyPr lIns="685800" tIns="91440" bIns="91440">
            <a:spAutoFit/>
          </a:bodyPr>
          <a:lstStyle>
            <a:lvl1pPr>
              <a:buClrTx/>
              <a:buFontTx/>
              <a:buNone/>
              <a:defRPr b="1">
                <a:latin typeface="Arial Narrow" pitchFamily="34" charset="0"/>
              </a:defRPr>
            </a:lvl1pPr>
          </a:lstStyle>
          <a:p>
            <a:r>
              <a:rPr lang="fr-FR" altLang="en-US"/>
              <a:t>Sub-title (date, name)</a:t>
            </a:r>
          </a:p>
          <a:p>
            <a:r>
              <a:rPr lang="fr-FR" altLang="en-US"/>
              <a:t>Arial</a:t>
            </a:r>
            <a:r>
              <a:rPr lang="en-US" altLang="en-US"/>
              <a:t> Narrow, M</a:t>
            </a:r>
            <a:r>
              <a:rPr lang="fr-FR" altLang="en-US"/>
              <a:t>aximum 2 lines</a:t>
            </a:r>
            <a:endParaRPr lang="fr-FR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5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AA3A2-CAE0-40E6-8C9F-72E81B44A6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0213" y="136525"/>
            <a:ext cx="2178050" cy="59896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4475" y="136525"/>
            <a:ext cx="6383338" cy="59896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5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811788-64A3-44B8-8030-DF2A366D5C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475" y="136525"/>
            <a:ext cx="8713788" cy="549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44475" y="1265238"/>
            <a:ext cx="8713788" cy="48609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5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A95784-1BCD-4494-A041-009CEFD61B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5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EB340-1270-485C-B614-5F4BDDA044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475" y="136525"/>
            <a:ext cx="8713788" cy="549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244475" y="1265238"/>
            <a:ext cx="8713788" cy="48609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5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101B1-43A3-4F68-8FF5-89B2485841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44475" y="136525"/>
            <a:ext cx="8713788" cy="59896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4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20149-1A45-4B74-8394-ADAF572539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5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2FC40-BA65-4A86-8DAC-7CB694082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5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C280CA-6467-46D3-8E6D-78E96455CC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4475" y="1265238"/>
            <a:ext cx="4279900" cy="4860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6775" y="1265238"/>
            <a:ext cx="4281488" cy="4860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6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3D6B4-98C0-48FC-92BE-3509B600C6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8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D565F7-0839-4A7B-B3CC-C8DD0CD205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4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681CC5-53B3-4CEB-A21C-A6B122A25B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3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B3B4D-6A6E-4577-80C0-9AEB1A69BD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6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47F39-586C-4F30-91CC-44F2D51FFE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6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D326F6-A79F-44C9-9D70-349132F84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7" name="Rectangle 10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77050" y="6686550"/>
            <a:ext cx="1836738" cy="10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4572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45159" name="Rectangle 10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9350" y="6673850"/>
            <a:ext cx="238125" cy="13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4572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10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DA7989BE-E6B4-474D-BF76-99F91247D7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5138" name="Line 82"/>
          <p:cNvSpPr>
            <a:spLocks noChangeShapeType="1"/>
          </p:cNvSpPr>
          <p:nvPr/>
        </p:nvSpPr>
        <p:spPr bwMode="auto">
          <a:xfrm>
            <a:off x="1588" y="776288"/>
            <a:ext cx="9142412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030" name="Rectangle 134"/>
          <p:cNvSpPr>
            <a:spLocks noGrp="1" noChangeArrowheads="1"/>
          </p:cNvSpPr>
          <p:nvPr>
            <p:ph type="title"/>
          </p:nvPr>
        </p:nvSpPr>
        <p:spPr bwMode="auto">
          <a:xfrm>
            <a:off x="244475" y="136525"/>
            <a:ext cx="87137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1" name="Rectangle 13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4475" y="1265238"/>
            <a:ext cx="8713788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pic>
        <p:nvPicPr>
          <p:cNvPr id="1032" name="Picture 138" descr="OK_Capgemini"/>
          <p:cNvPicPr>
            <a:picLocks noChangeAspect="1" noChangeArrowheads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8750" y="6392863"/>
            <a:ext cx="14398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7" r:id="rId2"/>
    <p:sldLayoutId id="2147483666" r:id="rId3"/>
    <p:sldLayoutId id="2147483665" r:id="rId4"/>
    <p:sldLayoutId id="2147483664" r:id="rId5"/>
    <p:sldLayoutId id="2147483663" r:id="rId6"/>
    <p:sldLayoutId id="2147483662" r:id="rId7"/>
    <p:sldLayoutId id="2147483661" r:id="rId8"/>
    <p:sldLayoutId id="2147483660" r:id="rId9"/>
    <p:sldLayoutId id="2147483659" r:id="rId10"/>
    <p:sldLayoutId id="2147483658" r:id="rId11"/>
    <p:sldLayoutId id="2147483657" r:id="rId12"/>
    <p:sldLayoutId id="2147483656" r:id="rId13"/>
    <p:sldLayoutId id="2147483655" r:id="rId14"/>
    <p:sldLayoutId id="2147483654" r:id="rId15"/>
  </p:sldLayoutIdLst>
  <p:transition>
    <p:wipe dir="r"/>
  </p:transition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20000"/>
        </a:spcAft>
        <a:buClr>
          <a:schemeClr val="accent2"/>
        </a:buClr>
        <a:buFont typeface="Wingdings" pitchFamily="2" charset="2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63513" indent="-161925" algn="l" rtl="0" eaLnBrk="0" fontAlgn="base" hangingPunct="0">
        <a:spcBef>
          <a:spcPct val="0"/>
        </a:spcBef>
        <a:spcAft>
          <a:spcPct val="20000"/>
        </a:spcAft>
        <a:buClr>
          <a:schemeClr val="tx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44488" indent="-179388" algn="l" rtl="0" eaLnBrk="0" fontAlgn="base" hangingPunct="0">
        <a:spcBef>
          <a:spcPct val="0"/>
        </a:spcBef>
        <a:spcAft>
          <a:spcPct val="2000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3pPr>
      <a:lvl4pPr marL="525463" indent="-179388" algn="l" rtl="0" eaLnBrk="0" fontAlgn="base" hangingPunct="0">
        <a:spcBef>
          <a:spcPct val="0"/>
        </a:spcBef>
        <a:spcAft>
          <a:spcPct val="20000"/>
        </a:spcAft>
        <a:buClr>
          <a:schemeClr val="tx2"/>
        </a:buClr>
        <a:buFont typeface="Symbol" pitchFamily="18" charset="2"/>
        <a:buChar char="-"/>
        <a:defRPr sz="1400">
          <a:solidFill>
            <a:schemeClr val="tx1"/>
          </a:solidFill>
          <a:latin typeface="+mn-lt"/>
        </a:defRPr>
      </a:lvl4pPr>
      <a:lvl5pPr marL="687388" indent="-160338" algn="l" rtl="0" eaLnBrk="0" fontAlgn="base" hangingPunct="0">
        <a:spcBef>
          <a:spcPct val="0"/>
        </a:spcBef>
        <a:spcAft>
          <a:spcPct val="20000"/>
        </a:spcAft>
        <a:buClr>
          <a:schemeClr val="tx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5pPr>
      <a:lvl6pPr marL="1144588" indent="-160338" algn="l" rtl="0" eaLnBrk="0" fontAlgn="base" hangingPunct="0">
        <a:spcBef>
          <a:spcPct val="0"/>
        </a:spcBef>
        <a:spcAft>
          <a:spcPct val="20000"/>
        </a:spcAft>
        <a:buClr>
          <a:schemeClr val="tx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1601788" indent="-160338" algn="l" rtl="0" eaLnBrk="0" fontAlgn="base" hangingPunct="0">
        <a:spcBef>
          <a:spcPct val="0"/>
        </a:spcBef>
        <a:spcAft>
          <a:spcPct val="20000"/>
        </a:spcAft>
        <a:buClr>
          <a:schemeClr val="tx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2058988" indent="-160338" algn="l" rtl="0" eaLnBrk="0" fontAlgn="base" hangingPunct="0">
        <a:spcBef>
          <a:spcPct val="0"/>
        </a:spcBef>
        <a:spcAft>
          <a:spcPct val="20000"/>
        </a:spcAft>
        <a:buClr>
          <a:schemeClr val="tx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2516188" indent="-160338" algn="l" rtl="0" eaLnBrk="0" fontAlgn="base" hangingPunct="0">
        <a:spcBef>
          <a:spcPct val="0"/>
        </a:spcBef>
        <a:spcAft>
          <a:spcPct val="20000"/>
        </a:spcAft>
        <a:buClr>
          <a:schemeClr val="tx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2014935"/>
            <a:ext cx="8391525" cy="615553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JQL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1945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0" y="2795588"/>
            <a:ext cx="5367338" cy="461665"/>
          </a:xfrm>
        </p:spPr>
        <p:txBody>
          <a:bodyPr/>
          <a:lstStyle/>
          <a:p>
            <a:pPr marL="0" indent="0"/>
            <a:r>
              <a:rPr lang="en-US" altLang="zh-CN" dirty="0" smtClean="0">
                <a:ea typeface="宋体" charset="-122"/>
              </a:rPr>
              <a:t>May 2011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Implicit Item-id list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To provide an implicit item-id list execute a verb such as SELECT or GET-LIST immediately before executing a jQL command.</a:t>
            </a:r>
          </a:p>
        </p:txBody>
      </p:sp>
    </p:spTree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Item-id Selection clause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An item-id selection clause expresses limits on the value of item-ids, for selection for processing.</a:t>
            </a:r>
          </a:p>
          <a:p>
            <a:pPr eaLnBrk="1" hangingPunct="1"/>
            <a:r>
              <a:rPr lang="en-US" smtClean="0"/>
              <a:t>It has at least one value string that defines an item-id or part of an item-id</a:t>
            </a:r>
          </a:p>
          <a:p>
            <a:pPr eaLnBrk="1" hangingPunct="1"/>
            <a:r>
              <a:rPr lang="en-US" smtClean="0"/>
              <a:t>An explicit relational operator must precede at least one value string. </a:t>
            </a:r>
          </a:p>
          <a:p>
            <a:pPr eaLnBrk="1" hangingPunct="1"/>
            <a:r>
              <a:rPr lang="en-US" smtClean="0"/>
              <a:t>The relational operator is what makes jQL treat item-id selection differently from an explicit item list. </a:t>
            </a:r>
          </a:p>
        </p:txBody>
      </p:sp>
    </p:spTree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Value Strings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en-US" smtClean="0"/>
              <a:t>Value strings are character strings enclosed in delimiters (usually single quotes)</a:t>
            </a:r>
          </a:p>
          <a:p>
            <a:pPr eaLnBrk="1" hangingPunct="1">
              <a:lnSpc>
                <a:spcPct val="115000"/>
              </a:lnSpc>
            </a:pPr>
            <a:r>
              <a:rPr lang="en-US" smtClean="0"/>
              <a:t>Used to compare against character strings in the file.</a:t>
            </a:r>
          </a:p>
          <a:p>
            <a:pPr eaLnBrk="1" hangingPunct="1">
              <a:lnSpc>
                <a:spcPct val="115000"/>
              </a:lnSpc>
            </a:pPr>
            <a:r>
              <a:rPr lang="en-US" smtClean="0"/>
              <a:t>String can also include the following special characters:</a:t>
            </a:r>
          </a:p>
          <a:p>
            <a:pPr lvl="1" eaLnBrk="1" hangingPunct="1">
              <a:lnSpc>
                <a:spcPct val="115000"/>
              </a:lnSpc>
            </a:pPr>
            <a:r>
              <a:rPr lang="en-US" smtClean="0"/>
              <a:t>Left ignore ([) at the beginning of the string to indicate that the item-id may start with any characters (for example,’[son’)</a:t>
            </a:r>
          </a:p>
          <a:p>
            <a:pPr lvl="1" eaLnBrk="1" hangingPunct="1">
              <a:lnSpc>
                <a:spcPct val="115000"/>
              </a:lnSpc>
            </a:pPr>
            <a:r>
              <a:rPr lang="en-US" smtClean="0"/>
              <a:t>Right ignore (]) at the end to indicate that the item-id may end with any characters (for example,Johan]’)</a:t>
            </a:r>
          </a:p>
          <a:p>
            <a:pPr lvl="1" eaLnBrk="1" hangingPunct="1">
              <a:lnSpc>
                <a:spcPct val="115000"/>
              </a:lnSpc>
            </a:pPr>
            <a:r>
              <a:rPr lang="en-US" smtClean="0"/>
              <a:t>Wild cards(^) anywhere within the string, each wild card matching one character of any value (for example, ‘Joh^ns^n).</a:t>
            </a:r>
          </a:p>
        </p:txBody>
      </p:sp>
    </p:spTree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Between Connective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The connective BETWEEN followed by two value strings is a shorthand way of saying ‘all values greater than the first value string and less than the second’. </a:t>
            </a:r>
          </a:p>
          <a:p>
            <a:pPr eaLnBrk="1" hangingPunct="1"/>
            <a:r>
              <a:rPr lang="en-US" smtClean="0"/>
              <a:t>The value of the second value string must be greater than the value of the first to select items. </a:t>
            </a:r>
          </a:p>
          <a:p>
            <a:pPr eaLnBrk="1" hangingPunct="1"/>
            <a:r>
              <a:rPr lang="en-US" smtClean="0"/>
              <a:t>Value strings including special characters ^, [ and ] are not valid.</a:t>
            </a:r>
          </a:p>
        </p:txBody>
      </p:sp>
    </p:spTree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Relational Operators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These express a relationship between an item-id (or attribute value in the case of selection criteria) and the value string.</a:t>
            </a:r>
          </a:p>
          <a:p>
            <a:pPr eaLnBrk="1" hangingPunct="1"/>
            <a:r>
              <a:rPr lang="en-US" smtClean="0"/>
              <a:t> At least one relational operator is required in an item-id selection clause. </a:t>
            </a:r>
          </a:p>
          <a:p>
            <a:pPr eaLnBrk="1" hangingPunct="1"/>
            <a:r>
              <a:rPr lang="en-US" smtClean="0"/>
              <a:t>Value strings within the clause not preceded by a relational operator are treated as if preceded by the equal operator.</a:t>
            </a:r>
          </a:p>
          <a:p>
            <a:pPr eaLnBrk="1" hangingPunct="1"/>
            <a:r>
              <a:rPr lang="en-US" smtClean="0"/>
              <a:t>The operator test for relationships Equal(=), less than or equal (&lt;=) etc., the result of a relational operation is a truth-value: true or false.</a:t>
            </a:r>
          </a:p>
        </p:txBody>
      </p:sp>
    </p:spTree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Logical Connectives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The logical connective AND or OR joins two relational expressions.</a:t>
            </a:r>
          </a:p>
          <a:p>
            <a:pPr eaLnBrk="1" hangingPunct="1"/>
            <a:r>
              <a:rPr lang="en-US" smtClean="0"/>
              <a:t>The default connective is OR. </a:t>
            </a:r>
          </a:p>
          <a:p>
            <a:pPr eaLnBrk="1" hangingPunct="1"/>
            <a:r>
              <a:rPr lang="en-US" smtClean="0"/>
              <a:t>If giving two relational expressions without a logical operator between them, items satisfying either expression are selected (as if the OR connective had been used).</a:t>
            </a:r>
          </a:p>
          <a:p>
            <a:pPr eaLnBrk="1" hangingPunct="1"/>
            <a:r>
              <a:rPr lang="en-US" smtClean="0"/>
              <a:t>The connective AND yields a truth-value of true if all the truth values it is combining are true.</a:t>
            </a:r>
          </a:p>
        </p:txBody>
      </p:sp>
    </p:spTree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COUNT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Reports the total number of records found in a file, which matches the specified selection criteria.</a:t>
            </a:r>
          </a:p>
          <a:p>
            <a:pPr eaLnBrk="1" hangingPunct="1"/>
            <a:r>
              <a:rPr lang="en-US" smtClean="0"/>
              <a:t>Syntax</a:t>
            </a:r>
          </a:p>
          <a:p>
            <a:pPr eaLnBrk="1" hangingPunct="1"/>
            <a:r>
              <a:rPr lang="en-US" smtClean="0"/>
              <a:t>	COUNT file-specifier {record-list} {selection-criteria} {USING file- specifier} {(options}</a:t>
            </a:r>
          </a:p>
          <a:p>
            <a:pPr eaLnBrk="1" hangingPunct="1"/>
            <a:r>
              <a:rPr lang="en-US" smtClean="0"/>
              <a:t>Options:</a:t>
            </a:r>
          </a:p>
          <a:p>
            <a:pPr eaLnBrk="1" hangingPunct="1"/>
            <a:r>
              <a:rPr lang="en-US" smtClean="0"/>
              <a:t>	B 		Supress Initial line feed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mtClean="0"/>
              <a:t>	C{n}		Display running counters of the number of records 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mtClean="0"/>
              <a:t>				selected and records processed</a:t>
            </a:r>
          </a:p>
        </p:txBody>
      </p:sp>
    </p:spTree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23555" name="Content Placeholder 3"/>
          <p:cNvSpPr>
            <a:spLocks noGrp="1"/>
          </p:cNvSpPr>
          <p:nvPr>
            <p:ph idx="1"/>
          </p:nvPr>
        </p:nvSpPr>
        <p:spPr>
          <a:xfrm>
            <a:off x="992188" y="1592263"/>
            <a:ext cx="7874000" cy="463867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3163" y="2111375"/>
            <a:ext cx="4783137" cy="2881313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24579" name="Content Placeholder 3"/>
          <p:cNvSpPr>
            <a:spLocks noGrp="1"/>
          </p:cNvSpPr>
          <p:nvPr>
            <p:ph idx="1"/>
          </p:nvPr>
        </p:nvSpPr>
        <p:spPr>
          <a:xfrm>
            <a:off x="992188" y="1592263"/>
            <a:ext cx="7874000" cy="463867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5850" y="2047875"/>
            <a:ext cx="5099050" cy="1870075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Error Handling</a:t>
            </a:r>
          </a:p>
        </p:txBody>
      </p:sp>
      <p:sp>
        <p:nvSpPr>
          <p:cNvPr id="25603" name="Content Placeholder 3"/>
          <p:cNvSpPr>
            <a:spLocks noGrp="1"/>
          </p:cNvSpPr>
          <p:nvPr>
            <p:ph idx="1"/>
          </p:nvPr>
        </p:nvSpPr>
        <p:spPr>
          <a:xfrm>
            <a:off x="992188" y="1592263"/>
            <a:ext cx="7874000" cy="463867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7013" y="2368550"/>
            <a:ext cx="6743700" cy="19367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Why JQL?</a:t>
            </a:r>
          </a:p>
          <a:p>
            <a:pPr eaLnBrk="1" hangingPunct="1"/>
            <a:r>
              <a:rPr lang="en-US" smtClean="0"/>
              <a:t>Where do we use JQL?</a:t>
            </a:r>
          </a:p>
          <a:p>
            <a:pPr eaLnBrk="1" hangingPunct="1"/>
            <a:r>
              <a:rPr lang="en-US" smtClean="0"/>
              <a:t>How do we use JQL commands?</a:t>
            </a:r>
          </a:p>
          <a:p>
            <a:pPr eaLnBrk="1" hangingPunct="1"/>
            <a:r>
              <a:rPr lang="en-US" smtClean="0"/>
              <a:t>JQL commands</a:t>
            </a:r>
          </a:p>
          <a:p>
            <a:pPr eaLnBrk="1" hangingPunct="1">
              <a:buFont typeface="Wingdings 3" pitchFamily="18" charset="2"/>
              <a:buNone/>
            </a:pPr>
            <a:endParaRPr lang="en-US" smtClean="0"/>
          </a:p>
        </p:txBody>
      </p:sp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Workshop 1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Count the number of accounts with the currency as ‘CHF’</a:t>
            </a:r>
          </a:p>
          <a:p>
            <a:pPr eaLnBrk="1" hangingPunct="1"/>
            <a:r>
              <a:rPr lang="en-US" smtClean="0"/>
              <a:t>Solution</a:t>
            </a:r>
          </a:p>
          <a:p>
            <a:pPr lvl="1" eaLnBrk="1" hangingPunct="1"/>
            <a:endParaRPr lang="en-US" smtClean="0"/>
          </a:p>
        </p:txBody>
      </p:sp>
      <p:pic>
        <p:nvPicPr>
          <p:cNvPr id="2662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5200" y="2824163"/>
            <a:ext cx="4587875" cy="1277937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EDELETE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Deletes selected records from a file according to record list or selection criteria clauses.</a:t>
            </a:r>
          </a:p>
          <a:p>
            <a:pPr eaLnBrk="1" hangingPunct="1"/>
            <a:r>
              <a:rPr lang="en-US" smtClean="0"/>
              <a:t>Syntax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mtClean="0"/>
              <a:t>	EDELETE file-specifier [record-list | selection-criteria]</a:t>
            </a:r>
          </a:p>
          <a:p>
            <a:pPr eaLnBrk="1" hangingPunct="1">
              <a:buFont typeface="Wingdings 3" pitchFamily="18" charset="2"/>
              <a:buNone/>
            </a:pPr>
            <a:endParaRPr lang="en-US" smtClean="0"/>
          </a:p>
        </p:txBody>
      </p:sp>
    </p:spTree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28675" name="Content Placeholder 3"/>
          <p:cNvSpPr>
            <a:spLocks noGrp="1"/>
          </p:cNvSpPr>
          <p:nvPr>
            <p:ph idx="1"/>
          </p:nvPr>
        </p:nvSpPr>
        <p:spPr>
          <a:xfrm>
            <a:off x="992188" y="1592263"/>
            <a:ext cx="7874000" cy="463867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4575" y="1635125"/>
            <a:ext cx="7794625" cy="4537075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ESEARCH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Generates an implicit list of records in a file if they contain (or do not contain) one or more occurrences of specified character strings.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Syntax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mtClean="0"/>
              <a:t>	ESEARCH file-specifier {record-list} {selection-criteria} {sort-criteria} {USING file-specifier} {(options}</a:t>
            </a:r>
          </a:p>
          <a:p>
            <a:pPr eaLnBrk="1" hangingPunct="1">
              <a:buFont typeface="Wingdings 3" pitchFamily="18" charset="2"/>
              <a:buNone/>
            </a:pPr>
            <a:endParaRPr lang="en-US" smtClean="0"/>
          </a:p>
        </p:txBody>
      </p:sp>
    </p:spTree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ESEARCH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en-US" smtClean="0"/>
              <a:t>Options</a:t>
            </a:r>
          </a:p>
          <a:p>
            <a:pPr eaLnBrk="1" hangingPunct="1">
              <a:lnSpc>
                <a:spcPct val="115000"/>
              </a:lnSpc>
            </a:pPr>
            <a:r>
              <a:rPr lang="en-US" smtClean="0"/>
              <a:t>A  		: ANDs prompted strings together. Records must 				  contain all specified strings</a:t>
            </a:r>
          </a:p>
          <a:p>
            <a:pPr eaLnBrk="1" hangingPunct="1">
              <a:lnSpc>
                <a:spcPct val="115000"/>
              </a:lnSpc>
            </a:pPr>
            <a:r>
              <a:rPr lang="en-US" smtClean="0"/>
              <a:t>I 		: Displays the keys of selected records.</a:t>
            </a:r>
          </a:p>
          <a:p>
            <a:pPr eaLnBrk="1" hangingPunct="1">
              <a:lnSpc>
                <a:spcPct val="115000"/>
              </a:lnSpc>
            </a:pPr>
            <a:r>
              <a:rPr lang="en-US" smtClean="0"/>
              <a:t>L		: Saves the field numbers in which it found the 					  specified strings.</a:t>
            </a:r>
          </a:p>
          <a:p>
            <a:pPr eaLnBrk="1" hangingPunct="1">
              <a:lnSpc>
                <a:spcPct val="115000"/>
              </a:lnSpc>
            </a:pPr>
            <a:r>
              <a:rPr lang="en-US" smtClean="0"/>
              <a:t>N 		: Selects only those records that do not contain the 				  specified string(s).</a:t>
            </a:r>
          </a:p>
          <a:p>
            <a:pPr eaLnBrk="1" hangingPunct="1">
              <a:lnSpc>
                <a:spcPct val="115000"/>
              </a:lnSpc>
            </a:pPr>
            <a:r>
              <a:rPr lang="en-US" smtClean="0"/>
              <a:t>S 		:Suppresses the list but displays the record keys 				  that would have been selected.</a:t>
            </a:r>
          </a:p>
        </p:txBody>
      </p:sp>
    </p:spTree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31747" name="Content Placeholder 3"/>
          <p:cNvSpPr>
            <a:spLocks noGrp="1"/>
          </p:cNvSpPr>
          <p:nvPr>
            <p:ph idx="1"/>
          </p:nvPr>
        </p:nvSpPr>
        <p:spPr>
          <a:xfrm>
            <a:off x="992188" y="1592263"/>
            <a:ext cx="7874000" cy="463867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9238" y="1993900"/>
            <a:ext cx="4056062" cy="293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32771" name="Content Placeholder 3"/>
          <p:cNvSpPr>
            <a:spLocks noGrp="1"/>
          </p:cNvSpPr>
          <p:nvPr>
            <p:ph idx="1"/>
          </p:nvPr>
        </p:nvSpPr>
        <p:spPr>
          <a:xfrm>
            <a:off x="992188" y="1592263"/>
            <a:ext cx="7874000" cy="463867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0788" y="2330450"/>
            <a:ext cx="4770437" cy="20256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Workshop 2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Create a savedlists called my.save.list which has the data of the accounts whose category is 1001 or currency ‘usd’</a:t>
            </a:r>
          </a:p>
          <a:p>
            <a:pPr eaLnBrk="1" hangingPunct="1"/>
            <a:r>
              <a:rPr lang="en-US" smtClean="0"/>
              <a:t>Solution</a:t>
            </a:r>
          </a:p>
        </p:txBody>
      </p:sp>
      <p:pic>
        <p:nvPicPr>
          <p:cNvPr id="3379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1788" y="3424238"/>
            <a:ext cx="3249612" cy="1824037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LIST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Generates a formatted report of records and fields from a specified file.</a:t>
            </a:r>
          </a:p>
          <a:p>
            <a:pPr eaLnBrk="1" hangingPunct="1"/>
            <a:r>
              <a:rPr lang="en-US" smtClean="0"/>
              <a:t>Syntax</a:t>
            </a:r>
          </a:p>
          <a:p>
            <a:pPr lvl="1" eaLnBrk="1" hangingPunct="1">
              <a:buFont typeface="Trebuchet MS" pitchFamily="34" charset="0"/>
              <a:buNone/>
            </a:pPr>
            <a:r>
              <a:rPr lang="en-US" smtClean="0"/>
              <a:t>LIST file-specifier {record-list} {selection-criteria} {sort-criteria} {USING file-specifier} {output-specification} {format-specification} {(options}</a:t>
            </a:r>
          </a:p>
        </p:txBody>
      </p:sp>
    </p:spTree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pic>
        <p:nvPicPr>
          <p:cNvPr id="35843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69988" y="1503363"/>
            <a:ext cx="7313612" cy="4748212"/>
          </a:xfr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JQL?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JQL allows retrieve data from the database.</a:t>
            </a:r>
          </a:p>
          <a:p>
            <a:pPr eaLnBrk="1" hangingPunct="1">
              <a:buFont typeface="Wingdings 3" pitchFamily="18" charset="2"/>
              <a:buNone/>
            </a:pPr>
            <a:endParaRPr lang="en-US" smtClean="0"/>
          </a:p>
          <a:p>
            <a:pPr eaLnBrk="1" hangingPunct="1"/>
            <a:r>
              <a:rPr lang="en-US" smtClean="0"/>
              <a:t>Data are retrieved in a structured order.</a:t>
            </a:r>
          </a:p>
          <a:p>
            <a:pPr eaLnBrk="1" hangingPunct="1">
              <a:buFont typeface="Wingdings 3" pitchFamily="18" charset="2"/>
              <a:buNone/>
            </a:pPr>
            <a:endParaRPr lang="en-US" smtClean="0"/>
          </a:p>
          <a:p>
            <a:pPr eaLnBrk="1" hangingPunct="1"/>
            <a:r>
              <a:rPr lang="en-US" smtClean="0"/>
              <a:t>To present the data in a flexible and easily understood format. </a:t>
            </a:r>
          </a:p>
        </p:txBody>
      </p:sp>
    </p:spTree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Workshop 3	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Display the list of account with negative working balance</a:t>
            </a:r>
          </a:p>
          <a:p>
            <a:pPr eaLnBrk="1" hangingPunct="1"/>
            <a:r>
              <a:rPr lang="en-US" smtClean="0"/>
              <a:t>Solution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mtClean="0"/>
              <a:t>		LIST FBNK.ACCOUNT WITH WORKING.BALANCE &lt; 0</a:t>
            </a:r>
          </a:p>
        </p:txBody>
      </p:sp>
    </p:spTree>
  </p:cSld>
  <p:clrMapOvr>
    <a:masterClrMapping/>
  </p:clrMapOvr>
  <p:transition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SELECT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Generates an implicit list of record keys or specified fields based on the specified selection criteria</a:t>
            </a:r>
          </a:p>
          <a:p>
            <a:pPr eaLnBrk="1" hangingPunct="1"/>
            <a:r>
              <a:rPr lang="en-US" smtClean="0"/>
              <a:t>Syntax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mtClean="0"/>
              <a:t>	SELECT file-specifier {record-list} {selection-criteria} {sort-criteria} {output-criteria} {USING file-specifier} {(options}</a:t>
            </a:r>
          </a:p>
        </p:txBody>
      </p:sp>
    </p:spTree>
  </p:cSld>
  <p:clrMapOvr>
    <a:masterClrMapping/>
  </p:clrMapOvr>
  <p:transition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pic>
        <p:nvPicPr>
          <p:cNvPr id="3891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1300" y="1444625"/>
            <a:ext cx="3403600" cy="1196975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3891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2888" y="2711450"/>
            <a:ext cx="3402012" cy="35496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Workshop 4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Select the account details with working balance between 0 and 1000 and display them</a:t>
            </a:r>
          </a:p>
          <a:p>
            <a:pPr eaLnBrk="1" hangingPunct="1"/>
            <a:r>
              <a:rPr lang="en-US" smtClean="0"/>
              <a:t>Solution</a:t>
            </a:r>
          </a:p>
          <a:p>
            <a:pPr lvl="1" eaLnBrk="1" hangingPunct="1">
              <a:buFont typeface="Trebuchet MS" pitchFamily="34" charset="0"/>
              <a:buNone/>
            </a:pPr>
            <a:r>
              <a:rPr lang="en-US" smtClean="0"/>
              <a:t>SELECT FBNK.ACCOUNT WITH WORKING.BALANCE &lt; 1000 AND WORKING.BALANCE &gt; 0</a:t>
            </a:r>
          </a:p>
          <a:p>
            <a:pPr lvl="1" eaLnBrk="1" hangingPunct="1">
              <a:buFont typeface="Trebuchet MS" pitchFamily="34" charset="0"/>
              <a:buNone/>
            </a:pPr>
            <a:endParaRPr lang="en-US" smtClean="0"/>
          </a:p>
          <a:p>
            <a:pPr lvl="1" eaLnBrk="1" hangingPunct="1">
              <a:buFont typeface="Trebuchet MS" pitchFamily="34" charset="0"/>
              <a:buNone/>
            </a:pPr>
            <a:r>
              <a:rPr lang="en-US" smtClean="0"/>
              <a:t>LIST FBNK.ACCOUNT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BSELECT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Retrieves selected records and generates a list composed of data fields</a:t>
            </a:r>
          </a:p>
          <a:p>
            <a:pPr eaLnBrk="1" hangingPunct="1"/>
            <a:r>
              <a:rPr lang="en-US" smtClean="0"/>
              <a:t>Each subvalue within a field becomes a separate entry within the list.</a:t>
            </a:r>
          </a:p>
          <a:p>
            <a:pPr eaLnBrk="1" hangingPunct="1"/>
            <a:r>
              <a:rPr lang="en-US" smtClean="0"/>
              <a:t>Syntax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mtClean="0"/>
              <a:t>	BSELECT file-specifier {record-list} {selection-criteria} {sort-criteria} {USING filespecifier}{output-specification} {(options}</a:t>
            </a:r>
          </a:p>
        </p:txBody>
      </p:sp>
    </p:spTree>
  </p:cSld>
  <p:clrMapOvr>
    <a:masterClrMapping/>
  </p:clrMapOvr>
  <p:transition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Example</a:t>
            </a:r>
          </a:p>
        </p:txBody>
      </p:sp>
      <p:pic>
        <p:nvPicPr>
          <p:cNvPr id="4198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3900" y="2374900"/>
            <a:ext cx="5473700" cy="213360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0" y="0"/>
            <a:ext cx="9169400" cy="6858000"/>
            <a:chOff x="0" y="0"/>
            <a:chExt cx="5776" cy="4320"/>
          </a:xfrm>
        </p:grpSpPr>
        <p:sp>
          <p:nvSpPr>
            <p:cNvPr id="185349" name="Freeform 10"/>
            <p:cNvSpPr>
              <a:spLocks/>
            </p:cNvSpPr>
            <p:nvPr/>
          </p:nvSpPr>
          <p:spPr bwMode="gray">
            <a:xfrm>
              <a:off x="0" y="0"/>
              <a:ext cx="5776" cy="4023"/>
            </a:xfrm>
            <a:custGeom>
              <a:avLst/>
              <a:gdLst>
                <a:gd name="T0" fmla="*/ 624 w 5776"/>
                <a:gd name="T1" fmla="*/ 2880 h 4041"/>
                <a:gd name="T2" fmla="*/ 715 w 5776"/>
                <a:gd name="T3" fmla="*/ 2806 h 4041"/>
                <a:gd name="T4" fmla="*/ 805 w 5776"/>
                <a:gd name="T5" fmla="*/ 2743 h 4041"/>
                <a:gd name="T6" fmla="*/ 898 w 5776"/>
                <a:gd name="T7" fmla="*/ 2680 h 4041"/>
                <a:gd name="T8" fmla="*/ 993 w 5776"/>
                <a:gd name="T9" fmla="*/ 2620 h 4041"/>
                <a:gd name="T10" fmla="*/ 1089 w 5776"/>
                <a:gd name="T11" fmla="*/ 2567 h 4041"/>
                <a:gd name="T12" fmla="*/ 1285 w 5776"/>
                <a:gd name="T13" fmla="*/ 2474 h 4041"/>
                <a:gd name="T14" fmla="*/ 1485 w 5776"/>
                <a:gd name="T15" fmla="*/ 2389 h 4041"/>
                <a:gd name="T16" fmla="*/ 1693 w 5776"/>
                <a:gd name="T17" fmla="*/ 2318 h 4041"/>
                <a:gd name="T18" fmla="*/ 1904 w 5776"/>
                <a:gd name="T19" fmla="*/ 2255 h 4041"/>
                <a:gd name="T20" fmla="*/ 2118 w 5776"/>
                <a:gd name="T21" fmla="*/ 2194 h 4041"/>
                <a:gd name="T22" fmla="*/ 2229 w 5776"/>
                <a:gd name="T23" fmla="*/ 2166 h 4041"/>
                <a:gd name="T24" fmla="*/ 2475 w 5776"/>
                <a:gd name="T25" fmla="*/ 2110 h 4041"/>
                <a:gd name="T26" fmla="*/ 2720 w 5776"/>
                <a:gd name="T27" fmla="*/ 2060 h 4041"/>
                <a:gd name="T28" fmla="*/ 3205 w 5776"/>
                <a:gd name="T29" fmla="*/ 1965 h 4041"/>
                <a:gd name="T30" fmla="*/ 3198 w 5776"/>
                <a:gd name="T31" fmla="*/ 1965 h 4041"/>
                <a:gd name="T32" fmla="*/ 3929 w 5776"/>
                <a:gd name="T33" fmla="*/ 1818 h 4041"/>
                <a:gd name="T34" fmla="*/ 4229 w 5776"/>
                <a:gd name="T35" fmla="*/ 1747 h 4041"/>
                <a:gd name="T36" fmla="*/ 4409 w 5776"/>
                <a:gd name="T37" fmla="*/ 1698 h 4041"/>
                <a:gd name="T38" fmla="*/ 4573 w 5776"/>
                <a:gd name="T39" fmla="*/ 1650 h 4041"/>
                <a:gd name="T40" fmla="*/ 4725 w 5776"/>
                <a:gd name="T41" fmla="*/ 1595 h 4041"/>
                <a:gd name="T42" fmla="*/ 4867 w 5776"/>
                <a:gd name="T43" fmla="*/ 1532 h 4041"/>
                <a:gd name="T44" fmla="*/ 5000 w 5776"/>
                <a:gd name="T45" fmla="*/ 1461 h 4041"/>
                <a:gd name="T46" fmla="*/ 5125 w 5776"/>
                <a:gd name="T47" fmla="*/ 1385 h 4041"/>
                <a:gd name="T48" fmla="*/ 5245 w 5776"/>
                <a:gd name="T49" fmla="*/ 1293 h 4041"/>
                <a:gd name="T50" fmla="*/ 5362 w 5776"/>
                <a:gd name="T51" fmla="*/ 1193 h 4041"/>
                <a:gd name="T52" fmla="*/ 5475 w 5776"/>
                <a:gd name="T53" fmla="*/ 1074 h 4041"/>
                <a:gd name="T54" fmla="*/ 5587 w 5776"/>
                <a:gd name="T55" fmla="*/ 943 h 4041"/>
                <a:gd name="T56" fmla="*/ 5702 w 5776"/>
                <a:gd name="T57" fmla="*/ 790 h 4041"/>
                <a:gd name="T58" fmla="*/ 5776 w 5776"/>
                <a:gd name="T59" fmla="*/ 0 h 4041"/>
                <a:gd name="T60" fmla="*/ 0 w 5776"/>
                <a:gd name="T61" fmla="*/ 3951 h 4041"/>
                <a:gd name="T62" fmla="*/ 20 w 5776"/>
                <a:gd name="T63" fmla="*/ 3951 h 4041"/>
                <a:gd name="T64" fmla="*/ 55 w 5776"/>
                <a:gd name="T65" fmla="*/ 3788 h 4041"/>
                <a:gd name="T66" fmla="*/ 102 w 5776"/>
                <a:gd name="T67" fmla="*/ 3630 h 4041"/>
                <a:gd name="T68" fmla="*/ 124 w 5776"/>
                <a:gd name="T69" fmla="*/ 3575 h 4041"/>
                <a:gd name="T70" fmla="*/ 169 w 5776"/>
                <a:gd name="T71" fmla="*/ 3469 h 4041"/>
                <a:gd name="T72" fmla="*/ 220 w 5776"/>
                <a:gd name="T73" fmla="*/ 3369 h 4041"/>
                <a:gd name="T74" fmla="*/ 278 w 5776"/>
                <a:gd name="T75" fmla="*/ 3271 h 4041"/>
                <a:gd name="T76" fmla="*/ 342 w 5776"/>
                <a:gd name="T77" fmla="*/ 3179 h 4041"/>
                <a:gd name="T78" fmla="*/ 415 w 5776"/>
                <a:gd name="T79" fmla="*/ 3087 h 4041"/>
                <a:gd name="T80" fmla="*/ 493 w 5776"/>
                <a:gd name="T81" fmla="*/ 3000 h 4041"/>
                <a:gd name="T82" fmla="*/ 578 w 5776"/>
                <a:gd name="T83" fmla="*/ 2921 h 4041"/>
                <a:gd name="T84" fmla="*/ 624 w 5776"/>
                <a:gd name="T85" fmla="*/ 2880 h 404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776"/>
                <a:gd name="T130" fmla="*/ 0 h 4041"/>
                <a:gd name="T131" fmla="*/ 5776 w 5776"/>
                <a:gd name="T132" fmla="*/ 4041 h 404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776" h="4041">
                  <a:moveTo>
                    <a:pt x="624" y="2945"/>
                  </a:moveTo>
                  <a:lnTo>
                    <a:pt x="624" y="2945"/>
                  </a:lnTo>
                  <a:lnTo>
                    <a:pt x="669" y="2908"/>
                  </a:lnTo>
                  <a:lnTo>
                    <a:pt x="715" y="2871"/>
                  </a:lnTo>
                  <a:lnTo>
                    <a:pt x="760" y="2836"/>
                  </a:lnTo>
                  <a:lnTo>
                    <a:pt x="805" y="2803"/>
                  </a:lnTo>
                  <a:lnTo>
                    <a:pt x="853" y="2771"/>
                  </a:lnTo>
                  <a:lnTo>
                    <a:pt x="898" y="2740"/>
                  </a:lnTo>
                  <a:lnTo>
                    <a:pt x="945" y="2710"/>
                  </a:lnTo>
                  <a:lnTo>
                    <a:pt x="993" y="2680"/>
                  </a:lnTo>
                  <a:lnTo>
                    <a:pt x="1042" y="2652"/>
                  </a:lnTo>
                  <a:lnTo>
                    <a:pt x="1089" y="2626"/>
                  </a:lnTo>
                  <a:lnTo>
                    <a:pt x="1185" y="2574"/>
                  </a:lnTo>
                  <a:lnTo>
                    <a:pt x="1285" y="2529"/>
                  </a:lnTo>
                  <a:lnTo>
                    <a:pt x="1385" y="2484"/>
                  </a:lnTo>
                  <a:lnTo>
                    <a:pt x="1485" y="2444"/>
                  </a:lnTo>
                  <a:lnTo>
                    <a:pt x="1589" y="2406"/>
                  </a:lnTo>
                  <a:lnTo>
                    <a:pt x="1693" y="2370"/>
                  </a:lnTo>
                  <a:lnTo>
                    <a:pt x="1798" y="2337"/>
                  </a:lnTo>
                  <a:lnTo>
                    <a:pt x="1904" y="2305"/>
                  </a:lnTo>
                  <a:lnTo>
                    <a:pt x="2011" y="2275"/>
                  </a:lnTo>
                  <a:lnTo>
                    <a:pt x="2118" y="2244"/>
                  </a:lnTo>
                  <a:lnTo>
                    <a:pt x="2229" y="2216"/>
                  </a:lnTo>
                  <a:lnTo>
                    <a:pt x="2351" y="2186"/>
                  </a:lnTo>
                  <a:lnTo>
                    <a:pt x="2475" y="2158"/>
                  </a:lnTo>
                  <a:lnTo>
                    <a:pt x="2596" y="2130"/>
                  </a:lnTo>
                  <a:lnTo>
                    <a:pt x="2720" y="2105"/>
                  </a:lnTo>
                  <a:lnTo>
                    <a:pt x="2964" y="2056"/>
                  </a:lnTo>
                  <a:lnTo>
                    <a:pt x="3205" y="2010"/>
                  </a:lnTo>
                  <a:lnTo>
                    <a:pt x="3198" y="2010"/>
                  </a:lnTo>
                  <a:lnTo>
                    <a:pt x="3705" y="1906"/>
                  </a:lnTo>
                  <a:lnTo>
                    <a:pt x="3929" y="1858"/>
                  </a:lnTo>
                  <a:lnTo>
                    <a:pt x="4133" y="1813"/>
                  </a:lnTo>
                  <a:lnTo>
                    <a:pt x="4229" y="1787"/>
                  </a:lnTo>
                  <a:lnTo>
                    <a:pt x="4320" y="1763"/>
                  </a:lnTo>
                  <a:lnTo>
                    <a:pt x="4409" y="1738"/>
                  </a:lnTo>
                  <a:lnTo>
                    <a:pt x="4493" y="1714"/>
                  </a:lnTo>
                  <a:lnTo>
                    <a:pt x="4573" y="1686"/>
                  </a:lnTo>
                  <a:lnTo>
                    <a:pt x="4651" y="1658"/>
                  </a:lnTo>
                  <a:lnTo>
                    <a:pt x="4725" y="1630"/>
                  </a:lnTo>
                  <a:lnTo>
                    <a:pt x="4798" y="1599"/>
                  </a:lnTo>
                  <a:lnTo>
                    <a:pt x="4867" y="1567"/>
                  </a:lnTo>
                  <a:lnTo>
                    <a:pt x="4935" y="1531"/>
                  </a:lnTo>
                  <a:lnTo>
                    <a:pt x="5000" y="1496"/>
                  </a:lnTo>
                  <a:lnTo>
                    <a:pt x="5064" y="1457"/>
                  </a:lnTo>
                  <a:lnTo>
                    <a:pt x="5125" y="1415"/>
                  </a:lnTo>
                  <a:lnTo>
                    <a:pt x="5187" y="1371"/>
                  </a:lnTo>
                  <a:lnTo>
                    <a:pt x="5245" y="1323"/>
                  </a:lnTo>
                  <a:lnTo>
                    <a:pt x="5304" y="1272"/>
                  </a:lnTo>
                  <a:lnTo>
                    <a:pt x="5362" y="1218"/>
                  </a:lnTo>
                  <a:lnTo>
                    <a:pt x="5418" y="1161"/>
                  </a:lnTo>
                  <a:lnTo>
                    <a:pt x="5475" y="1099"/>
                  </a:lnTo>
                  <a:lnTo>
                    <a:pt x="5531" y="1032"/>
                  </a:lnTo>
                  <a:lnTo>
                    <a:pt x="5587" y="963"/>
                  </a:lnTo>
                  <a:lnTo>
                    <a:pt x="5644" y="890"/>
                  </a:lnTo>
                  <a:lnTo>
                    <a:pt x="5702" y="810"/>
                  </a:lnTo>
                  <a:lnTo>
                    <a:pt x="5772" y="704"/>
                  </a:lnTo>
                  <a:lnTo>
                    <a:pt x="5776" y="0"/>
                  </a:lnTo>
                  <a:lnTo>
                    <a:pt x="0" y="5"/>
                  </a:lnTo>
                  <a:lnTo>
                    <a:pt x="0" y="4041"/>
                  </a:lnTo>
                  <a:lnTo>
                    <a:pt x="20" y="4041"/>
                  </a:lnTo>
                  <a:lnTo>
                    <a:pt x="35" y="3959"/>
                  </a:lnTo>
                  <a:lnTo>
                    <a:pt x="55" y="3873"/>
                  </a:lnTo>
                  <a:lnTo>
                    <a:pt x="76" y="3793"/>
                  </a:lnTo>
                  <a:lnTo>
                    <a:pt x="102" y="3711"/>
                  </a:lnTo>
                  <a:lnTo>
                    <a:pt x="124" y="3655"/>
                  </a:lnTo>
                  <a:lnTo>
                    <a:pt x="145" y="3601"/>
                  </a:lnTo>
                  <a:lnTo>
                    <a:pt x="169" y="3549"/>
                  </a:lnTo>
                  <a:lnTo>
                    <a:pt x="193" y="3496"/>
                  </a:lnTo>
                  <a:lnTo>
                    <a:pt x="220" y="3444"/>
                  </a:lnTo>
                  <a:lnTo>
                    <a:pt x="247" y="3396"/>
                  </a:lnTo>
                  <a:lnTo>
                    <a:pt x="278" y="3346"/>
                  </a:lnTo>
                  <a:lnTo>
                    <a:pt x="309" y="3297"/>
                  </a:lnTo>
                  <a:lnTo>
                    <a:pt x="342" y="3249"/>
                  </a:lnTo>
                  <a:lnTo>
                    <a:pt x="378" y="3202"/>
                  </a:lnTo>
                  <a:lnTo>
                    <a:pt x="415" y="3157"/>
                  </a:lnTo>
                  <a:lnTo>
                    <a:pt x="453" y="3113"/>
                  </a:lnTo>
                  <a:lnTo>
                    <a:pt x="493" y="3068"/>
                  </a:lnTo>
                  <a:lnTo>
                    <a:pt x="535" y="3027"/>
                  </a:lnTo>
                  <a:lnTo>
                    <a:pt x="578" y="2986"/>
                  </a:lnTo>
                  <a:lnTo>
                    <a:pt x="624" y="29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50" name="Rectangle 11"/>
            <p:cNvSpPr>
              <a:spLocks noChangeArrowheads="1"/>
            </p:cNvSpPr>
            <p:nvPr/>
          </p:nvSpPr>
          <p:spPr bwMode="gray">
            <a:xfrm>
              <a:off x="0" y="4023"/>
              <a:ext cx="5760" cy="297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endParaRPr lang="en-US" altLang="zh-CN"/>
            </a:p>
          </p:txBody>
        </p:sp>
        <p:sp>
          <p:nvSpPr>
            <p:cNvPr id="185351" name="Oval 12"/>
            <p:cNvSpPr>
              <a:spLocks noChangeArrowheads="1"/>
            </p:cNvSpPr>
            <p:nvPr/>
          </p:nvSpPr>
          <p:spPr bwMode="gray">
            <a:xfrm>
              <a:off x="4919" y="3744"/>
              <a:ext cx="576" cy="576"/>
            </a:xfrm>
            <a:prstGeom prst="ellipse">
              <a:avLst/>
            </a:prstGeom>
            <a:solidFill>
              <a:srgbClr val="FFFFFF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endParaRPr lang="en-US" altLang="zh-CN"/>
            </a:p>
          </p:txBody>
        </p:sp>
        <p:pic>
          <p:nvPicPr>
            <p:cNvPr id="185352" name="Picture 13" descr="CBE_CMJN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4962" y="3786"/>
              <a:ext cx="484" cy="4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5353" name="Picture 14" descr="Untitled-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3183" y="4135"/>
              <a:ext cx="1739" cy="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85347" name="Picture 4" descr="OK_Capgemini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5013" y="1058863"/>
            <a:ext cx="4318000" cy="101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5348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44475" y="5045075"/>
            <a:ext cx="8753475" cy="611188"/>
          </a:xfrm>
        </p:spPr>
        <p:txBody>
          <a:bodyPr/>
          <a:lstStyle/>
          <a:p>
            <a:pPr algn="r"/>
            <a:r>
              <a:rPr lang="en-US" altLang="zh-CN" smtClean="0">
                <a:solidFill>
                  <a:schemeClr val="bg1"/>
                </a:solidFill>
                <a:ea typeface="宋体" charset="-122"/>
              </a:rPr>
              <a:t>www.capgemini.com/financialservices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Where do we use JQL 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jQL Commands could be entered from terminal.</a:t>
            </a:r>
          </a:p>
          <a:p>
            <a:pPr eaLnBrk="1" hangingPunct="1">
              <a:buFont typeface="Wingdings 3" pitchFamily="18" charset="2"/>
              <a:buNone/>
            </a:pPr>
            <a:endParaRPr lang="en-US" smtClean="0"/>
          </a:p>
          <a:p>
            <a:pPr eaLnBrk="1" hangingPunct="1"/>
            <a:r>
              <a:rPr lang="en-US" smtClean="0"/>
              <a:t>jQL Commands could also be embedded in applications programs, procs and paragraphs </a:t>
            </a:r>
          </a:p>
          <a:p>
            <a:pPr eaLnBrk="1" hangingPunct="1">
              <a:buFont typeface="Wingdings 3" pitchFamily="18" charset="2"/>
              <a:buNone/>
            </a:pPr>
            <a:endParaRPr lang="en-US" smtClean="0"/>
          </a:p>
          <a:p>
            <a:pPr eaLnBrk="1" hangingPunct="1"/>
            <a:r>
              <a:rPr lang="en-US" smtClean="0"/>
              <a:t>The language resemble everyday English language.</a:t>
            </a:r>
          </a:p>
          <a:p>
            <a:pPr eaLnBrk="1" hangingPunct="1">
              <a:buFont typeface="Wingdings 3" pitchFamily="18" charset="2"/>
              <a:buNone/>
            </a:pPr>
            <a:endParaRPr lang="en-US" smtClean="0"/>
          </a:p>
        </p:txBody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do you enter a JQL command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A jQL Command sentence is entered at the shell</a:t>
            </a:r>
          </a:p>
          <a:p>
            <a:pPr eaLnBrk="1" hangingPunct="1">
              <a:buFont typeface="Wingdings 3" pitchFamily="18" charset="2"/>
              <a:buNone/>
            </a:pPr>
            <a:endParaRPr lang="en-US" smtClean="0"/>
          </a:p>
          <a:p>
            <a:pPr eaLnBrk="1" hangingPunct="1"/>
            <a:r>
              <a:rPr lang="en-US" smtClean="0"/>
              <a:t>Each sentence must start with a jQL Verb and can be of any length.</a:t>
            </a:r>
          </a:p>
          <a:p>
            <a:pPr eaLnBrk="1" hangingPunct="1">
              <a:buFont typeface="Wingdings 3" pitchFamily="18" charset="2"/>
              <a:buNone/>
            </a:pPr>
            <a:endParaRPr lang="en-US" smtClean="0"/>
          </a:p>
          <a:p>
            <a:pPr eaLnBrk="1" hangingPunct="1"/>
            <a:r>
              <a:rPr lang="en-US" smtClean="0"/>
              <a:t>If an invalid Command is entered, the system will reject it and displays an appropriate error message</a:t>
            </a:r>
          </a:p>
          <a:p>
            <a:pPr eaLnBrk="1" hangingPunct="1">
              <a:buFont typeface="Wingdings 3" pitchFamily="18" charset="2"/>
              <a:buNone/>
            </a:pPr>
            <a:endParaRPr lang="en-US" b="1" smtClean="0"/>
          </a:p>
        </p:txBody>
      </p: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Sentence construction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General Syntax for an JQL statement</a:t>
            </a:r>
          </a:p>
          <a:p>
            <a:pPr eaLnBrk="1" hangingPunct="1">
              <a:buFont typeface="Wingdings 3" pitchFamily="18" charset="2"/>
              <a:buNone/>
            </a:pPr>
            <a:endParaRPr lang="en-US" smtClean="0"/>
          </a:p>
          <a:p>
            <a:pPr lvl="1" eaLnBrk="1" hangingPunct="1">
              <a:buFont typeface="Trebuchet MS" pitchFamily="34" charset="0"/>
              <a:buNone/>
            </a:pPr>
            <a:r>
              <a:rPr lang="en-US" smtClean="0"/>
              <a:t>jQL-verb {DICT} file-specifier {field-list} {record-list} {selection-criteria} {FROM #}{sortcriteria}</a:t>
            </a:r>
          </a:p>
          <a:p>
            <a:pPr lvl="1" eaLnBrk="1" hangingPunct="1">
              <a:buFont typeface="Trebuchet MS" pitchFamily="34" charset="0"/>
              <a:buNone/>
            </a:pPr>
            <a:r>
              <a:rPr lang="en-US" smtClean="0"/>
              <a:t>{USING file- specifier} {macro-call}{output-specification} {format-specification}</a:t>
            </a:r>
          </a:p>
          <a:p>
            <a:pPr lvl="1" eaLnBrk="1" hangingPunct="1">
              <a:buFont typeface="Trebuchet MS" pitchFamily="34" charset="0"/>
              <a:buNone/>
            </a:pPr>
            <a:r>
              <a:rPr lang="en-US" smtClean="0"/>
              <a:t>{output-limiter}{(options}</a:t>
            </a:r>
          </a:p>
        </p:txBody>
      </p:sp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Item lists?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An item list specifies the items within the file to be further processed.</a:t>
            </a:r>
          </a:p>
          <a:p>
            <a:pPr eaLnBrk="1" hangingPunct="1">
              <a:buFont typeface="Wingdings 3" pitchFamily="18" charset="2"/>
              <a:buNone/>
            </a:pPr>
            <a:endParaRPr lang="en-US" smtClean="0"/>
          </a:p>
          <a:p>
            <a:pPr eaLnBrk="1" hangingPunct="1"/>
            <a:r>
              <a:rPr lang="en-US" smtClean="0"/>
              <a:t> If no list is given, all items in the file are implied.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Types of Item List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 An explicit item-id list</a:t>
            </a:r>
          </a:p>
          <a:p>
            <a:pPr eaLnBrk="1" hangingPunct="1"/>
            <a:r>
              <a:rPr lang="en-US" smtClean="0"/>
              <a:t> An implicit item-id list</a:t>
            </a:r>
          </a:p>
          <a:p>
            <a:pPr eaLnBrk="1" hangingPunct="1"/>
            <a:r>
              <a:rPr lang="en-US" smtClean="0"/>
              <a:t> An item-id selection clause</a:t>
            </a:r>
          </a:p>
        </p:txBody>
      </p:sp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Explicit item-id list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An explicit item-id lists lists items for processing, which encloses each item-id in double quotes.</a:t>
            </a:r>
          </a:p>
          <a:p>
            <a:pPr eaLnBrk="1" hangingPunct="1"/>
            <a:r>
              <a:rPr lang="en-US" smtClean="0"/>
              <a:t>Spaces between item-ids are optional. An item-id list cannot include a relational operator and ignores any included logical connectives</a:t>
            </a:r>
          </a:p>
        </p:txBody>
      </p:sp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Capgemini FS Print">
  <a:themeElements>
    <a:clrScheme name="Capgemini FS Print 6">
      <a:dk1>
        <a:srgbClr val="000000"/>
      </a:dk1>
      <a:lt1>
        <a:srgbClr val="FFFFFF"/>
      </a:lt1>
      <a:dk2>
        <a:srgbClr val="004B66"/>
      </a:dk2>
      <a:lt2>
        <a:srgbClr val="FFFFFF"/>
      </a:lt2>
      <a:accent1>
        <a:srgbClr val="009BCC"/>
      </a:accent1>
      <a:accent2>
        <a:srgbClr val="BBAE78"/>
      </a:accent2>
      <a:accent3>
        <a:srgbClr val="FFFFFF"/>
      </a:accent3>
      <a:accent4>
        <a:srgbClr val="000000"/>
      </a:accent4>
      <a:accent5>
        <a:srgbClr val="AACBE2"/>
      </a:accent5>
      <a:accent6>
        <a:srgbClr val="A99D6C"/>
      </a:accent6>
      <a:hlink>
        <a:srgbClr val="80CBE6"/>
      </a:hlink>
      <a:folHlink>
        <a:srgbClr val="9F9466"/>
      </a:folHlink>
    </a:clrScheme>
    <a:fontScheme name="Capgemini FS Print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gemini FS Print 1">
        <a:dk1>
          <a:srgbClr val="000000"/>
        </a:dk1>
        <a:lt1>
          <a:srgbClr val="FFFFFF"/>
        </a:lt1>
        <a:dk2>
          <a:srgbClr val="006C8E"/>
        </a:dk2>
        <a:lt2>
          <a:srgbClr val="FFFFFF"/>
        </a:lt2>
        <a:accent1>
          <a:srgbClr val="009BCC"/>
        </a:accent1>
        <a:accent2>
          <a:srgbClr val="7B7B7B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6F6F6F"/>
        </a:accent6>
        <a:hlink>
          <a:srgbClr val="85D0E7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gemini FS Print 2">
        <a:dk1>
          <a:srgbClr val="000000"/>
        </a:dk1>
        <a:lt1>
          <a:srgbClr val="FFFFFF"/>
        </a:lt1>
        <a:dk2>
          <a:srgbClr val="0080AD"/>
        </a:dk2>
        <a:lt2>
          <a:srgbClr val="FFFFFF"/>
        </a:lt2>
        <a:accent1>
          <a:srgbClr val="009BCC"/>
        </a:accent1>
        <a:accent2>
          <a:srgbClr val="BBAE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A99D6C"/>
        </a:accent6>
        <a:hlink>
          <a:srgbClr val="9F9466"/>
        </a:hlink>
        <a:folHlink>
          <a:srgbClr val="DED7B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gemini FS Print 3">
        <a:dk1>
          <a:srgbClr val="000000"/>
        </a:dk1>
        <a:lt1>
          <a:srgbClr val="FFFFFF"/>
        </a:lt1>
        <a:dk2>
          <a:srgbClr val="0080AD"/>
        </a:dk2>
        <a:lt2>
          <a:srgbClr val="FFFFFF"/>
        </a:lt2>
        <a:accent1>
          <a:srgbClr val="009BCC"/>
        </a:accent1>
        <a:accent2>
          <a:srgbClr val="BBAE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A99D6C"/>
        </a:accent6>
        <a:hlink>
          <a:srgbClr val="699419"/>
        </a:hlink>
        <a:folHlink>
          <a:srgbClr val="9F94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gemini FS Print 4">
        <a:dk1>
          <a:srgbClr val="000000"/>
        </a:dk1>
        <a:lt1>
          <a:srgbClr val="FFFFFF"/>
        </a:lt1>
        <a:dk2>
          <a:srgbClr val="0080AD"/>
        </a:dk2>
        <a:lt2>
          <a:srgbClr val="FFFFFF"/>
        </a:lt2>
        <a:accent1>
          <a:srgbClr val="009BCC"/>
        </a:accent1>
        <a:accent2>
          <a:srgbClr val="BBAE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A99D6C"/>
        </a:accent6>
        <a:hlink>
          <a:srgbClr val="40B1D9"/>
        </a:hlink>
        <a:folHlink>
          <a:srgbClr val="9F94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gemini FS Print 5">
        <a:dk1>
          <a:srgbClr val="000000"/>
        </a:dk1>
        <a:lt1>
          <a:srgbClr val="FFFFFF"/>
        </a:lt1>
        <a:dk2>
          <a:srgbClr val="0080AD"/>
        </a:dk2>
        <a:lt2>
          <a:srgbClr val="FFFFFF"/>
        </a:lt2>
        <a:accent1>
          <a:srgbClr val="009BCC"/>
        </a:accent1>
        <a:accent2>
          <a:srgbClr val="BBAE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A99D6C"/>
        </a:accent6>
        <a:hlink>
          <a:srgbClr val="80CBE6"/>
        </a:hlink>
        <a:folHlink>
          <a:srgbClr val="9F94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gemini FS Print 6">
        <a:dk1>
          <a:srgbClr val="000000"/>
        </a:dk1>
        <a:lt1>
          <a:srgbClr val="FFFFFF"/>
        </a:lt1>
        <a:dk2>
          <a:srgbClr val="004B66"/>
        </a:dk2>
        <a:lt2>
          <a:srgbClr val="FFFFFF"/>
        </a:lt2>
        <a:accent1>
          <a:srgbClr val="009BCC"/>
        </a:accent1>
        <a:accent2>
          <a:srgbClr val="BBAE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A99D6C"/>
        </a:accent6>
        <a:hlink>
          <a:srgbClr val="80CBE6"/>
        </a:hlink>
        <a:folHlink>
          <a:srgbClr val="9F94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Capgemini FS Print</Template>
  <TotalTime>3395</TotalTime>
  <Words>2740</Words>
  <Application>Microsoft Office PowerPoint</Application>
  <PresentationFormat>On-screen Show (4:3)</PresentationFormat>
  <Paragraphs>270</Paragraphs>
  <Slides>36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Capgemini FS Print</vt:lpstr>
      <vt:lpstr>JQL</vt:lpstr>
      <vt:lpstr>Objectives</vt:lpstr>
      <vt:lpstr>Why JQL?</vt:lpstr>
      <vt:lpstr>Where do we use JQL ?</vt:lpstr>
      <vt:lpstr>How do you enter a JQL command</vt:lpstr>
      <vt:lpstr>Sentence construction</vt:lpstr>
      <vt:lpstr>Why Item lists?</vt:lpstr>
      <vt:lpstr>Types of Item List</vt:lpstr>
      <vt:lpstr>Explicit item-id list</vt:lpstr>
      <vt:lpstr>Implicit Item-id list</vt:lpstr>
      <vt:lpstr>Item-id Selection clause</vt:lpstr>
      <vt:lpstr>Value Strings</vt:lpstr>
      <vt:lpstr>Between Connective </vt:lpstr>
      <vt:lpstr>Relational Operators</vt:lpstr>
      <vt:lpstr>Logical Connectives</vt:lpstr>
      <vt:lpstr>COUNT</vt:lpstr>
      <vt:lpstr>Example</vt:lpstr>
      <vt:lpstr>Example</vt:lpstr>
      <vt:lpstr>Error Handling</vt:lpstr>
      <vt:lpstr>Workshop 1</vt:lpstr>
      <vt:lpstr>EDELETE</vt:lpstr>
      <vt:lpstr>Example</vt:lpstr>
      <vt:lpstr>ESEARCH</vt:lpstr>
      <vt:lpstr>ESEARCH</vt:lpstr>
      <vt:lpstr>Example</vt:lpstr>
      <vt:lpstr>Example</vt:lpstr>
      <vt:lpstr>Workshop 2</vt:lpstr>
      <vt:lpstr>LIST</vt:lpstr>
      <vt:lpstr>Example</vt:lpstr>
      <vt:lpstr>Workshop 3 </vt:lpstr>
      <vt:lpstr>SELECT</vt:lpstr>
      <vt:lpstr>Example</vt:lpstr>
      <vt:lpstr>Workshop 4</vt:lpstr>
      <vt:lpstr>BSELECT</vt:lpstr>
      <vt:lpstr> Example</vt:lpstr>
      <vt:lpstr>www.capgemini.com/financialservices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Assurant MF CoE</dc:title>
  <dc:subject>Next Steps</dc:subject>
  <dc:creator>Capgemini</dc:creator>
  <cp:lastModifiedBy>arajaram</cp:lastModifiedBy>
  <cp:revision>337</cp:revision>
  <cp:lastPrinted>2001-10-18T16:19:51Z</cp:lastPrinted>
  <dcterms:created xsi:type="dcterms:W3CDTF">2008-12-19T08:52:11Z</dcterms:created>
  <dcterms:modified xsi:type="dcterms:W3CDTF">2017-05-06T12:36:34Z</dcterms:modified>
</cp:coreProperties>
</file>