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70"/>
  </p:notesMasterIdLst>
  <p:handoutMasterIdLst>
    <p:handoutMasterId r:id="rId71"/>
  </p:handoutMasterIdLst>
  <p:sldIdLst>
    <p:sldId id="425" r:id="rId2"/>
    <p:sldId id="674" r:id="rId3"/>
    <p:sldId id="675" r:id="rId4"/>
    <p:sldId id="676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  <p:sldId id="688" r:id="rId17"/>
    <p:sldId id="689" r:id="rId18"/>
    <p:sldId id="690" r:id="rId19"/>
    <p:sldId id="691" r:id="rId20"/>
    <p:sldId id="692" r:id="rId21"/>
    <p:sldId id="693" r:id="rId22"/>
    <p:sldId id="694" r:id="rId23"/>
    <p:sldId id="695" r:id="rId24"/>
    <p:sldId id="696" r:id="rId25"/>
    <p:sldId id="697" r:id="rId26"/>
    <p:sldId id="698" r:id="rId27"/>
    <p:sldId id="699" r:id="rId28"/>
    <p:sldId id="700" r:id="rId29"/>
    <p:sldId id="701" r:id="rId30"/>
    <p:sldId id="702" r:id="rId31"/>
    <p:sldId id="703" r:id="rId32"/>
    <p:sldId id="704" r:id="rId33"/>
    <p:sldId id="705" r:id="rId34"/>
    <p:sldId id="706" r:id="rId35"/>
    <p:sldId id="707" r:id="rId36"/>
    <p:sldId id="708" r:id="rId37"/>
    <p:sldId id="709" r:id="rId38"/>
    <p:sldId id="739" r:id="rId39"/>
    <p:sldId id="740" r:id="rId40"/>
    <p:sldId id="710" r:id="rId41"/>
    <p:sldId id="711" r:id="rId42"/>
    <p:sldId id="712" r:id="rId43"/>
    <p:sldId id="741" r:id="rId44"/>
    <p:sldId id="742" r:id="rId45"/>
    <p:sldId id="743" r:id="rId46"/>
    <p:sldId id="713" r:id="rId47"/>
    <p:sldId id="714" r:id="rId48"/>
    <p:sldId id="715" r:id="rId49"/>
    <p:sldId id="716" r:id="rId50"/>
    <p:sldId id="717" r:id="rId51"/>
    <p:sldId id="718" r:id="rId52"/>
    <p:sldId id="719" r:id="rId53"/>
    <p:sldId id="720" r:id="rId54"/>
    <p:sldId id="721" r:id="rId55"/>
    <p:sldId id="722" r:id="rId56"/>
    <p:sldId id="724" r:id="rId57"/>
    <p:sldId id="725" r:id="rId58"/>
    <p:sldId id="726" r:id="rId59"/>
    <p:sldId id="727" r:id="rId60"/>
    <p:sldId id="728" r:id="rId61"/>
    <p:sldId id="729" r:id="rId62"/>
    <p:sldId id="730" r:id="rId63"/>
    <p:sldId id="731" r:id="rId64"/>
    <p:sldId id="732" r:id="rId65"/>
    <p:sldId id="733" r:id="rId66"/>
    <p:sldId id="737" r:id="rId67"/>
    <p:sldId id="738" r:id="rId68"/>
    <p:sldId id="661" r:id="rId6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99828" autoAdjust="0"/>
  </p:normalViewPr>
  <p:slideViewPr>
    <p:cSldViewPr snapToGrid="0" snapToObjects="1">
      <p:cViewPr>
        <p:scale>
          <a:sx n="80" d="100"/>
          <a:sy n="80" d="100"/>
        </p:scale>
        <p:origin x="-12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 smtClean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 smtClean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684213"/>
            <a:ext cx="4662488" cy="3498850"/>
          </a:xfrm>
          <a:ln/>
        </p:spPr>
      </p:sp>
      <p:sp>
        <p:nvSpPr>
          <p:cNvPr id="757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Note: The LIMIT.REFERENCE is attached to the Category Codes available for the Products offered by the Bank. The ID will  accept a valid Limit Reference attached to specific category codes depending upon the Products.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smtClean="0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67</a:t>
            </a:fld>
            <a:endParaRPr lang="en-GB" altLang="zh-CN" smtClean="0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28</a:t>
            </a:r>
            <a:r>
              <a:rPr lang="fr-FR" altLang="en-US"/>
              <a:t>pt -Maximum 2 lines)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fr-FR" altLang="en-US"/>
              <a:t>Sub-title (date, name)</a:t>
            </a:r>
          </a:p>
          <a:p>
            <a:r>
              <a:rPr lang="fr-FR" altLang="en-US"/>
              <a:t>Arial</a:t>
            </a:r>
            <a:r>
              <a:rPr lang="en-US" altLang="en-US"/>
              <a:t> Narrow, M</a:t>
            </a:r>
            <a:r>
              <a:rPr lang="fr-FR" altLang="en-US"/>
              <a:t>aximum 2 lines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Limits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r>
              <a:rPr lang="en-US" altLang="zh-CN" dirty="0" smtClean="0">
                <a:ea typeface="宋体" charset="-122"/>
              </a:rPr>
              <a:t>May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Secured Limit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50888" y="1193800"/>
            <a:ext cx="7874000" cy="4724400"/>
          </a:xfrm>
        </p:spPr>
        <p:txBody>
          <a:bodyPr/>
          <a:lstStyle/>
          <a:p>
            <a:pPr lvl="1"/>
            <a:r>
              <a:rPr lang="en-US" dirty="0" smtClean="0"/>
              <a:t>Secured Limit</a:t>
            </a:r>
          </a:p>
          <a:p>
            <a:pPr lvl="2"/>
            <a:r>
              <a:rPr lang="en-US" dirty="0" smtClean="0"/>
              <a:t>If collateral code is attached to a limit, then it is called a secured Limit</a:t>
            </a:r>
          </a:p>
          <a:p>
            <a:pPr lvl="1"/>
            <a:r>
              <a:rPr lang="en-US" dirty="0" smtClean="0"/>
              <a:t>Click on the sub menu, “Create Secured Limit” under Limit, Collateral Details Menu</a:t>
            </a:r>
          </a:p>
          <a:p>
            <a:pPr lvl="1"/>
            <a:r>
              <a:rPr lang="en-US" dirty="0" smtClean="0"/>
              <a:t>A screen titled, “Secured Limit” will get displayed</a:t>
            </a:r>
          </a:p>
          <a:p>
            <a:pPr lvl="1"/>
            <a:r>
              <a:rPr lang="en-US" dirty="0" smtClean="0"/>
              <a:t>Enter the ID</a:t>
            </a:r>
          </a:p>
          <a:p>
            <a:pPr lvl="2"/>
            <a:r>
              <a:rPr lang="en-US" dirty="0" smtClean="0"/>
              <a:t>Id Format: Customer Number followed by Limit Reference followed by the sequence number</a:t>
            </a:r>
          </a:p>
          <a:p>
            <a:pPr lvl="3"/>
            <a:r>
              <a:rPr lang="en-US" dirty="0" smtClean="0"/>
              <a:t>Ex: 100163.0001000.01</a:t>
            </a:r>
          </a:p>
          <a:p>
            <a:pPr lvl="4"/>
            <a:r>
              <a:rPr lang="en-US" dirty="0" smtClean="0"/>
              <a:t>The Limit Reference (1000) is attached to a specific Category Code(s)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5788" y="1092200"/>
            <a:ext cx="7874000" cy="5122863"/>
          </a:xfrm>
        </p:spPr>
        <p:txBody>
          <a:bodyPr/>
          <a:lstStyle/>
          <a:p>
            <a:pPr lvl="1"/>
            <a:r>
              <a:rPr lang="en-US" dirty="0" smtClean="0"/>
              <a:t>Note the Available marker is defaulted to Y, for the credit limit to be facilitated to the Customer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Secured Limit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607626" y="3396343"/>
            <a:ext cx="1805049" cy="2850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9" y="1733797"/>
            <a:ext cx="7679437" cy="44812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4916384" y="3681351"/>
            <a:ext cx="2992582" cy="4156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712788" y="1181100"/>
            <a:ext cx="7874000" cy="491490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dirty="0" smtClean="0"/>
              <a:t>Mandatory Input fields include</a:t>
            </a:r>
          </a:p>
          <a:p>
            <a:pPr lvl="2">
              <a:defRPr/>
            </a:pPr>
            <a:r>
              <a:rPr lang="en-US" dirty="0" smtClean="0"/>
              <a:t>Currency</a:t>
            </a:r>
          </a:p>
          <a:p>
            <a:pPr lvl="3">
              <a:defRPr/>
            </a:pPr>
            <a:r>
              <a:rPr lang="en-US" dirty="0" smtClean="0"/>
              <a:t>Indicate the Currency in which Limit is granted</a:t>
            </a:r>
          </a:p>
          <a:p>
            <a:pPr lvl="2">
              <a:defRPr/>
            </a:pPr>
            <a:r>
              <a:rPr lang="en-US" dirty="0" smtClean="0"/>
              <a:t>Internal Amount</a:t>
            </a:r>
          </a:p>
          <a:p>
            <a:pPr lvl="3">
              <a:defRPr/>
            </a:pPr>
            <a:r>
              <a:rPr lang="en-US" dirty="0" smtClean="0"/>
              <a:t>Indicate Internal Amount of the Limit</a:t>
            </a:r>
          </a:p>
          <a:p>
            <a:pPr lvl="2">
              <a:defRPr/>
            </a:pPr>
            <a:r>
              <a:rPr lang="en-US" dirty="0" smtClean="0"/>
              <a:t>Expiry Date</a:t>
            </a:r>
          </a:p>
          <a:p>
            <a:pPr lvl="3">
              <a:defRPr/>
            </a:pPr>
            <a:r>
              <a:rPr lang="en-US" dirty="0" smtClean="0"/>
              <a:t>Denote the date on which the Credit Limit for the Product expires</a:t>
            </a:r>
          </a:p>
          <a:p>
            <a:pPr lvl="2">
              <a:defRPr/>
            </a:pPr>
            <a:r>
              <a:rPr lang="en-US" dirty="0" smtClean="0"/>
              <a:t>Other Input fields include</a:t>
            </a:r>
          </a:p>
          <a:p>
            <a:pPr lvl="3">
              <a:defRPr/>
            </a:pPr>
            <a:r>
              <a:rPr lang="en-US" dirty="0" smtClean="0"/>
              <a:t>Fixed/Variable</a:t>
            </a:r>
          </a:p>
          <a:p>
            <a:pPr lvl="2">
              <a:defRPr/>
            </a:pPr>
            <a:r>
              <a:rPr lang="en-US" dirty="0" smtClean="0"/>
              <a:t>Input Fields under Collateral Details</a:t>
            </a:r>
          </a:p>
          <a:p>
            <a:pPr lvl="3">
              <a:defRPr/>
            </a:pPr>
            <a:r>
              <a:rPr lang="en-US" dirty="0" smtClean="0"/>
              <a:t>Collateral Code.1</a:t>
            </a:r>
          </a:p>
          <a:p>
            <a:pPr lvl="4">
              <a:defRPr/>
            </a:pPr>
            <a:r>
              <a:rPr lang="en-US" dirty="0" smtClean="0"/>
              <a:t>Available as a drop down list. The values are picked from COLLATERAL.CODE </a:t>
            </a:r>
          </a:p>
          <a:p>
            <a:pPr lvl="3">
              <a:defRPr/>
            </a:pPr>
            <a:r>
              <a:rPr lang="en-US" dirty="0" smtClean="0"/>
              <a:t>Max Value.1</a:t>
            </a:r>
          </a:p>
          <a:p>
            <a:pPr lvl="4">
              <a:defRPr/>
            </a:pPr>
            <a:r>
              <a:rPr lang="en-US" dirty="0" smtClean="0"/>
              <a:t>Denote the value of the Collateral</a:t>
            </a:r>
          </a:p>
          <a:p>
            <a:pPr lvl="3">
              <a:defRPr/>
            </a:pPr>
            <a:r>
              <a:rPr lang="en-US" dirty="0" smtClean="0"/>
              <a:t>Both these fields are multi-value set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Secured Limit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Secured Limit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0549" y="1206500"/>
            <a:ext cx="8367713" cy="5336804"/>
          </a:xfrm>
        </p:spPr>
        <p:txBody>
          <a:bodyPr/>
          <a:lstStyle/>
          <a:p>
            <a:pPr lvl="1"/>
            <a:r>
              <a:rPr lang="en-US" dirty="0" smtClean="0"/>
              <a:t>After Input of the fields as indicated in the slide below click on icon “Validate a deal”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128156" y="2410691"/>
            <a:ext cx="1911927" cy="3206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14504" y="2731325"/>
            <a:ext cx="2244436" cy="3800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28156" y="2731325"/>
            <a:ext cx="2315688" cy="67689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816924"/>
            <a:ext cx="8062913" cy="45126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590550" y="2410691"/>
            <a:ext cx="2853294" cy="7006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0550" y="3408218"/>
            <a:ext cx="3043299" cy="1662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showing Secured Limit before committing the deal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53144" y="1294410"/>
            <a:ext cx="510638" cy="2137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021278"/>
            <a:ext cx="8162925" cy="50604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53144" y="1294410"/>
            <a:ext cx="344383" cy="3206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 showing Secured Limit after Committing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31917" y="5379522"/>
            <a:ext cx="1056904" cy="178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58" y="1265238"/>
            <a:ext cx="4505325" cy="1477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9531" y="2897579"/>
            <a:ext cx="6543675" cy="33280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1496292" y="5290457"/>
            <a:ext cx="1259290" cy="178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5725" y="2149434"/>
            <a:ext cx="961901" cy="30875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Screen showing Multiple Collateral attached to a Secured Limit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08136" y="1010113"/>
            <a:ext cx="8208351" cy="5366936"/>
          </a:xfrm>
        </p:spPr>
        <p:txBody>
          <a:bodyPr/>
          <a:lstStyle/>
          <a:p>
            <a:pPr lvl="1"/>
            <a:r>
              <a:rPr lang="en-US" dirty="0" smtClean="0"/>
              <a:t>Multiple Collaterals can be attached to a Single Secured Limit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034" y="1508165"/>
            <a:ext cx="6612115" cy="46313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1235034" y="3028208"/>
            <a:ext cx="2493818" cy="2850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35034" y="3752603"/>
            <a:ext cx="1923802" cy="5462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023262" y="3752603"/>
            <a:ext cx="2363190" cy="5462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Screen showing Multiple Collateral attached to a Secured Limit after committing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78" y="1110343"/>
            <a:ext cx="4524375" cy="1381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591" y="2743200"/>
            <a:ext cx="7088417" cy="342009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824591" y="5332021"/>
            <a:ext cx="1491097" cy="1662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00104" y="1971304"/>
            <a:ext cx="1009402" cy="2493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Unsecured Limit</a:t>
            </a:r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61114" y="1123406"/>
            <a:ext cx="7874000" cy="4902200"/>
          </a:xfrm>
        </p:spPr>
        <p:txBody>
          <a:bodyPr/>
          <a:lstStyle/>
          <a:p>
            <a:pPr lvl="1"/>
            <a:r>
              <a:rPr lang="en-US" dirty="0" smtClean="0"/>
              <a:t>Unsecured Limit</a:t>
            </a:r>
          </a:p>
          <a:p>
            <a:pPr lvl="2"/>
            <a:r>
              <a:rPr lang="en-US" dirty="0" smtClean="0"/>
              <a:t>If collateral code is not attached to a limit, then it is called as an unsecured Limit</a:t>
            </a:r>
          </a:p>
          <a:p>
            <a:pPr lvl="1"/>
            <a:r>
              <a:rPr lang="en-US" dirty="0" smtClean="0"/>
              <a:t>Click on the sub menu, “Create Unsecured Limit” under Limit Menu</a:t>
            </a:r>
          </a:p>
          <a:p>
            <a:pPr lvl="1"/>
            <a:r>
              <a:rPr lang="en-US" dirty="0" smtClean="0"/>
              <a:t>A screen titled, “Unsecured Limit” will get displayed</a:t>
            </a:r>
          </a:p>
          <a:p>
            <a:pPr lvl="1"/>
            <a:r>
              <a:rPr lang="en-US" dirty="0" smtClean="0"/>
              <a:t>Enter the ID</a:t>
            </a:r>
          </a:p>
          <a:p>
            <a:pPr lvl="2"/>
            <a:r>
              <a:rPr lang="en-US" dirty="0" smtClean="0"/>
              <a:t>Id Format: Customer Number followed by Limit Reference followed by the sequence number</a:t>
            </a:r>
          </a:p>
          <a:p>
            <a:pPr lvl="3"/>
            <a:r>
              <a:rPr lang="en-US" dirty="0" smtClean="0"/>
              <a:t>Ex: 100163.1600.01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65617" y="1018903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Note the Available marker should be set to Y, for the credit limit to be facilitated to the Customer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Unsecured Limit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5134" y="4848054"/>
            <a:ext cx="3764286" cy="8095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25" y="1555668"/>
            <a:ext cx="6762750" cy="433449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5272644" y="3740727"/>
            <a:ext cx="2226776" cy="2850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/>
              <a:t>                       Navigation on Limits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96766" y="1266092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Use Limits&gt; Limit Menu&gt; Account Debit Interest as shown in the screen below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Debit Interest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975" y="1619745"/>
            <a:ext cx="3724275" cy="46741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778826" y="4738255"/>
            <a:ext cx="1769423" cy="2137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 Debit Interest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96766" y="1223889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Used to define special Debit Interest conditions for individual Account when the Group Debit Interest specifications are not suitable</a:t>
            </a:r>
          </a:p>
          <a:p>
            <a:pPr lvl="1"/>
            <a:r>
              <a:rPr lang="en-US" dirty="0" smtClean="0"/>
              <a:t>Click on “Account Debit Interest”</a:t>
            </a:r>
          </a:p>
          <a:p>
            <a:pPr lvl="1"/>
            <a:r>
              <a:rPr lang="en-US" dirty="0" smtClean="0"/>
              <a:t>A relevant screen titled “Account Debit Interest” is displayed</a:t>
            </a:r>
          </a:p>
          <a:p>
            <a:pPr lvl="1"/>
            <a:r>
              <a:rPr lang="en-US" dirty="0" smtClean="0"/>
              <a:t>Enter the Account Number and press Enter</a:t>
            </a:r>
          </a:p>
          <a:p>
            <a:pPr lvl="2"/>
            <a:r>
              <a:rPr lang="en-US" dirty="0" smtClean="0"/>
              <a:t>Example: 1001000000540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82699" y="1167618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Note the Date in DD/MM/YYY format gets appended at the end of the Account Number</a:t>
            </a:r>
          </a:p>
          <a:p>
            <a:pPr lvl="2"/>
            <a:r>
              <a:rPr lang="en-US" dirty="0" smtClean="0"/>
              <a:t>ID: Account Number – Date</a:t>
            </a:r>
          </a:p>
          <a:p>
            <a:pPr lvl="3"/>
            <a:r>
              <a:rPr lang="en-US" dirty="0" smtClean="0"/>
              <a:t>Where:</a:t>
            </a:r>
          </a:p>
          <a:p>
            <a:pPr lvl="4"/>
            <a:r>
              <a:rPr lang="en-US" dirty="0" smtClean="0"/>
              <a:t>1001000000540 – Account Number</a:t>
            </a:r>
          </a:p>
          <a:p>
            <a:pPr lvl="4"/>
            <a:r>
              <a:rPr lang="en-US" dirty="0" smtClean="0"/>
              <a:t>06 APR 2011 – Date on which the Debit Interest conditions are set for the Account</a:t>
            </a:r>
          </a:p>
          <a:p>
            <a:pPr lvl="1"/>
            <a:r>
              <a:rPr lang="en-US" dirty="0" smtClean="0"/>
              <a:t>The screen in the next slide shows the Input details for Account Debit Interest Application 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 Debit Interest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743825" y="942535"/>
            <a:ext cx="7874000" cy="463867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field Day Basis is used to determine the number of days used for Debit Interest Calculation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 Debit Interest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0670" y="942535"/>
            <a:ext cx="5545777" cy="18336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2339439" y="1318161"/>
            <a:ext cx="748145" cy="22563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0670" y="3838019"/>
            <a:ext cx="5095875" cy="143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4868883" y="4690753"/>
            <a:ext cx="1686296" cy="30875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4563" y="1097280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The Day Basis field is an Optional Input field</a:t>
            </a:r>
          </a:p>
          <a:p>
            <a:pPr lvl="1"/>
            <a:r>
              <a:rPr lang="en-US" dirty="0" smtClean="0"/>
              <a:t>If left blank, the system defaults option B </a:t>
            </a:r>
          </a:p>
          <a:p>
            <a:pPr lvl="1"/>
            <a:r>
              <a:rPr lang="en-US" dirty="0" smtClean="0"/>
              <a:t>If NONE or GENERAL is entered, all Fields after this must be blank.</a:t>
            </a:r>
          </a:p>
          <a:p>
            <a:pPr lvl="1"/>
            <a:r>
              <a:rPr lang="en-US" dirty="0" smtClean="0"/>
              <a:t>The field Charge Key holds the ID of the General Charge Record</a:t>
            </a:r>
          </a:p>
          <a:p>
            <a:pPr lvl="2"/>
            <a:r>
              <a:rPr lang="en-US" dirty="0" smtClean="0"/>
              <a:t>Here ID 99 is used as default. </a:t>
            </a: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 Debit Interest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696767" y="1055077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Balance Type field identifies the Balance on which interest calculations are to be performed</a:t>
            </a:r>
          </a:p>
          <a:p>
            <a:pPr lvl="1"/>
            <a:r>
              <a:rPr lang="en-US" dirty="0" smtClean="0"/>
              <a:t>Options available:</a:t>
            </a:r>
          </a:p>
          <a:p>
            <a:pPr lvl="2"/>
            <a:r>
              <a:rPr lang="en-US" dirty="0" smtClean="0"/>
              <a:t>Average</a:t>
            </a:r>
          </a:p>
          <a:p>
            <a:pPr lvl="2"/>
            <a:r>
              <a:rPr lang="en-US" dirty="0" smtClean="0"/>
              <a:t>Daily </a:t>
            </a:r>
          </a:p>
          <a:p>
            <a:pPr lvl="2"/>
            <a:r>
              <a:rPr lang="en-US" dirty="0" smtClean="0"/>
              <a:t>Highest</a:t>
            </a:r>
          </a:p>
          <a:p>
            <a:pPr lvl="1"/>
            <a:r>
              <a:rPr lang="en-US" dirty="0" smtClean="0"/>
              <a:t>Input to this field is restricted, when the Interest Day Basis field contains the value NONE or GENERAL</a:t>
            </a:r>
          </a:p>
          <a:p>
            <a:pPr lvl="1"/>
            <a:r>
              <a:rPr lang="en-US" dirty="0" smtClean="0"/>
              <a:t>Otherwise a mandatory input field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 Debit Interest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682699" y="1097280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Calculation Type field determines the type of Calculation to be performed on the Debit Balance</a:t>
            </a:r>
          </a:p>
          <a:p>
            <a:pPr lvl="1"/>
            <a:r>
              <a:rPr lang="en-US" dirty="0" smtClean="0"/>
              <a:t>Options available are:</a:t>
            </a:r>
          </a:p>
          <a:p>
            <a:pPr lvl="2"/>
            <a:r>
              <a:rPr lang="en-US" dirty="0" smtClean="0"/>
              <a:t>None</a:t>
            </a:r>
          </a:p>
          <a:p>
            <a:pPr lvl="2"/>
            <a:r>
              <a:rPr lang="en-US" dirty="0" smtClean="0"/>
              <a:t>Band</a:t>
            </a:r>
          </a:p>
          <a:p>
            <a:pPr lvl="2"/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No input to this field, when the Interest Day Basis has the value NONE or GENERAL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 Debit Interest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Limit To Overdraft Account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54563" y="1055077"/>
            <a:ext cx="7874000" cy="5016500"/>
          </a:xfrm>
        </p:spPr>
        <p:txBody>
          <a:bodyPr>
            <a:normAutofit/>
          </a:bodyPr>
          <a:lstStyle/>
          <a:p>
            <a:pPr lvl="1">
              <a:lnSpc>
                <a:spcPct val="115000"/>
              </a:lnSpc>
              <a:defRPr/>
            </a:pPr>
            <a:r>
              <a:rPr lang="en-US" dirty="0" smtClean="0"/>
              <a:t>Used to attach a limit to overdraft account</a:t>
            </a:r>
          </a:p>
          <a:p>
            <a:pPr lvl="1">
              <a:lnSpc>
                <a:spcPct val="115000"/>
              </a:lnSpc>
              <a:defRPr/>
            </a:pPr>
            <a:r>
              <a:rPr lang="en-US" dirty="0" smtClean="0"/>
              <a:t>Click on “Attach Limit To Overdraft Account”</a:t>
            </a:r>
          </a:p>
          <a:p>
            <a:pPr lvl="1">
              <a:lnSpc>
                <a:spcPct val="115000"/>
              </a:lnSpc>
              <a:defRPr/>
            </a:pPr>
            <a:r>
              <a:rPr lang="en-US" dirty="0" smtClean="0"/>
              <a:t>A relevant screen is displayed to enter Overdraft Account (Current Account) number. Where the ID is: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/>
              <a:t>ACCOUNT NUMBER</a:t>
            </a:r>
          </a:p>
          <a:p>
            <a:pPr lvl="3">
              <a:lnSpc>
                <a:spcPct val="115000"/>
              </a:lnSpc>
              <a:defRPr/>
            </a:pPr>
            <a:r>
              <a:rPr lang="en-US" dirty="0" smtClean="0"/>
              <a:t>Example: 1001000001929</a:t>
            </a:r>
          </a:p>
          <a:p>
            <a:pPr lvl="1">
              <a:lnSpc>
                <a:spcPct val="115000"/>
              </a:lnSpc>
              <a:defRPr/>
            </a:pPr>
            <a:r>
              <a:rPr lang="en-US" dirty="0" smtClean="0"/>
              <a:t>Press enter to navigate into its respective screen</a:t>
            </a:r>
          </a:p>
          <a:p>
            <a:pPr lvl="1">
              <a:lnSpc>
                <a:spcPct val="115000"/>
              </a:lnSpc>
              <a:defRPr/>
            </a:pPr>
            <a:r>
              <a:rPr lang="en-US" dirty="0" smtClean="0"/>
              <a:t>Limit Reference Number is a mandatory field to be input</a:t>
            </a:r>
          </a:p>
          <a:p>
            <a:pPr lvl="1">
              <a:lnSpc>
                <a:spcPct val="115000"/>
              </a:lnSpc>
              <a:defRPr/>
            </a:pPr>
            <a:r>
              <a:rPr lang="en-US" dirty="0" smtClean="0"/>
              <a:t>Limit Reference Number followed by the Serial Number of the Limit sanctioned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/>
              <a:t>Ex:100.1 where </a:t>
            </a:r>
          </a:p>
          <a:p>
            <a:pPr lvl="4">
              <a:lnSpc>
                <a:spcPct val="115000"/>
              </a:lnSpc>
              <a:defRPr/>
            </a:pPr>
            <a:r>
              <a:rPr lang="en-US" sz="1500" dirty="0" smtClean="0"/>
              <a:t>100 - Limit Reference</a:t>
            </a:r>
          </a:p>
          <a:p>
            <a:pPr lvl="4">
              <a:lnSpc>
                <a:spcPct val="115000"/>
              </a:lnSpc>
              <a:defRPr/>
            </a:pPr>
            <a:r>
              <a:rPr lang="en-US" sz="1500" dirty="0" smtClean="0"/>
              <a:t>1 - Serial Number of the limit.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Limit To Overdraft Account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834" y="1231826"/>
            <a:ext cx="7874000" cy="5097721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34" y="1231827"/>
            <a:ext cx="2659437" cy="42687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1128156" y="4197928"/>
            <a:ext cx="1686296" cy="2018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930" y="1684992"/>
            <a:ext cx="4033033" cy="38274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Maintain/Reverse Limit</a:t>
            </a:r>
          </a:p>
        </p:txBody>
      </p:sp>
      <p:sp>
        <p:nvSpPr>
          <p:cNvPr id="3379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24902" y="1280160"/>
            <a:ext cx="7874000" cy="5041038"/>
          </a:xfrm>
        </p:spPr>
        <p:txBody>
          <a:bodyPr/>
          <a:lstStyle/>
          <a:p>
            <a:pPr lvl="1">
              <a:lnSpc>
                <a:spcPct val="115000"/>
              </a:lnSpc>
            </a:pPr>
            <a:r>
              <a:rPr lang="en-US" dirty="0" smtClean="0"/>
              <a:t>This submenu enables the function of reversal and amendment of limits</a:t>
            </a:r>
          </a:p>
          <a:p>
            <a:pPr lvl="1">
              <a:lnSpc>
                <a:spcPct val="115000"/>
              </a:lnSpc>
            </a:pPr>
            <a:r>
              <a:rPr lang="en-US" dirty="0" smtClean="0"/>
              <a:t>Click on “Maintain/Reverse Limit”, an Application is displayed titled “Maintain/Reverse Limit” </a:t>
            </a:r>
          </a:p>
          <a:p>
            <a:pPr lvl="1">
              <a:lnSpc>
                <a:spcPct val="115000"/>
              </a:lnSpc>
            </a:pPr>
            <a:r>
              <a:rPr lang="en-US" dirty="0" smtClean="0"/>
              <a:t>List of Limit ID’s are displayed with its respective details giving options to “Amend” and “Reverse”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763" y="2814451"/>
            <a:ext cx="3800475" cy="32217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218213" y="5320145"/>
            <a:ext cx="1864426" cy="1068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30300"/>
            <a:ext cx="7874000" cy="4337050"/>
          </a:xfrm>
        </p:spPr>
        <p:txBody>
          <a:bodyPr/>
          <a:lstStyle/>
          <a:p>
            <a:pPr lvl="1"/>
            <a:r>
              <a:rPr lang="en-US" dirty="0" smtClean="0"/>
              <a:t>At the end of this session, the participants will</a:t>
            </a:r>
          </a:p>
          <a:p>
            <a:pPr lvl="2"/>
            <a:r>
              <a:rPr lang="en-US" dirty="0" smtClean="0"/>
              <a:t>Gain knowledge in Limit module navigation</a:t>
            </a:r>
          </a:p>
          <a:p>
            <a:pPr lvl="2"/>
            <a:r>
              <a:rPr lang="en-US" dirty="0" smtClean="0"/>
              <a:t>Be able to Input Details in Limit Sub Menus</a:t>
            </a:r>
          </a:p>
          <a:p>
            <a:pPr lvl="2"/>
            <a:r>
              <a:rPr lang="en-US" dirty="0" smtClean="0"/>
              <a:t>Understand the Mandatory fields and their descriptions</a:t>
            </a:r>
          </a:p>
          <a:p>
            <a:pPr lvl="2"/>
            <a:r>
              <a:rPr lang="en-US" dirty="0" smtClean="0"/>
              <a:t>Be able to view the relevant enquiries and reports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58800" y="1195754"/>
            <a:ext cx="7874000" cy="4638675"/>
          </a:xfrm>
        </p:spPr>
        <p:txBody>
          <a:bodyPr/>
          <a:lstStyle/>
          <a:p>
            <a:pPr lvl="1">
              <a:lnSpc>
                <a:spcPct val="115000"/>
              </a:lnSpc>
            </a:pPr>
            <a:r>
              <a:rPr lang="en-US" dirty="0" smtClean="0"/>
              <a:t>Amend Limit -  </a:t>
            </a:r>
          </a:p>
          <a:p>
            <a:pPr lvl="2">
              <a:lnSpc>
                <a:spcPct val="115000"/>
              </a:lnSpc>
            </a:pPr>
            <a:r>
              <a:rPr lang="en-US" dirty="0" smtClean="0"/>
              <a:t>This button enables the function to Amend the Limit Record of a Customer</a:t>
            </a:r>
          </a:p>
          <a:p>
            <a:pPr lvl="1">
              <a:lnSpc>
                <a:spcPct val="115000"/>
              </a:lnSpc>
            </a:pPr>
            <a:r>
              <a:rPr lang="en-US" dirty="0" smtClean="0"/>
              <a:t>Reverse Limit –</a:t>
            </a:r>
          </a:p>
          <a:p>
            <a:pPr lvl="2">
              <a:lnSpc>
                <a:spcPct val="115000"/>
              </a:lnSpc>
            </a:pPr>
            <a:r>
              <a:rPr lang="en-US" dirty="0" smtClean="0"/>
              <a:t>This button enables the function to Reverse the Limit Record</a:t>
            </a:r>
          </a:p>
          <a:p>
            <a:pPr>
              <a:lnSpc>
                <a:spcPct val="115000"/>
              </a:lnSpc>
            </a:pPr>
            <a:endParaRPr lang="en-US" dirty="0" smtClean="0"/>
          </a:p>
          <a:p>
            <a:pPr>
              <a:lnSpc>
                <a:spcPct val="115000"/>
              </a:lnSpc>
            </a:pPr>
            <a:endParaRPr lang="en-US" dirty="0" smtClean="0"/>
          </a:p>
          <a:p>
            <a:pPr>
              <a:lnSpc>
                <a:spcPct val="115000"/>
              </a:lnSpc>
            </a:pPr>
            <a:endParaRPr lang="en-US" dirty="0" smtClean="0"/>
          </a:p>
          <a:p>
            <a:pPr>
              <a:lnSpc>
                <a:spcPct val="115000"/>
              </a:lnSpc>
            </a:pPr>
            <a:endParaRPr lang="en-US" dirty="0" smtClean="0"/>
          </a:p>
          <a:p>
            <a:pPr>
              <a:lnSpc>
                <a:spcPct val="115000"/>
              </a:lnSpc>
            </a:pPr>
            <a:endParaRPr lang="en-US" dirty="0" smtClean="0"/>
          </a:p>
          <a:p>
            <a:pPr>
              <a:lnSpc>
                <a:spcPct val="115000"/>
              </a:lnSpc>
            </a:pPr>
            <a:endParaRPr lang="en-US" dirty="0" smtClean="0"/>
          </a:p>
          <a:p>
            <a:pPr lvl="1">
              <a:lnSpc>
                <a:spcPct val="115000"/>
              </a:lnSpc>
            </a:pPr>
            <a:r>
              <a:rPr lang="en-US" dirty="0" smtClean="0"/>
              <a:t>Upon clicking “Amend/Reverse” icon, Maintain Limit Application will be displayed</a:t>
            </a:r>
          </a:p>
          <a:p>
            <a:pPr lvl="1"/>
            <a:endParaRPr lang="en-US" dirty="0" smtClean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376" y="1836493"/>
            <a:ext cx="438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Maintain/Reverse Limit</a:t>
            </a: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676" y="1195754"/>
            <a:ext cx="266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146" y="2707574"/>
            <a:ext cx="7469580" cy="19215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7457704" y="3467595"/>
            <a:ext cx="320634" cy="1900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Maintain Limit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171" y="1097280"/>
            <a:ext cx="7874000" cy="4960938"/>
          </a:xfrm>
        </p:spPr>
        <p:txBody>
          <a:bodyPr/>
          <a:lstStyle/>
          <a:p>
            <a:pPr lvl="1"/>
            <a:r>
              <a:rPr lang="en-US" dirty="0" smtClean="0"/>
              <a:t>Button Functions</a:t>
            </a:r>
          </a:p>
          <a:p>
            <a:pPr lvl="2"/>
            <a:r>
              <a:rPr lang="en-US" dirty="0" smtClean="0"/>
              <a:t>Amend Limit</a:t>
            </a:r>
          </a:p>
          <a:p>
            <a:pPr lvl="3"/>
            <a:r>
              <a:rPr lang="en-US" dirty="0" smtClean="0"/>
              <a:t>Existing limit details can be altered</a:t>
            </a:r>
          </a:p>
          <a:p>
            <a:pPr lvl="2"/>
            <a:r>
              <a:rPr lang="en-US" dirty="0" smtClean="0"/>
              <a:t>Reverse Limit</a:t>
            </a:r>
          </a:p>
          <a:p>
            <a:pPr lvl="3"/>
            <a:r>
              <a:rPr lang="en-US" dirty="0" smtClean="0"/>
              <a:t>Removes the Limit records from live file</a:t>
            </a:r>
          </a:p>
          <a:p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71" y="2785180"/>
            <a:ext cx="4025585" cy="28756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9699" y="4217773"/>
            <a:ext cx="3440189" cy="962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9030" y="1514520"/>
            <a:ext cx="3400858" cy="2119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7433954" y="4881114"/>
            <a:ext cx="771896" cy="2274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0171" y="3788229"/>
            <a:ext cx="1603019" cy="1662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756241" y="1188720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At the instance of Reversal, the Record Status shows as given below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Once the Reversed Record is Authorized, the Record Status changes to REVE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Maintain Limit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017" y="1868805"/>
            <a:ext cx="211455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8017" y="3650525"/>
            <a:ext cx="1895475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548051" y="1203325"/>
            <a:ext cx="7874000" cy="5114348"/>
          </a:xfrm>
        </p:spPr>
        <p:txBody>
          <a:bodyPr/>
          <a:lstStyle/>
          <a:p>
            <a:pPr lvl="1"/>
            <a:r>
              <a:rPr lang="en-US" dirty="0" smtClean="0"/>
              <a:t>Note: When a Transaction is attached to a Limit, the Limit Record cannot be Reversed. Not all the Limit records can be reversed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Maintain Limit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56" y="2137559"/>
            <a:ext cx="7472025" cy="146660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7386452" y="2755075"/>
            <a:ext cx="344384" cy="2018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449" y="3752602"/>
            <a:ext cx="3595983" cy="2244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2173184" y="3752602"/>
            <a:ext cx="308758" cy="1662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Customer Liability </a:t>
            </a:r>
          </a:p>
        </p:txBody>
      </p:sp>
      <p:sp>
        <p:nvSpPr>
          <p:cNvPr id="3891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95305" y="1127126"/>
            <a:ext cx="7874000" cy="5214297"/>
          </a:xfrm>
        </p:spPr>
        <p:txBody>
          <a:bodyPr/>
          <a:lstStyle/>
          <a:p>
            <a:pPr lvl="1"/>
            <a:r>
              <a:rPr lang="en-US" dirty="0" smtClean="0"/>
              <a:t>This submenu helps to change the customer liability in customer record.</a:t>
            </a:r>
          </a:p>
          <a:p>
            <a:pPr lvl="1"/>
            <a:r>
              <a:rPr lang="en-US" dirty="0" smtClean="0"/>
              <a:t>While running COB, the changes done in the customer liability is reflected in the customer record.</a:t>
            </a:r>
          </a:p>
          <a:p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3808" y="2054432"/>
            <a:ext cx="3657600" cy="39782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2695699" y="4750130"/>
            <a:ext cx="1888176" cy="154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730931" y="1080655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Customer Record before the Change in Liability</a:t>
            </a:r>
          </a:p>
          <a:p>
            <a:pPr lvl="2"/>
            <a:r>
              <a:rPr lang="en-US" dirty="0" smtClean="0"/>
              <a:t>Customer Liability field is Null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Customer Liability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690" y="1681517"/>
            <a:ext cx="5737143" cy="37085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766763" y="1260764"/>
            <a:ext cx="7874000" cy="4638675"/>
          </a:xfrm>
        </p:spPr>
        <p:txBody>
          <a:bodyPr/>
          <a:lstStyle/>
          <a:p>
            <a:r>
              <a:rPr lang="en-US" dirty="0" smtClean="0"/>
              <a:t>In the Change Customer Liability only one record called, “SYSTEM” exists</a:t>
            </a:r>
          </a:p>
          <a:p>
            <a:pPr lvl="1"/>
            <a:r>
              <a:rPr lang="en-US" dirty="0" smtClean="0"/>
              <a:t>Enter the Customer No</a:t>
            </a:r>
          </a:p>
          <a:p>
            <a:pPr lvl="1"/>
            <a:r>
              <a:rPr lang="en-US" dirty="0" smtClean="0"/>
              <a:t>Liability Customer No as shown here</a:t>
            </a:r>
          </a:p>
          <a:p>
            <a:pPr lvl="1"/>
            <a:r>
              <a:rPr lang="en-US" dirty="0" smtClean="0"/>
              <a:t>Authorize the Record</a:t>
            </a:r>
          </a:p>
          <a:p>
            <a:pPr lvl="1"/>
            <a:endParaRPr lang="en-US" dirty="0" smtClean="0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Customer Liability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2444214"/>
            <a:ext cx="3563360" cy="161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1751012"/>
            <a:ext cx="3289465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763" y="4379912"/>
            <a:ext cx="401955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4786313" y="2956956"/>
            <a:ext cx="628835" cy="1900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094" y="5284519"/>
            <a:ext cx="1342469" cy="1662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730931" y="1140031"/>
            <a:ext cx="7874000" cy="4638675"/>
          </a:xfrm>
        </p:spPr>
        <p:txBody>
          <a:bodyPr/>
          <a:lstStyle/>
          <a:p>
            <a:r>
              <a:rPr lang="en-US" dirty="0" smtClean="0"/>
              <a:t>Customer Liability changed/updated after COB Process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Customer Liability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931" y="1583624"/>
            <a:ext cx="6196667" cy="23523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Allocate Limit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5000"/>
              </a:lnSpc>
            </a:pPr>
            <a:r>
              <a:rPr lang="en-US" dirty="0" smtClean="0"/>
              <a:t>This submenu enables recording all the sub allocations within the Limit system</a:t>
            </a:r>
          </a:p>
          <a:p>
            <a:pPr lvl="1">
              <a:lnSpc>
                <a:spcPct val="115000"/>
              </a:lnSpc>
            </a:pPr>
            <a:r>
              <a:rPr lang="en-US" dirty="0" smtClean="0"/>
              <a:t>Click on “Sub Allocate Limit ”, an Application is displayed titled “Limit Sub Allocation” </a:t>
            </a:r>
          </a:p>
          <a:p>
            <a:pPr lvl="1">
              <a:lnSpc>
                <a:spcPct val="115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9798" y="1922752"/>
            <a:ext cx="3571875" cy="4010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2838203" y="5177642"/>
            <a:ext cx="1401288" cy="2493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Allocate Limit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Enter the mandatory fields  and save the record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79" y="1684068"/>
            <a:ext cx="5743575" cy="42179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1531917" y="3372592"/>
            <a:ext cx="3919785" cy="58189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31917" y="4904509"/>
            <a:ext cx="3016332" cy="76818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T24 Limits Application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36588" y="1176338"/>
            <a:ext cx="7874000" cy="4986956"/>
          </a:xfrm>
        </p:spPr>
        <p:txBody>
          <a:bodyPr/>
          <a:lstStyle/>
          <a:p>
            <a:pPr lvl="1"/>
            <a:r>
              <a:rPr lang="en-US" dirty="0" smtClean="0"/>
              <a:t>Log on to T24 using T24 Sign In User Name and Password to view the User Menu.</a:t>
            </a:r>
          </a:p>
          <a:p>
            <a:pPr lvl="1"/>
            <a:r>
              <a:rPr lang="en-US" dirty="0" smtClean="0"/>
              <a:t>Click on User Menu&gt;Risk Management&gt;Limits as shown in the screen below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1699" y="1852550"/>
            <a:ext cx="3648075" cy="40074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576945" y="4001984"/>
            <a:ext cx="641268" cy="178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Authorise/Delete Limit 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38732" y="997527"/>
            <a:ext cx="8042130" cy="5427024"/>
          </a:xfrm>
        </p:spPr>
        <p:txBody>
          <a:bodyPr/>
          <a:lstStyle/>
          <a:p>
            <a:pPr lvl="1">
              <a:lnSpc>
                <a:spcPct val="105000"/>
              </a:lnSpc>
            </a:pPr>
            <a:r>
              <a:rPr lang="en-US" dirty="0" smtClean="0"/>
              <a:t>Using this submenu, the limit details (which are Created, Maintained and Reversed) can be authorized/Deleted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Click on “Authorise/Delete Limit ”, a form is displayed with its respective details and an option to “Authorize” and “Delete” limits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Authorize Limit – 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This button enables the function of authorization.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Delete Limit -  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This button enables the function of deletion.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997" y="2124076"/>
            <a:ext cx="419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684" y="2785382"/>
            <a:ext cx="4286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3232" y="2124076"/>
            <a:ext cx="3619500" cy="407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5522026" y="5618040"/>
            <a:ext cx="1959429" cy="1652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86888" y="855023"/>
            <a:ext cx="8300851" cy="5427024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Authorize Limit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493" y="855023"/>
            <a:ext cx="6753225" cy="43391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305797" y="1721922"/>
            <a:ext cx="368135" cy="1900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03813" y="2446317"/>
            <a:ext cx="403761" cy="3206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Limit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639" y="1151906"/>
            <a:ext cx="8034915" cy="528452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639" y="1151906"/>
            <a:ext cx="7153275" cy="4337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6567055" y="1733797"/>
            <a:ext cx="368135" cy="2493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21922" y="2410691"/>
            <a:ext cx="391886" cy="2375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Authorise/Delete Limit Sub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Click on “Authorise/Delete Limit Sub Allocation”, an Unauthorised Limit Sub Allocation Records screen appears as shown below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416" y="1788906"/>
            <a:ext cx="3479532" cy="41012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2090057" y="5237020"/>
            <a:ext cx="2280062" cy="2018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Authorise Limit Sub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75" y="890650"/>
            <a:ext cx="8713788" cy="5235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9" y="890650"/>
            <a:ext cx="7079238" cy="458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1591295" y="1971304"/>
            <a:ext cx="391886" cy="39188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Limit Sub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5" y="1265238"/>
            <a:ext cx="8228981" cy="3933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1436914" y="2458192"/>
            <a:ext cx="320634" cy="38001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Authorise/Delete Attach Limit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98970" y="1179513"/>
            <a:ext cx="7874000" cy="5138160"/>
          </a:xfrm>
        </p:spPr>
        <p:txBody>
          <a:bodyPr/>
          <a:lstStyle/>
          <a:p>
            <a:pPr lvl="1"/>
            <a:r>
              <a:rPr lang="en-US" dirty="0" smtClean="0"/>
              <a:t>This menu is used to Authorize/Delete Limits attached to Overdraft Account</a:t>
            </a:r>
          </a:p>
          <a:p>
            <a:pPr lvl="1"/>
            <a:r>
              <a:rPr lang="en-US" dirty="0" smtClean="0"/>
              <a:t>Click on the Menu “Authorise/Delete Attach Limit”</a:t>
            </a:r>
          </a:p>
          <a:p>
            <a:pPr lvl="1"/>
            <a:r>
              <a:rPr lang="en-US" dirty="0" smtClean="0"/>
              <a:t>The system Lists the details of Unauthorised Limits attached to the Overdraft Account as displayed in the screen below:</a:t>
            </a:r>
          </a:p>
          <a:p>
            <a:endParaRPr 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980" y="2492395"/>
            <a:ext cx="2619107" cy="36471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306286" y="5961414"/>
            <a:ext cx="1721922" cy="1543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7178" y="2976068"/>
            <a:ext cx="3990975" cy="1285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612178" y="801687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Use icons:</a:t>
            </a:r>
          </a:p>
          <a:p>
            <a:pPr lvl="2"/>
            <a:r>
              <a:rPr lang="en-US" dirty="0" smtClean="0"/>
              <a:t>To Authorise –</a:t>
            </a:r>
          </a:p>
          <a:p>
            <a:pPr lvl="2"/>
            <a:r>
              <a:rPr lang="en-US" dirty="0" smtClean="0"/>
              <a:t>To Delete –</a:t>
            </a:r>
          </a:p>
          <a:p>
            <a:r>
              <a:rPr lang="en-US" dirty="0" smtClean="0"/>
              <a:t>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Authorise Attach Limit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7399" y="1101313"/>
            <a:ext cx="381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8349" y="1377538"/>
            <a:ext cx="4000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3318" y="2054431"/>
            <a:ext cx="5467350" cy="37882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3028208" y="2351314"/>
            <a:ext cx="463137" cy="39188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Attach Limit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29050" y="1187532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The screen below shows the action to delete the Overdraft Limit Record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358" y="2351314"/>
            <a:ext cx="5524500" cy="323008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2363190" y="2529444"/>
            <a:ext cx="439387" cy="3325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054431" y="1864426"/>
            <a:ext cx="522514" cy="486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180358" y="1579418"/>
            <a:ext cx="69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Delete the record</a:t>
            </a:r>
            <a:endParaRPr lang="en-US" sz="1200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Limits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07180" y="1300163"/>
            <a:ext cx="7874000" cy="5017510"/>
          </a:xfrm>
        </p:spPr>
        <p:txBody>
          <a:bodyPr/>
          <a:lstStyle/>
          <a:p>
            <a:pPr lvl="1"/>
            <a:r>
              <a:rPr lang="en-US" dirty="0" smtClean="0"/>
              <a:t>EXPOSURE LIMITS&gt;SUBMENUS</a:t>
            </a:r>
          </a:p>
          <a:p>
            <a:pPr lvl="2"/>
            <a:r>
              <a:rPr lang="en-US" dirty="0" smtClean="0"/>
              <a:t>Country &amp; Country Group Limit </a:t>
            </a:r>
          </a:p>
          <a:p>
            <a:pPr lvl="2"/>
            <a:r>
              <a:rPr lang="en-US" dirty="0" smtClean="0"/>
              <a:t>Industry &amp; Industry Group Limit </a:t>
            </a:r>
          </a:p>
          <a:p>
            <a:pPr lvl="2"/>
            <a:r>
              <a:rPr lang="en-US" dirty="0" smtClean="0"/>
              <a:t>Currency Limits </a:t>
            </a:r>
          </a:p>
          <a:p>
            <a:pPr lvl="1"/>
            <a:r>
              <a:rPr lang="en-US" dirty="0" smtClean="0"/>
              <a:t>A  system default limit is set for all these groups.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3506" y="2778826"/>
            <a:ext cx="3695700" cy="31350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576945" y="5177642"/>
            <a:ext cx="2161310" cy="4512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593725" y="1227137"/>
            <a:ext cx="7874000" cy="5030788"/>
          </a:xfrm>
        </p:spPr>
        <p:txBody>
          <a:bodyPr/>
          <a:lstStyle/>
          <a:p>
            <a:pPr lvl="1"/>
            <a:r>
              <a:rPr lang="en-US" dirty="0" smtClean="0"/>
              <a:t>Click on Limit Menu to be expanded the Sub Menus under it.</a:t>
            </a:r>
          </a:p>
          <a:p>
            <a:pPr lvl="1"/>
            <a:r>
              <a:rPr lang="en-US" dirty="0" smtClean="0"/>
              <a:t>The relevant Sub Menus are displayed as shown in the screen below:</a:t>
            </a:r>
          </a:p>
          <a:p>
            <a:endParaRPr lang="en-US" dirty="0" smtClean="0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T24 Limits Application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1923802"/>
            <a:ext cx="3733800" cy="41322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348842" y="4108862"/>
            <a:ext cx="2481942" cy="14725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Input Fields For All Group Limits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056" y="855024"/>
            <a:ext cx="4226870" cy="42545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5080" y="1662545"/>
            <a:ext cx="3372593" cy="364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2934" y="3043507"/>
            <a:ext cx="4409478" cy="3036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19056" y="1330036"/>
            <a:ext cx="907863" cy="3325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56955" y="1995055"/>
            <a:ext cx="938151" cy="2137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12934" y="3562597"/>
            <a:ext cx="1147835" cy="178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Enquiries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3629" y="1266031"/>
            <a:ext cx="7874000" cy="4980390"/>
          </a:xfrm>
        </p:spPr>
        <p:txBody>
          <a:bodyPr/>
          <a:lstStyle/>
          <a:p>
            <a:pPr lvl="1"/>
            <a:r>
              <a:rPr lang="en-US" dirty="0" smtClean="0"/>
              <a:t>ENQUIRIES&gt;SUBMENUS</a:t>
            </a:r>
          </a:p>
          <a:p>
            <a:pPr lvl="2"/>
            <a:r>
              <a:rPr lang="en-US" dirty="0" smtClean="0"/>
              <a:t>Liab Enquiry </a:t>
            </a:r>
          </a:p>
          <a:p>
            <a:pPr lvl="2"/>
            <a:r>
              <a:rPr lang="en-US" dirty="0" smtClean="0"/>
              <a:t>Customer Position Summary</a:t>
            </a:r>
          </a:p>
          <a:p>
            <a:pPr lvl="2"/>
            <a:r>
              <a:rPr lang="en-US" dirty="0" smtClean="0"/>
              <a:t>Reversed Limits </a:t>
            </a:r>
          </a:p>
          <a:p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5040" y="1400968"/>
            <a:ext cx="3705225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4334494" y="5011388"/>
            <a:ext cx="1828800" cy="5330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Enquiry – Liab Enquiry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24053" y="1187532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Using this menu, Limit summary/Customer Liability can be enquired</a:t>
            </a:r>
          </a:p>
          <a:p>
            <a:pPr lvl="1"/>
            <a:r>
              <a:rPr lang="en-US" dirty="0" smtClean="0"/>
              <a:t>On clicking this menu, a form is displayed with the respective fields to enter the desired keyword in the criteria textbox</a:t>
            </a:r>
          </a:p>
          <a:p>
            <a:pPr lvl="1"/>
            <a:r>
              <a:rPr lang="en-US" dirty="0" smtClean="0"/>
              <a:t>Click on “Find” icon, to view customer position summary details</a:t>
            </a:r>
          </a:p>
          <a:p>
            <a:pPr lvl="2"/>
            <a:r>
              <a:rPr lang="en-US" dirty="0" smtClean="0"/>
              <a:t>Based on the desired keyword entry, the result page is displayed.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Liab Enquiry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5" y="926275"/>
            <a:ext cx="7172325" cy="219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3567906"/>
            <a:ext cx="7991475" cy="2733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5510151" y="1341912"/>
            <a:ext cx="546265" cy="35625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74300" y="4358244"/>
            <a:ext cx="290286" cy="27313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683429" y="1140032"/>
            <a:ext cx="7874000" cy="5296394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427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Liab Enquiry 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429" y="1140032"/>
            <a:ext cx="5774438" cy="1669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2999570"/>
            <a:ext cx="5000625" cy="12517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879" y="4529076"/>
            <a:ext cx="6209434" cy="17173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5807034" y="1674421"/>
            <a:ext cx="154379" cy="178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61413" y="3800104"/>
            <a:ext cx="261257" cy="178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86617" y="5391397"/>
            <a:ext cx="216065" cy="29688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244475" y="1070527"/>
            <a:ext cx="8212138" cy="5223395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529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Liab Enquiry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5" y="1070527"/>
            <a:ext cx="7870978" cy="48077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Enquiry - Customer Position Summary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42806" y="1238250"/>
            <a:ext cx="7874000" cy="4951413"/>
          </a:xfrm>
        </p:spPr>
        <p:txBody>
          <a:bodyPr/>
          <a:lstStyle/>
          <a:p>
            <a:pPr lvl="1"/>
            <a:r>
              <a:rPr lang="en-US" dirty="0" smtClean="0"/>
              <a:t>Using this menu, Customer position summary can be enquired</a:t>
            </a:r>
          </a:p>
          <a:p>
            <a:pPr lvl="1"/>
            <a:r>
              <a:rPr lang="en-US" dirty="0" smtClean="0"/>
              <a:t>On clicking this menu, a form is displayed with the respective fields to enter the desired keyword in the criteria textbox</a:t>
            </a:r>
          </a:p>
          <a:p>
            <a:pPr lvl="1"/>
            <a:r>
              <a:rPr lang="en-US" dirty="0" smtClean="0"/>
              <a:t>Click on “Find” icon, to view customer position summary details</a:t>
            </a:r>
          </a:p>
          <a:p>
            <a:pPr lvl="2"/>
            <a:r>
              <a:rPr lang="en-US" dirty="0" smtClean="0"/>
              <a:t>Based on the desired keyword entry, the result page is displayed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754682" y="1223158"/>
            <a:ext cx="7874000" cy="4638675"/>
          </a:xfrm>
        </p:spPr>
        <p:txBody>
          <a:bodyPr/>
          <a:lstStyle/>
          <a:p>
            <a:r>
              <a:rPr lang="en-US" dirty="0" smtClean="0"/>
              <a:t>s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Position Summary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682" y="1223159"/>
            <a:ext cx="6381750" cy="2256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681" y="3728853"/>
            <a:ext cx="4810125" cy="25175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5842660" y="4797631"/>
            <a:ext cx="190005" cy="1900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1423" y="1508166"/>
            <a:ext cx="558141" cy="40376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Position Summary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0036" y="1686296"/>
            <a:ext cx="6092042" cy="364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6792686" y="3586348"/>
            <a:ext cx="201880" cy="4275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Position Summary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1314450"/>
            <a:ext cx="6115050" cy="422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auto">
          <a:xfrm>
            <a:off x="1514475" y="2707574"/>
            <a:ext cx="1905619" cy="7125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832262" y="12954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defTabSz="457200" eaLnBrk="0" hangingPunct="0">
              <a:lnSpc>
                <a:spcPct val="125000"/>
              </a:lnSpc>
              <a:spcBef>
                <a:spcPts val="688"/>
              </a:spcBef>
              <a:buClr>
                <a:srgbClr val="DD8656"/>
              </a:buClr>
              <a:buFont typeface="Wingdings 3" pitchFamily="18" charset="2"/>
              <a:buNone/>
            </a:pPr>
            <a:r>
              <a:rPr lang="en-US" sz="1500" b="1" dirty="0">
                <a:solidFill>
                  <a:srgbClr val="6B4723"/>
                </a:solidFill>
                <a:latin typeface="Verdana" pitchFamily="34" charset="0"/>
              </a:rPr>
              <a:t>LIMITS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Map – Limits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725" y="1600200"/>
            <a:ext cx="3638550" cy="468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Enquiry – Reversed Limits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64677" y="1104405"/>
            <a:ext cx="8393586" cy="5177642"/>
          </a:xfrm>
        </p:spPr>
        <p:txBody>
          <a:bodyPr/>
          <a:lstStyle/>
          <a:p>
            <a:pPr lvl="1"/>
            <a:r>
              <a:rPr lang="en-US" dirty="0" smtClean="0"/>
              <a:t>This Menu Lists Limit Reversal Records</a:t>
            </a:r>
          </a:p>
          <a:p>
            <a:pPr lvl="1"/>
            <a:r>
              <a:rPr lang="en-US" dirty="0" smtClean="0"/>
              <a:t>On clicking this menu, the system displays the Details of Limit Reversal Records as displayed in the screen below: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on     to drill down to the Reversed Transaction Application as shown in the next slide</a:t>
            </a:r>
          </a:p>
          <a:p>
            <a:endParaRPr lang="en-US" dirty="0" smtClean="0"/>
          </a:p>
        </p:txBody>
      </p:sp>
      <p:pic>
        <p:nvPicPr>
          <p:cNvPr id="6144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619" y="3467595"/>
            <a:ext cx="238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3777" y="1972170"/>
            <a:ext cx="7708632" cy="1495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7754586" y="2755075"/>
            <a:ext cx="237507" cy="34438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Enquiry – Reversed Limits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545" y="1104900"/>
            <a:ext cx="5132312" cy="50821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COB Reports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19056" y="1223158"/>
            <a:ext cx="7874000" cy="5189517"/>
          </a:xfrm>
        </p:spPr>
        <p:txBody>
          <a:bodyPr/>
          <a:lstStyle/>
          <a:p>
            <a:pPr lvl="1">
              <a:lnSpc>
                <a:spcPct val="115000"/>
              </a:lnSpc>
            </a:pPr>
            <a:r>
              <a:rPr lang="en-US" sz="1600" dirty="0" smtClean="0"/>
              <a:t>VIEW COB REPORTS&gt;SUBMENUS</a:t>
            </a:r>
          </a:p>
          <a:p>
            <a:pPr lvl="2">
              <a:lnSpc>
                <a:spcPct val="115000"/>
              </a:lnSpc>
            </a:pPr>
            <a:r>
              <a:rPr lang="en-US" sz="1400" dirty="0" smtClean="0"/>
              <a:t>Credit Lines Expired </a:t>
            </a:r>
          </a:p>
          <a:p>
            <a:pPr lvl="2">
              <a:lnSpc>
                <a:spcPct val="115000"/>
              </a:lnSpc>
            </a:pPr>
            <a:r>
              <a:rPr lang="en-US" sz="1400" dirty="0" smtClean="0"/>
              <a:t>Credit Lines to be Reviewed </a:t>
            </a:r>
          </a:p>
          <a:p>
            <a:pPr lvl="2">
              <a:lnSpc>
                <a:spcPct val="115000"/>
              </a:lnSpc>
            </a:pPr>
            <a:r>
              <a:rPr lang="en-US" sz="1400" dirty="0" smtClean="0"/>
              <a:t>Limit/Collateral Excess </a:t>
            </a:r>
          </a:p>
          <a:p>
            <a:pPr lvl="2">
              <a:lnSpc>
                <a:spcPct val="115000"/>
              </a:lnSpc>
            </a:pPr>
            <a:r>
              <a:rPr lang="en-US" sz="1400" dirty="0" smtClean="0"/>
              <a:t>Liability Amendments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5050" y="1703738"/>
            <a:ext cx="3705225" cy="440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4619501" y="5308270"/>
            <a:ext cx="1935678" cy="7960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 Line Expired</a:t>
            </a:r>
          </a:p>
        </p:txBody>
      </p:sp>
      <p:sp>
        <p:nvSpPr>
          <p:cNvPr id="6451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3429" y="1211283"/>
            <a:ext cx="7874000" cy="5142016"/>
          </a:xfrm>
        </p:spPr>
        <p:txBody>
          <a:bodyPr/>
          <a:lstStyle/>
          <a:p>
            <a:pPr lvl="1"/>
            <a:r>
              <a:rPr lang="en-US" dirty="0" smtClean="0"/>
              <a:t>Shows credit lines expired report.</a:t>
            </a:r>
          </a:p>
          <a:p>
            <a:pPr lvl="2"/>
            <a:r>
              <a:rPr lang="en-US" dirty="0" smtClean="0"/>
              <a:t>Details of expired Limits </a:t>
            </a:r>
          </a:p>
          <a:p>
            <a:endParaRPr lang="en-US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309813"/>
            <a:ext cx="7353300" cy="2238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327075" y="3455719"/>
            <a:ext cx="296883" cy="1662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 Line Expired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522" y="2101933"/>
            <a:ext cx="7173334" cy="22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Lines to be Reviewed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754681" y="1318161"/>
            <a:ext cx="7874000" cy="4638675"/>
          </a:xfrm>
        </p:spPr>
        <p:txBody>
          <a:bodyPr/>
          <a:lstStyle/>
          <a:p>
            <a:r>
              <a:rPr lang="en-US" dirty="0" smtClean="0"/>
              <a:t>Shows credit lines to be Reviewed</a:t>
            </a:r>
          </a:p>
          <a:p>
            <a:pPr lvl="1"/>
            <a:r>
              <a:rPr lang="en-US" dirty="0" smtClean="0"/>
              <a:t>Details of reviewed Limits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4515" y="3801527"/>
            <a:ext cx="6177143" cy="23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629" y="1995798"/>
            <a:ext cx="7286625" cy="1566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7509777" y="2648197"/>
            <a:ext cx="403761" cy="3325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Liability Amendments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93425" y="1235034"/>
            <a:ext cx="7874000" cy="4638675"/>
          </a:xfrm>
        </p:spPr>
        <p:txBody>
          <a:bodyPr/>
          <a:lstStyle/>
          <a:p>
            <a:pPr lvl="1"/>
            <a:r>
              <a:rPr lang="en-US" dirty="0" smtClean="0"/>
              <a:t>Displays the Limits - Liability Amendment Records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929" y="1609231"/>
            <a:ext cx="6160000" cy="2411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At the end of the session the participants will be able to:</a:t>
            </a:r>
          </a:p>
          <a:p>
            <a:pPr lvl="1"/>
            <a:r>
              <a:rPr lang="en-US" smtClean="0"/>
              <a:t>Create secured Limit</a:t>
            </a:r>
          </a:p>
          <a:p>
            <a:pPr lvl="1"/>
            <a:r>
              <a:rPr lang="en-US" smtClean="0"/>
              <a:t>Create unsecured Limit</a:t>
            </a:r>
          </a:p>
          <a:p>
            <a:pPr lvl="1"/>
            <a:r>
              <a:rPr lang="en-US" smtClean="0"/>
              <a:t>Create Account Debit Interest</a:t>
            </a:r>
          </a:p>
          <a:p>
            <a:pPr lvl="1"/>
            <a:r>
              <a:rPr lang="en-US" smtClean="0"/>
              <a:t>Attach Limit to Overdraft Account</a:t>
            </a:r>
          </a:p>
          <a:p>
            <a:pPr lvl="1"/>
            <a:r>
              <a:rPr lang="en-US" smtClean="0"/>
              <a:t>Maintain and Reverse a Limit</a:t>
            </a:r>
          </a:p>
          <a:p>
            <a:pPr lvl="1"/>
            <a:r>
              <a:rPr lang="en-US" smtClean="0"/>
              <a:t>Change the Customer Liability</a:t>
            </a:r>
          </a:p>
          <a:p>
            <a:pPr lvl="1"/>
            <a:r>
              <a:rPr lang="en-US" smtClean="0"/>
              <a:t>View COB Reports</a:t>
            </a:r>
          </a:p>
          <a:p>
            <a:pPr lvl="1"/>
            <a:r>
              <a:rPr lang="en-US" smtClean="0"/>
              <a:t>Use Enquiries related to Limits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Limits - Mandatory Fields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05" y="1287463"/>
            <a:ext cx="7874000" cy="496093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000" dirty="0" smtClean="0"/>
              <a:t>Limit Currency - Defines limits by currency</a:t>
            </a:r>
          </a:p>
          <a:p>
            <a:pPr>
              <a:lnSpc>
                <a:spcPct val="105000"/>
              </a:lnSpc>
            </a:pPr>
            <a:r>
              <a:rPr lang="en-US" sz="2000" dirty="0" smtClean="0"/>
              <a:t>Available Marker - Used to utilize the sanctioned limit</a:t>
            </a:r>
          </a:p>
          <a:p>
            <a:pPr>
              <a:lnSpc>
                <a:spcPct val="105000"/>
              </a:lnSpc>
            </a:pPr>
            <a:r>
              <a:rPr lang="en-US" sz="2000" dirty="0" smtClean="0"/>
              <a:t>Collateral Code – Identifies the unique code for collateral</a:t>
            </a:r>
          </a:p>
          <a:p>
            <a:pPr>
              <a:lnSpc>
                <a:spcPct val="105000"/>
              </a:lnSpc>
            </a:pPr>
            <a:r>
              <a:rPr lang="en-US" sz="2000" dirty="0" smtClean="0"/>
              <a:t>Limit Reference </a:t>
            </a:r>
          </a:p>
          <a:p>
            <a:pPr lvl="1">
              <a:lnSpc>
                <a:spcPct val="105000"/>
              </a:lnSpc>
            </a:pPr>
            <a:r>
              <a:rPr lang="en-US" sz="1800" dirty="0" smtClean="0"/>
              <a:t>D</a:t>
            </a:r>
            <a:r>
              <a:rPr lang="en-US" dirty="0" smtClean="0"/>
              <a:t>efines the type of limit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Global Limit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Example: 100189.1000.01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Product Limit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Example: 100189.1100.01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Sub product Limit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Example: 100189.1110.01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Its Menu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4688" y="1130300"/>
            <a:ext cx="7874000" cy="5167828"/>
          </a:xfrm>
        </p:spPr>
        <p:txBody>
          <a:bodyPr/>
          <a:lstStyle/>
          <a:p>
            <a:pPr lvl="1"/>
            <a:r>
              <a:rPr lang="en-US" dirty="0" smtClean="0"/>
              <a:t>Click on “LIMITS” Option under Risk management, the relevant menu are displayed.</a:t>
            </a:r>
          </a:p>
          <a:p>
            <a:pPr lvl="2"/>
            <a:r>
              <a:rPr lang="en-US" dirty="0" smtClean="0"/>
              <a:t>Limit Process</a:t>
            </a:r>
          </a:p>
          <a:p>
            <a:pPr lvl="2"/>
            <a:r>
              <a:rPr lang="en-US" dirty="0" smtClean="0"/>
              <a:t>Limit Menu</a:t>
            </a:r>
          </a:p>
          <a:p>
            <a:pPr lvl="2"/>
            <a:r>
              <a:rPr lang="en-US" dirty="0" smtClean="0"/>
              <a:t>Exposure Limits</a:t>
            </a:r>
          </a:p>
          <a:p>
            <a:pPr lvl="2"/>
            <a:r>
              <a:rPr lang="en-US" dirty="0" smtClean="0"/>
              <a:t>Limit sharing Groups </a:t>
            </a:r>
          </a:p>
          <a:p>
            <a:pPr lvl="2"/>
            <a:r>
              <a:rPr lang="en-US" dirty="0" smtClean="0"/>
              <a:t>Enquiries </a:t>
            </a:r>
          </a:p>
          <a:p>
            <a:pPr lvl="2"/>
            <a:r>
              <a:rPr lang="en-US" dirty="0" smtClean="0"/>
              <a:t>View COB Reports 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552" y="2115539"/>
            <a:ext cx="3581400" cy="369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336966" y="4762005"/>
            <a:ext cx="1401289" cy="9025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 Menu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1988" y="1149350"/>
            <a:ext cx="7874000" cy="4724400"/>
          </a:xfrm>
        </p:spPr>
        <p:txBody>
          <a:bodyPr/>
          <a:lstStyle/>
          <a:p>
            <a:r>
              <a:rPr lang="en-US" dirty="0" smtClean="0"/>
              <a:t>LIMIT MENU&gt;SUBMENU</a:t>
            </a:r>
          </a:p>
          <a:p>
            <a:pPr lvl="1"/>
            <a:r>
              <a:rPr lang="en-US" dirty="0" smtClean="0"/>
              <a:t>Create Secured Limit</a:t>
            </a:r>
          </a:p>
          <a:p>
            <a:pPr lvl="1"/>
            <a:r>
              <a:rPr lang="en-US" dirty="0" smtClean="0"/>
              <a:t>Create Unsecured Limit</a:t>
            </a:r>
          </a:p>
          <a:p>
            <a:pPr lvl="1"/>
            <a:r>
              <a:rPr lang="en-US" dirty="0" smtClean="0"/>
              <a:t>Account Debit Interest </a:t>
            </a:r>
          </a:p>
          <a:p>
            <a:pPr lvl="1"/>
            <a:r>
              <a:rPr lang="en-US" dirty="0" smtClean="0"/>
              <a:t>Attach Limit to Overdraft Account </a:t>
            </a:r>
          </a:p>
          <a:p>
            <a:pPr lvl="1"/>
            <a:r>
              <a:rPr lang="en-US" dirty="0" smtClean="0"/>
              <a:t>Modify Rejected Limit</a:t>
            </a:r>
          </a:p>
          <a:p>
            <a:pPr lvl="1"/>
            <a:r>
              <a:rPr lang="en-US" dirty="0" smtClean="0"/>
              <a:t>Maintain/Reverse Limit </a:t>
            </a:r>
          </a:p>
          <a:p>
            <a:pPr lvl="1"/>
            <a:r>
              <a:rPr lang="en-US" dirty="0" smtClean="0"/>
              <a:t>Change Customer Liability </a:t>
            </a:r>
          </a:p>
          <a:p>
            <a:pPr lvl="1"/>
            <a:r>
              <a:rPr lang="en-US" dirty="0" smtClean="0"/>
              <a:t>Sub Allocate Limit </a:t>
            </a:r>
          </a:p>
          <a:p>
            <a:pPr lvl="1"/>
            <a:r>
              <a:rPr lang="en-US" dirty="0" smtClean="0"/>
              <a:t>Authorize/Delete/Reject Limit</a:t>
            </a:r>
          </a:p>
          <a:p>
            <a:pPr lvl="1"/>
            <a:r>
              <a:rPr lang="en-US" dirty="0" smtClean="0"/>
              <a:t>Authorise/Delete Limit Sub Allocation </a:t>
            </a:r>
          </a:p>
          <a:p>
            <a:pPr lvl="1"/>
            <a:r>
              <a:rPr lang="en-US" dirty="0" smtClean="0"/>
              <a:t>Authorise/Delete Attach Limit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51426"/>
            <a:ext cx="2838450" cy="2428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 FS Print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FS Print</Template>
  <TotalTime>6094</TotalTime>
  <Words>1886</Words>
  <Application>Microsoft Office PowerPoint</Application>
  <PresentationFormat>On-screen Show (4:3)</PresentationFormat>
  <Paragraphs>313</Paragraphs>
  <Slides>68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Capgemini FS Print</vt:lpstr>
      <vt:lpstr>Limits</vt:lpstr>
      <vt:lpstr>                       Navigation on Limits</vt:lpstr>
      <vt:lpstr>Objective</vt:lpstr>
      <vt:lpstr>Accessing T24 Limits Application</vt:lpstr>
      <vt:lpstr>Accessing T24 Limits Application</vt:lpstr>
      <vt:lpstr>Menu Map – Limits</vt:lpstr>
      <vt:lpstr>Limits - Mandatory Fields</vt:lpstr>
      <vt:lpstr>Limits And Its Menu</vt:lpstr>
      <vt:lpstr>Limit Menu</vt:lpstr>
      <vt:lpstr>Create Secured Limit</vt:lpstr>
      <vt:lpstr>Create Secured Limit</vt:lpstr>
      <vt:lpstr>Create Secured Limit</vt:lpstr>
      <vt:lpstr>Create Secured Limit</vt:lpstr>
      <vt:lpstr>Screen showing Secured Limit before committing the deal</vt:lpstr>
      <vt:lpstr>Screens showing Secured Limit after Committing</vt:lpstr>
      <vt:lpstr>Screen showing Multiple Collateral attached to a Secured Limit</vt:lpstr>
      <vt:lpstr>Screen showing Multiple Collateral attached to a Secured Limit after committing</vt:lpstr>
      <vt:lpstr>Create Unsecured Limit</vt:lpstr>
      <vt:lpstr>Create Unsecured Limit</vt:lpstr>
      <vt:lpstr>Account Debit Interest</vt:lpstr>
      <vt:lpstr>Account Debit Interest</vt:lpstr>
      <vt:lpstr>Account Debit Interest</vt:lpstr>
      <vt:lpstr>Account Debit Interest</vt:lpstr>
      <vt:lpstr>Account Debit Interest</vt:lpstr>
      <vt:lpstr>Account Debit Interest</vt:lpstr>
      <vt:lpstr>Account Debit Interest</vt:lpstr>
      <vt:lpstr>Attach Limit To Overdraft Account</vt:lpstr>
      <vt:lpstr>Attach Limit To Overdraft Account</vt:lpstr>
      <vt:lpstr>Maintain/Reverse Limit</vt:lpstr>
      <vt:lpstr>Maintain/Reverse Limit</vt:lpstr>
      <vt:lpstr>Maintain Limit</vt:lpstr>
      <vt:lpstr>Maintain Limit</vt:lpstr>
      <vt:lpstr>Maintain Limit</vt:lpstr>
      <vt:lpstr>Change Customer Liability </vt:lpstr>
      <vt:lpstr>Change Customer Liability </vt:lpstr>
      <vt:lpstr>Change Customer Liability </vt:lpstr>
      <vt:lpstr>Change Customer Liability </vt:lpstr>
      <vt:lpstr>Sub Allocate Limit </vt:lpstr>
      <vt:lpstr>Sub Allocate Limit </vt:lpstr>
      <vt:lpstr>Authorise/Delete Limit </vt:lpstr>
      <vt:lpstr>Authorize Limit</vt:lpstr>
      <vt:lpstr>Delete Limit</vt:lpstr>
      <vt:lpstr>Authorise/Delete Limit Sub Allocation </vt:lpstr>
      <vt:lpstr>Authorise Limit Sub Allocation </vt:lpstr>
      <vt:lpstr>Delete Limit Sub Allocation </vt:lpstr>
      <vt:lpstr>Authorise/Delete Attach Limit</vt:lpstr>
      <vt:lpstr>Authorise Attach Limit</vt:lpstr>
      <vt:lpstr>Delete Attach Limit</vt:lpstr>
      <vt:lpstr>Group Limits</vt:lpstr>
      <vt:lpstr>Default Input Fields For All Group Limits</vt:lpstr>
      <vt:lpstr>Enquiries</vt:lpstr>
      <vt:lpstr>Enquiry – Liab Enquiry</vt:lpstr>
      <vt:lpstr>Liab Enquiry </vt:lpstr>
      <vt:lpstr>Liab Enquiry </vt:lpstr>
      <vt:lpstr>Liab Enquiry </vt:lpstr>
      <vt:lpstr>Enquiry - Customer Position Summary</vt:lpstr>
      <vt:lpstr>Customer Position Summary</vt:lpstr>
      <vt:lpstr>Customer Position Summary</vt:lpstr>
      <vt:lpstr>Customer Position Summary</vt:lpstr>
      <vt:lpstr>Enquiry – Reversed Limits</vt:lpstr>
      <vt:lpstr>Enquiry – Reversed Limits</vt:lpstr>
      <vt:lpstr>View COB Reports</vt:lpstr>
      <vt:lpstr>Credit Line Expired</vt:lpstr>
      <vt:lpstr>Credit Line Expired</vt:lpstr>
      <vt:lpstr>Credit Lines to be Reviewed</vt:lpstr>
      <vt:lpstr>Liability Amendments</vt:lpstr>
      <vt:lpstr>Summary</vt:lpstr>
      <vt:lpstr>www.capgemini.com/financialservices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Assurant MF CoE</dc:title>
  <dc:subject>Next Steps</dc:subject>
  <dc:creator>Capgemini</dc:creator>
  <cp:lastModifiedBy>Remya</cp:lastModifiedBy>
  <cp:revision>694</cp:revision>
  <cp:lastPrinted>2001-10-18T16:19:51Z</cp:lastPrinted>
  <dcterms:created xsi:type="dcterms:W3CDTF">2008-12-19T08:52:11Z</dcterms:created>
  <dcterms:modified xsi:type="dcterms:W3CDTF">2016-09-22T06:50:13Z</dcterms:modified>
</cp:coreProperties>
</file>