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18"/>
  </p:notesMasterIdLst>
  <p:handoutMasterIdLst>
    <p:handoutMasterId r:id="rId19"/>
  </p:handoutMasterIdLst>
  <p:sldIdLst>
    <p:sldId id="425" r:id="rId2"/>
    <p:sldId id="748" r:id="rId3"/>
    <p:sldId id="749" r:id="rId4"/>
    <p:sldId id="750" r:id="rId5"/>
    <p:sldId id="751" r:id="rId6"/>
    <p:sldId id="752" r:id="rId7"/>
    <p:sldId id="753" r:id="rId8"/>
    <p:sldId id="754" r:id="rId9"/>
    <p:sldId id="755" r:id="rId10"/>
    <p:sldId id="756" r:id="rId11"/>
    <p:sldId id="757" r:id="rId12"/>
    <p:sldId id="758" r:id="rId13"/>
    <p:sldId id="759" r:id="rId14"/>
    <p:sldId id="760" r:id="rId15"/>
    <p:sldId id="761" r:id="rId16"/>
    <p:sldId id="661" r:id="rId17"/>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26" autoAdjust="0"/>
    <p:restoredTop sz="99828" autoAdjust="0"/>
  </p:normalViewPr>
  <p:slideViewPr>
    <p:cSldViewPr snapToGrid="0" snapToObjects="1">
      <p:cViewPr varScale="1">
        <p:scale>
          <a:sx n="88" d="100"/>
          <a:sy n="88" d="100"/>
        </p:scale>
        <p:origin x="-46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294967295"/>
          </p:nvPr>
        </p:nvSpPr>
        <p:spPr bwMode="auto">
          <a:xfrm>
            <a:off x="0" y="8830659"/>
            <a:ext cx="3038145" cy="464205"/>
          </a:xfrm>
          <a:prstGeom prst="rect">
            <a:avLst/>
          </a:prstGeom>
          <a:noFill/>
          <a:ln>
            <a:miter lim="800000"/>
            <a:headEnd/>
            <a:tailEnd/>
          </a:ln>
        </p:spPr>
        <p:txBody>
          <a:bodyPr lIns="93172" tIns="46586" rIns="93172" bIns="46586"/>
          <a:lstStyle/>
          <a:p>
            <a:r>
              <a:rPr lang="en-GB"/>
              <a:t>Module Code-Module Name-2008-H1-01</a:t>
            </a:r>
          </a:p>
        </p:txBody>
      </p:sp>
      <p:sp>
        <p:nvSpPr>
          <p:cNvPr id="23555" name="Rectangle 7"/>
          <p:cNvSpPr>
            <a:spLocks noGrp="1" noChangeArrowheads="1"/>
          </p:cNvSpPr>
          <p:nvPr>
            <p:ph type="sldNum" sz="quarter" idx="4294967295"/>
          </p:nvPr>
        </p:nvSpPr>
        <p:spPr bwMode="auto">
          <a:xfrm>
            <a:off x="3970734" y="8830659"/>
            <a:ext cx="3038145" cy="464205"/>
          </a:xfrm>
          <a:prstGeom prst="rect">
            <a:avLst/>
          </a:prstGeom>
          <a:noFill/>
          <a:ln>
            <a:miter lim="800000"/>
            <a:headEnd/>
            <a:tailEnd/>
          </a:ln>
        </p:spPr>
        <p:txBody>
          <a:bodyPr lIns="93172" tIns="46586" rIns="93172" bIns="46586"/>
          <a:lstStyle/>
          <a:p>
            <a:fld id="{8F671CD8-842E-42DB-92AA-D8E951548CAF}" type="slidenum">
              <a:rPr lang="en-GB"/>
              <a:pPr/>
              <a:t>1</a:t>
            </a:fld>
            <a:endParaRPr lang="en-GB"/>
          </a:p>
        </p:txBody>
      </p:sp>
      <p:sp>
        <p:nvSpPr>
          <p:cNvPr id="23556" name="Rectangle 5"/>
          <p:cNvSpPr>
            <a:spLocks noGrp="1" noRot="1" noChangeAspect="1" noChangeArrowheads="1" noTextEdit="1"/>
          </p:cNvSpPr>
          <p:nvPr>
            <p:ph type="sldImg"/>
          </p:nvPr>
        </p:nvSpPr>
        <p:spPr>
          <a:ln/>
        </p:spPr>
      </p:sp>
      <p:sp>
        <p:nvSpPr>
          <p:cNvPr id="23557" name="Rectangle 6"/>
          <p:cNvSpPr txBox="1">
            <a:spLocks noGrp="1" noChangeArrowheads="1"/>
          </p:cNvSpPr>
          <p:nvPr>
            <p:ph type="body" idx="1"/>
          </p:nvPr>
        </p:nvSpPr>
        <p:spPr>
          <a:noFill/>
          <a:ln/>
        </p:spPr>
        <p:txBody>
          <a:bodyPr/>
          <a:lstStyle/>
          <a:p>
            <a:pPr eaLnBrk="1" hangingPunct="1"/>
            <a:r>
              <a:rPr lang="en-GB" altLang="ko-KR" smtClean="0">
                <a:ea typeface="굴림" charset="-127"/>
              </a:rPr>
              <a:t>Trainee notes</a:t>
            </a: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15</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dirty="0" smtClean="0"/>
              <a:t>Navigation in classic</a:t>
            </a:r>
            <a:endParaRPr lang="en-US" altLang="zh-CN" dirty="0" smtClean="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dirty="0" smtClean="0">
                <a:ea typeface="宋体" charset="-122"/>
              </a:rPr>
              <a:t>May  2011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Commands From With A Record</a:t>
            </a:r>
          </a:p>
        </p:txBody>
      </p:sp>
      <p:sp>
        <p:nvSpPr>
          <p:cNvPr id="13315" name="Content Placeholder 2"/>
          <p:cNvSpPr>
            <a:spLocks noGrp="1"/>
          </p:cNvSpPr>
          <p:nvPr>
            <p:ph idx="1"/>
          </p:nvPr>
        </p:nvSpPr>
        <p:spPr>
          <a:xfrm>
            <a:off x="992188" y="1592263"/>
            <a:ext cx="7874000" cy="4638675"/>
          </a:xfrm>
        </p:spPr>
        <p:txBody>
          <a:bodyPr/>
          <a:lstStyle/>
          <a:p>
            <a:r>
              <a:rPr lang="en-US" sz="1800" smtClean="0"/>
              <a:t>Obtain help on a field</a:t>
            </a:r>
          </a:p>
          <a:p>
            <a:pPr lvl="1"/>
            <a:r>
              <a:rPr lang="en-US" smtClean="0"/>
              <a:t>? &lt;Field Number&gt;</a:t>
            </a:r>
          </a:p>
          <a:p>
            <a:pPr lvl="2">
              <a:buFontTx/>
              <a:buNone/>
            </a:pPr>
            <a:r>
              <a:rPr lang="en-US" smtClean="0"/>
              <a:t>Help text needs to be installed for this feature to work</a:t>
            </a:r>
          </a:p>
          <a:p>
            <a:pPr lvl="2">
              <a:buFontTx/>
              <a:buNone/>
            </a:pPr>
            <a:r>
              <a:rPr lang="en-US" smtClean="0"/>
              <a:t>Specify only the field number (Not the multi value or the sub value number)</a:t>
            </a:r>
          </a:p>
          <a:p>
            <a:endParaRPr lang="en-US" sz="2000" smtClean="0"/>
          </a:p>
        </p:txBody>
      </p:sp>
      <p:sp>
        <p:nvSpPr>
          <p:cNvPr id="13316"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60230ACB-5181-4F9C-80AA-CF9873B4526F}" type="slidenum">
              <a:rPr lang="en-GB"/>
              <a:pPr/>
              <a:t>9</a:t>
            </a:fld>
            <a:endParaRPr lang="en-GB"/>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Other Useful Tips In Navigation</a:t>
            </a:r>
          </a:p>
        </p:txBody>
      </p:sp>
      <p:sp>
        <p:nvSpPr>
          <p:cNvPr id="14339" name="Content Placeholder 2"/>
          <p:cNvSpPr>
            <a:spLocks noGrp="1"/>
          </p:cNvSpPr>
          <p:nvPr>
            <p:ph idx="1"/>
          </p:nvPr>
        </p:nvSpPr>
        <p:spPr>
          <a:xfrm>
            <a:off x="992188" y="1592263"/>
            <a:ext cx="7874000" cy="4638675"/>
          </a:xfrm>
        </p:spPr>
        <p:txBody>
          <a:bodyPr/>
          <a:lstStyle/>
          <a:p>
            <a:r>
              <a:rPr lang="en-US" sz="1800" smtClean="0"/>
              <a:t>List the valid values of a field</a:t>
            </a:r>
          </a:p>
          <a:p>
            <a:pPr lvl="1"/>
            <a:r>
              <a:rPr lang="en-US" smtClean="0"/>
              <a:t>Field contains values that belong to another field in T24</a:t>
            </a:r>
          </a:p>
          <a:p>
            <a:pPr lvl="1"/>
            <a:r>
              <a:rPr lang="en-US" smtClean="0"/>
              <a:t>Example : CUSTOMER field in the ACCOUNT application contains a list of valid customer numbers only</a:t>
            </a:r>
          </a:p>
          <a:p>
            <a:endParaRPr lang="en-US" sz="2000" smtClean="0"/>
          </a:p>
        </p:txBody>
      </p:sp>
      <p:sp>
        <p:nvSpPr>
          <p:cNvPr id="14340"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7ABA7C97-76B8-412E-A08C-4E6C23862740}" type="slidenum">
              <a:rPr lang="en-GB"/>
              <a:pPr/>
              <a:t>10</a:t>
            </a:fld>
            <a:endParaRPr lang="en-GB"/>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Other Useful Tips In Navigation</a:t>
            </a:r>
          </a:p>
        </p:txBody>
      </p:sp>
      <p:sp>
        <p:nvSpPr>
          <p:cNvPr id="15363"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4C20C11E-AB1C-4265-BB43-9FDA8BFAC51C}" type="slidenum">
              <a:rPr lang="en-GB"/>
              <a:pPr/>
              <a:t>11</a:t>
            </a:fld>
            <a:endParaRPr lang="en-GB"/>
          </a:p>
        </p:txBody>
      </p:sp>
      <p:sp>
        <p:nvSpPr>
          <p:cNvPr id="15364" name="Text Box 9"/>
          <p:cNvSpPr txBox="1">
            <a:spLocks noChangeArrowheads="1"/>
          </p:cNvSpPr>
          <p:nvPr/>
        </p:nvSpPr>
        <p:spPr bwMode="auto">
          <a:xfrm>
            <a:off x="1643063" y="1428750"/>
            <a:ext cx="2160587" cy="274638"/>
          </a:xfrm>
          <a:prstGeom prst="rect">
            <a:avLst/>
          </a:prstGeom>
          <a:noFill/>
          <a:ln w="9525" algn="ctr">
            <a:noFill/>
            <a:miter lim="800000"/>
            <a:headEnd/>
            <a:tailEnd/>
          </a:ln>
        </p:spPr>
        <p:txBody>
          <a:bodyPr>
            <a:spAutoFit/>
          </a:bodyPr>
          <a:lstStyle/>
          <a:p>
            <a:pPr>
              <a:spcBef>
                <a:spcPct val="50000"/>
              </a:spcBef>
            </a:pPr>
            <a:r>
              <a:rPr lang="en-US" sz="1200">
                <a:solidFill>
                  <a:srgbClr val="005294"/>
                </a:solidFill>
              </a:rPr>
              <a:t>Type ! </a:t>
            </a:r>
          </a:p>
        </p:txBody>
      </p:sp>
      <p:sp>
        <p:nvSpPr>
          <p:cNvPr id="15365" name="Rectangle 8"/>
          <p:cNvSpPr>
            <a:spLocks noChangeArrowheads="1"/>
          </p:cNvSpPr>
          <p:nvPr/>
        </p:nvSpPr>
        <p:spPr bwMode="auto">
          <a:xfrm>
            <a:off x="7769225" y="1597025"/>
            <a:ext cx="1374775" cy="1416050"/>
          </a:xfrm>
          <a:prstGeom prst="rect">
            <a:avLst/>
          </a:prstGeom>
          <a:noFill/>
          <a:ln w="9525">
            <a:noFill/>
            <a:miter lim="800000"/>
            <a:headEnd/>
            <a:tailEnd/>
          </a:ln>
        </p:spPr>
        <p:txBody>
          <a:bodyPr>
            <a:spAutoFit/>
          </a:bodyPr>
          <a:lstStyle/>
          <a:p>
            <a:pPr>
              <a:spcBef>
                <a:spcPct val="50000"/>
              </a:spcBef>
            </a:pPr>
            <a:r>
              <a:rPr lang="en-US" sz="1100" dirty="0">
                <a:solidFill>
                  <a:srgbClr val="005294"/>
                </a:solidFill>
              </a:rPr>
              <a:t>The</a:t>
            </a:r>
            <a:r>
              <a:rPr lang="en-US" dirty="0">
                <a:solidFill>
                  <a:srgbClr val="005294"/>
                </a:solidFill>
              </a:rPr>
              <a:t> </a:t>
            </a:r>
            <a:r>
              <a:rPr lang="en-US" sz="1100" dirty="0">
                <a:solidFill>
                  <a:srgbClr val="005294"/>
                </a:solidFill>
              </a:rPr>
              <a:t>CUSTOMER application gets opened. Type L at the Awaiting Function Prompt to list the valid customers</a:t>
            </a:r>
          </a:p>
        </p:txBody>
      </p:sp>
      <p:sp>
        <p:nvSpPr>
          <p:cNvPr id="15366" name="Rectangle 11"/>
          <p:cNvSpPr>
            <a:spLocks noChangeArrowheads="1"/>
          </p:cNvSpPr>
          <p:nvPr/>
        </p:nvSpPr>
        <p:spPr bwMode="auto">
          <a:xfrm>
            <a:off x="320675" y="3797300"/>
            <a:ext cx="2894013" cy="2586038"/>
          </a:xfrm>
          <a:prstGeom prst="rect">
            <a:avLst/>
          </a:prstGeom>
          <a:noFill/>
          <a:ln w="9525">
            <a:noFill/>
            <a:miter lim="800000"/>
            <a:headEnd/>
            <a:tailEnd/>
          </a:ln>
        </p:spPr>
        <p:txBody>
          <a:bodyPr wrap="square">
            <a:spAutoFit/>
          </a:bodyPr>
          <a:lstStyle/>
          <a:p>
            <a:pPr>
              <a:spcBef>
                <a:spcPct val="50000"/>
              </a:spcBef>
              <a:buFont typeface="Wingdings" pitchFamily="2" charset="2"/>
              <a:buChar char="§"/>
            </a:pPr>
            <a:r>
              <a:rPr lang="en-US" sz="1200" dirty="0">
                <a:solidFill>
                  <a:srgbClr val="005294"/>
                </a:solidFill>
              </a:rPr>
              <a:t>List of customers is listed. To choose a customer</a:t>
            </a:r>
          </a:p>
          <a:p>
            <a:pPr>
              <a:spcBef>
                <a:spcPct val="50000"/>
              </a:spcBef>
              <a:buFont typeface="Wingdings" pitchFamily="2" charset="2"/>
              <a:buChar char="§"/>
            </a:pPr>
            <a:r>
              <a:rPr lang="en-US" sz="1200" dirty="0">
                <a:solidFill>
                  <a:srgbClr val="005294"/>
                </a:solidFill>
              </a:rPr>
              <a:t>Type the record number (sequence number)</a:t>
            </a:r>
          </a:p>
          <a:p>
            <a:pPr>
              <a:spcBef>
                <a:spcPct val="50000"/>
              </a:spcBef>
              <a:buFont typeface="Wingdings" pitchFamily="2" charset="2"/>
              <a:buChar char="§"/>
            </a:pPr>
            <a:r>
              <a:rPr lang="en-US" sz="1200" dirty="0">
                <a:solidFill>
                  <a:srgbClr val="005294"/>
                </a:solidFill>
              </a:rPr>
              <a:t>Cursor will get placed at the end of the chosen record</a:t>
            </a:r>
          </a:p>
          <a:p>
            <a:pPr>
              <a:spcBef>
                <a:spcPct val="50000"/>
              </a:spcBef>
              <a:buFont typeface="Wingdings" pitchFamily="2" charset="2"/>
              <a:buChar char="§"/>
            </a:pPr>
            <a:r>
              <a:rPr lang="en-US" sz="1200" dirty="0">
                <a:solidFill>
                  <a:srgbClr val="005294"/>
                </a:solidFill>
              </a:rPr>
              <a:t>Type C to copy the ID</a:t>
            </a:r>
          </a:p>
          <a:p>
            <a:pPr>
              <a:spcBef>
                <a:spcPct val="50000"/>
              </a:spcBef>
              <a:buFont typeface="Wingdings" pitchFamily="2" charset="2"/>
              <a:buChar char="§"/>
            </a:pPr>
            <a:r>
              <a:rPr lang="en-US" sz="1200" dirty="0">
                <a:solidFill>
                  <a:srgbClr val="005294"/>
                </a:solidFill>
              </a:rPr>
              <a:t>Type </a:t>
            </a:r>
            <a:r>
              <a:rPr lang="en-US" sz="1200" dirty="0" err="1">
                <a:solidFill>
                  <a:srgbClr val="005294"/>
                </a:solidFill>
              </a:rPr>
              <a:t>Ctrl+V+Enter</a:t>
            </a:r>
            <a:r>
              <a:rPr lang="en-US" sz="1200" dirty="0">
                <a:solidFill>
                  <a:srgbClr val="005294"/>
                </a:solidFill>
              </a:rPr>
              <a:t> to commit</a:t>
            </a:r>
          </a:p>
          <a:p>
            <a:pPr>
              <a:spcBef>
                <a:spcPct val="50000"/>
              </a:spcBef>
              <a:buFont typeface="Wingdings" pitchFamily="2" charset="2"/>
              <a:buChar char="§"/>
            </a:pPr>
            <a:r>
              <a:rPr lang="en-US" sz="1200" dirty="0">
                <a:solidFill>
                  <a:srgbClr val="005294"/>
                </a:solidFill>
              </a:rPr>
              <a:t>The chosen record ID will get copied to the field CUSTOMER in the ACCOUNT application</a:t>
            </a:r>
          </a:p>
        </p:txBody>
      </p:sp>
      <p:pic>
        <p:nvPicPr>
          <p:cNvPr id="15367" name="Picture 2"/>
          <p:cNvPicPr>
            <a:picLocks noChangeAspect="1" noChangeArrowheads="1"/>
          </p:cNvPicPr>
          <p:nvPr/>
        </p:nvPicPr>
        <p:blipFill>
          <a:blip r:embed="rId2" cstate="print"/>
          <a:srcRect/>
          <a:stretch>
            <a:fillRect/>
          </a:stretch>
        </p:blipFill>
        <p:spPr bwMode="auto">
          <a:xfrm>
            <a:off x="320675" y="1104900"/>
            <a:ext cx="3502025" cy="2641600"/>
          </a:xfrm>
          <a:prstGeom prst="rect">
            <a:avLst/>
          </a:prstGeom>
          <a:noFill/>
          <a:ln w="9525">
            <a:solidFill>
              <a:srgbClr val="0070C0"/>
            </a:solidFill>
            <a:miter lim="800000"/>
            <a:headEnd/>
            <a:tailEnd/>
          </a:ln>
        </p:spPr>
      </p:pic>
      <p:pic>
        <p:nvPicPr>
          <p:cNvPr id="15368" name="Picture 3"/>
          <p:cNvPicPr>
            <a:picLocks noChangeAspect="1" noChangeArrowheads="1"/>
          </p:cNvPicPr>
          <p:nvPr/>
        </p:nvPicPr>
        <p:blipFill>
          <a:blip r:embed="rId3" cstate="print"/>
          <a:srcRect/>
          <a:stretch>
            <a:fillRect/>
          </a:stretch>
        </p:blipFill>
        <p:spPr bwMode="auto">
          <a:xfrm>
            <a:off x="4040188" y="1104900"/>
            <a:ext cx="3781425" cy="2768600"/>
          </a:xfrm>
          <a:prstGeom prst="rect">
            <a:avLst/>
          </a:prstGeom>
          <a:noFill/>
          <a:ln w="9525">
            <a:solidFill>
              <a:srgbClr val="0070C0"/>
            </a:solidFill>
            <a:miter lim="800000"/>
            <a:headEnd/>
            <a:tailEnd/>
          </a:ln>
        </p:spPr>
      </p:pic>
      <p:cxnSp>
        <p:nvCxnSpPr>
          <p:cNvPr id="15369" name="Straight Arrow Connector 16"/>
          <p:cNvCxnSpPr>
            <a:cxnSpLocks noChangeShapeType="1"/>
          </p:cNvCxnSpPr>
          <p:nvPr/>
        </p:nvCxnSpPr>
        <p:spPr bwMode="auto">
          <a:xfrm>
            <a:off x="2171700" y="1612900"/>
            <a:ext cx="3048000" cy="1588"/>
          </a:xfrm>
          <a:prstGeom prst="straightConnector1">
            <a:avLst/>
          </a:prstGeom>
          <a:noFill/>
          <a:ln w="9525" algn="ctr">
            <a:solidFill>
              <a:srgbClr val="FF0000"/>
            </a:solidFill>
            <a:round/>
            <a:headEnd/>
            <a:tailEnd type="arrow" w="med" len="med"/>
          </a:ln>
        </p:spPr>
      </p:cxnSp>
      <p:pic>
        <p:nvPicPr>
          <p:cNvPr id="15370" name="Picture 5"/>
          <p:cNvPicPr>
            <a:picLocks noChangeAspect="1" noChangeArrowheads="1"/>
          </p:cNvPicPr>
          <p:nvPr/>
        </p:nvPicPr>
        <p:blipFill>
          <a:blip r:embed="rId4" cstate="print"/>
          <a:srcRect/>
          <a:stretch>
            <a:fillRect/>
          </a:stretch>
        </p:blipFill>
        <p:spPr bwMode="auto">
          <a:xfrm>
            <a:off x="3214688" y="3937000"/>
            <a:ext cx="4619625" cy="2576513"/>
          </a:xfrm>
          <a:prstGeom prst="rect">
            <a:avLst/>
          </a:prstGeom>
          <a:noFill/>
          <a:ln w="9525">
            <a:solidFill>
              <a:srgbClr val="0070C0"/>
            </a:solidFill>
            <a:miter lim="800000"/>
            <a:headEnd/>
            <a:tailEnd/>
          </a:ln>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Other Useful Tips In Navigation</a:t>
            </a:r>
          </a:p>
        </p:txBody>
      </p:sp>
      <p:sp>
        <p:nvSpPr>
          <p:cNvPr id="16387" name="Content Placeholder 2"/>
          <p:cNvSpPr>
            <a:spLocks noGrp="1"/>
          </p:cNvSpPr>
          <p:nvPr>
            <p:ph idx="1"/>
          </p:nvPr>
        </p:nvSpPr>
        <p:spPr>
          <a:xfrm>
            <a:off x="992188" y="1592263"/>
            <a:ext cx="7874000" cy="4638675"/>
          </a:xfrm>
        </p:spPr>
        <p:txBody>
          <a:bodyPr/>
          <a:lstStyle/>
          <a:p>
            <a:r>
              <a:rPr lang="en-US" sz="1800" dirty="0" smtClean="0"/>
              <a:t>List the valid values of a field</a:t>
            </a:r>
          </a:p>
          <a:p>
            <a:pPr lvl="1"/>
            <a:r>
              <a:rPr lang="en-US" dirty="0" smtClean="0"/>
              <a:t>Field contains user defined values</a:t>
            </a:r>
          </a:p>
          <a:p>
            <a:pPr lvl="1"/>
            <a:r>
              <a:rPr lang="en-US" dirty="0" smtClean="0"/>
              <a:t>PASSBOOK field in the ACCOUNT application can either hold Y or N</a:t>
            </a:r>
          </a:p>
          <a:p>
            <a:endParaRPr lang="en-US" sz="1800" dirty="0" smtClean="0"/>
          </a:p>
        </p:txBody>
      </p:sp>
      <p:sp>
        <p:nvSpPr>
          <p:cNvPr id="16388"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9188BD27-DF90-4163-BB43-E81D94E5339E}" type="slidenum">
              <a:rPr lang="en-GB"/>
              <a:pPr/>
              <a:t>12</a:t>
            </a:fld>
            <a:endParaRPr lang="en-GB"/>
          </a:p>
        </p:txBody>
      </p:sp>
      <p:pic>
        <p:nvPicPr>
          <p:cNvPr id="16389" name="Picture 3"/>
          <p:cNvPicPr>
            <a:picLocks noChangeAspect="1" noChangeArrowheads="1"/>
          </p:cNvPicPr>
          <p:nvPr/>
        </p:nvPicPr>
        <p:blipFill>
          <a:blip r:embed="rId2" cstate="print"/>
          <a:srcRect/>
          <a:stretch>
            <a:fillRect/>
          </a:stretch>
        </p:blipFill>
        <p:spPr bwMode="auto">
          <a:xfrm>
            <a:off x="2655888" y="2900363"/>
            <a:ext cx="4217987" cy="3506787"/>
          </a:xfrm>
          <a:prstGeom prst="rect">
            <a:avLst/>
          </a:prstGeom>
          <a:noFill/>
          <a:ln w="9525">
            <a:solidFill>
              <a:srgbClr val="0070C0"/>
            </a:solidFill>
            <a:miter lim="800000"/>
            <a:headEnd/>
            <a:tailEnd/>
          </a:ln>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Moving From T24 To The Database Prompt And Vice Versa</a:t>
            </a:r>
            <a:endParaRPr lang="en-US" smtClean="0"/>
          </a:p>
        </p:txBody>
      </p:sp>
      <p:sp>
        <p:nvSpPr>
          <p:cNvPr id="17411"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A2B8EF7B-7DA3-409F-BBA6-0E947BE3A51E}" type="slidenum">
              <a:rPr lang="en-GB"/>
              <a:pPr/>
              <a:t>13</a:t>
            </a:fld>
            <a:endParaRPr lang="en-GB"/>
          </a:p>
        </p:txBody>
      </p:sp>
      <p:pic>
        <p:nvPicPr>
          <p:cNvPr id="17412" name="Picture 2"/>
          <p:cNvPicPr>
            <a:picLocks noChangeAspect="1" noChangeArrowheads="1"/>
          </p:cNvPicPr>
          <p:nvPr/>
        </p:nvPicPr>
        <p:blipFill>
          <a:blip r:embed="rId2" cstate="print"/>
          <a:srcRect/>
          <a:stretch>
            <a:fillRect/>
          </a:stretch>
        </p:blipFill>
        <p:spPr bwMode="auto">
          <a:xfrm>
            <a:off x="708025" y="1450975"/>
            <a:ext cx="4791075" cy="3717925"/>
          </a:xfrm>
          <a:prstGeom prst="rect">
            <a:avLst/>
          </a:prstGeom>
          <a:noFill/>
          <a:ln w="9525">
            <a:solidFill>
              <a:srgbClr val="0070C0"/>
            </a:solidFill>
            <a:miter lim="800000"/>
            <a:headEnd/>
            <a:tailEnd/>
          </a:ln>
        </p:spPr>
      </p:pic>
      <p:pic>
        <p:nvPicPr>
          <p:cNvPr id="17413" name="Picture 3"/>
          <p:cNvPicPr>
            <a:picLocks noChangeAspect="1" noChangeArrowheads="1"/>
          </p:cNvPicPr>
          <p:nvPr/>
        </p:nvPicPr>
        <p:blipFill>
          <a:blip r:embed="rId3" cstate="print"/>
          <a:srcRect/>
          <a:stretch>
            <a:fillRect/>
          </a:stretch>
        </p:blipFill>
        <p:spPr bwMode="auto">
          <a:xfrm>
            <a:off x="3771900" y="2801938"/>
            <a:ext cx="4267200" cy="3590925"/>
          </a:xfrm>
          <a:prstGeom prst="rect">
            <a:avLst/>
          </a:prstGeom>
          <a:noFill/>
          <a:ln w="9525">
            <a:solidFill>
              <a:srgbClr val="0070C0"/>
            </a:solidFill>
            <a:miter lim="800000"/>
            <a:headEnd/>
            <a:tailEnd/>
          </a:ln>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13DEE1D7-D32F-4EDF-9C26-0798569471DC}" type="slidenum">
              <a:rPr lang="en-GB"/>
              <a:pPr/>
              <a:t>14</a:t>
            </a:fld>
            <a:endParaRPr lang="en-GB"/>
          </a:p>
        </p:txBody>
      </p:sp>
      <p:sp>
        <p:nvSpPr>
          <p:cNvPr id="18435" name="Rectangle 2"/>
          <p:cNvSpPr>
            <a:spLocks noGrp="1" noChangeArrowheads="1"/>
          </p:cNvSpPr>
          <p:nvPr>
            <p:ph type="title"/>
          </p:nvPr>
        </p:nvSpPr>
        <p:spPr/>
        <p:txBody>
          <a:bodyPr/>
          <a:lstStyle/>
          <a:p>
            <a:pPr eaLnBrk="1" hangingPunct="1"/>
            <a:r>
              <a:rPr lang="en-US" smtClean="0"/>
              <a:t>Summary</a:t>
            </a:r>
          </a:p>
        </p:txBody>
      </p:sp>
      <p:sp>
        <p:nvSpPr>
          <p:cNvPr id="18436" name="Rectangle 3"/>
          <p:cNvSpPr>
            <a:spLocks noGrp="1" noChangeArrowheads="1"/>
          </p:cNvSpPr>
          <p:nvPr>
            <p:ph type="body" idx="1"/>
          </p:nvPr>
        </p:nvSpPr>
        <p:spPr>
          <a:xfrm>
            <a:off x="992188" y="1592263"/>
            <a:ext cx="7874000" cy="4638675"/>
          </a:xfrm>
        </p:spPr>
        <p:txBody>
          <a:bodyPr/>
          <a:lstStyle/>
          <a:p>
            <a:pPr lvl="1"/>
            <a:r>
              <a:rPr lang="en-US" sz="1600" dirty="0" smtClean="0"/>
              <a:t>EBS.TERMINAL.SELECT is used to set the terminal type. Choose terminal type EBS-JBASE</a:t>
            </a:r>
          </a:p>
          <a:p>
            <a:pPr lvl="2"/>
            <a:r>
              <a:rPr lang="en-US" dirty="0" smtClean="0"/>
              <a:t>You may also use ETS to perform the above task</a:t>
            </a:r>
          </a:p>
          <a:p>
            <a:pPr lvl="2"/>
            <a:r>
              <a:rPr lang="en-US" dirty="0" smtClean="0"/>
              <a:t>ETS sets the terminal type to EBS-JBASE</a:t>
            </a:r>
          </a:p>
          <a:p>
            <a:pPr lvl="1"/>
            <a:r>
              <a:rPr lang="en-US" sz="1600" dirty="0" smtClean="0"/>
              <a:t>EX command is used to quit </a:t>
            </a:r>
            <a:r>
              <a:rPr lang="en-US" sz="1600" dirty="0" err="1" smtClean="0"/>
              <a:t>jsh</a:t>
            </a:r>
            <a:r>
              <a:rPr lang="en-US" sz="1600" dirty="0" smtClean="0"/>
              <a:t> and takes the user to the T24 Login screen.</a:t>
            </a:r>
          </a:p>
          <a:p>
            <a:pPr lvl="1"/>
            <a:r>
              <a:rPr lang="en-US" sz="1600" dirty="0" smtClean="0"/>
              <a:t>Commands can be executed at </a:t>
            </a:r>
          </a:p>
          <a:p>
            <a:pPr lvl="2"/>
            <a:r>
              <a:rPr lang="en-US" dirty="0" smtClean="0"/>
              <a:t>Application level</a:t>
            </a:r>
          </a:p>
          <a:p>
            <a:pPr lvl="2"/>
            <a:r>
              <a:rPr lang="en-US" dirty="0" smtClean="0"/>
              <a:t>Record level</a:t>
            </a:r>
          </a:p>
          <a:p>
            <a:pPr lvl="1"/>
            <a:r>
              <a:rPr lang="en-US" sz="1600" dirty="0" smtClean="0"/>
              <a:t>BK command is used to quit T24 and takes the user to </a:t>
            </a:r>
            <a:r>
              <a:rPr lang="en-US" sz="1600" dirty="0" err="1" smtClean="0"/>
              <a:t>jsh</a:t>
            </a:r>
            <a:r>
              <a:rPr lang="en-US" sz="1600" dirty="0" smtClean="0"/>
              <a:t> prompt</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78065FDC-1BFA-417E-8352-8CE757EFBCBA}" type="slidenum">
              <a:rPr lang="en-GB"/>
              <a:pPr/>
              <a:t>1</a:t>
            </a:fld>
            <a:endParaRPr lang="en-GB"/>
          </a:p>
        </p:txBody>
      </p:sp>
      <p:sp>
        <p:nvSpPr>
          <p:cNvPr id="5123" name="Rectangle 23"/>
          <p:cNvSpPr>
            <a:spLocks noGrp="1" noChangeArrowheads="1"/>
          </p:cNvSpPr>
          <p:nvPr>
            <p:ph type="title"/>
          </p:nvPr>
        </p:nvSpPr>
        <p:spPr/>
        <p:txBody>
          <a:bodyPr/>
          <a:lstStyle/>
          <a:p>
            <a:pPr eaLnBrk="1" hangingPunct="1"/>
            <a:r>
              <a:rPr lang="en-US" smtClean="0"/>
              <a:t>What You Will Learn In This Session </a:t>
            </a:r>
          </a:p>
        </p:txBody>
      </p:sp>
      <p:sp>
        <p:nvSpPr>
          <p:cNvPr id="5124" name="Rectangle 24"/>
          <p:cNvSpPr>
            <a:spLocks noGrp="1" noChangeArrowheads="1"/>
          </p:cNvSpPr>
          <p:nvPr>
            <p:ph type="body" idx="1"/>
          </p:nvPr>
        </p:nvSpPr>
        <p:spPr>
          <a:xfrm>
            <a:off x="992188" y="1592263"/>
            <a:ext cx="7874000" cy="4638675"/>
          </a:xfrm>
        </p:spPr>
        <p:txBody>
          <a:bodyPr/>
          <a:lstStyle/>
          <a:p>
            <a:pPr>
              <a:buFont typeface="Wingdings" pitchFamily="2" charset="2"/>
              <a:buNone/>
            </a:pPr>
            <a:r>
              <a:rPr lang="en-US" sz="1800" smtClean="0"/>
              <a:t>At the end of the session you will have </a:t>
            </a:r>
          </a:p>
          <a:p>
            <a:endParaRPr lang="en-US" sz="1800" smtClean="0"/>
          </a:p>
          <a:p>
            <a:r>
              <a:rPr lang="en-US" sz="1800" smtClean="0"/>
              <a:t>Adequate knowledge to understand</a:t>
            </a:r>
          </a:p>
          <a:p>
            <a:pPr lvl="1"/>
            <a:r>
              <a:rPr lang="en-US" smtClean="0"/>
              <a:t>Navigation with in T24 when connected using a terminal emulation software</a:t>
            </a:r>
          </a:p>
          <a:p>
            <a:pPr lvl="1"/>
            <a:r>
              <a:rPr lang="en-US" smtClean="0"/>
              <a:t>Moving from T24 to the database prompt</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2700" y="-107950"/>
            <a:ext cx="6891338" cy="984250"/>
          </a:xfrm>
        </p:spPr>
        <p:txBody>
          <a:bodyPr/>
          <a:lstStyle/>
          <a:p>
            <a:r>
              <a:rPr lang="en-US" dirty="0" smtClean="0"/>
              <a:t>Logging On To T24 Using A Terminal Emulation Software</a:t>
            </a:r>
          </a:p>
        </p:txBody>
      </p:sp>
      <p:sp>
        <p:nvSpPr>
          <p:cNvPr id="6147" name="Content Placeholder 2"/>
          <p:cNvSpPr>
            <a:spLocks noGrp="1"/>
          </p:cNvSpPr>
          <p:nvPr>
            <p:ph idx="1"/>
          </p:nvPr>
        </p:nvSpPr>
        <p:spPr>
          <a:xfrm>
            <a:off x="642938" y="928688"/>
            <a:ext cx="6600825" cy="1562100"/>
          </a:xfrm>
        </p:spPr>
        <p:txBody>
          <a:bodyPr/>
          <a:lstStyle/>
          <a:p>
            <a:endParaRPr lang="en-US" sz="1800" dirty="0" smtClean="0"/>
          </a:p>
          <a:p>
            <a:r>
              <a:rPr lang="en-US" sz="1800" dirty="0" smtClean="0"/>
              <a:t>Login into T24 (Classic user interface)</a:t>
            </a:r>
          </a:p>
          <a:p>
            <a:pPr lvl="1"/>
            <a:r>
              <a:rPr lang="en-US" dirty="0" smtClean="0"/>
              <a:t>Terminal Emulation Software</a:t>
            </a:r>
          </a:p>
          <a:p>
            <a:pPr lvl="2"/>
            <a:r>
              <a:rPr lang="en-US" dirty="0" smtClean="0"/>
              <a:t>Putty</a:t>
            </a:r>
          </a:p>
          <a:p>
            <a:pPr lvl="2"/>
            <a:r>
              <a:rPr lang="en-US" dirty="0" smtClean="0"/>
              <a:t>Reflection</a:t>
            </a:r>
          </a:p>
          <a:p>
            <a:pPr lvl="1"/>
            <a:r>
              <a:rPr lang="en-US" dirty="0" smtClean="0"/>
              <a:t>Telnet command</a:t>
            </a:r>
          </a:p>
          <a:p>
            <a:endParaRPr lang="en-US" sz="1800" dirty="0" smtClean="0"/>
          </a:p>
        </p:txBody>
      </p:sp>
      <p:sp>
        <p:nvSpPr>
          <p:cNvPr id="6148"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516DB16D-31D4-4431-AA9D-4A476050DCF3}" type="slidenum">
              <a:rPr lang="en-GB"/>
              <a:pPr/>
              <a:t>2</a:t>
            </a:fld>
            <a:endParaRPr lang="en-GB"/>
          </a:p>
        </p:txBody>
      </p:sp>
      <p:sp>
        <p:nvSpPr>
          <p:cNvPr id="6149" name="Rectangle 5"/>
          <p:cNvSpPr>
            <a:spLocks noChangeArrowheads="1"/>
          </p:cNvSpPr>
          <p:nvPr/>
        </p:nvSpPr>
        <p:spPr bwMode="auto">
          <a:xfrm>
            <a:off x="6043613" y="3498850"/>
            <a:ext cx="2643187" cy="646113"/>
          </a:xfrm>
          <a:prstGeom prst="rect">
            <a:avLst/>
          </a:prstGeom>
          <a:noFill/>
          <a:ln w="9525">
            <a:noFill/>
            <a:miter lim="800000"/>
            <a:headEnd/>
            <a:tailEnd/>
          </a:ln>
        </p:spPr>
        <p:txBody>
          <a:bodyPr>
            <a:spAutoFit/>
          </a:bodyPr>
          <a:lstStyle/>
          <a:p>
            <a:pPr>
              <a:spcBef>
                <a:spcPct val="50000"/>
              </a:spcBef>
            </a:pPr>
            <a:r>
              <a:rPr lang="en-US" sz="1800">
                <a:solidFill>
                  <a:srgbClr val="005294"/>
                </a:solidFill>
              </a:rPr>
              <a:t>Supply Unix user name and password</a:t>
            </a:r>
          </a:p>
        </p:txBody>
      </p:sp>
      <p:sp>
        <p:nvSpPr>
          <p:cNvPr id="6150" name="Rectangle 6"/>
          <p:cNvSpPr>
            <a:spLocks noChangeArrowheads="1"/>
          </p:cNvSpPr>
          <p:nvPr/>
        </p:nvSpPr>
        <p:spPr bwMode="auto">
          <a:xfrm>
            <a:off x="5969000" y="4598988"/>
            <a:ext cx="2660650" cy="1062037"/>
          </a:xfrm>
          <a:prstGeom prst="rect">
            <a:avLst/>
          </a:prstGeom>
          <a:noFill/>
          <a:ln w="9525">
            <a:noFill/>
            <a:miter lim="800000"/>
            <a:headEnd/>
            <a:tailEnd/>
          </a:ln>
        </p:spPr>
        <p:txBody>
          <a:bodyPr>
            <a:spAutoFit/>
          </a:bodyPr>
          <a:lstStyle/>
          <a:p>
            <a:pPr>
              <a:spcBef>
                <a:spcPct val="50000"/>
              </a:spcBef>
            </a:pPr>
            <a:r>
              <a:rPr lang="en-US" sz="1800">
                <a:solidFill>
                  <a:srgbClr val="005294"/>
                </a:solidFill>
              </a:rPr>
              <a:t>Type ‘N’ to get to the jsh prompt.</a:t>
            </a:r>
          </a:p>
          <a:p>
            <a:pPr>
              <a:spcBef>
                <a:spcPct val="50000"/>
              </a:spcBef>
            </a:pPr>
            <a:r>
              <a:rPr lang="en-US" sz="1800">
                <a:solidFill>
                  <a:srgbClr val="005294"/>
                </a:solidFill>
              </a:rPr>
              <a:t>Type ‘Y’ to login into T24</a:t>
            </a:r>
          </a:p>
        </p:txBody>
      </p:sp>
      <p:pic>
        <p:nvPicPr>
          <p:cNvPr id="6151" name="Picture 2"/>
          <p:cNvPicPr>
            <a:picLocks noChangeAspect="1" noChangeArrowheads="1"/>
          </p:cNvPicPr>
          <p:nvPr/>
        </p:nvPicPr>
        <p:blipFill>
          <a:blip r:embed="rId2" cstate="print"/>
          <a:srcRect/>
          <a:stretch>
            <a:fillRect/>
          </a:stretch>
        </p:blipFill>
        <p:spPr bwMode="auto">
          <a:xfrm>
            <a:off x="1101725" y="3248025"/>
            <a:ext cx="4552950" cy="3203575"/>
          </a:xfrm>
          <a:prstGeom prst="rect">
            <a:avLst/>
          </a:prstGeom>
          <a:noFill/>
          <a:ln w="9525">
            <a:solidFill>
              <a:schemeClr val="accent1"/>
            </a:solidFill>
            <a:miter lim="800000"/>
            <a:headEnd/>
            <a:tailEnd/>
          </a:ln>
        </p:spPr>
      </p:pic>
      <p:cxnSp>
        <p:nvCxnSpPr>
          <p:cNvPr id="6152" name="Straight Arrow Connector 11"/>
          <p:cNvCxnSpPr>
            <a:cxnSpLocks noChangeShapeType="1"/>
          </p:cNvCxnSpPr>
          <p:nvPr/>
        </p:nvCxnSpPr>
        <p:spPr bwMode="auto">
          <a:xfrm flipV="1">
            <a:off x="2209800" y="4013200"/>
            <a:ext cx="3962400" cy="292100"/>
          </a:xfrm>
          <a:prstGeom prst="straightConnector1">
            <a:avLst/>
          </a:prstGeom>
          <a:noFill/>
          <a:ln w="9525" algn="ctr">
            <a:solidFill>
              <a:srgbClr val="FF0000"/>
            </a:solidFill>
            <a:round/>
            <a:headEnd/>
            <a:tailEnd type="arrow" w="med" len="med"/>
          </a:ln>
        </p:spPr>
      </p:cxnSp>
      <p:cxnSp>
        <p:nvCxnSpPr>
          <p:cNvPr id="6153" name="Straight Arrow Connector 14"/>
          <p:cNvCxnSpPr>
            <a:cxnSpLocks noChangeShapeType="1"/>
          </p:cNvCxnSpPr>
          <p:nvPr/>
        </p:nvCxnSpPr>
        <p:spPr bwMode="auto">
          <a:xfrm>
            <a:off x="1689100" y="4838700"/>
            <a:ext cx="4318000" cy="1588"/>
          </a:xfrm>
          <a:prstGeom prst="straightConnector1">
            <a:avLst/>
          </a:prstGeom>
          <a:noFill/>
          <a:ln w="9525" algn="ctr">
            <a:solidFill>
              <a:srgbClr val="FF0000"/>
            </a:solidFill>
            <a:round/>
            <a:headEnd/>
            <a:tailEnd type="arrow" w="med" len="med"/>
          </a:ln>
        </p:spPr>
      </p:cxn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Logging On To T24 Using A Terminal Emulation Software</a:t>
            </a:r>
          </a:p>
        </p:txBody>
      </p:sp>
      <p:sp>
        <p:nvSpPr>
          <p:cNvPr id="7171" name="Content Placeholder 2"/>
          <p:cNvSpPr>
            <a:spLocks noGrp="1"/>
          </p:cNvSpPr>
          <p:nvPr>
            <p:ph idx="1"/>
          </p:nvPr>
        </p:nvSpPr>
        <p:spPr>
          <a:xfrm>
            <a:off x="992188" y="1592263"/>
            <a:ext cx="7874000" cy="4638675"/>
          </a:xfrm>
        </p:spPr>
        <p:txBody>
          <a:bodyPr/>
          <a:lstStyle/>
          <a:p>
            <a:r>
              <a:rPr lang="en-US" sz="1800" smtClean="0"/>
              <a:t>Type the following to login to T24 from jsh</a:t>
            </a:r>
          </a:p>
          <a:p>
            <a:pPr lvl="1"/>
            <a:r>
              <a:rPr lang="en-US" smtClean="0"/>
              <a:t>ETS – EBS.TERMINAL.SELECT to set the terminal type (Terminal type set will be EBS-JBASE)</a:t>
            </a:r>
          </a:p>
          <a:p>
            <a:pPr lvl="1"/>
            <a:r>
              <a:rPr lang="en-US" smtClean="0"/>
              <a:t>EX (Exit from jsh and login into T24)</a:t>
            </a:r>
          </a:p>
          <a:p>
            <a:endParaRPr lang="en-US" sz="1800" smtClean="0"/>
          </a:p>
        </p:txBody>
      </p:sp>
      <p:sp>
        <p:nvSpPr>
          <p:cNvPr id="7172"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C6B94DDC-AA28-4F90-B6A7-E37004A6CE72}" type="slidenum">
              <a:rPr lang="en-GB"/>
              <a:pPr/>
              <a:t>3</a:t>
            </a:fld>
            <a:endParaRPr lang="en-GB"/>
          </a:p>
        </p:txBody>
      </p:sp>
      <p:pic>
        <p:nvPicPr>
          <p:cNvPr id="7173" name="Picture 3"/>
          <p:cNvPicPr>
            <a:picLocks noChangeAspect="1" noChangeArrowheads="1"/>
          </p:cNvPicPr>
          <p:nvPr/>
        </p:nvPicPr>
        <p:blipFill>
          <a:blip r:embed="rId2" cstate="print"/>
          <a:srcRect/>
          <a:stretch>
            <a:fillRect/>
          </a:stretch>
        </p:blipFill>
        <p:spPr bwMode="auto">
          <a:xfrm>
            <a:off x="2273300" y="3314700"/>
            <a:ext cx="3759200" cy="1731963"/>
          </a:xfrm>
          <a:prstGeom prst="rect">
            <a:avLst/>
          </a:prstGeom>
          <a:noFill/>
          <a:ln w="9525">
            <a:solidFill>
              <a:srgbClr val="0070C0"/>
            </a:solidFill>
            <a:miter lim="800000"/>
            <a:headEnd/>
            <a:tailEnd/>
          </a:ln>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Logging On To T24 Using A Terminal Emulation Software</a:t>
            </a:r>
          </a:p>
        </p:txBody>
      </p:sp>
      <p:sp>
        <p:nvSpPr>
          <p:cNvPr id="8195" name="Content Placeholder 2"/>
          <p:cNvSpPr>
            <a:spLocks noGrp="1"/>
          </p:cNvSpPr>
          <p:nvPr>
            <p:ph idx="1"/>
          </p:nvPr>
        </p:nvSpPr>
        <p:spPr>
          <a:xfrm>
            <a:off x="992188" y="1592263"/>
            <a:ext cx="7874000" cy="4638675"/>
          </a:xfrm>
        </p:spPr>
        <p:txBody>
          <a:bodyPr/>
          <a:lstStyle/>
          <a:p>
            <a:r>
              <a:rPr lang="en-US" sz="1800" dirty="0" smtClean="0"/>
              <a:t>T24 will prompt for sign on name and password. This is the T24 sign on name and password. Supply it. Both sign on name and password will not appear when typed. They are masked</a:t>
            </a:r>
          </a:p>
          <a:p>
            <a:endParaRPr lang="en-US" sz="1800" dirty="0" smtClean="0"/>
          </a:p>
        </p:txBody>
      </p:sp>
      <p:sp>
        <p:nvSpPr>
          <p:cNvPr id="8196"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D6AEFF88-8A41-4873-979C-0816A0318989}" type="slidenum">
              <a:rPr lang="en-GB"/>
              <a:pPr/>
              <a:t>4</a:t>
            </a:fld>
            <a:endParaRPr lang="en-GB"/>
          </a:p>
        </p:txBody>
      </p:sp>
      <p:pic>
        <p:nvPicPr>
          <p:cNvPr id="8197" name="Picture 3"/>
          <p:cNvPicPr>
            <a:picLocks noChangeAspect="1" noChangeArrowheads="1"/>
          </p:cNvPicPr>
          <p:nvPr/>
        </p:nvPicPr>
        <p:blipFill>
          <a:blip r:embed="rId2" cstate="print"/>
          <a:srcRect/>
          <a:stretch>
            <a:fillRect/>
          </a:stretch>
        </p:blipFill>
        <p:spPr bwMode="auto">
          <a:xfrm>
            <a:off x="1935163" y="2667000"/>
            <a:ext cx="4029075" cy="3733800"/>
          </a:xfrm>
          <a:prstGeom prst="rect">
            <a:avLst/>
          </a:prstGeom>
          <a:noFill/>
          <a:ln w="9525">
            <a:solidFill>
              <a:srgbClr val="0070C0"/>
            </a:solidFill>
            <a:miter lim="800000"/>
            <a:headEnd/>
            <a:tailEnd/>
          </a:ln>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Navigation In Classic</a:t>
            </a:r>
          </a:p>
        </p:txBody>
      </p:sp>
      <p:sp>
        <p:nvSpPr>
          <p:cNvPr id="9219"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1BBCB1AF-7F41-4821-BA53-318F30172A01}" type="slidenum">
              <a:rPr lang="en-GB"/>
              <a:pPr/>
              <a:t>5</a:t>
            </a:fld>
            <a:endParaRPr lang="en-GB"/>
          </a:p>
        </p:txBody>
      </p:sp>
      <p:sp>
        <p:nvSpPr>
          <p:cNvPr id="9220" name="Content Placeholder 4"/>
          <p:cNvSpPr>
            <a:spLocks noGrp="1"/>
          </p:cNvSpPr>
          <p:nvPr>
            <p:ph idx="1"/>
          </p:nvPr>
        </p:nvSpPr>
        <p:spPr>
          <a:xfrm>
            <a:off x="992188" y="1592263"/>
            <a:ext cx="7874000" cy="4638675"/>
          </a:xfrm>
        </p:spPr>
        <p:txBody>
          <a:bodyPr/>
          <a:lstStyle/>
          <a:p>
            <a:endParaRPr lang="en-US" sz="1800" smtClean="0"/>
          </a:p>
        </p:txBody>
      </p:sp>
      <p:pic>
        <p:nvPicPr>
          <p:cNvPr id="9221" name="Picture 2"/>
          <p:cNvPicPr>
            <a:picLocks noChangeAspect="1" noChangeArrowheads="1"/>
          </p:cNvPicPr>
          <p:nvPr/>
        </p:nvPicPr>
        <p:blipFill>
          <a:blip r:embed="rId2" cstate="print"/>
          <a:srcRect/>
          <a:stretch>
            <a:fillRect/>
          </a:stretch>
        </p:blipFill>
        <p:spPr bwMode="auto">
          <a:xfrm>
            <a:off x="1083353" y="1570950"/>
            <a:ext cx="4637087" cy="4305300"/>
          </a:xfrm>
          <a:prstGeom prst="rect">
            <a:avLst/>
          </a:prstGeom>
          <a:noFill/>
          <a:ln w="9525">
            <a:solidFill>
              <a:srgbClr val="0070C0"/>
            </a:solidFill>
            <a:miter lim="800000"/>
            <a:headEnd/>
            <a:tailEnd/>
          </a:ln>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Commands From The Awaiting Application Prompt</a:t>
            </a:r>
          </a:p>
        </p:txBody>
      </p:sp>
      <p:sp>
        <p:nvSpPr>
          <p:cNvPr id="10243" name="Content Placeholder 2"/>
          <p:cNvSpPr>
            <a:spLocks noGrp="1"/>
          </p:cNvSpPr>
          <p:nvPr>
            <p:ph idx="1"/>
          </p:nvPr>
        </p:nvSpPr>
        <p:spPr>
          <a:xfrm>
            <a:off x="992188" y="1592263"/>
            <a:ext cx="7874000" cy="4638675"/>
          </a:xfrm>
        </p:spPr>
        <p:txBody>
          <a:bodyPr/>
          <a:lstStyle/>
          <a:p>
            <a:pPr>
              <a:lnSpc>
                <a:spcPct val="90000"/>
              </a:lnSpc>
            </a:pPr>
            <a:endParaRPr lang="en-US" sz="1600" dirty="0" smtClean="0"/>
          </a:p>
          <a:p>
            <a:pPr>
              <a:lnSpc>
                <a:spcPct val="90000"/>
              </a:lnSpc>
            </a:pPr>
            <a:r>
              <a:rPr lang="en-US" sz="1600" dirty="0" smtClean="0"/>
              <a:t>At the awaiting application prompt</a:t>
            </a:r>
          </a:p>
          <a:p>
            <a:pPr lvl="1">
              <a:lnSpc>
                <a:spcPct val="90000"/>
              </a:lnSpc>
            </a:pPr>
            <a:r>
              <a:rPr lang="en-US" sz="1800" dirty="0" smtClean="0"/>
              <a:t>Open an existing record in the CUSTOMER application</a:t>
            </a:r>
          </a:p>
          <a:p>
            <a:pPr lvl="2">
              <a:lnSpc>
                <a:spcPct val="90000"/>
              </a:lnSpc>
              <a:buFontTx/>
              <a:buNone/>
            </a:pPr>
            <a:r>
              <a:rPr lang="en-US" sz="1600" dirty="0" smtClean="0"/>
              <a:t>CUSTOMER I &lt;ID&gt;</a:t>
            </a:r>
          </a:p>
          <a:p>
            <a:pPr lvl="1">
              <a:lnSpc>
                <a:spcPct val="90000"/>
              </a:lnSpc>
            </a:pPr>
            <a:r>
              <a:rPr lang="en-US" sz="1800" dirty="0" smtClean="0"/>
              <a:t>Open a new record in the CUSTOMER application</a:t>
            </a:r>
          </a:p>
          <a:p>
            <a:pPr lvl="2">
              <a:lnSpc>
                <a:spcPct val="90000"/>
              </a:lnSpc>
              <a:buFontTx/>
              <a:buNone/>
            </a:pPr>
            <a:r>
              <a:rPr lang="en-US" sz="1600" dirty="0" smtClean="0"/>
              <a:t>CUSTOMER I Ctrl + F + Enter</a:t>
            </a:r>
          </a:p>
          <a:p>
            <a:pPr>
              <a:lnSpc>
                <a:spcPct val="90000"/>
              </a:lnSpc>
            </a:pPr>
            <a:r>
              <a:rPr lang="en-US" sz="1600" dirty="0" smtClean="0"/>
              <a:t>While inside the record</a:t>
            </a:r>
          </a:p>
          <a:p>
            <a:pPr lvl="1">
              <a:lnSpc>
                <a:spcPct val="90000"/>
              </a:lnSpc>
            </a:pPr>
            <a:r>
              <a:rPr lang="en-US" sz="1800" dirty="0" smtClean="0"/>
              <a:t>Move to the next field </a:t>
            </a:r>
          </a:p>
          <a:p>
            <a:pPr lvl="2">
              <a:lnSpc>
                <a:spcPct val="90000"/>
              </a:lnSpc>
              <a:buFontTx/>
              <a:buNone/>
            </a:pPr>
            <a:r>
              <a:rPr lang="en-US" sz="1600" dirty="0" smtClean="0"/>
              <a:t>&lt;Enter&gt; (or) Ctrl + F + &lt;Enter&gt;</a:t>
            </a:r>
          </a:p>
          <a:p>
            <a:pPr lvl="1">
              <a:lnSpc>
                <a:spcPct val="90000"/>
              </a:lnSpc>
            </a:pPr>
            <a:r>
              <a:rPr lang="en-US" sz="1800" dirty="0" smtClean="0"/>
              <a:t>Move to the previous field</a:t>
            </a:r>
          </a:p>
          <a:p>
            <a:pPr lvl="2">
              <a:lnSpc>
                <a:spcPct val="90000"/>
              </a:lnSpc>
              <a:buFontTx/>
              <a:buNone/>
            </a:pPr>
            <a:r>
              <a:rPr lang="en-US" sz="1600" dirty="0" smtClean="0"/>
              <a:t>Ctrl + B + &lt;Enter&gt;</a:t>
            </a:r>
          </a:p>
          <a:p>
            <a:pPr lvl="1">
              <a:lnSpc>
                <a:spcPct val="90000"/>
              </a:lnSpc>
            </a:pPr>
            <a:r>
              <a:rPr lang="en-US" sz="1800" dirty="0" smtClean="0"/>
              <a:t>Commit a record</a:t>
            </a:r>
          </a:p>
          <a:p>
            <a:pPr lvl="2">
              <a:lnSpc>
                <a:spcPct val="90000"/>
              </a:lnSpc>
              <a:buFontTx/>
              <a:buNone/>
            </a:pPr>
            <a:r>
              <a:rPr lang="en-GB" altLang="ko-KR" sz="1600" dirty="0" smtClean="0">
                <a:latin typeface="Arial Unicode MS" pitchFamily="34" charset="-128"/>
                <a:ea typeface="굴림" charset="-127"/>
              </a:rPr>
              <a:t>Ctrl + V + &lt;Enter&gt; (or) Ctrl + VV + &lt;Enter&gt;</a:t>
            </a:r>
          </a:p>
          <a:p>
            <a:pPr lvl="1">
              <a:lnSpc>
                <a:spcPct val="90000"/>
              </a:lnSpc>
            </a:pPr>
            <a:r>
              <a:rPr lang="en-GB" altLang="ko-KR" sz="1800" dirty="0" smtClean="0">
                <a:ea typeface="굴림" charset="-127"/>
              </a:rPr>
              <a:t>Quit without saving the record</a:t>
            </a:r>
          </a:p>
          <a:p>
            <a:pPr lvl="2">
              <a:lnSpc>
                <a:spcPct val="90000"/>
              </a:lnSpc>
              <a:buFontTx/>
              <a:buNone/>
            </a:pPr>
            <a:r>
              <a:rPr lang="en-GB" altLang="ko-KR" sz="1600" dirty="0" smtClean="0">
                <a:latin typeface="Arial Unicode MS" pitchFamily="34" charset="-128"/>
                <a:ea typeface="굴림" charset="-127"/>
              </a:rPr>
              <a:t>Ctrl + U + &lt;Enter&gt; (or) Ctrl + K + &lt;Enter&gt;</a:t>
            </a:r>
          </a:p>
        </p:txBody>
      </p:sp>
      <p:sp>
        <p:nvSpPr>
          <p:cNvPr id="10244"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610077E4-C34D-4580-B5B6-D376CE1290F3}" type="slidenum">
              <a:rPr lang="en-GB"/>
              <a:pPr/>
              <a:t>6</a:t>
            </a:fld>
            <a:endParaRPr lang="en-GB"/>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Commands From The Awaiting Application Prompt</a:t>
            </a:r>
          </a:p>
        </p:txBody>
      </p:sp>
      <p:sp>
        <p:nvSpPr>
          <p:cNvPr id="11267" name="Content Placeholder 2"/>
          <p:cNvSpPr>
            <a:spLocks noGrp="1"/>
          </p:cNvSpPr>
          <p:nvPr>
            <p:ph idx="1"/>
          </p:nvPr>
        </p:nvSpPr>
        <p:spPr>
          <a:xfrm>
            <a:off x="992188" y="1592263"/>
            <a:ext cx="7874000" cy="4638675"/>
          </a:xfrm>
        </p:spPr>
        <p:txBody>
          <a:bodyPr/>
          <a:lstStyle/>
          <a:p>
            <a:r>
              <a:rPr lang="en-GB" altLang="ko-KR" sz="1600" dirty="0" smtClean="0">
                <a:ea typeface="굴림" charset="-127"/>
              </a:rPr>
              <a:t>Move to the next page </a:t>
            </a:r>
          </a:p>
          <a:p>
            <a:pPr lvl="1"/>
            <a:r>
              <a:rPr lang="en-GB" altLang="ko-KR" sz="1800" dirty="0" smtClean="0">
                <a:latin typeface="Arial Unicode MS" pitchFamily="34" charset="-128"/>
                <a:ea typeface="굴림" charset="-127"/>
              </a:rPr>
              <a:t>Ctrl + F + &lt;Enter&gt;</a:t>
            </a:r>
          </a:p>
          <a:p>
            <a:r>
              <a:rPr lang="en-GB" altLang="ko-KR" sz="1600" dirty="0" smtClean="0">
                <a:ea typeface="굴림" charset="-127"/>
              </a:rPr>
              <a:t>Move to the previous page</a:t>
            </a:r>
          </a:p>
          <a:p>
            <a:pPr lvl="1"/>
            <a:r>
              <a:rPr lang="en-GB" altLang="ko-KR" sz="1800" dirty="0" smtClean="0">
                <a:latin typeface="Arial Unicode MS" pitchFamily="34" charset="-128"/>
                <a:ea typeface="굴림" charset="-127"/>
              </a:rPr>
              <a:t>Ctrl + B + &lt;Enter&gt;</a:t>
            </a:r>
          </a:p>
          <a:p>
            <a:r>
              <a:rPr lang="en-GB" altLang="ko-KR" sz="1600" dirty="0" smtClean="0">
                <a:ea typeface="굴림" charset="-127"/>
              </a:rPr>
              <a:t>Move to the last page of the record</a:t>
            </a:r>
          </a:p>
          <a:p>
            <a:pPr lvl="1"/>
            <a:r>
              <a:rPr lang="en-GB" altLang="ko-KR" sz="1800" dirty="0" smtClean="0">
                <a:ea typeface="굴림" charset="-127"/>
              </a:rPr>
              <a:t>Ctrl + E + &lt;Enter&gt;</a:t>
            </a:r>
          </a:p>
          <a:p>
            <a:r>
              <a:rPr lang="en-US" sz="1600" dirty="0" smtClean="0"/>
              <a:t>Move to a single value field</a:t>
            </a:r>
          </a:p>
          <a:p>
            <a:pPr lvl="1"/>
            <a:r>
              <a:rPr lang="en-US" sz="1800" dirty="0" smtClean="0"/>
              <a:t>Field Number (Example : To move to field number 2 type </a:t>
            </a:r>
            <a:r>
              <a:rPr lang="en-US" sz="1800" b="1" dirty="0" smtClean="0"/>
              <a:t>2</a:t>
            </a:r>
            <a:r>
              <a:rPr lang="en-US" sz="1800" dirty="0" smtClean="0"/>
              <a:t> )</a:t>
            </a:r>
          </a:p>
          <a:p>
            <a:r>
              <a:rPr lang="en-US" sz="1600" dirty="0" smtClean="0"/>
              <a:t>Move to a multi value field</a:t>
            </a:r>
          </a:p>
          <a:p>
            <a:pPr lvl="1"/>
            <a:r>
              <a:rPr lang="en-US" sz="1800" dirty="0" smtClean="0"/>
              <a:t>Field </a:t>
            </a:r>
            <a:r>
              <a:rPr lang="en-US" sz="1800" dirty="0" err="1" smtClean="0"/>
              <a:t>Number.Multi</a:t>
            </a:r>
            <a:r>
              <a:rPr lang="en-US" sz="1800" dirty="0" smtClean="0"/>
              <a:t> value position (Example : 2.1)</a:t>
            </a:r>
          </a:p>
          <a:p>
            <a:r>
              <a:rPr lang="en-US" sz="1600" dirty="0" smtClean="0"/>
              <a:t>Move to a sub value field</a:t>
            </a:r>
          </a:p>
          <a:p>
            <a:pPr lvl="1"/>
            <a:r>
              <a:rPr lang="en-US" sz="1800" dirty="0" smtClean="0"/>
              <a:t>Field </a:t>
            </a:r>
            <a:r>
              <a:rPr lang="en-US" sz="1800" dirty="0" err="1" smtClean="0"/>
              <a:t>Number.Sub</a:t>
            </a:r>
            <a:r>
              <a:rPr lang="en-US" sz="1800" dirty="0" smtClean="0"/>
              <a:t> value position (Example : 2.1.1)</a:t>
            </a:r>
          </a:p>
          <a:p>
            <a:endParaRPr lang="en-US" sz="1800" dirty="0" smtClean="0"/>
          </a:p>
        </p:txBody>
      </p:sp>
      <p:sp>
        <p:nvSpPr>
          <p:cNvPr id="11268"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3C65163A-28C4-4F7A-8548-45F0A0AB5FAE}" type="slidenum">
              <a:rPr lang="en-GB"/>
              <a:pPr/>
              <a:t>7</a:t>
            </a:fld>
            <a:endParaRPr lang="en-GB"/>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Commands From With A Record</a:t>
            </a:r>
          </a:p>
        </p:txBody>
      </p:sp>
      <p:sp>
        <p:nvSpPr>
          <p:cNvPr id="12291" name="Content Placeholder 2"/>
          <p:cNvSpPr>
            <a:spLocks noGrp="1"/>
          </p:cNvSpPr>
          <p:nvPr>
            <p:ph idx="1"/>
          </p:nvPr>
        </p:nvSpPr>
        <p:spPr>
          <a:xfrm>
            <a:off x="992188" y="1592263"/>
            <a:ext cx="7874000" cy="4638675"/>
          </a:xfrm>
        </p:spPr>
        <p:txBody>
          <a:bodyPr/>
          <a:lstStyle/>
          <a:p>
            <a:r>
              <a:rPr lang="en-US" sz="1800" smtClean="0"/>
              <a:t>Multi value a field (Go to the specific field)	&lt;</a:t>
            </a:r>
          </a:p>
          <a:p>
            <a:r>
              <a:rPr lang="en-US" sz="1800" smtClean="0"/>
              <a:t>Multi value the field above the current field	&gt;</a:t>
            </a:r>
          </a:p>
          <a:p>
            <a:r>
              <a:rPr lang="en-US" sz="1800" smtClean="0"/>
              <a:t>Sub value a field (Go to the specific field)		(</a:t>
            </a:r>
          </a:p>
          <a:p>
            <a:r>
              <a:rPr lang="en-US" sz="1800" smtClean="0"/>
              <a:t>Sub value the field above the current field		)</a:t>
            </a:r>
          </a:p>
          <a:p>
            <a:r>
              <a:rPr lang="en-US" sz="1800" smtClean="0"/>
              <a:t>Delete a multi/sub value			-</a:t>
            </a:r>
          </a:p>
          <a:p>
            <a:r>
              <a:rPr lang="en-US" sz="1800" smtClean="0"/>
              <a:t>Return to the Awaiting Application Prompt	Ctrl + E + &lt;Enter&gt;</a:t>
            </a:r>
          </a:p>
          <a:p>
            <a:endParaRPr lang="en-US" sz="1200" smtClean="0"/>
          </a:p>
          <a:p>
            <a:endParaRPr lang="en-US" sz="2000" smtClean="0"/>
          </a:p>
        </p:txBody>
      </p:sp>
      <p:sp>
        <p:nvSpPr>
          <p:cNvPr id="12292" name="Slide Number Placeholder 3"/>
          <p:cNvSpPr>
            <a:spLocks noGrp="1"/>
          </p:cNvSpPr>
          <p:nvPr>
            <p:ph type="sldNum" sz="quarter" idx="4294967295"/>
          </p:nvPr>
        </p:nvSpPr>
        <p:spPr bwMode="auto">
          <a:xfrm>
            <a:off x="7148513" y="6669088"/>
            <a:ext cx="1216025" cy="201612"/>
          </a:xfrm>
          <a:prstGeom prst="rect">
            <a:avLst/>
          </a:prstGeom>
          <a:noFill/>
          <a:ln>
            <a:miter lim="800000"/>
            <a:headEnd/>
            <a:tailEnd/>
          </a:ln>
        </p:spPr>
        <p:txBody>
          <a:bodyPr/>
          <a:lstStyle/>
          <a:p>
            <a:r>
              <a:rPr lang="en-GB"/>
              <a:t>Slide </a:t>
            </a:r>
            <a:fld id="{19E110C1-FAFE-48E2-B268-14ACF0FEA1B9}" type="slidenum">
              <a:rPr lang="en-GB"/>
              <a:pPr/>
              <a:t>8</a:t>
            </a:fld>
            <a:endParaRPr lang="en-GB"/>
          </a:p>
        </p:txBody>
      </p:sp>
    </p:spTree>
  </p:cSld>
  <p:clrMapOvr>
    <a:masterClrMapping/>
  </p:clrMapOvr>
  <p:transition>
    <p:wipe dir="r"/>
  </p:transition>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3416</TotalTime>
  <Words>740</Words>
  <Application>Microsoft Office PowerPoint</Application>
  <PresentationFormat>On-screen Show (4:3)</PresentationFormat>
  <Paragraphs>117</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Capgemini FS Print</vt:lpstr>
      <vt:lpstr>Navigation in classic</vt:lpstr>
      <vt:lpstr>What You Will Learn In This Session </vt:lpstr>
      <vt:lpstr>Logging On To T24 Using A Terminal Emulation Software</vt:lpstr>
      <vt:lpstr>Logging On To T24 Using A Terminal Emulation Software</vt:lpstr>
      <vt:lpstr>Logging On To T24 Using A Terminal Emulation Software</vt:lpstr>
      <vt:lpstr>Navigation In Classic</vt:lpstr>
      <vt:lpstr>Commands From The Awaiting Application Prompt</vt:lpstr>
      <vt:lpstr>Commands From The Awaiting Application Prompt</vt:lpstr>
      <vt:lpstr>Commands From With A Record</vt:lpstr>
      <vt:lpstr>Commands From With A Record</vt:lpstr>
      <vt:lpstr>Other Useful Tips In Navigation</vt:lpstr>
      <vt:lpstr>Other Useful Tips In Navigation</vt:lpstr>
      <vt:lpstr>Other Useful Tips In Navigation</vt:lpstr>
      <vt:lpstr>Moving From T24 To The Database Prompt And Vice Versa</vt:lpstr>
      <vt:lpstr>Summary</vt:lpstr>
      <vt:lpstr>www.capgemini.com/financialservices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mvijayanand</cp:lastModifiedBy>
  <cp:revision>333</cp:revision>
  <cp:lastPrinted>2001-10-18T16:19:51Z</cp:lastPrinted>
  <dcterms:created xsi:type="dcterms:W3CDTF">2008-12-19T08:52:11Z</dcterms:created>
  <dcterms:modified xsi:type="dcterms:W3CDTF">2011-06-16T05:03:32Z</dcterms:modified>
</cp:coreProperties>
</file>