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30"/>
  </p:notesMasterIdLst>
  <p:handoutMasterIdLst>
    <p:handoutMasterId r:id="rId31"/>
  </p:handoutMasterIdLst>
  <p:sldIdLst>
    <p:sldId id="425" r:id="rId2"/>
    <p:sldId id="902" r:id="rId3"/>
    <p:sldId id="903" r:id="rId4"/>
    <p:sldId id="904" r:id="rId5"/>
    <p:sldId id="905" r:id="rId6"/>
    <p:sldId id="906" r:id="rId7"/>
    <p:sldId id="907" r:id="rId8"/>
    <p:sldId id="908" r:id="rId9"/>
    <p:sldId id="909" r:id="rId10"/>
    <p:sldId id="910" r:id="rId11"/>
    <p:sldId id="911" r:id="rId12"/>
    <p:sldId id="912" r:id="rId13"/>
    <p:sldId id="795" r:id="rId14"/>
    <p:sldId id="897" r:id="rId15"/>
    <p:sldId id="899" r:id="rId16"/>
    <p:sldId id="900" r:id="rId17"/>
    <p:sldId id="901" r:id="rId18"/>
    <p:sldId id="913" r:id="rId19"/>
    <p:sldId id="914" r:id="rId20"/>
    <p:sldId id="915" r:id="rId21"/>
    <p:sldId id="916" r:id="rId22"/>
    <p:sldId id="917" r:id="rId23"/>
    <p:sldId id="918" r:id="rId24"/>
    <p:sldId id="919" r:id="rId25"/>
    <p:sldId id="921" r:id="rId26"/>
    <p:sldId id="920" r:id="rId27"/>
    <p:sldId id="922" r:id="rId28"/>
    <p:sldId id="661" r:id="rId29"/>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73" d="100"/>
          <a:sy n="73" d="100"/>
        </p:scale>
        <p:origin x="-5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294967295"/>
          </p:nvPr>
        </p:nvSpPr>
        <p:spPr bwMode="auto">
          <a:xfrm>
            <a:off x="0" y="8830659"/>
            <a:ext cx="3038145" cy="464205"/>
          </a:xfrm>
          <a:prstGeom prst="rect">
            <a:avLst/>
          </a:prstGeom>
          <a:noFill/>
          <a:ln>
            <a:miter lim="800000"/>
            <a:headEnd/>
            <a:tailEnd/>
          </a:ln>
        </p:spPr>
        <p:txBody>
          <a:bodyPr lIns="93172" tIns="46586" rIns="93172" bIns="46586"/>
          <a:lstStyle/>
          <a:p>
            <a:r>
              <a:rPr lang="en-GB"/>
              <a:t>Module Code-Module Name-2008-H1-01</a:t>
            </a:r>
          </a:p>
        </p:txBody>
      </p:sp>
      <p:sp>
        <p:nvSpPr>
          <p:cNvPr id="39939" name="Rectangle 7"/>
          <p:cNvSpPr>
            <a:spLocks noGrp="1" noChangeArrowheads="1"/>
          </p:cNvSpPr>
          <p:nvPr>
            <p:ph type="sldNum" sz="quarter" idx="4294967295"/>
          </p:nvPr>
        </p:nvSpPr>
        <p:spPr bwMode="auto">
          <a:xfrm>
            <a:off x="3970734" y="8830659"/>
            <a:ext cx="3038145" cy="464205"/>
          </a:xfrm>
          <a:prstGeom prst="rect">
            <a:avLst/>
          </a:prstGeom>
          <a:noFill/>
          <a:ln>
            <a:miter lim="800000"/>
            <a:headEnd/>
            <a:tailEnd/>
          </a:ln>
        </p:spPr>
        <p:txBody>
          <a:bodyPr lIns="93172" tIns="46586" rIns="93172" bIns="46586"/>
          <a:lstStyle/>
          <a:p>
            <a:fld id="{156647ED-CB85-4C1A-A0E0-FFCCECDD13B8}" type="slidenum">
              <a:rPr lang="en-GB"/>
              <a:pPr/>
              <a:t>1</a:t>
            </a:fld>
            <a:endParaRPr lang="en-GB"/>
          </a:p>
        </p:txBody>
      </p:sp>
      <p:sp>
        <p:nvSpPr>
          <p:cNvPr id="39940" name="Rectangle 5"/>
          <p:cNvSpPr>
            <a:spLocks noGrp="1" noRot="1" noChangeAspect="1" noChangeArrowheads="1" noTextEdit="1"/>
          </p:cNvSpPr>
          <p:nvPr>
            <p:ph type="sldImg"/>
          </p:nvPr>
        </p:nvSpPr>
        <p:spPr>
          <a:ln/>
        </p:spPr>
      </p:sp>
      <p:sp>
        <p:nvSpPr>
          <p:cNvPr id="39941" name="Rectangle 6"/>
          <p:cNvSpPr txBox="1">
            <a:spLocks noGrp="1" noChangeArrowheads="1"/>
          </p:cNvSpPr>
          <p:nvPr>
            <p:ph type="body" idx="1"/>
          </p:nvPr>
        </p:nvSpPr>
        <p:spPr>
          <a:noFill/>
          <a:ln/>
        </p:spPr>
        <p:txBody>
          <a:bodyPr/>
          <a:lstStyle/>
          <a:p>
            <a:pPr eaLnBrk="1" hangingPunct="1"/>
            <a:r>
              <a:rPr lang="en-GB" altLang="ko-KR" smtClean="0">
                <a:ea typeface="굴림" pitchFamily="34" charset="-127"/>
              </a:rPr>
              <a:t>Trainee notes</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txBox="1">
            <a:spLocks noGrp="1"/>
          </p:cNvSpPr>
          <p:nvPr>
            <p:ph type="body" idx="1"/>
          </p:nvPr>
        </p:nvSpPr>
        <p:spPr>
          <a:noFill/>
          <a:ln/>
        </p:spPr>
        <p:txBody>
          <a:bodyPr/>
          <a:lstStyle/>
          <a:p>
            <a:r>
              <a:rPr lang="en-GB" smtClean="0"/>
              <a:t>We will learn about jBASE, jBASE prompt and Classic Navigation in depth in the forth coming sessions.</a:t>
            </a:r>
          </a:p>
          <a:p>
            <a:endParaRPr lang="en-GB" smtClean="0"/>
          </a:p>
          <a:p>
            <a:r>
              <a:rPr lang="en-GB" smtClean="0"/>
              <a:t>CT – It’s a jBASE command used to print content of a record.</a:t>
            </a:r>
          </a:p>
          <a:p>
            <a:endParaRPr lang="en-GB" smtClean="0"/>
          </a:p>
          <a:p>
            <a:r>
              <a:rPr lang="en-GB" smtClean="0"/>
              <a:t>Syntax: 	CT &lt;file name&gt; &lt;record id&gt;</a:t>
            </a:r>
          </a:p>
          <a:p>
            <a:r>
              <a:rPr lang="en-GB" smtClean="0"/>
              <a:t>Eg:	CT VOC FBNK.CUSTOMER</a:t>
            </a:r>
          </a:p>
          <a:p>
            <a:r>
              <a:rPr lang="en-GB" smtClean="0"/>
              <a:t> </a:t>
            </a:r>
          </a:p>
        </p:txBody>
      </p:sp>
      <p:sp>
        <p:nvSpPr>
          <p:cNvPr id="40964" name="Footer Placeholder 3"/>
          <p:cNvSpPr>
            <a:spLocks noGrp="1"/>
          </p:cNvSpPr>
          <p:nvPr>
            <p:ph type="ftr" sz="quarter" idx="4294967295"/>
          </p:nvPr>
        </p:nvSpPr>
        <p:spPr bwMode="auto">
          <a:xfrm>
            <a:off x="0" y="8830659"/>
            <a:ext cx="3038145" cy="464205"/>
          </a:xfrm>
          <a:prstGeom prst="rect">
            <a:avLst/>
          </a:prstGeom>
          <a:noFill/>
          <a:ln>
            <a:miter lim="800000"/>
            <a:headEnd/>
            <a:tailEnd/>
          </a:ln>
        </p:spPr>
        <p:txBody>
          <a:bodyPr lIns="93172" tIns="46586" rIns="93172" bIns="46586"/>
          <a:lstStyle/>
          <a:p>
            <a:r>
              <a:rPr lang="en-GB"/>
              <a:t>Module Code-Module Name-2008-H1-01</a:t>
            </a:r>
          </a:p>
        </p:txBody>
      </p:sp>
      <p:sp>
        <p:nvSpPr>
          <p:cNvPr id="40965" name="Slide Number Placeholder 4"/>
          <p:cNvSpPr>
            <a:spLocks noGrp="1"/>
          </p:cNvSpPr>
          <p:nvPr>
            <p:ph type="sldNum" sz="quarter" idx="4294967295"/>
          </p:nvPr>
        </p:nvSpPr>
        <p:spPr bwMode="auto">
          <a:xfrm>
            <a:off x="3970734" y="8830659"/>
            <a:ext cx="3038145" cy="464205"/>
          </a:xfrm>
          <a:prstGeom prst="rect">
            <a:avLst/>
          </a:prstGeom>
          <a:noFill/>
          <a:ln>
            <a:miter lim="800000"/>
            <a:headEnd/>
            <a:tailEnd/>
          </a:ln>
        </p:spPr>
        <p:txBody>
          <a:bodyPr lIns="93172" tIns="46586" rIns="93172" bIns="46586"/>
          <a:lstStyle/>
          <a:p>
            <a:fld id="{E0B75620-C3E3-4798-9E00-D1B931311C9F}" type="slidenum">
              <a:rPr lang="en-GB"/>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txBox="1">
            <a:spLocks noGrp="1"/>
          </p:cNvSpPr>
          <p:nvPr>
            <p:ph type="body" idx="1"/>
          </p:nvPr>
        </p:nvSpPr>
        <p:spPr>
          <a:noFill/>
          <a:ln/>
        </p:spPr>
        <p:txBody>
          <a:bodyPr/>
          <a:lstStyle/>
          <a:p>
            <a:r>
              <a:rPr lang="en-GB" smtClean="0"/>
              <a:t>ls – Lists the contents of a directory file (UNIX)</a:t>
            </a:r>
          </a:p>
          <a:p>
            <a:r>
              <a:rPr lang="en-GB" smtClean="0"/>
              <a:t>jdir – Lists the contents of a directory file for jBASE (Windows)</a:t>
            </a:r>
          </a:p>
        </p:txBody>
      </p:sp>
      <p:sp>
        <p:nvSpPr>
          <p:cNvPr id="41988" name="Footer Placeholder 3"/>
          <p:cNvSpPr>
            <a:spLocks noGrp="1"/>
          </p:cNvSpPr>
          <p:nvPr>
            <p:ph type="ftr" sz="quarter" idx="4294967295"/>
          </p:nvPr>
        </p:nvSpPr>
        <p:spPr bwMode="auto">
          <a:xfrm>
            <a:off x="0" y="8830659"/>
            <a:ext cx="3038145" cy="464205"/>
          </a:xfrm>
          <a:prstGeom prst="rect">
            <a:avLst/>
          </a:prstGeom>
          <a:noFill/>
          <a:ln>
            <a:miter lim="800000"/>
            <a:headEnd/>
            <a:tailEnd/>
          </a:ln>
        </p:spPr>
        <p:txBody>
          <a:bodyPr lIns="93172" tIns="46586" rIns="93172" bIns="46586"/>
          <a:lstStyle/>
          <a:p>
            <a:r>
              <a:rPr lang="en-GB"/>
              <a:t>Module Code-Module Name-2008-H1-01</a:t>
            </a:r>
          </a:p>
        </p:txBody>
      </p:sp>
      <p:sp>
        <p:nvSpPr>
          <p:cNvPr id="41989" name="Slide Number Placeholder 4"/>
          <p:cNvSpPr>
            <a:spLocks noGrp="1"/>
          </p:cNvSpPr>
          <p:nvPr>
            <p:ph type="sldNum" sz="quarter" idx="4294967295"/>
          </p:nvPr>
        </p:nvSpPr>
        <p:spPr bwMode="auto">
          <a:xfrm>
            <a:off x="3970734" y="8830659"/>
            <a:ext cx="3038145" cy="464205"/>
          </a:xfrm>
          <a:prstGeom prst="rect">
            <a:avLst/>
          </a:prstGeom>
          <a:noFill/>
          <a:ln>
            <a:miter lim="800000"/>
            <a:headEnd/>
            <a:tailEnd/>
          </a:ln>
        </p:spPr>
        <p:txBody>
          <a:bodyPr lIns="93172" tIns="46586" rIns="93172" bIns="46586"/>
          <a:lstStyle/>
          <a:p>
            <a:fld id="{D5322B8F-151E-4080-9A4C-194E0759E7F1}" type="slidenum">
              <a:rPr lang="en-GB"/>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txBox="1">
            <a:spLocks noGrp="1"/>
          </p:cNvSpPr>
          <p:nvPr>
            <p:ph type="body" idx="1"/>
          </p:nvPr>
        </p:nvSpPr>
        <p:spPr>
          <a:noFill/>
          <a:ln/>
        </p:spPr>
        <p:txBody>
          <a:bodyPr/>
          <a:lstStyle/>
          <a:p>
            <a:pPr eaLnBrk="1" hangingPunct="1"/>
            <a:r>
              <a:rPr lang="en-GB" smtClean="0"/>
              <a:t>The alternate way to list the CUSTOMER(or any application) records is to do a listing from the jBASE prompt as follows:</a:t>
            </a:r>
          </a:p>
          <a:p>
            <a:pPr eaLnBrk="1" hangingPunct="1"/>
            <a:endParaRPr lang="en-GB" smtClean="0"/>
          </a:p>
          <a:p>
            <a:pPr eaLnBrk="1" hangingPunct="1"/>
            <a:r>
              <a:rPr lang="en-GB" smtClean="0"/>
              <a:t>To list LIVE Customer records</a:t>
            </a:r>
          </a:p>
          <a:p>
            <a:pPr eaLnBrk="1" hangingPunct="1"/>
            <a:r>
              <a:rPr lang="en-GB" smtClean="0"/>
              <a:t>jsh r8 ~ --&gt;LIST FBNK.CUSTOMER</a:t>
            </a:r>
          </a:p>
          <a:p>
            <a:pPr eaLnBrk="1" hangingPunct="1"/>
            <a:endParaRPr lang="en-GB" smtClean="0"/>
          </a:p>
          <a:p>
            <a:pPr eaLnBrk="1" hangingPunct="1"/>
            <a:r>
              <a:rPr lang="en-GB" smtClean="0"/>
              <a:t>To list Unauthorized Customer records</a:t>
            </a:r>
          </a:p>
          <a:p>
            <a:pPr eaLnBrk="1" hangingPunct="1"/>
            <a:r>
              <a:rPr lang="en-GB" smtClean="0"/>
              <a:t>jsh r8 ~ --&gt;LIST FBNK.CUSTOMER$NAU</a:t>
            </a:r>
          </a:p>
          <a:p>
            <a:pPr eaLnBrk="1" hangingPunct="1"/>
            <a:endParaRPr lang="en-GB" smtClean="0"/>
          </a:p>
          <a:p>
            <a:pPr eaLnBrk="1" hangingPunct="1"/>
            <a:r>
              <a:rPr lang="en-GB" smtClean="0"/>
              <a:t>To list Customer History records</a:t>
            </a:r>
          </a:p>
          <a:p>
            <a:pPr eaLnBrk="1" hangingPunct="1"/>
            <a:r>
              <a:rPr lang="en-GB" smtClean="0"/>
              <a:t>jsh r8 ~ --&gt;LIST FBNK.CUSTOMER$HIS</a:t>
            </a:r>
          </a:p>
          <a:p>
            <a:endParaRPr lang="en-GB" smtClean="0"/>
          </a:p>
        </p:txBody>
      </p:sp>
      <p:sp>
        <p:nvSpPr>
          <p:cNvPr id="43012" name="Footer Placeholder 3"/>
          <p:cNvSpPr>
            <a:spLocks noGrp="1"/>
          </p:cNvSpPr>
          <p:nvPr>
            <p:ph type="ftr" sz="quarter" idx="4294967295"/>
          </p:nvPr>
        </p:nvSpPr>
        <p:spPr bwMode="auto">
          <a:xfrm>
            <a:off x="0" y="8830659"/>
            <a:ext cx="3038145" cy="464205"/>
          </a:xfrm>
          <a:prstGeom prst="rect">
            <a:avLst/>
          </a:prstGeom>
          <a:noFill/>
          <a:ln>
            <a:miter lim="800000"/>
            <a:headEnd/>
            <a:tailEnd/>
          </a:ln>
        </p:spPr>
        <p:txBody>
          <a:bodyPr lIns="93172" tIns="46586" rIns="93172" bIns="46586"/>
          <a:lstStyle/>
          <a:p>
            <a:r>
              <a:rPr lang="en-GB"/>
              <a:t>Module Code-Module Name-2008-H1-01</a:t>
            </a:r>
          </a:p>
        </p:txBody>
      </p:sp>
      <p:sp>
        <p:nvSpPr>
          <p:cNvPr id="43013" name="Slide Number Placeholder 4"/>
          <p:cNvSpPr>
            <a:spLocks noGrp="1"/>
          </p:cNvSpPr>
          <p:nvPr>
            <p:ph type="sldNum" sz="quarter" idx="4294967295"/>
          </p:nvPr>
        </p:nvSpPr>
        <p:spPr bwMode="auto">
          <a:xfrm>
            <a:off x="3970734" y="8830659"/>
            <a:ext cx="3038145" cy="464205"/>
          </a:xfrm>
          <a:prstGeom prst="rect">
            <a:avLst/>
          </a:prstGeom>
          <a:noFill/>
          <a:ln>
            <a:miter lim="800000"/>
            <a:headEnd/>
            <a:tailEnd/>
          </a:ln>
        </p:spPr>
        <p:txBody>
          <a:bodyPr lIns="93172" tIns="46586" rIns="93172" bIns="46586"/>
          <a:lstStyle/>
          <a:p>
            <a:fld id="{158A4CC9-0EF6-4ABC-8692-45BFBF434AE5}" type="slidenum">
              <a:rPr lang="en-GB"/>
              <a:pPr/>
              <a:t>10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12850" y="684213"/>
            <a:ext cx="4662488" cy="3498850"/>
          </a:xfrm>
          <a:ln/>
        </p:spPr>
      </p:sp>
      <p:sp>
        <p:nvSpPr>
          <p:cNvPr id="11267"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27</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en-US" altLang="en-US" smtClean="0"/>
              <a:t>Click to edit Master title style</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en-US" altLang="en-US" smtClean="0"/>
              <a:t>Click to edit Master subtitle style</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r>
              <a:rPr lang="en-US" noProof="0" smtClean="0"/>
              <a:t>Click icon to add table</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r>
              <a:rPr lang="en-US" noProof="0" smtClean="0"/>
              <a:t>Click icon to add SmartArt graphic</a:t>
            </a:r>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Narrow" pitchFamily="34" charset="0"/>
        </a:defRPr>
      </a:lvl2pPr>
      <a:lvl3pPr algn="l" rtl="0" eaLnBrk="1" fontAlgn="base" hangingPunct="1">
        <a:spcBef>
          <a:spcPct val="0"/>
        </a:spcBef>
        <a:spcAft>
          <a:spcPct val="0"/>
        </a:spcAft>
        <a:defRPr sz="2400" b="1">
          <a:solidFill>
            <a:schemeClr val="tx2"/>
          </a:solidFill>
          <a:latin typeface="Arial Narrow" pitchFamily="34" charset="0"/>
        </a:defRPr>
      </a:lvl3pPr>
      <a:lvl4pPr algn="l" rtl="0" eaLnBrk="1" fontAlgn="base" hangingPunct="1">
        <a:spcBef>
          <a:spcPct val="0"/>
        </a:spcBef>
        <a:spcAft>
          <a:spcPct val="0"/>
        </a:spcAft>
        <a:defRPr sz="2400" b="1">
          <a:solidFill>
            <a:schemeClr val="tx2"/>
          </a:solidFill>
          <a:latin typeface="Arial Narrow" pitchFamily="34" charset="0"/>
        </a:defRPr>
      </a:lvl4pPr>
      <a:lvl5pPr algn="l" rtl="0" eaLnBrk="1" fontAlgn="base" hangingPunct="1">
        <a:spcBef>
          <a:spcPct val="0"/>
        </a:spcBef>
        <a:spcAft>
          <a:spcPct val="0"/>
        </a:spcAft>
        <a:defRPr sz="24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1" fontAlgn="base" hangingPunct="1">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1" fontAlgn="base" hangingPunct="1">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1" fontAlgn="base" hangingPunct="1">
        <a:spcBef>
          <a:spcPct val="0"/>
        </a:spcBef>
        <a:spcAft>
          <a:spcPct val="20000"/>
        </a:spcAft>
        <a:buClr>
          <a:schemeClr val="tx2"/>
        </a:buClr>
        <a:buChar char="•"/>
        <a:defRPr sz="1400">
          <a:solidFill>
            <a:schemeClr val="tx1"/>
          </a:solidFill>
          <a:latin typeface="+mn-lt"/>
        </a:defRPr>
      </a:lvl3pPr>
      <a:lvl4pPr marL="525463" indent="-179388" algn="l" rtl="0" eaLnBrk="1" fontAlgn="base" hangingPunct="1">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1584048"/>
            <a:ext cx="8391525" cy="1046440"/>
          </a:xfrm>
        </p:spPr>
        <p:txBody>
          <a:bodyPr/>
          <a:lstStyle/>
          <a:p>
            <a:r>
              <a:rPr lang="en-US" altLang="zh-CN" dirty="0" smtClean="0">
                <a:ea typeface="宋体" charset="-122"/>
              </a:rPr>
              <a:t>T24 Directory Structure, File Classification And Core Parameter Files</a:t>
            </a:r>
          </a:p>
        </p:txBody>
      </p:sp>
      <p:sp>
        <p:nvSpPr>
          <p:cNvPr id="19458" name="Rectangle 5"/>
          <p:cNvSpPr>
            <a:spLocks noGrp="1" noChangeArrowheads="1"/>
          </p:cNvSpPr>
          <p:nvPr>
            <p:ph type="subTitle" idx="1"/>
          </p:nvPr>
        </p:nvSpPr>
        <p:spPr>
          <a:xfrm>
            <a:off x="0" y="2795588"/>
            <a:ext cx="5367338" cy="461665"/>
          </a:xfrm>
        </p:spPr>
        <p:txBody>
          <a:bodyPr/>
          <a:lstStyle/>
          <a:p>
            <a:pPr marL="0" indent="0"/>
            <a:endParaRPr lang="en-US" altLang="zh-CN" dirty="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File Types (Cont.)</a:t>
            </a:r>
            <a:endParaRPr lang="en-GB" smtClean="0"/>
          </a:p>
        </p:txBody>
      </p:sp>
      <p:sp>
        <p:nvSpPr>
          <p:cNvPr id="15363" name="Content Placeholder 2"/>
          <p:cNvSpPr>
            <a:spLocks noGrp="1"/>
          </p:cNvSpPr>
          <p:nvPr>
            <p:ph idx="1"/>
          </p:nvPr>
        </p:nvSpPr>
        <p:spPr>
          <a:xfrm>
            <a:off x="992188" y="1592263"/>
            <a:ext cx="7874000" cy="4638675"/>
          </a:xfrm>
        </p:spPr>
        <p:txBody>
          <a:bodyPr/>
          <a:lstStyle/>
          <a:p>
            <a:pPr eaLnBrk="1" hangingPunct="1"/>
            <a:r>
              <a:rPr lang="en-US" sz="1600" smtClean="0"/>
              <a:t>Valid file types</a:t>
            </a:r>
          </a:p>
          <a:p>
            <a:pPr lvl="1" eaLnBrk="1" hangingPunct="1"/>
            <a:r>
              <a:rPr lang="en-US" smtClean="0"/>
              <a:t>Live file – Holds only authorized records</a:t>
            </a:r>
          </a:p>
          <a:p>
            <a:pPr lvl="1" eaLnBrk="1" hangingPunct="1"/>
            <a:endParaRPr lang="en-US" smtClean="0"/>
          </a:p>
          <a:p>
            <a:pPr lvl="1" eaLnBrk="1" hangingPunct="1"/>
            <a:r>
              <a:rPr lang="en-US" smtClean="0"/>
              <a:t>Unauthorized file ($NAU) </a:t>
            </a:r>
          </a:p>
          <a:p>
            <a:pPr lvl="2" eaLnBrk="1" hangingPunct="1">
              <a:buFontTx/>
              <a:buNone/>
            </a:pPr>
            <a:r>
              <a:rPr lang="en-US" b="1" smtClean="0"/>
              <a:t>INAU,INAO,INA2,RNAU,RNA2, RNAO,IHLD</a:t>
            </a:r>
            <a:endParaRPr lang="en-US" smtClean="0"/>
          </a:p>
          <a:p>
            <a:pPr lvl="1" eaLnBrk="1" hangingPunct="1"/>
            <a:endParaRPr lang="en-US" smtClean="0"/>
          </a:p>
          <a:p>
            <a:pPr lvl="1" eaLnBrk="1" hangingPunct="1"/>
            <a:r>
              <a:rPr lang="en-US" smtClean="0"/>
              <a:t>History file ($HIS) – Holds copies of authorized records</a:t>
            </a:r>
          </a:p>
          <a:p>
            <a:pPr lvl="2" eaLnBrk="1" hangingPunct="1">
              <a:buFontTx/>
              <a:buNone/>
            </a:pPr>
            <a:r>
              <a:rPr lang="en-US" smtClean="0"/>
              <a:t>ID format : &lt;Record ID&gt;;&lt;Sequence Number&gt;</a:t>
            </a:r>
          </a:p>
          <a:p>
            <a:pPr eaLnBrk="1" hangingPunct="1"/>
            <a:endParaRPr lang="en-US" sz="2000" smtClean="0"/>
          </a:p>
          <a:p>
            <a:pPr eaLnBrk="1" hangingPunct="1"/>
            <a:r>
              <a:rPr lang="en-US" sz="1600" smtClean="0"/>
              <a:t>Most of the applications support all the 3 types of files</a:t>
            </a:r>
          </a:p>
          <a:p>
            <a:pPr eaLnBrk="1" hangingPunct="1"/>
            <a:endParaRPr lang="en-GB" sz="1800" smtClean="0"/>
          </a:p>
        </p:txBody>
      </p:sp>
      <p:sp>
        <p:nvSpPr>
          <p:cNvPr id="15364"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29F1942A-4574-40A5-A845-864F37685585}" type="slidenum">
              <a:rPr lang="en-GB"/>
              <a:pPr/>
              <a:t>9</a:t>
            </a:fld>
            <a:endParaRPr lang="en-GB"/>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File Types </a:t>
            </a:r>
            <a:endParaRPr lang="en-GB" smtClean="0"/>
          </a:p>
        </p:txBody>
      </p:sp>
      <p:sp>
        <p:nvSpPr>
          <p:cNvPr id="16387" name="Content Placeholder 2"/>
          <p:cNvSpPr>
            <a:spLocks noGrp="1"/>
          </p:cNvSpPr>
          <p:nvPr>
            <p:ph idx="1"/>
          </p:nvPr>
        </p:nvSpPr>
        <p:spPr>
          <a:xfrm>
            <a:off x="992188" y="1592263"/>
            <a:ext cx="7874000" cy="4638675"/>
          </a:xfrm>
        </p:spPr>
        <p:txBody>
          <a:bodyPr/>
          <a:lstStyle/>
          <a:p>
            <a:pPr eaLnBrk="1" hangingPunct="1"/>
            <a:r>
              <a:rPr lang="en-US" sz="1800" dirty="0" smtClean="0"/>
              <a:t>List authorized CUSTOMER records</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r>
              <a:rPr lang="en-US" sz="1800" dirty="0" smtClean="0"/>
              <a:t>List unauthorized CUSTOMER records</a:t>
            </a:r>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GB" sz="1800" dirty="0" smtClean="0"/>
          </a:p>
        </p:txBody>
      </p:sp>
      <p:sp>
        <p:nvSpPr>
          <p:cNvPr id="16388"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243767FD-E2BD-4D5F-9208-9850E5A68562}" type="slidenum">
              <a:rPr lang="en-GB"/>
              <a:pPr/>
              <a:t>10</a:t>
            </a:fld>
            <a:endParaRPr lang="en-GB"/>
          </a:p>
        </p:txBody>
      </p:sp>
      <p:pic>
        <p:nvPicPr>
          <p:cNvPr id="7" name="Picture 6"/>
          <p:cNvPicPr/>
          <p:nvPr/>
        </p:nvPicPr>
        <p:blipFill>
          <a:blip r:embed="rId3" cstate="print"/>
          <a:srcRect r="50226" b="80863"/>
          <a:stretch>
            <a:fillRect/>
          </a:stretch>
        </p:blipFill>
        <p:spPr bwMode="auto">
          <a:xfrm>
            <a:off x="1898243" y="2064884"/>
            <a:ext cx="5250269" cy="1122453"/>
          </a:xfrm>
          <a:prstGeom prst="rect">
            <a:avLst/>
          </a:prstGeom>
          <a:noFill/>
          <a:ln w="9525">
            <a:noFill/>
            <a:miter lim="800000"/>
            <a:headEnd/>
            <a:tailEnd/>
          </a:ln>
        </p:spPr>
      </p:pic>
      <p:pic>
        <p:nvPicPr>
          <p:cNvPr id="11" name="Picture 10"/>
          <p:cNvPicPr/>
          <p:nvPr/>
        </p:nvPicPr>
        <p:blipFill>
          <a:blip r:embed="rId4" cstate="print"/>
          <a:srcRect r="50321" b="81766"/>
          <a:stretch>
            <a:fillRect/>
          </a:stretch>
        </p:blipFill>
        <p:spPr bwMode="auto">
          <a:xfrm>
            <a:off x="1898242" y="4064725"/>
            <a:ext cx="5250269" cy="127798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Workshop</a:t>
            </a:r>
          </a:p>
        </p:txBody>
      </p:sp>
      <p:sp>
        <p:nvSpPr>
          <p:cNvPr id="17411" name="Content Placeholder 2"/>
          <p:cNvSpPr>
            <a:spLocks noGrp="1"/>
          </p:cNvSpPr>
          <p:nvPr>
            <p:ph idx="1"/>
          </p:nvPr>
        </p:nvSpPr>
        <p:spPr>
          <a:xfrm>
            <a:off x="992188" y="1592263"/>
            <a:ext cx="7874000" cy="4638675"/>
          </a:xfrm>
        </p:spPr>
        <p:txBody>
          <a:bodyPr/>
          <a:lstStyle/>
          <a:p>
            <a:pPr eaLnBrk="1" hangingPunct="1"/>
            <a:r>
              <a:rPr lang="en-US" sz="1800" smtClean="0"/>
              <a:t>List the Live and Unauthorized records for the ACCOUNT Application.</a:t>
            </a:r>
            <a:endParaRPr lang="en-GB" sz="1800" smtClean="0"/>
          </a:p>
        </p:txBody>
      </p:sp>
      <p:sp>
        <p:nvSpPr>
          <p:cNvPr id="17412"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481771E5-D3AC-4DBD-AAE6-990F2874117A}" type="slidenum">
              <a:rPr lang="en-GB"/>
              <a:pPr/>
              <a:t>11</a:t>
            </a:fld>
            <a:endParaRPr lang="en-GB"/>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File Classification</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Classification</a:t>
            </a:r>
            <a:endParaRPr lang="en-US" dirty="0"/>
          </a:p>
        </p:txBody>
      </p:sp>
      <p:sp>
        <p:nvSpPr>
          <p:cNvPr id="3" name="Content Placeholder 2"/>
          <p:cNvSpPr>
            <a:spLocks noGrp="1"/>
          </p:cNvSpPr>
          <p:nvPr>
            <p:ph idx="1"/>
          </p:nvPr>
        </p:nvSpPr>
        <p:spPr/>
        <p:txBody>
          <a:bodyPr/>
          <a:lstStyle/>
          <a:p>
            <a:pPr>
              <a:buClr>
                <a:schemeClr val="tx2">
                  <a:lumMod val="40000"/>
                  <a:lumOff val="60000"/>
                </a:schemeClr>
              </a:buClr>
              <a:buFont typeface="Wingdings" pitchFamily="2" charset="2"/>
              <a:buChar char="q"/>
            </a:pPr>
            <a:r>
              <a:rPr lang="en-US" dirty="0" smtClean="0"/>
              <a:t>INT </a:t>
            </a:r>
          </a:p>
          <a:p>
            <a:pPr>
              <a:buClr>
                <a:schemeClr val="tx2">
                  <a:lumMod val="40000"/>
                  <a:lumOff val="60000"/>
                </a:schemeClr>
              </a:buClr>
              <a:buFont typeface="Wingdings" pitchFamily="2" charset="2"/>
              <a:buChar char="q"/>
            </a:pPr>
            <a:r>
              <a:rPr lang="en-US" dirty="0" smtClean="0"/>
              <a:t>FIN</a:t>
            </a:r>
          </a:p>
          <a:p>
            <a:pPr>
              <a:buClr>
                <a:schemeClr val="tx2">
                  <a:lumMod val="40000"/>
                  <a:lumOff val="60000"/>
                </a:schemeClr>
              </a:buClr>
              <a:buFont typeface="Wingdings" pitchFamily="2" charset="2"/>
              <a:buChar char="q"/>
            </a:pPr>
            <a:r>
              <a:rPr lang="en-US" dirty="0" smtClean="0"/>
              <a:t>CUS</a:t>
            </a:r>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13</a:t>
            </a:fld>
            <a:endParaRPr 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a:t>
            </a:r>
            <a:endParaRPr lang="en-US" dirty="0"/>
          </a:p>
        </p:txBody>
      </p:sp>
      <p:sp>
        <p:nvSpPr>
          <p:cNvPr id="3" name="Content Placeholder 2"/>
          <p:cNvSpPr>
            <a:spLocks noGrp="1"/>
          </p:cNvSpPr>
          <p:nvPr>
            <p:ph idx="1"/>
          </p:nvPr>
        </p:nvSpPr>
        <p:spPr/>
        <p:txBody>
          <a:bodyPr/>
          <a:lstStyle/>
          <a:p>
            <a:pPr>
              <a:buClr>
                <a:schemeClr val="tx2">
                  <a:lumMod val="40000"/>
                  <a:lumOff val="60000"/>
                </a:schemeClr>
              </a:buClr>
              <a:buFont typeface="Wingdings" pitchFamily="2" charset="2"/>
              <a:buChar char="q"/>
            </a:pPr>
            <a:r>
              <a:rPr lang="en-US" dirty="0" smtClean="0"/>
              <a:t>INT Files are Installation files.</a:t>
            </a:r>
          </a:p>
          <a:p>
            <a:pPr>
              <a:buClr>
                <a:schemeClr val="tx2">
                  <a:lumMod val="40000"/>
                  <a:lumOff val="60000"/>
                </a:schemeClr>
              </a:buClr>
              <a:buFont typeface="Wingdings" pitchFamily="2" charset="2"/>
              <a:buChar char="q"/>
            </a:pPr>
            <a:r>
              <a:rPr lang="en-US" dirty="0" smtClean="0"/>
              <a:t>Eg: USER, CURRENCY, etc.</a:t>
            </a:r>
          </a:p>
          <a:p>
            <a:pPr>
              <a:buClr>
                <a:schemeClr val="tx2">
                  <a:lumMod val="40000"/>
                  <a:lumOff val="60000"/>
                </a:schemeClr>
              </a:buClr>
              <a:buFont typeface="Wingdings" pitchFamily="2" charset="2"/>
              <a:buChar char="q"/>
            </a:pPr>
            <a:r>
              <a:rPr lang="en-US" dirty="0" smtClean="0"/>
              <a:t>These files are common to all the branches</a:t>
            </a:r>
          </a:p>
          <a:p>
            <a:pPr>
              <a:buClr>
                <a:schemeClr val="tx2">
                  <a:lumMod val="40000"/>
                  <a:lumOff val="60000"/>
                </a:schemeClr>
              </a:buClr>
              <a:buFont typeface="Wingdings" pitchFamily="2" charset="2"/>
              <a:buChar char="q"/>
            </a:pPr>
            <a:r>
              <a:rPr lang="en-US" dirty="0" smtClean="0"/>
              <a:t>Only one copy of the file is maintained</a:t>
            </a:r>
          </a:p>
          <a:p>
            <a:pPr>
              <a:buClr>
                <a:schemeClr val="tx2">
                  <a:lumMod val="40000"/>
                  <a:lumOff val="60000"/>
                </a:schemeClr>
              </a:buClr>
              <a:buFont typeface="Wingdings" pitchFamily="2" charset="2"/>
              <a:buChar char="q"/>
            </a:pPr>
            <a:r>
              <a:rPr lang="en-US" dirty="0" smtClean="0"/>
              <a:t>Set up mostly during installation</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14</a:t>
            </a:fld>
            <a:endParaRPr lang="en-US"/>
          </a:p>
        </p:txBody>
      </p:sp>
      <p:pic>
        <p:nvPicPr>
          <p:cNvPr id="8" name="Picture 7"/>
          <p:cNvPicPr/>
          <p:nvPr/>
        </p:nvPicPr>
        <p:blipFill>
          <a:blip r:embed="rId2" cstate="print"/>
          <a:srcRect r="59455" b="54719"/>
          <a:stretch>
            <a:fillRect/>
          </a:stretch>
        </p:blipFill>
        <p:spPr bwMode="auto">
          <a:xfrm>
            <a:off x="1083946" y="3226525"/>
            <a:ext cx="5041990" cy="2899638"/>
          </a:xfrm>
          <a:prstGeom prst="rect">
            <a:avLst/>
          </a:prstGeom>
          <a:noFill/>
          <a:ln w="9525">
            <a:noFill/>
            <a:miter lim="800000"/>
            <a:headEnd/>
            <a:tailEnd/>
          </a:ln>
        </p:spPr>
      </p:pic>
      <p:sp>
        <p:nvSpPr>
          <p:cNvPr id="7" name="Rectangle 6"/>
          <p:cNvSpPr/>
          <p:nvPr/>
        </p:nvSpPr>
        <p:spPr bwMode="auto">
          <a:xfrm>
            <a:off x="1267097" y="5212080"/>
            <a:ext cx="1502228" cy="235132"/>
          </a:xfrm>
          <a:prstGeom prst="rect">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pPr>
              <a:buClr>
                <a:schemeClr val="tx2">
                  <a:lumMod val="40000"/>
                  <a:lumOff val="60000"/>
                </a:schemeClr>
              </a:buClr>
              <a:buFont typeface="Wingdings" pitchFamily="2" charset="2"/>
              <a:buChar char="q"/>
            </a:pPr>
            <a:r>
              <a:rPr lang="en-US" dirty="0" smtClean="0"/>
              <a:t>Financial Files</a:t>
            </a:r>
          </a:p>
          <a:p>
            <a:pPr>
              <a:buClr>
                <a:schemeClr val="tx2">
                  <a:lumMod val="40000"/>
                  <a:lumOff val="60000"/>
                </a:schemeClr>
              </a:buClr>
              <a:buFont typeface="Wingdings" pitchFamily="2" charset="2"/>
              <a:buChar char="q"/>
            </a:pPr>
            <a:r>
              <a:rPr lang="en-US" dirty="0" smtClean="0"/>
              <a:t>Eg: FUNDS.TRANSFER, BASIC.INTEREST, GROUP.DEBIT.INTEREST, etc.</a:t>
            </a:r>
          </a:p>
          <a:p>
            <a:pPr>
              <a:buClr>
                <a:schemeClr val="tx2">
                  <a:lumMod val="40000"/>
                  <a:lumOff val="60000"/>
                </a:schemeClr>
              </a:buClr>
              <a:buFont typeface="Wingdings" pitchFamily="2" charset="2"/>
              <a:buChar char="q"/>
            </a:pPr>
            <a:r>
              <a:rPr lang="en-US" dirty="0" smtClean="0"/>
              <a:t>Mostly maintained in the respective branches</a:t>
            </a:r>
          </a:p>
          <a:p>
            <a:pPr>
              <a:buClr>
                <a:schemeClr val="tx2">
                  <a:lumMod val="40000"/>
                  <a:lumOff val="60000"/>
                </a:schemeClr>
              </a:buClr>
              <a:buFont typeface="Wingdings" pitchFamily="2" charset="2"/>
              <a:buChar char="q"/>
            </a:pPr>
            <a:r>
              <a:rPr lang="en-US" dirty="0" smtClean="0"/>
              <a:t>Cannot be shared by other files.</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15</a:t>
            </a:fld>
            <a:endParaRPr lang="en-US"/>
          </a:p>
        </p:txBody>
      </p:sp>
      <p:pic>
        <p:nvPicPr>
          <p:cNvPr id="8" name="Picture 7"/>
          <p:cNvPicPr/>
          <p:nvPr/>
        </p:nvPicPr>
        <p:blipFill>
          <a:blip r:embed="rId2" cstate="print"/>
          <a:srcRect r="59615" b="47578"/>
          <a:stretch>
            <a:fillRect/>
          </a:stretch>
        </p:blipFill>
        <p:spPr bwMode="auto">
          <a:xfrm>
            <a:off x="1044893" y="2695514"/>
            <a:ext cx="5832157" cy="3430649"/>
          </a:xfrm>
          <a:prstGeom prst="rect">
            <a:avLst/>
          </a:prstGeom>
          <a:noFill/>
          <a:ln w="9525">
            <a:noFill/>
            <a:miter lim="800000"/>
            <a:headEnd/>
            <a:tailEnd/>
          </a:ln>
        </p:spPr>
      </p:pic>
      <p:sp>
        <p:nvSpPr>
          <p:cNvPr id="7" name="Rectangle 6"/>
          <p:cNvSpPr/>
          <p:nvPr/>
        </p:nvSpPr>
        <p:spPr bwMode="auto">
          <a:xfrm>
            <a:off x="1267097" y="5055326"/>
            <a:ext cx="1802674" cy="248194"/>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a:t>
            </a:r>
            <a:endParaRPr lang="en-US" dirty="0"/>
          </a:p>
        </p:txBody>
      </p:sp>
      <p:sp>
        <p:nvSpPr>
          <p:cNvPr id="3" name="Content Placeholder 2"/>
          <p:cNvSpPr>
            <a:spLocks noGrp="1"/>
          </p:cNvSpPr>
          <p:nvPr>
            <p:ph idx="1"/>
          </p:nvPr>
        </p:nvSpPr>
        <p:spPr/>
        <p:txBody>
          <a:bodyPr/>
          <a:lstStyle/>
          <a:p>
            <a:pPr>
              <a:buClr>
                <a:schemeClr val="tx2">
                  <a:lumMod val="40000"/>
                  <a:lumOff val="60000"/>
                </a:schemeClr>
              </a:buClr>
              <a:buFont typeface="Wingdings" pitchFamily="2" charset="2"/>
              <a:buChar char="q"/>
            </a:pPr>
            <a:r>
              <a:rPr lang="en-US" dirty="0" smtClean="0"/>
              <a:t>These files are also maintained in the respective branches</a:t>
            </a:r>
          </a:p>
          <a:p>
            <a:pPr>
              <a:buClr>
                <a:schemeClr val="tx2">
                  <a:lumMod val="40000"/>
                  <a:lumOff val="60000"/>
                </a:schemeClr>
              </a:buClr>
              <a:buFont typeface="Wingdings" pitchFamily="2" charset="2"/>
              <a:buChar char="q"/>
            </a:pPr>
            <a:r>
              <a:rPr lang="en-US" dirty="0" smtClean="0"/>
              <a:t>Eg: CUSTOMER, SECTOR, TARGET, INDUSTRY, etc.</a:t>
            </a:r>
          </a:p>
          <a:p>
            <a:pPr>
              <a:buClr>
                <a:schemeClr val="tx2">
                  <a:lumMod val="40000"/>
                  <a:lumOff val="60000"/>
                </a:schemeClr>
              </a:buClr>
              <a:buFont typeface="Wingdings" pitchFamily="2" charset="2"/>
              <a:buChar char="q"/>
            </a:pPr>
            <a:r>
              <a:rPr lang="en-US" dirty="0" smtClean="0"/>
              <a:t>Copies are maintained separately</a:t>
            </a:r>
          </a:p>
          <a:p>
            <a:pPr>
              <a:buClr>
                <a:schemeClr val="tx2">
                  <a:lumMod val="40000"/>
                  <a:lumOff val="60000"/>
                </a:schemeClr>
              </a:buClr>
              <a:buFont typeface="Wingdings" pitchFamily="2" charset="2"/>
              <a:buChar char="q"/>
            </a:pPr>
            <a:r>
              <a:rPr lang="en-US" dirty="0" smtClean="0"/>
              <a:t>But the data could be shared by all the branches</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16</a:t>
            </a:fld>
            <a:endParaRPr lang="en-US"/>
          </a:p>
        </p:txBody>
      </p:sp>
      <p:pic>
        <p:nvPicPr>
          <p:cNvPr id="8" name="Picture 7"/>
          <p:cNvPicPr/>
          <p:nvPr/>
        </p:nvPicPr>
        <p:blipFill>
          <a:blip r:embed="rId2" cstate="print"/>
          <a:srcRect r="60256" b="47293"/>
          <a:stretch>
            <a:fillRect/>
          </a:stretch>
        </p:blipFill>
        <p:spPr bwMode="auto">
          <a:xfrm>
            <a:off x="1342753" y="2738303"/>
            <a:ext cx="6103076" cy="3387860"/>
          </a:xfrm>
          <a:prstGeom prst="rect">
            <a:avLst/>
          </a:prstGeom>
          <a:noFill/>
          <a:ln w="9525">
            <a:noFill/>
            <a:miter lim="800000"/>
            <a:headEnd/>
            <a:tailEnd/>
          </a:ln>
        </p:spPr>
      </p:pic>
      <p:sp>
        <p:nvSpPr>
          <p:cNvPr id="7" name="Rectangle 6"/>
          <p:cNvSpPr/>
          <p:nvPr/>
        </p:nvSpPr>
        <p:spPr bwMode="auto">
          <a:xfrm>
            <a:off x="1546316" y="4898572"/>
            <a:ext cx="1993719" cy="261257"/>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Parameter Files in T24</a:t>
            </a:r>
            <a:endParaRPr lang="en-US" dirty="0"/>
          </a:p>
        </p:txBody>
      </p:sp>
      <p:sp>
        <p:nvSpPr>
          <p:cNvPr id="3" name="Content Placeholder 2"/>
          <p:cNvSpPr>
            <a:spLocks noGrp="1"/>
          </p:cNvSpPr>
          <p:nvPr>
            <p:ph idx="1"/>
          </p:nvPr>
        </p:nvSpPr>
        <p:spPr>
          <a:xfrm>
            <a:off x="781438" y="1265238"/>
            <a:ext cx="7492768" cy="4860925"/>
          </a:xfrm>
        </p:spPr>
        <p:txBody>
          <a:bodyPr/>
          <a:lstStyle/>
          <a:p>
            <a:pPr>
              <a:buFontTx/>
              <a:buNone/>
            </a:pPr>
            <a:r>
              <a:rPr lang="en-US" dirty="0" smtClean="0"/>
              <a:t>Some of the files and tables that constitute an important part in T24.</a:t>
            </a:r>
          </a:p>
          <a:p>
            <a:pPr>
              <a:buFontTx/>
              <a:buNone/>
            </a:pPr>
            <a:endParaRPr lang="en-US" dirty="0" smtClean="0"/>
          </a:p>
          <a:p>
            <a:pPr>
              <a:buFont typeface="Arial" pitchFamily="34" charset="0"/>
              <a:buChar char="•"/>
            </a:pPr>
            <a:r>
              <a:rPr lang="en-US" b="1" dirty="0" smtClean="0"/>
              <a:t>PGM.FILE</a:t>
            </a:r>
          </a:p>
          <a:p>
            <a:pPr>
              <a:buFont typeface="Arial" pitchFamily="34" charset="0"/>
              <a:buChar char="•"/>
            </a:pPr>
            <a:r>
              <a:rPr lang="en-US" b="1" dirty="0" smtClean="0"/>
              <a:t>FILE.CONTROL</a:t>
            </a:r>
          </a:p>
          <a:p>
            <a:pPr>
              <a:buFont typeface="Arial" pitchFamily="34" charset="0"/>
              <a:buChar char="•"/>
            </a:pPr>
            <a:r>
              <a:rPr lang="en-US" b="1" dirty="0" smtClean="0"/>
              <a:t>STANDARD.SELECTION</a:t>
            </a:r>
          </a:p>
          <a:p>
            <a:pPr>
              <a:buFont typeface="Arial" pitchFamily="34" charset="0"/>
              <a:buChar char="•"/>
            </a:pPr>
            <a:r>
              <a:rPr lang="en-US" b="1" dirty="0" smtClean="0"/>
              <a:t>DATES</a:t>
            </a:r>
          </a:p>
          <a:p>
            <a:pPr>
              <a:buFont typeface="Arial" pitchFamily="34" charset="0"/>
              <a:buChar char="•"/>
            </a:pPr>
            <a:r>
              <a:rPr lang="en-US" b="1" dirty="0" smtClean="0"/>
              <a:t>HOLIDAY</a:t>
            </a:r>
          </a:p>
          <a:p>
            <a:pPr>
              <a:buFont typeface="Arial" pitchFamily="34" charset="0"/>
              <a:buChar char="•"/>
            </a:pPr>
            <a:r>
              <a:rPr lang="en-US" b="1" dirty="0" smtClean="0"/>
              <a:t>COMPANY</a:t>
            </a:r>
          </a:p>
          <a:p>
            <a:pPr>
              <a:buFont typeface="Arial" pitchFamily="34" charset="0"/>
              <a:buChar char="•"/>
            </a:pPr>
            <a:r>
              <a:rPr lang="en-US" b="1" dirty="0" smtClean="0"/>
              <a:t>SPF</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17</a:t>
            </a:fld>
            <a:endParaRPr lang="en-US"/>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PGM.FILE</a:t>
            </a:r>
            <a:endParaRPr lang="en-US" dirty="0"/>
          </a:p>
        </p:txBody>
      </p:sp>
      <p:sp>
        <p:nvSpPr>
          <p:cNvPr id="3" name="Content Placeholder 2"/>
          <p:cNvSpPr>
            <a:spLocks noGrp="1"/>
          </p:cNvSpPr>
          <p:nvPr>
            <p:ph idx="1"/>
          </p:nvPr>
        </p:nvSpPr>
        <p:spPr>
          <a:xfrm>
            <a:off x="847493" y="1265238"/>
            <a:ext cx="7515922" cy="4860925"/>
          </a:xfrm>
        </p:spPr>
        <p:txBody>
          <a:bodyPr/>
          <a:lstStyle/>
          <a:p>
            <a:pPr>
              <a:lnSpc>
                <a:spcPct val="80000"/>
              </a:lnSpc>
              <a:buFont typeface="Arial" pitchFamily="34" charset="0"/>
              <a:buChar char="•"/>
            </a:pPr>
            <a:r>
              <a:rPr lang="en-US" dirty="0" smtClean="0"/>
              <a:t>PGM.FILE stands for “Program File”. This is the application that keeps </a:t>
            </a:r>
          </a:p>
          <a:p>
            <a:pPr>
              <a:lnSpc>
                <a:spcPct val="80000"/>
              </a:lnSpc>
              <a:buFont typeface="Arial" pitchFamily="34" charset="0"/>
              <a:buChar char="•"/>
            </a:pPr>
            <a:r>
              <a:rPr lang="en-US" dirty="0" smtClean="0"/>
              <a:t>track of all applications (programs) in T24.</a:t>
            </a:r>
          </a:p>
          <a:p>
            <a:pPr>
              <a:lnSpc>
                <a:spcPct val="80000"/>
              </a:lnSpc>
              <a:buFont typeface="Arial" pitchFamily="34" charset="0"/>
              <a:buChar char="•"/>
            </a:pPr>
            <a:endParaRPr lang="en-US" dirty="0" smtClean="0"/>
          </a:p>
          <a:p>
            <a:pPr>
              <a:lnSpc>
                <a:spcPct val="75000"/>
              </a:lnSpc>
              <a:spcBef>
                <a:spcPct val="40000"/>
              </a:spcBef>
              <a:buFont typeface="Arial" pitchFamily="34" charset="0"/>
              <a:buChar char="•"/>
            </a:pPr>
            <a:r>
              <a:rPr lang="en-US" dirty="0" smtClean="0"/>
              <a:t>For any application to be executed within the T24 environment </a:t>
            </a:r>
          </a:p>
          <a:p>
            <a:pPr>
              <a:lnSpc>
                <a:spcPct val="75000"/>
              </a:lnSpc>
              <a:spcBef>
                <a:spcPct val="40000"/>
              </a:spcBef>
              <a:buFont typeface="Arial" pitchFamily="34" charset="0"/>
              <a:buChar char="•"/>
            </a:pPr>
            <a:r>
              <a:rPr lang="en-US" dirty="0" smtClean="0"/>
              <a:t>(command line), a valid entry should exist in PGM.FILE.</a:t>
            </a:r>
          </a:p>
          <a:p>
            <a:pPr>
              <a:lnSpc>
                <a:spcPct val="75000"/>
              </a:lnSpc>
              <a:spcBef>
                <a:spcPct val="40000"/>
              </a:spcBef>
              <a:buFont typeface="Arial" pitchFamily="34" charset="0"/>
              <a:buChar char="•"/>
            </a:pPr>
            <a:endParaRPr lang="en-US" dirty="0" smtClean="0"/>
          </a:p>
          <a:p>
            <a:pPr>
              <a:lnSpc>
                <a:spcPct val="75000"/>
              </a:lnSpc>
              <a:spcBef>
                <a:spcPct val="40000"/>
              </a:spcBef>
              <a:buFont typeface="Arial" pitchFamily="34" charset="0"/>
              <a:buChar char="•"/>
            </a:pPr>
            <a:r>
              <a:rPr lang="en-US" dirty="0" smtClean="0"/>
              <a:t>It is also checked to obtain the characteristics of the application.</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18</a:t>
            </a:fld>
            <a:endParaRPr lang="en-US"/>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B1852E23-AB73-49F5-A4EE-D55FA7BBFBC2}" type="slidenum">
              <a:rPr lang="en-GB"/>
              <a:pPr/>
              <a:t>1</a:t>
            </a:fld>
            <a:endParaRPr lang="en-GB"/>
          </a:p>
        </p:txBody>
      </p:sp>
      <p:sp>
        <p:nvSpPr>
          <p:cNvPr id="7171" name="Rectangle 23"/>
          <p:cNvSpPr>
            <a:spLocks noGrp="1" noChangeArrowheads="1"/>
          </p:cNvSpPr>
          <p:nvPr>
            <p:ph type="title"/>
          </p:nvPr>
        </p:nvSpPr>
        <p:spPr/>
        <p:txBody>
          <a:bodyPr/>
          <a:lstStyle/>
          <a:p>
            <a:pPr eaLnBrk="1" hangingPunct="1"/>
            <a:r>
              <a:rPr lang="en-US" smtClean="0"/>
              <a:t>Objectives</a:t>
            </a:r>
          </a:p>
        </p:txBody>
      </p:sp>
      <p:sp>
        <p:nvSpPr>
          <p:cNvPr id="7172" name="Rectangle 24"/>
          <p:cNvSpPr>
            <a:spLocks noGrp="1" noChangeArrowheads="1"/>
          </p:cNvSpPr>
          <p:nvPr>
            <p:ph type="body" idx="1"/>
          </p:nvPr>
        </p:nvSpPr>
        <p:spPr>
          <a:xfrm>
            <a:off x="992188" y="1592263"/>
            <a:ext cx="7874000" cy="4638675"/>
          </a:xfrm>
        </p:spPr>
        <p:txBody>
          <a:bodyPr/>
          <a:lstStyle/>
          <a:p>
            <a:pPr eaLnBrk="1" hangingPunct="1">
              <a:buFont typeface="Wingdings" pitchFamily="2" charset="2"/>
              <a:buNone/>
            </a:pPr>
            <a:r>
              <a:rPr lang="en-US" sz="1800" dirty="0" smtClean="0"/>
              <a:t>At the end of the session you will have </a:t>
            </a:r>
          </a:p>
          <a:p>
            <a:pPr eaLnBrk="1" hangingPunct="1"/>
            <a:endParaRPr lang="en-US" sz="1800" dirty="0" smtClean="0"/>
          </a:p>
          <a:p>
            <a:pPr eaLnBrk="1" hangingPunct="1"/>
            <a:r>
              <a:rPr lang="en-US" sz="1800" dirty="0" smtClean="0"/>
              <a:t>Adequate knowledge to understand</a:t>
            </a:r>
          </a:p>
          <a:p>
            <a:pPr lvl="1" eaLnBrk="1" hangingPunct="1"/>
            <a:r>
              <a:rPr lang="en-GB" altLang="en-GB" dirty="0" smtClean="0"/>
              <a:t>T24 directory structure</a:t>
            </a:r>
          </a:p>
          <a:p>
            <a:pPr lvl="1" eaLnBrk="1" hangingPunct="1"/>
            <a:r>
              <a:rPr lang="en-GB" altLang="en-GB" dirty="0" smtClean="0"/>
              <a:t>File types in T24</a:t>
            </a:r>
          </a:p>
          <a:p>
            <a:pPr lvl="1" eaLnBrk="1" hangingPunct="1"/>
            <a:r>
              <a:rPr lang="en-GB" altLang="en-GB" dirty="0" smtClean="0"/>
              <a:t>File classification in T24</a:t>
            </a:r>
          </a:p>
          <a:p>
            <a:pPr lvl="1" eaLnBrk="1" hangingPunct="1"/>
            <a:r>
              <a:rPr lang="en-GB" altLang="en-GB" dirty="0" smtClean="0"/>
              <a:t>Core parameter files in T24</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PGM.FILE TYPES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H – A program that has this type maintains three files the </a:t>
            </a:r>
            <a:r>
              <a:rPr lang="en-US" dirty="0" err="1" smtClean="0"/>
              <a:t>unauthorised</a:t>
            </a:r>
            <a:r>
              <a:rPr lang="en-US" dirty="0" smtClean="0"/>
              <a:t>, live and history </a:t>
            </a:r>
            <a:r>
              <a:rPr lang="en-US" dirty="0" smtClean="0"/>
              <a:t>files. The </a:t>
            </a:r>
            <a:r>
              <a:rPr lang="en-US" dirty="0" err="1" smtClean="0"/>
              <a:t>unauthorised</a:t>
            </a:r>
            <a:r>
              <a:rPr lang="en-US" dirty="0" smtClean="0"/>
              <a:t> file is updated at input, the live file at </a:t>
            </a:r>
            <a:r>
              <a:rPr lang="en-US" dirty="0" err="1" smtClean="0"/>
              <a:t>authorisation</a:t>
            </a:r>
            <a:r>
              <a:rPr lang="en-US" dirty="0" smtClean="0"/>
              <a:t>, and the history file whenever there is an </a:t>
            </a:r>
            <a:r>
              <a:rPr lang="en-US" dirty="0" err="1" smtClean="0"/>
              <a:t>authorised</a:t>
            </a:r>
            <a:r>
              <a:rPr lang="en-US" dirty="0" smtClean="0"/>
              <a:t> change to a record.</a:t>
            </a:r>
          </a:p>
          <a:p>
            <a:pPr>
              <a:buFont typeface="Arial" pitchFamily="34" charset="0"/>
              <a:buChar char="•"/>
            </a:pPr>
            <a:r>
              <a:rPr lang="en-US" dirty="0" smtClean="0"/>
              <a:t>U -  A program similar to type ‘H’ except that history is not maintained.</a:t>
            </a:r>
          </a:p>
          <a:p>
            <a:pPr>
              <a:buFont typeface="Arial" pitchFamily="34" charset="0"/>
              <a:buChar char="•"/>
            </a:pPr>
            <a:r>
              <a:rPr lang="en-US" dirty="0" smtClean="0"/>
              <a:t>L – A program that displays the data of a live file but does not allow updates</a:t>
            </a:r>
            <a:r>
              <a:rPr lang="en-US" dirty="0" smtClean="0"/>
              <a:t>. Updates </a:t>
            </a:r>
            <a:r>
              <a:rPr lang="en-US" dirty="0" smtClean="0"/>
              <a:t>to these files would be controlled by the system automatically.</a:t>
            </a:r>
          </a:p>
          <a:p>
            <a:pPr>
              <a:buFont typeface="Arial" pitchFamily="34" charset="0"/>
              <a:buChar char="•"/>
            </a:pPr>
            <a:r>
              <a:rPr lang="en-US" dirty="0" smtClean="0"/>
              <a:t>T – A program that displays data in a table file(such as a list of keys) but does not allow update.</a:t>
            </a:r>
          </a:p>
          <a:p>
            <a:pPr>
              <a:lnSpc>
                <a:spcPct val="90000"/>
              </a:lnSpc>
              <a:buFont typeface="Arial" pitchFamily="34" charset="0"/>
              <a:buChar char="•"/>
            </a:pPr>
            <a:r>
              <a:rPr lang="en-US" dirty="0" smtClean="0"/>
              <a:t>W – A program that </a:t>
            </a:r>
            <a:r>
              <a:rPr lang="en-US" dirty="0" smtClean="0"/>
              <a:t>permits </a:t>
            </a:r>
            <a:r>
              <a:rPr lang="en-US" dirty="0" smtClean="0"/>
              <a:t>updates to a work or temporary file</a:t>
            </a:r>
            <a:r>
              <a:rPr lang="en-US" dirty="0" smtClean="0"/>
              <a:t>. A </a:t>
            </a:r>
            <a:r>
              <a:rPr lang="en-US" dirty="0" smtClean="0"/>
              <a:t>typical </a:t>
            </a:r>
            <a:r>
              <a:rPr lang="en-US" dirty="0" smtClean="0"/>
              <a:t>example </a:t>
            </a:r>
            <a:r>
              <a:rPr lang="en-US" dirty="0" smtClean="0"/>
              <a:t>would be the REPGEN.OUTPUT program where print or display parameters for a report can be loaded.</a:t>
            </a:r>
          </a:p>
          <a:p>
            <a:pPr>
              <a:lnSpc>
                <a:spcPct val="90000"/>
              </a:lnSpc>
              <a:buFont typeface="Arial" pitchFamily="34" charset="0"/>
              <a:buChar char="•"/>
            </a:pPr>
            <a:r>
              <a:rPr lang="en-US" dirty="0" smtClean="0"/>
              <a:t>B – A batch job that can only be accessed during the ‘off-line’ processing in BATCH.CONTROL</a:t>
            </a:r>
          </a:p>
          <a:p>
            <a:pPr>
              <a:lnSpc>
                <a:spcPct val="90000"/>
              </a:lnSpc>
              <a:buFont typeface="Arial" pitchFamily="34" charset="0"/>
              <a:buChar char="•"/>
            </a:pPr>
            <a:r>
              <a:rPr lang="en-US" dirty="0" smtClean="0"/>
              <a:t>M – Main-line program that can be run from the action line but has </a:t>
            </a:r>
            <a:r>
              <a:rPr lang="en-US" dirty="0" err="1" smtClean="0"/>
              <a:t>nofile</a:t>
            </a:r>
            <a:r>
              <a:rPr lang="en-US" dirty="0" smtClean="0"/>
              <a:t> directly associated with it.</a:t>
            </a:r>
          </a:p>
          <a:p>
            <a:endParaRPr lang="en-US" dirty="0" smtClean="0"/>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19</a:t>
            </a:fld>
            <a:endParaRPr lang="en-US"/>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PGM.FILE TYPES – CONTD. </a:t>
            </a:r>
            <a:endParaRPr lang="en-US" dirty="0"/>
          </a:p>
        </p:txBody>
      </p:sp>
      <p:sp>
        <p:nvSpPr>
          <p:cNvPr id="3" name="Content Placeholder 2"/>
          <p:cNvSpPr>
            <a:spLocks noGrp="1"/>
          </p:cNvSpPr>
          <p:nvPr>
            <p:ph idx="1"/>
          </p:nvPr>
        </p:nvSpPr>
        <p:spPr/>
        <p:txBody>
          <a:bodyPr/>
          <a:lstStyle/>
          <a:p>
            <a:pPr>
              <a:lnSpc>
                <a:spcPct val="90000"/>
              </a:lnSpc>
              <a:buFont typeface="Arial" pitchFamily="34" charset="0"/>
              <a:buChar char="•"/>
            </a:pPr>
            <a:r>
              <a:rPr lang="en-US" dirty="0" smtClean="0"/>
              <a:t>S – Subroutine. A program used in the T24 system but one that is executed automatically whenever required. It cannot be entered by the user either at the action line or from within the Batch Control System</a:t>
            </a:r>
            <a:r>
              <a:rPr lang="en-US" dirty="0" smtClean="0"/>
              <a:t>. It </a:t>
            </a:r>
            <a:r>
              <a:rPr lang="en-US" dirty="0" smtClean="0"/>
              <a:t>is recommended that these are loaded only when they are needed by the report generator.</a:t>
            </a:r>
          </a:p>
          <a:p>
            <a:pPr>
              <a:lnSpc>
                <a:spcPct val="90000"/>
              </a:lnSpc>
            </a:pPr>
            <a:r>
              <a:rPr lang="en-US" dirty="0" smtClean="0"/>
              <a:t>   </a:t>
            </a:r>
            <a:r>
              <a:rPr lang="en-US" dirty="0" err="1" smtClean="0"/>
              <a:t>Eg</a:t>
            </a:r>
            <a:r>
              <a:rPr lang="en-US" dirty="0" smtClean="0"/>
              <a:t>: IN2…routines.</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20</a:t>
            </a:fld>
            <a:endParaRPr lang="en-US"/>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FILE.CONTROL</a:t>
            </a:r>
            <a:endParaRPr lang="en-US" dirty="0"/>
          </a:p>
        </p:txBody>
      </p:sp>
      <p:sp>
        <p:nvSpPr>
          <p:cNvPr id="3" name="Content Placeholder 2"/>
          <p:cNvSpPr>
            <a:spLocks noGrp="1"/>
          </p:cNvSpPr>
          <p:nvPr>
            <p:ph idx="1"/>
          </p:nvPr>
        </p:nvSpPr>
        <p:spPr/>
        <p:txBody>
          <a:bodyPr/>
          <a:lstStyle/>
          <a:p>
            <a:pPr>
              <a:lnSpc>
                <a:spcPct val="115000"/>
              </a:lnSpc>
              <a:buFont typeface="Arial" pitchFamily="34" charset="0"/>
              <a:buChar char="•"/>
            </a:pPr>
            <a:r>
              <a:rPr lang="en-US" dirty="0" smtClean="0"/>
              <a:t>To execute  any application in T24, in addition to having an entry in the PGM.FILE, an entry for that particular application should exist in the F.FILE.CONTROL application.</a:t>
            </a:r>
          </a:p>
          <a:p>
            <a:pPr>
              <a:buFont typeface="Arial" pitchFamily="34" charset="0"/>
              <a:buChar char="•"/>
            </a:pPr>
            <a:endParaRPr lang="en-US" dirty="0" smtClean="0"/>
          </a:p>
          <a:p>
            <a:pPr>
              <a:lnSpc>
                <a:spcPct val="115000"/>
              </a:lnSpc>
              <a:buFont typeface="Arial" pitchFamily="34" charset="0"/>
              <a:buChar char="•"/>
            </a:pPr>
            <a:r>
              <a:rPr lang="en-US" dirty="0" smtClean="0"/>
              <a:t>FILE.CONTROL name denotes, controls the type of information being stored </a:t>
            </a:r>
          </a:p>
          <a:p>
            <a:pPr>
              <a:lnSpc>
                <a:spcPct val="115000"/>
              </a:lnSpc>
            </a:pPr>
            <a:r>
              <a:rPr lang="en-US" dirty="0" smtClean="0"/>
              <a:t>      in a file(application).</a:t>
            </a:r>
          </a:p>
          <a:p>
            <a:pPr>
              <a:lnSpc>
                <a:spcPct val="115000"/>
              </a:lnSpc>
              <a:buFont typeface="Arial" pitchFamily="34" charset="0"/>
              <a:buChar char="•"/>
            </a:pPr>
            <a:endParaRPr lang="en-US" dirty="0" smtClean="0"/>
          </a:p>
          <a:p>
            <a:pPr>
              <a:lnSpc>
                <a:spcPct val="115000"/>
              </a:lnSpc>
              <a:buFont typeface="Arial" pitchFamily="34" charset="0"/>
              <a:buChar char="•"/>
            </a:pPr>
            <a:r>
              <a:rPr lang="en-US" dirty="0" smtClean="0"/>
              <a:t>Only applications that store data will have an entry in the     FILE.CONTROL application.</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21</a:t>
            </a:fld>
            <a:endParaRPr lang="en-US"/>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SELECTION</a:t>
            </a:r>
            <a:endParaRPr lang="en-US" dirty="0"/>
          </a:p>
        </p:txBody>
      </p:sp>
      <p:sp>
        <p:nvSpPr>
          <p:cNvPr id="3" name="Content Placeholder 2"/>
          <p:cNvSpPr>
            <a:spLocks noGrp="1"/>
          </p:cNvSpPr>
          <p:nvPr>
            <p:ph idx="1"/>
          </p:nvPr>
        </p:nvSpPr>
        <p:spPr/>
        <p:txBody>
          <a:bodyPr/>
          <a:lstStyle/>
          <a:p>
            <a:pPr>
              <a:lnSpc>
                <a:spcPct val="120000"/>
              </a:lnSpc>
              <a:buFont typeface="Arial" pitchFamily="34" charset="0"/>
              <a:buChar char="•"/>
            </a:pPr>
            <a:r>
              <a:rPr lang="en-US" dirty="0" smtClean="0"/>
              <a:t>All the application will have a data file and a dictionary file.  The data file will store all the data’s of the application where as the dictionary file will store all the field names and their definitions.</a:t>
            </a:r>
          </a:p>
          <a:p>
            <a:pPr>
              <a:lnSpc>
                <a:spcPct val="120000"/>
              </a:lnSpc>
              <a:buFont typeface="Arial" pitchFamily="34" charset="0"/>
              <a:buChar char="•"/>
            </a:pPr>
            <a:r>
              <a:rPr lang="en-US" dirty="0" smtClean="0"/>
              <a:t>Standard Selection will contain the field definition of all the 	fields in the application. </a:t>
            </a:r>
          </a:p>
          <a:p>
            <a:pPr>
              <a:lnSpc>
                <a:spcPct val="120000"/>
              </a:lnSpc>
              <a:buFont typeface="Arial" pitchFamily="34" charset="0"/>
              <a:buChar char="•"/>
            </a:pPr>
            <a:r>
              <a:rPr lang="en-US" dirty="0" err="1" smtClean="0"/>
              <a:t>Standard.Selection</a:t>
            </a:r>
            <a:r>
              <a:rPr lang="en-US" dirty="0" smtClean="0"/>
              <a:t> contains only one record per application.</a:t>
            </a:r>
          </a:p>
          <a:p>
            <a:pPr>
              <a:lnSpc>
                <a:spcPct val="120000"/>
              </a:lnSpc>
              <a:buFont typeface="Arial" pitchFamily="34" charset="0"/>
              <a:buChar char="•"/>
            </a:pPr>
            <a:r>
              <a:rPr lang="en-US" dirty="0" smtClean="0"/>
              <a:t>The </a:t>
            </a:r>
            <a:r>
              <a:rPr lang="en-US" dirty="0" err="1" smtClean="0"/>
              <a:t>Standard.Selection</a:t>
            </a:r>
            <a:r>
              <a:rPr lang="en-US" dirty="0" smtClean="0"/>
              <a:t> application not only contains the field definition of the fields (system fields), but also the definition of all local reference fields (user defined fields).  </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22</a:t>
            </a:fld>
            <a:endParaRPr lang="en-US"/>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DATES  is a very important application in T24.It is of type INT and hence only one copy of the file will exist irrespective of the number of branches that a bank may have.</a:t>
            </a:r>
          </a:p>
          <a:p>
            <a:pPr>
              <a:buFont typeface="Arial" pitchFamily="34" charset="0"/>
              <a:buChar char="•"/>
            </a:pPr>
            <a:r>
              <a:rPr lang="en-US" dirty="0" smtClean="0"/>
              <a:t>As  the name denotes, the DATES application is used to store the date of T24.</a:t>
            </a:r>
          </a:p>
          <a:p>
            <a:pPr>
              <a:buFont typeface="Arial" pitchFamily="34" charset="0"/>
              <a:buChar char="•"/>
            </a:pPr>
            <a:r>
              <a:rPr lang="en-US" dirty="0" smtClean="0"/>
              <a:t>It is vital to understand that T24 maintains its own date and does not go by the system date.</a:t>
            </a:r>
          </a:p>
          <a:p>
            <a:pPr>
              <a:buFont typeface="Arial" pitchFamily="34" charset="0"/>
              <a:buChar char="•"/>
            </a:pPr>
            <a:r>
              <a:rPr lang="en-US" dirty="0" smtClean="0"/>
              <a:t>ID : Company code(</a:t>
            </a:r>
            <a:r>
              <a:rPr lang="en-US" dirty="0" err="1" smtClean="0"/>
              <a:t>everybranch</a:t>
            </a:r>
            <a:r>
              <a:rPr lang="en-US" dirty="0" smtClean="0"/>
              <a:t>(company) will have a company code in T24 to  uniquely identify itself. This is defined in the company file.</a:t>
            </a:r>
          </a:p>
          <a:p>
            <a:r>
              <a:rPr lang="en-US" dirty="0" smtClean="0"/>
              <a:t>   Example: ID:GB0010001</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23</a:t>
            </a:fld>
            <a:endParaRPr lang="en-US"/>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dirty="0" smtClean="0">
                <a:cs typeface="Times New Roman" pitchFamily="18" charset="0"/>
              </a:rPr>
              <a:t>The Company file, as the name denotes contains the details of the various companies (branches) of a bank.  </a:t>
            </a:r>
          </a:p>
          <a:p>
            <a:pPr algn="just">
              <a:buFont typeface="Arial" pitchFamily="34" charset="0"/>
              <a:buChar char="•"/>
            </a:pPr>
            <a:r>
              <a:rPr lang="en-US" dirty="0" smtClean="0">
                <a:cs typeface="Times New Roman" pitchFamily="18" charset="0"/>
              </a:rPr>
              <a:t>		Only one record per company. </a:t>
            </a:r>
          </a:p>
          <a:p>
            <a:pPr algn="just">
              <a:buFont typeface="Arial" pitchFamily="34" charset="0"/>
              <a:buChar char="•"/>
            </a:pPr>
            <a:r>
              <a:rPr lang="en-US" dirty="0" smtClean="0">
                <a:cs typeface="Times New Roman" pitchFamily="18" charset="0"/>
              </a:rPr>
              <a:t>		ID : Company Code </a:t>
            </a:r>
          </a:p>
          <a:p>
            <a:pPr algn="just">
              <a:buFont typeface="Arial" pitchFamily="34" charset="0"/>
              <a:buChar char="•"/>
            </a:pPr>
            <a:r>
              <a:rPr lang="en-US" dirty="0" smtClean="0">
                <a:cs typeface="Times New Roman" pitchFamily="18" charset="0"/>
              </a:rPr>
              <a:t>		ID : IN0010001 </a:t>
            </a:r>
          </a:p>
          <a:p>
            <a:pPr algn="just">
              <a:buFont typeface="Arial" pitchFamily="34" charset="0"/>
              <a:buChar char="•"/>
            </a:pPr>
            <a:r>
              <a:rPr lang="en-US" dirty="0" smtClean="0">
                <a:cs typeface="Times New Roman" pitchFamily="18" charset="0"/>
              </a:rPr>
              <a:t>Company record will also contain information like what are all the applications that are attached to this Company.  </a:t>
            </a:r>
          </a:p>
          <a:p>
            <a:pPr algn="just">
              <a:buFont typeface="Arial" pitchFamily="34" charset="0"/>
              <a:buChar char="•"/>
            </a:pPr>
            <a:r>
              <a:rPr lang="en-US" dirty="0" smtClean="0">
                <a:cs typeface="Times New Roman" pitchFamily="18" charset="0"/>
              </a:rPr>
              <a:t>The auto id generation in each application are also specified in this Company application only.</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24</a:t>
            </a:fld>
            <a:endParaRPr lang="en-US"/>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HOLIDAY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The purpose of this table is to indicate the public </a:t>
            </a:r>
            <a:r>
              <a:rPr lang="en-US" dirty="0" err="1" smtClean="0"/>
              <a:t>hoildays</a:t>
            </a:r>
            <a:r>
              <a:rPr lang="en-US" dirty="0" smtClean="0"/>
              <a:t> for each country or Region within a Country, for the </a:t>
            </a:r>
            <a:r>
              <a:rPr lang="en-US" dirty="0" err="1" smtClean="0"/>
              <a:t>calender</a:t>
            </a:r>
            <a:r>
              <a:rPr lang="en-US" dirty="0" smtClean="0"/>
              <a:t> years over which the bank’s current business is spread.</a:t>
            </a:r>
          </a:p>
          <a:p>
            <a:pPr algn="just">
              <a:spcBef>
                <a:spcPct val="30000"/>
              </a:spcBef>
              <a:buFont typeface="Arial" pitchFamily="34" charset="0"/>
              <a:buChar char="•"/>
            </a:pPr>
            <a:r>
              <a:rPr lang="en-US" dirty="0" smtClean="0">
                <a:cs typeface="Times New Roman" pitchFamily="18" charset="0"/>
              </a:rPr>
              <a:t>The non-working weekend days are then generated automatically for the year and for this reason they do not have to be specified individually as public holidays.  </a:t>
            </a:r>
          </a:p>
          <a:p>
            <a:pPr algn="just">
              <a:spcBef>
                <a:spcPct val="30000"/>
              </a:spcBef>
              <a:buFont typeface="Arial" pitchFamily="34" charset="0"/>
              <a:buChar char="•"/>
            </a:pPr>
            <a:r>
              <a:rPr lang="en-US" dirty="0" smtClean="0">
                <a:cs typeface="Times New Roman" pitchFamily="18" charset="0"/>
              </a:rPr>
              <a:t>Each GLOBUS application will refer to this table during input validation to verify that any dates entered by the user are working days or to force an override to accept non-working days. </a:t>
            </a:r>
          </a:p>
          <a:p>
            <a:pPr algn="just">
              <a:spcBef>
                <a:spcPct val="30000"/>
              </a:spcBef>
              <a:buFont typeface="Arial" pitchFamily="34" charset="0"/>
              <a:buChar char="•"/>
            </a:pPr>
            <a:r>
              <a:rPr lang="en-US" dirty="0" smtClean="0">
                <a:cs typeface="Times New Roman" pitchFamily="18" charset="0"/>
              </a:rPr>
              <a:t>The id of Holiday should be of this format.  The US001998.  </a:t>
            </a:r>
          </a:p>
          <a:p>
            <a:pPr algn="just">
              <a:spcBef>
                <a:spcPct val="30000"/>
              </a:spcBef>
              <a:buFont typeface="Arial" pitchFamily="34" charset="0"/>
              <a:buChar char="•"/>
            </a:pPr>
            <a:r>
              <a:rPr lang="en-US" dirty="0" smtClean="0">
                <a:cs typeface="Times New Roman" pitchFamily="18" charset="0"/>
              </a:rPr>
              <a:t>	US – Country Code </a:t>
            </a:r>
          </a:p>
          <a:p>
            <a:pPr algn="just">
              <a:spcBef>
                <a:spcPct val="30000"/>
              </a:spcBef>
              <a:buFont typeface="Arial" pitchFamily="34" charset="0"/>
              <a:buChar char="•"/>
            </a:pPr>
            <a:r>
              <a:rPr lang="en-US" dirty="0" smtClean="0">
                <a:cs typeface="Times New Roman" pitchFamily="18" charset="0"/>
              </a:rPr>
              <a:t>	00 – Region Code  (default) </a:t>
            </a:r>
          </a:p>
          <a:p>
            <a:pPr algn="just">
              <a:spcBef>
                <a:spcPct val="30000"/>
              </a:spcBef>
              <a:buFont typeface="Arial" pitchFamily="34" charset="0"/>
              <a:buChar char="•"/>
            </a:pPr>
            <a:r>
              <a:rPr lang="en-US" dirty="0" smtClean="0">
                <a:cs typeface="Times New Roman" pitchFamily="18" charset="0"/>
              </a:rPr>
              <a:t>	1998 – Year.  </a:t>
            </a:r>
          </a:p>
          <a:p>
            <a:pPr algn="just">
              <a:spcBef>
                <a:spcPct val="30000"/>
              </a:spcBef>
              <a:buFont typeface="Arial" pitchFamily="34" charset="0"/>
              <a:buChar char="•"/>
            </a:pPr>
            <a:r>
              <a:rPr lang="en-US" dirty="0" smtClean="0">
                <a:cs typeface="Times New Roman" pitchFamily="18" charset="0"/>
              </a:rPr>
              <a:t>	Region code should be defined along with Country Code in Region table, if region code has to be entered.</a:t>
            </a:r>
          </a:p>
          <a:p>
            <a:endParaRPr lang="en-US" dirty="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25</a:t>
            </a:fld>
            <a:endParaRPr lang="en-US"/>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SYSTEM.PARAMETER.FILE (SPF)</a:t>
            </a:r>
            <a:endParaRPr lang="en-US" dirty="0"/>
          </a:p>
        </p:txBody>
      </p:sp>
      <p:sp>
        <p:nvSpPr>
          <p:cNvPr id="3" name="Content Placeholder 2"/>
          <p:cNvSpPr>
            <a:spLocks noGrp="1"/>
          </p:cNvSpPr>
          <p:nvPr>
            <p:ph idx="1"/>
          </p:nvPr>
        </p:nvSpPr>
        <p:spPr>
          <a:xfrm>
            <a:off x="244475" y="1265238"/>
            <a:ext cx="8074335" cy="4860925"/>
          </a:xfrm>
        </p:spPr>
        <p:txBody>
          <a:bodyPr/>
          <a:lstStyle/>
          <a:p>
            <a:pPr>
              <a:buFont typeface="Arial" pitchFamily="34" charset="0"/>
              <a:buChar char="•"/>
            </a:pPr>
            <a:r>
              <a:rPr lang="en-US" dirty="0" smtClean="0"/>
              <a:t>SPF stands for ‘SYSTEM PARAMETER 	FILE’.  </a:t>
            </a:r>
          </a:p>
          <a:p>
            <a:pPr>
              <a:buFont typeface="Arial" pitchFamily="34" charset="0"/>
              <a:buChar char="•"/>
            </a:pPr>
            <a:r>
              <a:rPr lang="en-US" dirty="0" smtClean="0"/>
              <a:t>This file, is one of the first file which has to be setup during installation.  </a:t>
            </a:r>
          </a:p>
          <a:p>
            <a:pPr>
              <a:buFont typeface="Arial" pitchFamily="34" charset="0"/>
              <a:buChar char="•"/>
            </a:pPr>
            <a:r>
              <a:rPr lang="en-US" dirty="0" smtClean="0"/>
              <a:t>This file holds the details of the system wide parameters that are required to run the system.  </a:t>
            </a:r>
          </a:p>
          <a:p>
            <a:pPr>
              <a:buFont typeface="Arial" pitchFamily="34" charset="0"/>
              <a:buChar char="•"/>
            </a:pPr>
            <a:r>
              <a:rPr lang="en-US" dirty="0" smtClean="0"/>
              <a:t>This file will contain only one record and the ID of the record is ‘SYSTEM’. </a:t>
            </a:r>
          </a:p>
          <a:p>
            <a:pPr>
              <a:buFont typeface="Arial" pitchFamily="34" charset="0"/>
              <a:buChar char="•"/>
            </a:pPr>
            <a:r>
              <a:rPr lang="en-US" dirty="0" smtClean="0"/>
              <a:t>This file contains all major information like license and all the products attached to the client and so on.</a:t>
            </a:r>
          </a:p>
          <a:p>
            <a:endParaRPr lang="en-US" dirty="0" smtClean="0"/>
          </a:p>
        </p:txBody>
      </p:sp>
      <p:sp>
        <p:nvSpPr>
          <p:cNvPr id="4" name="Date Placeholder 3"/>
          <p:cNvSpPr>
            <a:spLocks noGrp="1"/>
          </p:cNvSpPr>
          <p:nvPr>
            <p:ph type="dt" sz="half" idx="10"/>
          </p:nvPr>
        </p:nvSpPr>
        <p:spPr/>
        <p:txBody>
          <a:bodyPr/>
          <a:lstStyle/>
          <a:p>
            <a:pPr>
              <a:defRPr/>
            </a:pPr>
            <a:r>
              <a:rPr lang="fr-FR" smtClean="0"/>
              <a:t>© 2010 Capgemini - All rights reserved</a:t>
            </a:r>
            <a:endParaRPr lang="en-US" dirty="0"/>
          </a:p>
        </p:txBody>
      </p:sp>
      <p:sp>
        <p:nvSpPr>
          <p:cNvPr id="5" name="Slide Number Placeholder 4"/>
          <p:cNvSpPr>
            <a:spLocks noGrp="1"/>
          </p:cNvSpPr>
          <p:nvPr>
            <p:ph type="sldNum" sz="quarter" idx="11"/>
          </p:nvPr>
        </p:nvSpPr>
        <p:spPr/>
        <p:txBody>
          <a:bodyPr/>
          <a:lstStyle/>
          <a:p>
            <a:pPr>
              <a:defRPr/>
            </a:pPr>
            <a:fld id="{AE72FC40-BA65-4A86-8DAC-7CB69408270E}" type="slidenum">
              <a:rPr lang="en-US" smtClean="0"/>
              <a:pPr>
                <a:defRPr/>
              </a:pPr>
              <a:t>26</a:t>
            </a:fld>
            <a:endParaRPr lang="en-US"/>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03200" y="254000"/>
            <a:ext cx="7589838" cy="736600"/>
          </a:xfrm>
        </p:spPr>
        <p:txBody>
          <a:bodyPr/>
          <a:lstStyle/>
          <a:p>
            <a:pPr eaLnBrk="1" hangingPunct="1"/>
            <a:r>
              <a:rPr lang="en-GB" sz="2500" smtClean="0"/>
              <a:t>  </a:t>
            </a:r>
            <a:r>
              <a:rPr lang="en-GB" smtClean="0"/>
              <a:t>T24 Directory Structure</a:t>
            </a:r>
          </a:p>
        </p:txBody>
      </p:sp>
      <p:sp>
        <p:nvSpPr>
          <p:cNvPr id="8195" name="Content Placeholder 2"/>
          <p:cNvSpPr>
            <a:spLocks noGrp="1"/>
          </p:cNvSpPr>
          <p:nvPr>
            <p:ph idx="1"/>
          </p:nvPr>
        </p:nvSpPr>
        <p:spPr>
          <a:xfrm>
            <a:off x="357188" y="3759200"/>
            <a:ext cx="8501062" cy="2741613"/>
          </a:xfrm>
        </p:spPr>
        <p:txBody>
          <a:bodyPr/>
          <a:lstStyle/>
          <a:p>
            <a:pPr eaLnBrk="1" hangingPunct="1">
              <a:spcBef>
                <a:spcPct val="50000"/>
              </a:spcBef>
            </a:pPr>
            <a:endParaRPr lang="en-US" altLang="en-GB" sz="1500" b="1" smtClean="0"/>
          </a:p>
          <a:p>
            <a:pPr eaLnBrk="1" hangingPunct="1">
              <a:spcBef>
                <a:spcPct val="50000"/>
              </a:spcBef>
            </a:pPr>
            <a:r>
              <a:rPr lang="en-US" altLang="en-GB" sz="1800" b="1" smtClean="0"/>
              <a:t>bnk</a:t>
            </a:r>
            <a:r>
              <a:rPr lang="en-US" altLang="en-GB" sz="1800" smtClean="0"/>
              <a:t> is the parent directory</a:t>
            </a:r>
          </a:p>
          <a:p>
            <a:pPr eaLnBrk="1" hangingPunct="1">
              <a:spcBef>
                <a:spcPct val="50000"/>
              </a:spcBef>
            </a:pPr>
            <a:r>
              <a:rPr lang="en-US" altLang="en-GB" sz="1800" b="1" smtClean="0"/>
              <a:t>bnk.data</a:t>
            </a:r>
            <a:r>
              <a:rPr lang="en-US" altLang="en-GB" sz="1800" smtClean="0"/>
              <a:t> : Holds all the data files of T24. Contains subdirectories. Each of the subdirectories refer to the various products installed. Data files of applications are stored under the appropriate subdirectories</a:t>
            </a:r>
          </a:p>
          <a:p>
            <a:pPr eaLnBrk="1" hangingPunct="1"/>
            <a:endParaRPr lang="en-GB" sz="1400" smtClean="0"/>
          </a:p>
        </p:txBody>
      </p:sp>
      <p:sp>
        <p:nvSpPr>
          <p:cNvPr id="8196"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E9FF087B-6882-4016-AD9A-3BE110FC5455}" type="slidenum">
              <a:rPr lang="en-GB"/>
              <a:pPr/>
              <a:t>2</a:t>
            </a:fld>
            <a:endParaRPr lang="en-GB"/>
          </a:p>
        </p:txBody>
      </p:sp>
      <p:grpSp>
        <p:nvGrpSpPr>
          <p:cNvPr id="2" name="Group 37"/>
          <p:cNvGrpSpPr>
            <a:grpSpLocks/>
          </p:cNvGrpSpPr>
          <p:nvPr/>
        </p:nvGrpSpPr>
        <p:grpSpPr bwMode="auto">
          <a:xfrm>
            <a:off x="268288" y="1481138"/>
            <a:ext cx="8575675" cy="2035175"/>
            <a:chOff x="85725" y="642938"/>
            <a:chExt cx="8843963" cy="1928812"/>
          </a:xfrm>
        </p:grpSpPr>
        <p:sp>
          <p:nvSpPr>
            <p:cNvPr id="8198" name="Text Box 16"/>
            <p:cNvSpPr txBox="1">
              <a:spLocks noChangeArrowheads="1"/>
            </p:cNvSpPr>
            <p:nvPr/>
          </p:nvSpPr>
          <p:spPr bwMode="auto">
            <a:xfrm>
              <a:off x="3929063" y="642938"/>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a:t>
              </a:r>
              <a:endParaRPr lang="en-US">
                <a:solidFill>
                  <a:schemeClr val="accent2"/>
                </a:solidFill>
              </a:endParaRPr>
            </a:p>
          </p:txBody>
        </p:sp>
        <p:sp>
          <p:nvSpPr>
            <p:cNvPr id="8199" name="Text Box 16"/>
            <p:cNvSpPr txBox="1">
              <a:spLocks noChangeArrowheads="1"/>
            </p:cNvSpPr>
            <p:nvPr/>
          </p:nvSpPr>
          <p:spPr bwMode="auto">
            <a:xfrm>
              <a:off x="871538" y="14287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bnk.data</a:t>
              </a:r>
              <a:endParaRPr lang="en-US">
                <a:solidFill>
                  <a:schemeClr val="accent2"/>
                </a:solidFill>
              </a:endParaRPr>
            </a:p>
          </p:txBody>
        </p:sp>
        <p:sp>
          <p:nvSpPr>
            <p:cNvPr id="8200" name="Text Box 16"/>
            <p:cNvSpPr txBox="1">
              <a:spLocks noChangeArrowheads="1"/>
            </p:cNvSpPr>
            <p:nvPr/>
          </p:nvSpPr>
          <p:spPr bwMode="auto">
            <a:xfrm>
              <a:off x="2228850" y="14287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bnk.dict</a:t>
              </a:r>
            </a:p>
          </p:txBody>
        </p:sp>
        <p:sp>
          <p:nvSpPr>
            <p:cNvPr id="8201" name="Text Box 16"/>
            <p:cNvSpPr txBox="1">
              <a:spLocks noChangeArrowheads="1"/>
            </p:cNvSpPr>
            <p:nvPr/>
          </p:nvSpPr>
          <p:spPr bwMode="auto">
            <a:xfrm>
              <a:off x="4386263" y="14287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bnk.run</a:t>
              </a:r>
            </a:p>
          </p:txBody>
        </p:sp>
        <p:sp>
          <p:nvSpPr>
            <p:cNvPr id="8202" name="Text Box 16"/>
            <p:cNvSpPr txBox="1">
              <a:spLocks noChangeArrowheads="1"/>
            </p:cNvSpPr>
            <p:nvPr/>
          </p:nvSpPr>
          <p:spPr bwMode="auto">
            <a:xfrm>
              <a:off x="5586413" y="14287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bnk.help</a:t>
              </a:r>
            </a:p>
          </p:txBody>
        </p:sp>
        <p:sp>
          <p:nvSpPr>
            <p:cNvPr id="8203" name="Text Box 16"/>
            <p:cNvSpPr txBox="1">
              <a:spLocks noChangeArrowheads="1"/>
            </p:cNvSpPr>
            <p:nvPr/>
          </p:nvSpPr>
          <p:spPr bwMode="auto">
            <a:xfrm>
              <a:off x="6815138" y="14287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bnk..jnl</a:t>
              </a:r>
            </a:p>
          </p:txBody>
        </p:sp>
        <p:sp>
          <p:nvSpPr>
            <p:cNvPr id="8204" name="Text Box 16"/>
            <p:cNvSpPr txBox="1">
              <a:spLocks noChangeArrowheads="1"/>
            </p:cNvSpPr>
            <p:nvPr/>
          </p:nvSpPr>
          <p:spPr bwMode="auto">
            <a:xfrm>
              <a:off x="8015288" y="14287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bnk.backup</a:t>
              </a:r>
            </a:p>
          </p:txBody>
        </p:sp>
        <p:sp>
          <p:nvSpPr>
            <p:cNvPr id="8205" name="Text Box 16"/>
            <p:cNvSpPr txBox="1">
              <a:spLocks noChangeArrowheads="1"/>
            </p:cNvSpPr>
            <p:nvPr/>
          </p:nvSpPr>
          <p:spPr bwMode="auto">
            <a:xfrm>
              <a:off x="3643313"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globusbin</a:t>
              </a:r>
              <a:endParaRPr lang="en-US">
                <a:solidFill>
                  <a:schemeClr val="accent2"/>
                </a:solidFill>
              </a:endParaRPr>
            </a:p>
          </p:txBody>
        </p:sp>
        <p:sp>
          <p:nvSpPr>
            <p:cNvPr id="8206" name="Text Box 16"/>
            <p:cNvSpPr txBox="1">
              <a:spLocks noChangeArrowheads="1"/>
            </p:cNvSpPr>
            <p:nvPr/>
          </p:nvSpPr>
          <p:spPr bwMode="auto">
            <a:xfrm>
              <a:off x="4843463"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globuslib</a:t>
              </a:r>
              <a:endParaRPr lang="en-US">
                <a:solidFill>
                  <a:schemeClr val="accent2"/>
                </a:solidFill>
              </a:endParaRPr>
            </a:p>
          </p:txBody>
        </p:sp>
        <p:sp>
          <p:nvSpPr>
            <p:cNvPr id="8207" name="Text Box 16"/>
            <p:cNvSpPr txBox="1">
              <a:spLocks noChangeArrowheads="1"/>
            </p:cNvSpPr>
            <p:nvPr/>
          </p:nvSpPr>
          <p:spPr bwMode="auto">
            <a:xfrm>
              <a:off x="6072188"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bin</a:t>
              </a:r>
              <a:endParaRPr lang="en-US">
                <a:solidFill>
                  <a:schemeClr val="accent2"/>
                </a:solidFill>
              </a:endParaRPr>
            </a:p>
          </p:txBody>
        </p:sp>
        <p:sp>
          <p:nvSpPr>
            <p:cNvPr id="8208" name="Text Box 16"/>
            <p:cNvSpPr txBox="1">
              <a:spLocks noChangeArrowheads="1"/>
            </p:cNvSpPr>
            <p:nvPr/>
          </p:nvSpPr>
          <p:spPr bwMode="auto">
            <a:xfrm>
              <a:off x="7443788"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lib</a:t>
              </a:r>
              <a:endParaRPr lang="en-US">
                <a:solidFill>
                  <a:schemeClr val="accent2"/>
                </a:solidFill>
              </a:endParaRPr>
            </a:p>
          </p:txBody>
        </p:sp>
        <p:sp>
          <p:nvSpPr>
            <p:cNvPr id="8209" name="Text Box 16"/>
            <p:cNvSpPr txBox="1">
              <a:spLocks noChangeArrowheads="1"/>
            </p:cNvSpPr>
            <p:nvPr/>
          </p:nvSpPr>
          <p:spPr bwMode="auto">
            <a:xfrm>
              <a:off x="85725"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ac</a:t>
              </a:r>
              <a:endParaRPr lang="en-US">
                <a:solidFill>
                  <a:schemeClr val="accent2"/>
                </a:solidFill>
              </a:endParaRPr>
            </a:p>
          </p:txBody>
        </p:sp>
        <p:sp>
          <p:nvSpPr>
            <p:cNvPr id="8210" name="Text Box 16"/>
            <p:cNvSpPr txBox="1">
              <a:spLocks noChangeArrowheads="1"/>
            </p:cNvSpPr>
            <p:nvPr/>
          </p:nvSpPr>
          <p:spPr bwMode="auto">
            <a:xfrm>
              <a:off x="1285875"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fx</a:t>
              </a:r>
              <a:endParaRPr lang="en-US">
                <a:solidFill>
                  <a:schemeClr val="accent2"/>
                </a:solidFill>
              </a:endParaRPr>
            </a:p>
          </p:txBody>
        </p:sp>
        <p:sp>
          <p:nvSpPr>
            <p:cNvPr id="8211" name="Text Box 16"/>
            <p:cNvSpPr txBox="1">
              <a:spLocks noChangeArrowheads="1"/>
            </p:cNvSpPr>
            <p:nvPr/>
          </p:nvSpPr>
          <p:spPr bwMode="auto">
            <a:xfrm>
              <a:off x="2514600" y="2228850"/>
              <a:ext cx="914400" cy="342900"/>
            </a:xfrm>
            <a:prstGeom prst="rect">
              <a:avLst/>
            </a:prstGeom>
            <a:gradFill rotWithShape="1">
              <a:gsLst>
                <a:gs pos="0">
                  <a:srgbClr val="CCFFFF"/>
                </a:gs>
                <a:gs pos="100000">
                  <a:srgbClr val="99CCFF"/>
                </a:gs>
              </a:gsLst>
              <a:path path="shape">
                <a:fillToRect l="50000" t="50000" r="50000" b="50000"/>
              </a:path>
            </a:gradFill>
            <a:ln w="9525" algn="ctr">
              <a:solidFill>
                <a:srgbClr val="33CCCC"/>
              </a:solidFill>
              <a:miter lim="800000"/>
              <a:headEnd/>
              <a:tailEnd/>
            </a:ln>
          </p:spPr>
          <p:txBody>
            <a:bodyPr/>
            <a:lstStyle/>
            <a:p>
              <a:pPr algn="ctr"/>
              <a:r>
                <a:rPr lang="en-US" sz="1200">
                  <a:solidFill>
                    <a:schemeClr val="accent2"/>
                  </a:solidFill>
                </a:rPr>
                <a:t>eb</a:t>
              </a:r>
              <a:endParaRPr lang="en-US">
                <a:solidFill>
                  <a:schemeClr val="accent2"/>
                </a:solidFill>
              </a:endParaRPr>
            </a:p>
          </p:txBody>
        </p:sp>
        <p:cxnSp>
          <p:nvCxnSpPr>
            <p:cNvPr id="23" name="Straight Connector 22"/>
            <p:cNvCxnSpPr/>
            <p:nvPr/>
          </p:nvCxnSpPr>
          <p:spPr>
            <a:xfrm>
              <a:off x="1357801" y="1214661"/>
              <a:ext cx="7072551" cy="1504"/>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1962" y="1998522"/>
              <a:ext cx="2427916" cy="1505"/>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42619" y="1998522"/>
              <a:ext cx="3714726" cy="1505"/>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15" name="Straight Arrow Connector 34"/>
            <p:cNvCxnSpPr>
              <a:cxnSpLocks noChangeShapeType="1"/>
            </p:cNvCxnSpPr>
            <p:nvPr/>
          </p:nvCxnSpPr>
          <p:spPr bwMode="auto">
            <a:xfrm rot="5400000">
              <a:off x="2605882" y="1320006"/>
              <a:ext cx="215900" cy="1587"/>
            </a:xfrm>
            <a:prstGeom prst="straightConnector1">
              <a:avLst/>
            </a:prstGeom>
            <a:noFill/>
            <a:ln w="19050">
              <a:solidFill>
                <a:srgbClr val="005294"/>
              </a:solidFill>
              <a:round/>
              <a:headEnd/>
              <a:tailEnd type="triangle" w="med" len="med"/>
            </a:ln>
          </p:spPr>
        </p:cxnSp>
        <p:cxnSp>
          <p:nvCxnSpPr>
            <p:cNvPr id="8216" name="Straight Arrow Connector 36"/>
            <p:cNvCxnSpPr>
              <a:cxnSpLocks noChangeShapeType="1"/>
            </p:cNvCxnSpPr>
            <p:nvPr/>
          </p:nvCxnSpPr>
          <p:spPr bwMode="auto">
            <a:xfrm rot="5400000">
              <a:off x="1249363" y="1320800"/>
              <a:ext cx="214312" cy="1588"/>
            </a:xfrm>
            <a:prstGeom prst="straightConnector1">
              <a:avLst/>
            </a:prstGeom>
            <a:noFill/>
            <a:ln w="19050">
              <a:solidFill>
                <a:srgbClr val="005294"/>
              </a:solidFill>
              <a:round/>
              <a:headEnd/>
              <a:tailEnd type="triangle" w="med" len="med"/>
            </a:ln>
          </p:spPr>
        </p:cxnSp>
        <p:cxnSp>
          <p:nvCxnSpPr>
            <p:cNvPr id="8217" name="Straight Arrow Connector 37"/>
            <p:cNvCxnSpPr>
              <a:cxnSpLocks noChangeShapeType="1"/>
            </p:cNvCxnSpPr>
            <p:nvPr/>
          </p:nvCxnSpPr>
          <p:spPr bwMode="auto">
            <a:xfrm rot="5400000">
              <a:off x="5894388" y="1320800"/>
              <a:ext cx="214312" cy="1588"/>
            </a:xfrm>
            <a:prstGeom prst="straightConnector1">
              <a:avLst/>
            </a:prstGeom>
            <a:noFill/>
            <a:ln w="19050">
              <a:solidFill>
                <a:srgbClr val="005294"/>
              </a:solidFill>
              <a:round/>
              <a:headEnd/>
              <a:tailEnd type="triangle" w="med" len="med"/>
            </a:ln>
          </p:spPr>
        </p:cxnSp>
        <p:cxnSp>
          <p:nvCxnSpPr>
            <p:cNvPr id="8218" name="Straight Arrow Connector 38"/>
            <p:cNvCxnSpPr>
              <a:cxnSpLocks noChangeShapeType="1"/>
            </p:cNvCxnSpPr>
            <p:nvPr/>
          </p:nvCxnSpPr>
          <p:spPr bwMode="auto">
            <a:xfrm rot="5400000">
              <a:off x="8322469" y="1321594"/>
              <a:ext cx="214312" cy="0"/>
            </a:xfrm>
            <a:prstGeom prst="straightConnector1">
              <a:avLst/>
            </a:prstGeom>
            <a:noFill/>
            <a:ln w="19050">
              <a:solidFill>
                <a:srgbClr val="005294"/>
              </a:solidFill>
              <a:round/>
              <a:headEnd/>
              <a:tailEnd type="triangle" w="med" len="med"/>
            </a:ln>
          </p:spPr>
        </p:cxnSp>
        <p:cxnSp>
          <p:nvCxnSpPr>
            <p:cNvPr id="8219" name="Straight Arrow Connector 39"/>
            <p:cNvCxnSpPr>
              <a:cxnSpLocks noChangeShapeType="1"/>
            </p:cNvCxnSpPr>
            <p:nvPr/>
          </p:nvCxnSpPr>
          <p:spPr bwMode="auto">
            <a:xfrm rot="5400000">
              <a:off x="7179469" y="1321594"/>
              <a:ext cx="214312" cy="0"/>
            </a:xfrm>
            <a:prstGeom prst="straightConnector1">
              <a:avLst/>
            </a:prstGeom>
            <a:noFill/>
            <a:ln w="19050">
              <a:solidFill>
                <a:srgbClr val="005294"/>
              </a:solidFill>
              <a:round/>
              <a:headEnd/>
              <a:tailEnd type="triangle" w="med" len="med"/>
            </a:ln>
          </p:spPr>
        </p:cxnSp>
        <p:cxnSp>
          <p:nvCxnSpPr>
            <p:cNvPr id="8220" name="Straight Arrow Connector 40"/>
            <p:cNvCxnSpPr>
              <a:cxnSpLocks noChangeShapeType="1"/>
            </p:cNvCxnSpPr>
            <p:nvPr/>
          </p:nvCxnSpPr>
          <p:spPr bwMode="auto">
            <a:xfrm rot="5400000">
              <a:off x="4750594" y="1321594"/>
              <a:ext cx="214312" cy="0"/>
            </a:xfrm>
            <a:prstGeom prst="straightConnector1">
              <a:avLst/>
            </a:prstGeom>
            <a:noFill/>
            <a:ln w="19050">
              <a:solidFill>
                <a:srgbClr val="005294"/>
              </a:solidFill>
              <a:round/>
              <a:headEnd/>
              <a:tailEnd type="triangle" w="med" len="med"/>
            </a:ln>
          </p:spPr>
        </p:cxnSp>
        <p:cxnSp>
          <p:nvCxnSpPr>
            <p:cNvPr id="8221" name="Straight Arrow Connector 41"/>
            <p:cNvCxnSpPr>
              <a:cxnSpLocks noChangeShapeType="1"/>
            </p:cNvCxnSpPr>
            <p:nvPr/>
          </p:nvCxnSpPr>
          <p:spPr bwMode="auto">
            <a:xfrm rot="5400000">
              <a:off x="4250531" y="1107282"/>
              <a:ext cx="214313" cy="0"/>
            </a:xfrm>
            <a:prstGeom prst="straightConnector1">
              <a:avLst/>
            </a:prstGeom>
            <a:noFill/>
            <a:ln w="19050">
              <a:solidFill>
                <a:srgbClr val="005294"/>
              </a:solidFill>
              <a:round/>
              <a:headEnd/>
              <a:tailEnd type="triangle" w="med" len="med"/>
            </a:ln>
          </p:spPr>
        </p:cxnSp>
        <p:cxnSp>
          <p:nvCxnSpPr>
            <p:cNvPr id="8222" name="Straight Arrow Connector 42"/>
            <p:cNvCxnSpPr>
              <a:cxnSpLocks noChangeShapeType="1"/>
            </p:cNvCxnSpPr>
            <p:nvPr/>
          </p:nvCxnSpPr>
          <p:spPr bwMode="auto">
            <a:xfrm rot="5400000">
              <a:off x="1248569" y="1891506"/>
              <a:ext cx="215900" cy="1588"/>
            </a:xfrm>
            <a:prstGeom prst="straightConnector1">
              <a:avLst/>
            </a:prstGeom>
            <a:noFill/>
            <a:ln w="19050">
              <a:solidFill>
                <a:srgbClr val="005294"/>
              </a:solidFill>
              <a:round/>
              <a:headEnd/>
              <a:tailEnd type="triangle" w="med" len="med"/>
            </a:ln>
          </p:spPr>
        </p:cxnSp>
        <p:cxnSp>
          <p:nvCxnSpPr>
            <p:cNvPr id="8223" name="Straight Arrow Connector 43"/>
            <p:cNvCxnSpPr>
              <a:cxnSpLocks noChangeShapeType="1"/>
            </p:cNvCxnSpPr>
            <p:nvPr/>
          </p:nvCxnSpPr>
          <p:spPr bwMode="auto">
            <a:xfrm rot="5400000">
              <a:off x="463550" y="2106613"/>
              <a:ext cx="215900" cy="0"/>
            </a:xfrm>
            <a:prstGeom prst="straightConnector1">
              <a:avLst/>
            </a:prstGeom>
            <a:noFill/>
            <a:ln w="19050">
              <a:solidFill>
                <a:srgbClr val="005294"/>
              </a:solidFill>
              <a:round/>
              <a:headEnd/>
              <a:tailEnd type="triangle" w="med" len="med"/>
            </a:ln>
          </p:spPr>
        </p:cxnSp>
        <p:cxnSp>
          <p:nvCxnSpPr>
            <p:cNvPr id="8224" name="Straight Arrow Connector 44"/>
            <p:cNvCxnSpPr>
              <a:cxnSpLocks noChangeShapeType="1"/>
            </p:cNvCxnSpPr>
            <p:nvPr/>
          </p:nvCxnSpPr>
          <p:spPr bwMode="auto">
            <a:xfrm rot="5400000">
              <a:off x="1677987" y="2106613"/>
              <a:ext cx="214313" cy="1588"/>
            </a:xfrm>
            <a:prstGeom prst="straightConnector1">
              <a:avLst/>
            </a:prstGeom>
            <a:noFill/>
            <a:ln w="19050">
              <a:solidFill>
                <a:srgbClr val="005294"/>
              </a:solidFill>
              <a:round/>
              <a:headEnd/>
              <a:tailEnd type="triangle" w="med" len="med"/>
            </a:ln>
          </p:spPr>
        </p:cxnSp>
        <p:cxnSp>
          <p:nvCxnSpPr>
            <p:cNvPr id="8225" name="Straight Arrow Connector 45"/>
            <p:cNvCxnSpPr>
              <a:cxnSpLocks noChangeShapeType="1"/>
            </p:cNvCxnSpPr>
            <p:nvPr/>
          </p:nvCxnSpPr>
          <p:spPr bwMode="auto">
            <a:xfrm rot="5400000">
              <a:off x="2892425" y="2106613"/>
              <a:ext cx="214313" cy="1587"/>
            </a:xfrm>
            <a:prstGeom prst="straightConnector1">
              <a:avLst/>
            </a:prstGeom>
            <a:noFill/>
            <a:ln w="19050">
              <a:solidFill>
                <a:srgbClr val="005294"/>
              </a:solidFill>
              <a:round/>
              <a:headEnd/>
              <a:tailEnd type="triangle" w="med" len="med"/>
            </a:ln>
          </p:spPr>
        </p:cxnSp>
        <p:cxnSp>
          <p:nvCxnSpPr>
            <p:cNvPr id="8226" name="Straight Arrow Connector 46"/>
            <p:cNvCxnSpPr>
              <a:cxnSpLocks noChangeShapeType="1"/>
            </p:cNvCxnSpPr>
            <p:nvPr/>
          </p:nvCxnSpPr>
          <p:spPr bwMode="auto">
            <a:xfrm rot="5400000">
              <a:off x="4035425" y="2106613"/>
              <a:ext cx="215900" cy="0"/>
            </a:xfrm>
            <a:prstGeom prst="straightConnector1">
              <a:avLst/>
            </a:prstGeom>
            <a:noFill/>
            <a:ln w="19050">
              <a:solidFill>
                <a:srgbClr val="005294"/>
              </a:solidFill>
              <a:round/>
              <a:headEnd/>
              <a:tailEnd type="triangle" w="med" len="med"/>
            </a:ln>
          </p:spPr>
        </p:cxnSp>
        <p:cxnSp>
          <p:nvCxnSpPr>
            <p:cNvPr id="8227" name="Straight Arrow Connector 47"/>
            <p:cNvCxnSpPr>
              <a:cxnSpLocks noChangeShapeType="1"/>
            </p:cNvCxnSpPr>
            <p:nvPr/>
          </p:nvCxnSpPr>
          <p:spPr bwMode="auto">
            <a:xfrm rot="5400000">
              <a:off x="5180012" y="2106613"/>
              <a:ext cx="214313" cy="1588"/>
            </a:xfrm>
            <a:prstGeom prst="straightConnector1">
              <a:avLst/>
            </a:prstGeom>
            <a:noFill/>
            <a:ln w="19050">
              <a:solidFill>
                <a:srgbClr val="005294"/>
              </a:solidFill>
              <a:round/>
              <a:headEnd/>
              <a:tailEnd type="triangle" w="med" len="med"/>
            </a:ln>
          </p:spPr>
        </p:cxnSp>
        <p:cxnSp>
          <p:nvCxnSpPr>
            <p:cNvPr id="8228" name="Straight Arrow Connector 48"/>
            <p:cNvCxnSpPr>
              <a:cxnSpLocks noChangeShapeType="1"/>
            </p:cNvCxnSpPr>
            <p:nvPr/>
          </p:nvCxnSpPr>
          <p:spPr bwMode="auto">
            <a:xfrm rot="5400000">
              <a:off x="6393656" y="2107407"/>
              <a:ext cx="214313" cy="0"/>
            </a:xfrm>
            <a:prstGeom prst="straightConnector1">
              <a:avLst/>
            </a:prstGeom>
            <a:noFill/>
            <a:ln w="19050">
              <a:solidFill>
                <a:srgbClr val="005294"/>
              </a:solidFill>
              <a:round/>
              <a:headEnd/>
              <a:tailEnd type="triangle" w="med" len="med"/>
            </a:ln>
          </p:spPr>
        </p:cxnSp>
        <p:cxnSp>
          <p:nvCxnSpPr>
            <p:cNvPr id="8229" name="Straight Arrow Connector 49"/>
            <p:cNvCxnSpPr>
              <a:cxnSpLocks noChangeShapeType="1"/>
            </p:cNvCxnSpPr>
            <p:nvPr/>
          </p:nvCxnSpPr>
          <p:spPr bwMode="auto">
            <a:xfrm rot="5400000">
              <a:off x="7750968" y="2107407"/>
              <a:ext cx="214313" cy="0"/>
            </a:xfrm>
            <a:prstGeom prst="straightConnector1">
              <a:avLst/>
            </a:prstGeom>
            <a:noFill/>
            <a:ln w="19050">
              <a:solidFill>
                <a:srgbClr val="005294"/>
              </a:solidFill>
              <a:round/>
              <a:headEnd/>
              <a:tailEnd type="triangle" w="med" len="med"/>
            </a:ln>
          </p:spPr>
        </p:cxnSp>
        <p:cxnSp>
          <p:nvCxnSpPr>
            <p:cNvPr id="8230" name="Straight Arrow Connector 50"/>
            <p:cNvCxnSpPr>
              <a:cxnSpLocks noChangeShapeType="1"/>
            </p:cNvCxnSpPr>
            <p:nvPr/>
          </p:nvCxnSpPr>
          <p:spPr bwMode="auto">
            <a:xfrm rot="5400000">
              <a:off x="4751388" y="1892300"/>
              <a:ext cx="214312" cy="1588"/>
            </a:xfrm>
            <a:prstGeom prst="straightConnector1">
              <a:avLst/>
            </a:prstGeom>
            <a:noFill/>
            <a:ln w="19050">
              <a:solidFill>
                <a:srgbClr val="005294"/>
              </a:solidFill>
              <a:round/>
              <a:headEnd/>
              <a:tailEnd type="triangle" w="med" len="med"/>
            </a:ln>
          </p:spPr>
        </p:cxn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sz="2500" smtClean="0"/>
              <a:t> </a:t>
            </a:r>
            <a:r>
              <a:rPr lang="en-GB" smtClean="0"/>
              <a:t>T24 Directory Structure</a:t>
            </a:r>
            <a:endParaRPr lang="en-US" smtClean="0"/>
          </a:p>
        </p:txBody>
      </p:sp>
      <p:sp>
        <p:nvSpPr>
          <p:cNvPr id="9219" name="Content Placeholder 2"/>
          <p:cNvSpPr>
            <a:spLocks noGrp="1"/>
          </p:cNvSpPr>
          <p:nvPr>
            <p:ph idx="1"/>
          </p:nvPr>
        </p:nvSpPr>
        <p:spPr>
          <a:xfrm>
            <a:off x="992188" y="1592263"/>
            <a:ext cx="7874000" cy="4638675"/>
          </a:xfrm>
        </p:spPr>
        <p:txBody>
          <a:bodyPr/>
          <a:lstStyle/>
          <a:p>
            <a:pPr eaLnBrk="1" hangingPunct="1">
              <a:spcBef>
                <a:spcPct val="50000"/>
              </a:spcBef>
            </a:pPr>
            <a:r>
              <a:rPr lang="en-US" altLang="en-GB" sz="1800" b="1" smtClean="0"/>
              <a:t>bnk.dict</a:t>
            </a:r>
            <a:r>
              <a:rPr lang="en-US" altLang="en-GB" sz="1800" smtClean="0"/>
              <a:t> : Holds all the dictionary files of all applications in T24</a:t>
            </a:r>
          </a:p>
          <a:p>
            <a:pPr eaLnBrk="1" hangingPunct="1">
              <a:spcBef>
                <a:spcPct val="50000"/>
              </a:spcBef>
            </a:pPr>
            <a:r>
              <a:rPr lang="en-US" altLang="en-GB" sz="1800" b="1" smtClean="0"/>
              <a:t>bnk.run</a:t>
            </a:r>
            <a:r>
              <a:rPr lang="en-US" altLang="en-GB" sz="1800" smtClean="0"/>
              <a:t> : Home directory for all t24 users. Contains globusbin, globuslib which store the business logic of T24. Bin and lib are used to store any local dev business logic</a:t>
            </a:r>
          </a:p>
          <a:p>
            <a:pPr eaLnBrk="1" hangingPunct="1">
              <a:spcBef>
                <a:spcPct val="50000"/>
              </a:spcBef>
            </a:pPr>
            <a:r>
              <a:rPr lang="en-US" altLang="en-GB" sz="1800" b="1" smtClean="0"/>
              <a:t>bnk.help</a:t>
            </a:r>
            <a:r>
              <a:rPr lang="en-US" altLang="en-GB" sz="1800" smtClean="0"/>
              <a:t> : Directory where help files are installed</a:t>
            </a:r>
          </a:p>
          <a:p>
            <a:pPr eaLnBrk="1" hangingPunct="1">
              <a:spcBef>
                <a:spcPct val="50000"/>
              </a:spcBef>
            </a:pPr>
            <a:r>
              <a:rPr lang="en-US" altLang="en-GB" sz="1800" b="1" smtClean="0"/>
              <a:t>bnk.jnl</a:t>
            </a:r>
            <a:r>
              <a:rPr lang="en-US" altLang="en-GB" sz="1800" smtClean="0"/>
              <a:t> : Holds the F.JOURNAL file which is an application level log file that captures all data input in T24. Only the last 20 transactions data are stored in this file. Journaling is achieved by using jBASE Transaction Journaling if j4 is the database.</a:t>
            </a:r>
          </a:p>
          <a:p>
            <a:pPr eaLnBrk="1" hangingPunct="1">
              <a:spcBef>
                <a:spcPct val="50000"/>
              </a:spcBef>
            </a:pPr>
            <a:r>
              <a:rPr lang="en-US" altLang="en-GB" sz="1800" b="1" smtClean="0"/>
              <a:t>bnk.backup</a:t>
            </a:r>
            <a:r>
              <a:rPr lang="en-US" altLang="en-GB" sz="1800" smtClean="0"/>
              <a:t> : If desired, backup of T24 can be stored here.</a:t>
            </a:r>
          </a:p>
          <a:p>
            <a:endParaRPr lang="en-US" sz="1800" smtClean="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GB" smtClean="0"/>
              <a:t>Task</a:t>
            </a:r>
          </a:p>
        </p:txBody>
      </p:sp>
      <p:sp>
        <p:nvSpPr>
          <p:cNvPr id="10243" name="Content Placeholder 4"/>
          <p:cNvSpPr>
            <a:spLocks noGrp="1"/>
          </p:cNvSpPr>
          <p:nvPr>
            <p:ph idx="1"/>
          </p:nvPr>
        </p:nvSpPr>
        <p:spPr>
          <a:xfrm>
            <a:off x="992188" y="1592263"/>
            <a:ext cx="7874000" cy="4638675"/>
          </a:xfrm>
        </p:spPr>
        <p:txBody>
          <a:bodyPr/>
          <a:lstStyle/>
          <a:p>
            <a:pPr algn="ctr">
              <a:buFont typeface="Wingdings" pitchFamily="2" charset="2"/>
              <a:buNone/>
            </a:pPr>
            <a:endParaRPr lang="en-US" sz="1800" smtClean="0"/>
          </a:p>
          <a:p>
            <a:pPr algn="r">
              <a:buFont typeface="Wingdings" pitchFamily="2" charset="2"/>
              <a:buNone/>
            </a:pPr>
            <a:endParaRPr lang="en-US" sz="1800" smtClean="0"/>
          </a:p>
          <a:p>
            <a:pPr algn="r">
              <a:buFont typeface="Wingdings" pitchFamily="2" charset="2"/>
              <a:buNone/>
            </a:pPr>
            <a:endParaRPr lang="en-US" sz="1800" smtClean="0"/>
          </a:p>
          <a:p>
            <a:pPr algn="ctr">
              <a:buFont typeface="Wingdings" pitchFamily="2" charset="2"/>
              <a:buNone/>
            </a:pPr>
            <a:r>
              <a:rPr lang="en-US" sz="1800" smtClean="0"/>
              <a:t>List the VOC entry for the FBNK.CUSTOMER file. Check if the data file and the dict file are available in the path specified.</a:t>
            </a:r>
            <a:endParaRPr lang="en-GB" sz="1800" smtClean="0"/>
          </a:p>
        </p:txBody>
      </p:sp>
      <p:sp>
        <p:nvSpPr>
          <p:cNvPr id="10244"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3D11AAEB-69DC-434C-A06E-32860F03E71A}" type="slidenum">
              <a:rPr lang="en-GB"/>
              <a:pPr/>
              <a:t>4</a:t>
            </a:fld>
            <a:endParaRPr lang="en-GB"/>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Solution</a:t>
            </a:r>
          </a:p>
        </p:txBody>
      </p:sp>
      <p:sp>
        <p:nvSpPr>
          <p:cNvPr id="11267" name="Content Placeholder 2"/>
          <p:cNvSpPr>
            <a:spLocks noGrp="1"/>
          </p:cNvSpPr>
          <p:nvPr>
            <p:ph idx="1"/>
          </p:nvPr>
        </p:nvSpPr>
        <p:spPr>
          <a:xfrm>
            <a:off x="992188" y="1592263"/>
            <a:ext cx="7874000" cy="4638675"/>
          </a:xfrm>
        </p:spPr>
        <p:txBody>
          <a:bodyPr/>
          <a:lstStyle/>
          <a:p>
            <a:r>
              <a:rPr lang="en-GB" sz="1800" dirty="0" smtClean="0"/>
              <a:t>Login to </a:t>
            </a:r>
            <a:r>
              <a:rPr lang="en-GB" sz="1800" dirty="0" err="1" smtClean="0"/>
              <a:t>jBASE</a:t>
            </a:r>
            <a:endParaRPr lang="en-GB" sz="1800" dirty="0" smtClean="0"/>
          </a:p>
          <a:p>
            <a:r>
              <a:rPr lang="en-GB" sz="1800" dirty="0" smtClean="0"/>
              <a:t>From the </a:t>
            </a:r>
            <a:r>
              <a:rPr lang="en-GB" sz="1800" dirty="0" err="1" smtClean="0"/>
              <a:t>jBASE</a:t>
            </a:r>
            <a:r>
              <a:rPr lang="en-GB" sz="1800" dirty="0" smtClean="0"/>
              <a:t> prompt type</a:t>
            </a:r>
          </a:p>
          <a:p>
            <a:pPr lvl="1"/>
            <a:endParaRPr lang="en-GB" dirty="0" smtClean="0"/>
          </a:p>
          <a:p>
            <a:endParaRPr lang="en-GB" sz="1800" dirty="0" smtClean="0"/>
          </a:p>
          <a:p>
            <a:endParaRPr lang="en-GB" sz="1800" dirty="0" smtClean="0"/>
          </a:p>
          <a:p>
            <a:r>
              <a:rPr lang="en-GB" sz="1800" dirty="0" smtClean="0"/>
              <a:t>The output will display the path of the data and </a:t>
            </a:r>
            <a:r>
              <a:rPr lang="en-GB" sz="1800" dirty="0" err="1" smtClean="0"/>
              <a:t>dict</a:t>
            </a:r>
            <a:r>
              <a:rPr lang="en-GB" sz="1800" dirty="0" smtClean="0"/>
              <a:t> file of FBNK.CUSTOMER</a:t>
            </a:r>
          </a:p>
          <a:p>
            <a:endParaRPr lang="en-GB" sz="1800" dirty="0" smtClean="0"/>
          </a:p>
          <a:p>
            <a:endParaRPr lang="en-GB" sz="1800" dirty="0" smtClean="0"/>
          </a:p>
          <a:p>
            <a:endParaRPr lang="en-GB" sz="1800" dirty="0" smtClean="0"/>
          </a:p>
          <a:p>
            <a:endParaRPr lang="en-GB" sz="1800" dirty="0" smtClean="0"/>
          </a:p>
          <a:p>
            <a:r>
              <a:rPr lang="en-GB" sz="1800" dirty="0" smtClean="0"/>
              <a:t>Go to the directory using the </a:t>
            </a:r>
            <a:r>
              <a:rPr lang="en-GB" sz="1800" dirty="0" err="1" smtClean="0"/>
              <a:t>cd</a:t>
            </a:r>
            <a:r>
              <a:rPr lang="en-GB" sz="1800" dirty="0" smtClean="0"/>
              <a:t> (Change Directory) command.</a:t>
            </a:r>
          </a:p>
          <a:p>
            <a:pPr lvl="1"/>
            <a:r>
              <a:rPr lang="en-GB" dirty="0" err="1" smtClean="0"/>
              <a:t>Eg</a:t>
            </a:r>
            <a:r>
              <a:rPr lang="en-GB" dirty="0" smtClean="0"/>
              <a:t>: </a:t>
            </a:r>
            <a:r>
              <a:rPr lang="en-GB" dirty="0" err="1" smtClean="0"/>
              <a:t>cd</a:t>
            </a:r>
            <a:r>
              <a:rPr lang="en-GB" dirty="0" smtClean="0"/>
              <a:t> ../</a:t>
            </a:r>
            <a:r>
              <a:rPr lang="en-GB" dirty="0" err="1" smtClean="0"/>
              <a:t>bnk.data</a:t>
            </a:r>
            <a:r>
              <a:rPr lang="en-GB" dirty="0" smtClean="0"/>
              <a:t>/</a:t>
            </a:r>
            <a:r>
              <a:rPr lang="en-GB" dirty="0" err="1" smtClean="0"/>
              <a:t>st</a:t>
            </a:r>
            <a:endParaRPr lang="en-GB" dirty="0" smtClean="0"/>
          </a:p>
          <a:p>
            <a:pPr lvl="1"/>
            <a:endParaRPr lang="en-GB" dirty="0" smtClean="0"/>
          </a:p>
        </p:txBody>
      </p:sp>
      <p:sp>
        <p:nvSpPr>
          <p:cNvPr id="11268"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454AA9D2-13A6-4909-BFDB-21FC625531EC}" type="slidenum">
              <a:rPr lang="en-GB"/>
              <a:pPr/>
              <a:t>5</a:t>
            </a:fld>
            <a:endParaRPr lang="en-GB"/>
          </a:p>
        </p:txBody>
      </p:sp>
      <p:pic>
        <p:nvPicPr>
          <p:cNvPr id="8" name="Picture 7"/>
          <p:cNvPicPr/>
          <p:nvPr/>
        </p:nvPicPr>
        <p:blipFill>
          <a:blip r:embed="rId3" cstate="print"/>
          <a:srcRect t="18233" r="74840" b="74929"/>
          <a:stretch>
            <a:fillRect/>
          </a:stretch>
        </p:blipFill>
        <p:spPr bwMode="auto">
          <a:xfrm>
            <a:off x="2031276" y="2403565"/>
            <a:ext cx="4212771" cy="587828"/>
          </a:xfrm>
          <a:prstGeom prst="rect">
            <a:avLst/>
          </a:prstGeom>
          <a:noFill/>
          <a:ln w="9525">
            <a:noFill/>
            <a:miter lim="800000"/>
            <a:headEnd/>
            <a:tailEnd/>
          </a:ln>
        </p:spPr>
      </p:pic>
      <p:pic>
        <p:nvPicPr>
          <p:cNvPr id="9" name="Picture 8"/>
          <p:cNvPicPr/>
          <p:nvPr/>
        </p:nvPicPr>
        <p:blipFill>
          <a:blip r:embed="rId4" cstate="print"/>
          <a:srcRect t="23931" r="77724" b="63818"/>
          <a:stretch>
            <a:fillRect/>
          </a:stretch>
        </p:blipFill>
        <p:spPr bwMode="auto">
          <a:xfrm>
            <a:off x="2031275" y="3838575"/>
            <a:ext cx="3259181" cy="1138374"/>
          </a:xfrm>
          <a:prstGeom prst="rect">
            <a:avLst/>
          </a:prstGeom>
          <a:noFill/>
          <a:ln w="9525">
            <a:noFill/>
            <a:miter lim="800000"/>
            <a:headEnd/>
            <a:tailEnd/>
          </a:ln>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3" cstate="print"/>
          <a:srcRect t="20672" r="52564" b="51018"/>
          <a:stretch>
            <a:fillRect/>
          </a:stretch>
        </p:blipFill>
        <p:spPr bwMode="auto">
          <a:xfrm>
            <a:off x="1519797" y="2301128"/>
            <a:ext cx="6024003" cy="2096060"/>
          </a:xfrm>
          <a:prstGeom prst="rect">
            <a:avLst/>
          </a:prstGeom>
          <a:noFill/>
          <a:ln w="9525">
            <a:noFill/>
            <a:miter lim="800000"/>
            <a:headEnd/>
            <a:tailEnd/>
          </a:ln>
        </p:spPr>
      </p:pic>
      <p:sp>
        <p:nvSpPr>
          <p:cNvPr id="12290" name="Title 1"/>
          <p:cNvSpPr>
            <a:spLocks noGrp="1"/>
          </p:cNvSpPr>
          <p:nvPr>
            <p:ph type="title"/>
          </p:nvPr>
        </p:nvSpPr>
        <p:spPr/>
        <p:txBody>
          <a:bodyPr/>
          <a:lstStyle/>
          <a:p>
            <a:r>
              <a:rPr lang="en-GB" smtClean="0"/>
              <a:t>Solution (Contd.)</a:t>
            </a:r>
          </a:p>
        </p:txBody>
      </p:sp>
      <p:sp>
        <p:nvSpPr>
          <p:cNvPr id="12291" name="Content Placeholder 2"/>
          <p:cNvSpPr>
            <a:spLocks noGrp="1"/>
          </p:cNvSpPr>
          <p:nvPr>
            <p:ph idx="1"/>
          </p:nvPr>
        </p:nvSpPr>
        <p:spPr>
          <a:xfrm>
            <a:off x="699247" y="1142319"/>
            <a:ext cx="7874000" cy="5164352"/>
          </a:xfrm>
        </p:spPr>
        <p:txBody>
          <a:bodyPr/>
          <a:lstStyle/>
          <a:p>
            <a:r>
              <a:rPr lang="en-GB" sz="1800" dirty="0" smtClean="0"/>
              <a:t>Now list the contents of the directory using “</a:t>
            </a:r>
            <a:r>
              <a:rPr lang="en-GB" sz="1800" dirty="0" err="1" smtClean="0"/>
              <a:t>ls</a:t>
            </a:r>
            <a:r>
              <a:rPr lang="en-GB" sz="1800" dirty="0" smtClean="0"/>
              <a:t>” or “</a:t>
            </a:r>
            <a:r>
              <a:rPr lang="en-GB" sz="1800" dirty="0" err="1" smtClean="0"/>
              <a:t>jdir</a:t>
            </a:r>
            <a:r>
              <a:rPr lang="en-GB" sz="1800" dirty="0" smtClean="0"/>
              <a:t>” depending upon the operating system on which </a:t>
            </a:r>
            <a:r>
              <a:rPr lang="en-GB" sz="1800" dirty="0" err="1" smtClean="0"/>
              <a:t>jBASE</a:t>
            </a:r>
            <a:r>
              <a:rPr lang="en-GB" sz="1800" dirty="0" smtClean="0"/>
              <a:t> has been installed.</a:t>
            </a:r>
          </a:p>
          <a:p>
            <a:r>
              <a:rPr lang="en-GB" sz="1800" dirty="0" smtClean="0"/>
              <a:t>Check if the file exists.</a:t>
            </a:r>
          </a:p>
          <a:p>
            <a:endParaRPr lang="en-GB" sz="1800" dirty="0" smtClean="0"/>
          </a:p>
          <a:p>
            <a:endParaRPr lang="en-GB" sz="1800" dirty="0" smtClean="0"/>
          </a:p>
          <a:p>
            <a:endParaRPr lang="en-GB" sz="1800" dirty="0" smtClean="0"/>
          </a:p>
          <a:p>
            <a:endParaRPr lang="en-GB" dirty="0" smtClean="0"/>
          </a:p>
          <a:p>
            <a:endParaRPr lang="en-GB" sz="1800" dirty="0" smtClean="0"/>
          </a:p>
          <a:p>
            <a:endParaRPr lang="en-GB" sz="1800" dirty="0" smtClean="0"/>
          </a:p>
          <a:p>
            <a:endParaRPr lang="en-GB" sz="1800" dirty="0" smtClean="0"/>
          </a:p>
          <a:p>
            <a:endParaRPr lang="en-GB" dirty="0" smtClean="0"/>
          </a:p>
          <a:p>
            <a:r>
              <a:rPr lang="en-GB" dirty="0" smtClean="0"/>
              <a:t>T</a:t>
            </a:r>
            <a:r>
              <a:rPr lang="en-GB" sz="1800" dirty="0" smtClean="0"/>
              <a:t>he same steps has to be followed to check if the </a:t>
            </a:r>
            <a:r>
              <a:rPr lang="en-GB" sz="1800" dirty="0" err="1" smtClean="0"/>
              <a:t>dict</a:t>
            </a:r>
            <a:r>
              <a:rPr lang="en-GB" sz="1800" dirty="0" smtClean="0"/>
              <a:t> file exists.</a:t>
            </a:r>
          </a:p>
          <a:p>
            <a:endParaRPr lang="en-GB" sz="1800" dirty="0" smtClean="0"/>
          </a:p>
        </p:txBody>
      </p:sp>
      <p:sp>
        <p:nvSpPr>
          <p:cNvPr id="12292"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08AA2BF8-2023-4FD4-AE54-277DB377AB27}" type="slidenum">
              <a:rPr lang="en-GB"/>
              <a:pPr/>
              <a:t>6</a:t>
            </a:fld>
            <a:endParaRPr lang="en-GB"/>
          </a:p>
        </p:txBody>
      </p:sp>
      <p:sp>
        <p:nvSpPr>
          <p:cNvPr id="6" name="Rectangle 5"/>
          <p:cNvSpPr/>
          <p:nvPr/>
        </p:nvSpPr>
        <p:spPr>
          <a:xfrm>
            <a:off x="1519797" y="3519647"/>
            <a:ext cx="3929063" cy="14287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9" name="Picture 8"/>
          <p:cNvPicPr/>
          <p:nvPr/>
        </p:nvPicPr>
        <p:blipFill>
          <a:blip r:embed="rId4" cstate="print"/>
          <a:srcRect t="41026" r="59455" b="43589"/>
          <a:stretch>
            <a:fillRect/>
          </a:stretch>
        </p:blipFill>
        <p:spPr bwMode="auto">
          <a:xfrm>
            <a:off x="1519796" y="5180386"/>
            <a:ext cx="6024003" cy="938026"/>
          </a:xfrm>
          <a:prstGeom prst="rect">
            <a:avLst/>
          </a:prstGeom>
          <a:noFill/>
          <a:ln w="9525">
            <a:noFill/>
            <a:miter lim="800000"/>
            <a:headEnd/>
            <a:tailEnd/>
          </a:ln>
        </p:spPr>
      </p:pic>
      <p:sp>
        <p:nvSpPr>
          <p:cNvPr id="12" name="Rectangle 11"/>
          <p:cNvSpPr/>
          <p:nvPr/>
        </p:nvSpPr>
        <p:spPr>
          <a:xfrm>
            <a:off x="1519796" y="5545231"/>
            <a:ext cx="4598616" cy="14287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smtClean="0"/>
              <a:t>File Types</a:t>
            </a:r>
          </a:p>
        </p:txBody>
      </p:sp>
      <p:sp>
        <p:nvSpPr>
          <p:cNvPr id="13315" name="Content Placeholder 2"/>
          <p:cNvSpPr>
            <a:spLocks noGrp="1"/>
          </p:cNvSpPr>
          <p:nvPr>
            <p:ph idx="1"/>
          </p:nvPr>
        </p:nvSpPr>
        <p:spPr>
          <a:xfrm>
            <a:off x="992188" y="1592263"/>
            <a:ext cx="7874000" cy="4638675"/>
          </a:xfrm>
        </p:spPr>
        <p:txBody>
          <a:bodyPr/>
          <a:lstStyle/>
          <a:p>
            <a:pPr eaLnBrk="1" hangingPunct="1"/>
            <a:r>
              <a:rPr lang="en-US" sz="1800" smtClean="0"/>
              <a:t>User inputs and commits a record in the CUSTOMER application</a:t>
            </a:r>
          </a:p>
          <a:p>
            <a:pPr lvl="1" eaLnBrk="1" hangingPunct="1"/>
            <a:r>
              <a:rPr lang="en-US" sz="1800" smtClean="0"/>
              <a:t>File that gets updated : FBNK.CUSTOMER</a:t>
            </a:r>
            <a:r>
              <a:rPr lang="en-US" sz="1800" b="1" smtClean="0"/>
              <a:t>$NAU</a:t>
            </a:r>
          </a:p>
          <a:p>
            <a:pPr eaLnBrk="1" hangingPunct="1"/>
            <a:endParaRPr lang="en-US" sz="1800" smtClean="0"/>
          </a:p>
          <a:p>
            <a:pPr eaLnBrk="1" hangingPunct="1"/>
            <a:r>
              <a:rPr lang="en-US" sz="1800" smtClean="0"/>
              <a:t>User authorizes the record in the CUSTOMER application</a:t>
            </a:r>
          </a:p>
          <a:p>
            <a:pPr lvl="1" eaLnBrk="1" hangingPunct="1"/>
            <a:r>
              <a:rPr lang="en-US" sz="1800" smtClean="0"/>
              <a:t>Files that get updated </a:t>
            </a:r>
          </a:p>
          <a:p>
            <a:pPr lvl="2" eaLnBrk="1" hangingPunct="1">
              <a:buFontTx/>
              <a:buNone/>
            </a:pPr>
            <a:r>
              <a:rPr lang="en-US" smtClean="0"/>
              <a:t>Record deleted from FBNK.CUSTOMER</a:t>
            </a:r>
            <a:r>
              <a:rPr lang="en-US" b="1" smtClean="0"/>
              <a:t>$NAU</a:t>
            </a:r>
          </a:p>
          <a:p>
            <a:pPr lvl="2" eaLnBrk="1" hangingPunct="1">
              <a:buFontTx/>
              <a:buNone/>
            </a:pPr>
            <a:r>
              <a:rPr lang="en-US" smtClean="0"/>
              <a:t>Record written to FBNK.CUSTOMER</a:t>
            </a:r>
          </a:p>
          <a:p>
            <a:pPr lvl="2" eaLnBrk="1" hangingPunct="1">
              <a:buFontTx/>
              <a:buNone/>
            </a:pPr>
            <a:endParaRPr lang="en-US" smtClean="0"/>
          </a:p>
          <a:p>
            <a:pPr eaLnBrk="1" hangingPunct="1"/>
            <a:endParaRPr lang="en-GB" sz="1800" smtClean="0"/>
          </a:p>
        </p:txBody>
      </p:sp>
      <p:sp>
        <p:nvSpPr>
          <p:cNvPr id="13316"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B7F2224F-60AD-4BC9-850D-463EAA52640A}" type="slidenum">
              <a:rPr lang="en-GB"/>
              <a:pPr/>
              <a:t>7</a:t>
            </a:fld>
            <a:endParaRPr lang="en-GB"/>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File Types </a:t>
            </a:r>
            <a:endParaRPr lang="en-GB" smtClean="0"/>
          </a:p>
        </p:txBody>
      </p:sp>
      <p:sp>
        <p:nvSpPr>
          <p:cNvPr id="14339" name="Content Placeholder 2"/>
          <p:cNvSpPr>
            <a:spLocks noGrp="1"/>
          </p:cNvSpPr>
          <p:nvPr>
            <p:ph idx="1"/>
          </p:nvPr>
        </p:nvSpPr>
        <p:spPr>
          <a:xfrm>
            <a:off x="992188" y="1592263"/>
            <a:ext cx="7874000" cy="4638675"/>
          </a:xfrm>
        </p:spPr>
        <p:txBody>
          <a:bodyPr/>
          <a:lstStyle/>
          <a:p>
            <a:pPr eaLnBrk="1" hangingPunct="1"/>
            <a:r>
              <a:rPr lang="en-US" sz="1800" smtClean="0"/>
              <a:t>User amends the authorized CUSTOMER record (Record becomes unauthorized again)</a:t>
            </a:r>
          </a:p>
          <a:p>
            <a:pPr lvl="1" eaLnBrk="1" hangingPunct="1"/>
            <a:r>
              <a:rPr lang="en-US" sz="1800" smtClean="0"/>
              <a:t>Files that get updated</a:t>
            </a:r>
          </a:p>
          <a:p>
            <a:pPr lvl="2" eaLnBrk="1" hangingPunct="1">
              <a:buFontTx/>
              <a:buNone/>
            </a:pPr>
            <a:r>
              <a:rPr lang="en-US" smtClean="0"/>
              <a:t>Record written to FBNK.CUSTOMER</a:t>
            </a:r>
            <a:r>
              <a:rPr lang="en-US" b="1" smtClean="0"/>
              <a:t>$NAU</a:t>
            </a:r>
            <a:r>
              <a:rPr lang="en-US" smtClean="0"/>
              <a:t> (Amended record)</a:t>
            </a:r>
          </a:p>
          <a:p>
            <a:pPr lvl="2" eaLnBrk="1" hangingPunct="1">
              <a:buFontTx/>
              <a:buNone/>
            </a:pPr>
            <a:r>
              <a:rPr lang="en-US" smtClean="0"/>
              <a:t>The authorized record remains in the FBNK.CUSTOMER file</a:t>
            </a:r>
          </a:p>
          <a:p>
            <a:pPr lvl="2" eaLnBrk="1" hangingPunct="1">
              <a:buFontTx/>
              <a:buNone/>
            </a:pPr>
            <a:endParaRPr lang="en-US" smtClean="0"/>
          </a:p>
          <a:p>
            <a:pPr eaLnBrk="1" hangingPunct="1"/>
            <a:r>
              <a:rPr lang="en-US" sz="1800" smtClean="0"/>
              <a:t>User authorizes the amended CUSTOMER record</a:t>
            </a:r>
          </a:p>
          <a:p>
            <a:pPr lvl="1" eaLnBrk="1" hangingPunct="1"/>
            <a:r>
              <a:rPr lang="en-US" sz="1800" smtClean="0"/>
              <a:t>Files that get updated</a:t>
            </a:r>
          </a:p>
          <a:p>
            <a:pPr lvl="2" eaLnBrk="1" hangingPunct="1">
              <a:buFontTx/>
              <a:buNone/>
            </a:pPr>
            <a:r>
              <a:rPr lang="en-US" smtClean="0"/>
              <a:t>Record deleted from FBNK.CUSTOMER</a:t>
            </a:r>
            <a:r>
              <a:rPr lang="en-US" b="1" smtClean="0"/>
              <a:t>$NAU</a:t>
            </a:r>
          </a:p>
          <a:p>
            <a:pPr lvl="2" eaLnBrk="1" hangingPunct="1">
              <a:buFontTx/>
              <a:buNone/>
            </a:pPr>
            <a:r>
              <a:rPr lang="en-US" smtClean="0"/>
              <a:t>Amended record written to FBNK.CUSTOMER</a:t>
            </a:r>
          </a:p>
          <a:p>
            <a:pPr lvl="2" eaLnBrk="1" hangingPunct="1">
              <a:buFontTx/>
              <a:buNone/>
            </a:pPr>
            <a:r>
              <a:rPr lang="en-US" smtClean="0"/>
              <a:t>Previously authorized record moved to FBNK.CUSTOMER</a:t>
            </a:r>
            <a:r>
              <a:rPr lang="en-US" b="1" smtClean="0"/>
              <a:t>$HIS</a:t>
            </a:r>
          </a:p>
          <a:p>
            <a:pPr eaLnBrk="1" hangingPunct="1"/>
            <a:endParaRPr lang="en-GB" sz="1800" smtClean="0"/>
          </a:p>
        </p:txBody>
      </p:sp>
      <p:sp>
        <p:nvSpPr>
          <p:cNvPr id="14340"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74C2F900-2A7D-4954-BD76-1FF5EC6295EC}" type="slidenum">
              <a:rPr lang="en-GB"/>
              <a:pPr/>
              <a:t>8</a:t>
            </a:fld>
            <a:endParaRPr lang="en-GB"/>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emplate">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302</TotalTime>
  <Words>1601</Words>
  <Application>Microsoft Office PowerPoint</Application>
  <PresentationFormat>On-screen Show (4:3)</PresentationFormat>
  <Paragraphs>269</Paragraphs>
  <Slides>28</Slides>
  <Notes>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template</vt:lpstr>
      <vt:lpstr>T24 Directory Structure, File Classification And Core Parameter Files</vt:lpstr>
      <vt:lpstr>Objectives</vt:lpstr>
      <vt:lpstr>  T24 Directory Structure</vt:lpstr>
      <vt:lpstr> T24 Directory Structure</vt:lpstr>
      <vt:lpstr>Task</vt:lpstr>
      <vt:lpstr>Solution</vt:lpstr>
      <vt:lpstr>Solution (Contd.)</vt:lpstr>
      <vt:lpstr>File Types</vt:lpstr>
      <vt:lpstr>File Types </vt:lpstr>
      <vt:lpstr>File Types (Cont.)</vt:lpstr>
      <vt:lpstr>File Types </vt:lpstr>
      <vt:lpstr>Workshop</vt:lpstr>
      <vt:lpstr>File Classification</vt:lpstr>
      <vt:lpstr>File Classification</vt:lpstr>
      <vt:lpstr>INT</vt:lpstr>
      <vt:lpstr>FIN</vt:lpstr>
      <vt:lpstr>CUS</vt:lpstr>
      <vt:lpstr>Core Parameter Files in T24</vt:lpstr>
      <vt:lpstr>PGM.FILE</vt:lpstr>
      <vt:lpstr>PGM.FILE TYPES</vt:lpstr>
      <vt:lpstr>PGM.FILE TYPES – CONTD. </vt:lpstr>
      <vt:lpstr>FILE.CONTROL</vt:lpstr>
      <vt:lpstr>STANDARD SELECTION</vt:lpstr>
      <vt:lpstr>DATES</vt:lpstr>
      <vt:lpstr>COMPANY</vt:lpstr>
      <vt:lpstr>HOLIDAY</vt:lpstr>
      <vt:lpstr>SYSTEM.PARAMETER.FILE (SPF)</vt:lpstr>
      <vt:lpstr>www.capgemini.com/financialservices</vt:lpstr>
    </vt:vector>
  </TitlesOfParts>
  <Company>Thesys Technologies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Jbase Administration</dc:title>
  <dc:subject>Next Steps</dc:subject>
  <dc:creator>ssteni</dc:creator>
  <cp:lastModifiedBy>arajaram</cp:lastModifiedBy>
  <cp:revision>34</cp:revision>
  <cp:lastPrinted>2001-10-18T16:19:51Z</cp:lastPrinted>
  <dcterms:created xsi:type="dcterms:W3CDTF">2011-07-05T04:34:18Z</dcterms:created>
  <dcterms:modified xsi:type="dcterms:W3CDTF">2017-04-26T04:15:45Z</dcterms:modified>
</cp:coreProperties>
</file>