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2" r:id="rId1"/>
  </p:sldMasterIdLst>
  <p:notesMasterIdLst>
    <p:notesMasterId r:id="rId21"/>
  </p:notesMasterIdLst>
  <p:handoutMasterIdLst>
    <p:handoutMasterId r:id="rId22"/>
  </p:handoutMasterIdLst>
  <p:sldIdLst>
    <p:sldId id="425" r:id="rId2"/>
    <p:sldId id="794" r:id="rId3"/>
    <p:sldId id="795" r:id="rId4"/>
    <p:sldId id="897" r:id="rId5"/>
    <p:sldId id="898" r:id="rId6"/>
    <p:sldId id="797" r:id="rId7"/>
    <p:sldId id="798" r:id="rId8"/>
    <p:sldId id="799" r:id="rId9"/>
    <p:sldId id="800" r:id="rId10"/>
    <p:sldId id="801" r:id="rId11"/>
    <p:sldId id="802" r:id="rId12"/>
    <p:sldId id="803" r:id="rId13"/>
    <p:sldId id="804" r:id="rId14"/>
    <p:sldId id="805" r:id="rId15"/>
    <p:sldId id="806" r:id="rId16"/>
    <p:sldId id="807" r:id="rId17"/>
    <p:sldId id="808" r:id="rId18"/>
    <p:sldId id="809" r:id="rId19"/>
    <p:sldId id="661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540"/>
    <a:srgbClr val="B5CA8D"/>
    <a:srgbClr val="E6F5FA"/>
    <a:srgbClr val="DED7BC"/>
    <a:srgbClr val="C8E6F8"/>
    <a:srgbClr val="9E3C97"/>
    <a:srgbClr val="009BCC"/>
    <a:srgbClr val="95143B"/>
    <a:srgbClr val="4D740F"/>
    <a:srgbClr val="69941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6" autoAdjust="0"/>
    <p:restoredTop sz="99828" autoAdjust="0"/>
  </p:normalViewPr>
  <p:slideViewPr>
    <p:cSldViewPr snapToGrid="0" snapToObjects="1">
      <p:cViewPr varScale="1">
        <p:scale>
          <a:sx n="91" d="100"/>
          <a:sy n="91" d="100"/>
        </p:scale>
        <p:origin x="-15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2742" y="-12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47163"/>
            <a:ext cx="306228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8113" y="9047163"/>
            <a:ext cx="30622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3D7B3A3-6584-4A21-ABC7-554E1D6A1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83359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defTabSz="922338" eaLnBrk="0" hangingPunct="0">
              <a:defRPr/>
            </a:pPr>
            <a:endParaRPr lang="en-GB" sz="800" b="0">
              <a:ea typeface="+mn-ea"/>
              <a:cs typeface="+mn-cs"/>
            </a:endParaRP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algn="r" defTabSz="922338" eaLnBrk="0" hangingPunct="0">
              <a:defRPr/>
            </a:pPr>
            <a:endParaRPr lang="en-GB" sz="800">
              <a:ea typeface="+mn-ea"/>
              <a:cs typeface="+mn-cs"/>
            </a:endParaRPr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6716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0088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F2F3D9-AD3A-4CF7-956F-DC77BD9B35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46088" y="4451350"/>
            <a:ext cx="6170612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1783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2006 Capgemini -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28575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7150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 dirty="0" smtClean="0"/>
              <a:t>© 2006 Capgemini - All rights reserved</a:t>
            </a:r>
          </a:p>
        </p:txBody>
      </p:sp>
      <p:sp>
        <p:nvSpPr>
          <p:cNvPr id="20482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C09D54-30A8-4751-A112-21ABF254BD1A}" type="slidenum">
              <a:rPr lang="en-GB" altLang="zh-CN" smtClean="0"/>
              <a:pPr>
                <a:defRPr/>
              </a:pPr>
              <a:t>0</a:t>
            </a:fld>
            <a:endParaRPr lang="en-GB" altLang="zh-CN" dirty="0" smtClean="0"/>
          </a:p>
        </p:txBody>
      </p:sp>
      <p:sp>
        <p:nvSpPr>
          <p:cNvPr id="20483" name="Rectangle 9"/>
          <p:cNvSpPr txBox="1">
            <a:spLocks noGrp="1" noChangeArrowheads="1"/>
          </p:cNvSpPr>
          <p:nvPr/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GB" altLang="zh-CN" sz="1200" b="0" dirty="0">
                <a:latin typeface="Times New Roman" pitchFamily="18" charset="0"/>
              </a:rPr>
              <a:t>© 2006 Capgemini - All rights reserved</a:t>
            </a:r>
          </a:p>
        </p:txBody>
      </p:sp>
      <p:sp>
        <p:nvSpPr>
          <p:cNvPr id="20484" name="Rectangle 10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73BF378-BC63-4EA8-A767-D9691DD715E7}" type="slidenum">
              <a:rPr lang="en-GB" altLang="zh-CN" sz="1200" b="0">
                <a:latin typeface="Times New Roman" pitchFamily="18" charset="0"/>
              </a:rPr>
              <a:pPr algn="r"/>
              <a:t>0</a:t>
            </a:fld>
            <a:endParaRPr lang="en-GB" altLang="zh-CN" sz="1200" b="0" dirty="0">
              <a:latin typeface="Times New Roman" pitchFamily="18" charset="0"/>
            </a:endParaRPr>
          </a:p>
        </p:txBody>
      </p:sp>
      <p:sp>
        <p:nvSpPr>
          <p:cNvPr id="2048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2048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noFill/>
          <a:ln/>
        </p:spPr>
        <p:txBody>
          <a:bodyPr lIns="91440" tIns="45720" rIns="91440" bIns="45720"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340" y="684011"/>
            <a:ext cx="4617310" cy="3498447"/>
          </a:xfrm>
          <a:ln/>
        </p:spPr>
      </p:sp>
      <p:sp>
        <p:nvSpPr>
          <p:cNvPr id="112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35634" y="4411487"/>
            <a:ext cx="5218245" cy="418399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OS level directories are either windows directories or unix directories</a:t>
            </a:r>
          </a:p>
          <a:p>
            <a:endParaRPr lang="en-US" smtClean="0"/>
          </a:p>
          <a:p>
            <a:r>
              <a:rPr lang="en-US" smtClean="0"/>
              <a:t>Exam : c:\mydir&gt; here mydir is the directory</a:t>
            </a:r>
          </a:p>
          <a:p>
            <a:r>
              <a:rPr lang="en-US" smtClean="0"/>
              <a:t>They have collection of logically related files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data file will contain the text and dict will be empty in unhased .the programs wil be typed here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 smtClean="0"/>
              <a:t>© 2006 Capgemini - All rights reserved</a:t>
            </a:r>
          </a:p>
        </p:txBody>
      </p:sp>
      <p:sp>
        <p:nvSpPr>
          <p:cNvPr id="268290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CC58FA-F9E6-4C04-9514-56ED048B8023}" type="slidenum">
              <a:rPr lang="en-GB" altLang="zh-CN" smtClean="0"/>
              <a:pPr>
                <a:defRPr/>
              </a:pPr>
              <a:t>18</a:t>
            </a:fld>
            <a:endParaRPr lang="en-GB" altLang="zh-CN" smtClean="0"/>
          </a:p>
        </p:txBody>
      </p:sp>
      <p:sp>
        <p:nvSpPr>
          <p:cNvPr id="1863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1638" y="4408488"/>
            <a:ext cx="6207125" cy="41846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ightbulb"/>
          <p:cNvPicPr>
            <a:picLocks noChangeAspect="1" noChangeArrowheads="1"/>
          </p:cNvPicPr>
          <p:nvPr userDrawn="1"/>
        </p:nvPicPr>
        <p:blipFill>
          <a:blip r:embed="rId2" cstate="print"/>
          <a:srcRect t="30475" b="27251"/>
          <a:stretch>
            <a:fillRect/>
          </a:stretch>
        </p:blipFill>
        <p:spPr bwMode="auto">
          <a:xfrm>
            <a:off x="-6350" y="1295400"/>
            <a:ext cx="9150350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8" descr="OK_Capgemin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7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116"/>
          <p:cNvSpPr>
            <a:spLocks/>
          </p:cNvSpPr>
          <p:nvPr/>
        </p:nvSpPr>
        <p:spPr bwMode="gray">
          <a:xfrm>
            <a:off x="0" y="1257300"/>
            <a:ext cx="9151938" cy="5129213"/>
          </a:xfrm>
          <a:custGeom>
            <a:avLst/>
            <a:gdLst/>
            <a:ahLst/>
            <a:cxnLst>
              <a:cxn ang="0">
                <a:pos x="624" y="2135"/>
              </a:cxn>
              <a:cxn ang="0">
                <a:pos x="715" y="2061"/>
              </a:cxn>
              <a:cxn ang="0">
                <a:pos x="805" y="1993"/>
              </a:cxn>
              <a:cxn ang="0">
                <a:pos x="898" y="1930"/>
              </a:cxn>
              <a:cxn ang="0">
                <a:pos x="993" y="1870"/>
              </a:cxn>
              <a:cxn ang="0">
                <a:pos x="1089" y="1816"/>
              </a:cxn>
              <a:cxn ang="0">
                <a:pos x="1285" y="1719"/>
              </a:cxn>
              <a:cxn ang="0">
                <a:pos x="1485" y="1634"/>
              </a:cxn>
              <a:cxn ang="0">
                <a:pos x="1693" y="1560"/>
              </a:cxn>
              <a:cxn ang="0">
                <a:pos x="1904" y="1495"/>
              </a:cxn>
              <a:cxn ang="0">
                <a:pos x="2118" y="1434"/>
              </a:cxn>
              <a:cxn ang="0">
                <a:pos x="2229" y="1406"/>
              </a:cxn>
              <a:cxn ang="0">
                <a:pos x="2475" y="1348"/>
              </a:cxn>
              <a:cxn ang="0">
                <a:pos x="2720" y="1295"/>
              </a:cxn>
              <a:cxn ang="0">
                <a:pos x="3205" y="1200"/>
              </a:cxn>
              <a:cxn ang="0">
                <a:pos x="3198" y="1200"/>
              </a:cxn>
              <a:cxn ang="0">
                <a:pos x="3929" y="1048"/>
              </a:cxn>
              <a:cxn ang="0">
                <a:pos x="4229" y="977"/>
              </a:cxn>
              <a:cxn ang="0">
                <a:pos x="4409" y="928"/>
              </a:cxn>
              <a:cxn ang="0">
                <a:pos x="4573" y="876"/>
              </a:cxn>
              <a:cxn ang="0">
                <a:pos x="4725" y="820"/>
              </a:cxn>
              <a:cxn ang="0">
                <a:pos x="4867" y="757"/>
              </a:cxn>
              <a:cxn ang="0">
                <a:pos x="5000" y="686"/>
              </a:cxn>
              <a:cxn ang="0">
                <a:pos x="5125" y="605"/>
              </a:cxn>
              <a:cxn ang="0">
                <a:pos x="5245" y="513"/>
              </a:cxn>
              <a:cxn ang="0">
                <a:pos x="5362" y="408"/>
              </a:cxn>
              <a:cxn ang="0">
                <a:pos x="5475" y="289"/>
              </a:cxn>
              <a:cxn ang="0">
                <a:pos x="5587" y="153"/>
              </a:cxn>
              <a:cxn ang="0">
                <a:pos x="5697" y="3"/>
              </a:cxn>
              <a:cxn ang="0">
                <a:pos x="0" y="3231"/>
              </a:cxn>
              <a:cxn ang="0">
                <a:pos x="20" y="3231"/>
              </a:cxn>
              <a:cxn ang="0">
                <a:pos x="55" y="3063"/>
              </a:cxn>
              <a:cxn ang="0">
                <a:pos x="102" y="2901"/>
              </a:cxn>
              <a:cxn ang="0">
                <a:pos x="124" y="2845"/>
              </a:cxn>
              <a:cxn ang="0">
                <a:pos x="169" y="2739"/>
              </a:cxn>
              <a:cxn ang="0">
                <a:pos x="220" y="2634"/>
              </a:cxn>
              <a:cxn ang="0">
                <a:pos x="278" y="2536"/>
              </a:cxn>
              <a:cxn ang="0">
                <a:pos x="342" y="2439"/>
              </a:cxn>
              <a:cxn ang="0">
                <a:pos x="415" y="2347"/>
              </a:cxn>
              <a:cxn ang="0">
                <a:pos x="493" y="2258"/>
              </a:cxn>
              <a:cxn ang="0">
                <a:pos x="578" y="2176"/>
              </a:cxn>
              <a:cxn ang="0">
                <a:pos x="624" y="2135"/>
              </a:cxn>
            </a:cxnLst>
            <a:rect l="0" t="0" r="r" b="b"/>
            <a:pathLst>
              <a:path w="5697" h="3231">
                <a:moveTo>
                  <a:pt x="624" y="2135"/>
                </a:moveTo>
                <a:lnTo>
                  <a:pt x="624" y="2135"/>
                </a:lnTo>
                <a:lnTo>
                  <a:pt x="669" y="2098"/>
                </a:lnTo>
                <a:lnTo>
                  <a:pt x="715" y="2061"/>
                </a:lnTo>
                <a:lnTo>
                  <a:pt x="760" y="2026"/>
                </a:lnTo>
                <a:lnTo>
                  <a:pt x="805" y="1993"/>
                </a:lnTo>
                <a:lnTo>
                  <a:pt x="853" y="1961"/>
                </a:lnTo>
                <a:lnTo>
                  <a:pt x="898" y="1930"/>
                </a:lnTo>
                <a:lnTo>
                  <a:pt x="945" y="1900"/>
                </a:lnTo>
                <a:lnTo>
                  <a:pt x="993" y="1870"/>
                </a:lnTo>
                <a:lnTo>
                  <a:pt x="1042" y="1842"/>
                </a:lnTo>
                <a:lnTo>
                  <a:pt x="1089" y="1816"/>
                </a:lnTo>
                <a:lnTo>
                  <a:pt x="1185" y="1764"/>
                </a:lnTo>
                <a:lnTo>
                  <a:pt x="1285" y="1719"/>
                </a:lnTo>
                <a:lnTo>
                  <a:pt x="1385" y="1674"/>
                </a:lnTo>
                <a:lnTo>
                  <a:pt x="1485" y="1634"/>
                </a:lnTo>
                <a:lnTo>
                  <a:pt x="1589" y="1596"/>
                </a:lnTo>
                <a:lnTo>
                  <a:pt x="1693" y="1560"/>
                </a:lnTo>
                <a:lnTo>
                  <a:pt x="1798" y="1527"/>
                </a:lnTo>
                <a:lnTo>
                  <a:pt x="1904" y="1495"/>
                </a:lnTo>
                <a:lnTo>
                  <a:pt x="2011" y="1465"/>
                </a:lnTo>
                <a:lnTo>
                  <a:pt x="2118" y="1434"/>
                </a:lnTo>
                <a:lnTo>
                  <a:pt x="2229" y="1406"/>
                </a:lnTo>
                <a:lnTo>
                  <a:pt x="2229" y="1406"/>
                </a:lnTo>
                <a:lnTo>
                  <a:pt x="2351" y="1376"/>
                </a:lnTo>
                <a:lnTo>
                  <a:pt x="2475" y="1348"/>
                </a:lnTo>
                <a:lnTo>
                  <a:pt x="2596" y="1320"/>
                </a:lnTo>
                <a:lnTo>
                  <a:pt x="2720" y="1295"/>
                </a:lnTo>
                <a:lnTo>
                  <a:pt x="2964" y="1246"/>
                </a:lnTo>
                <a:lnTo>
                  <a:pt x="3205" y="1200"/>
                </a:lnTo>
                <a:lnTo>
                  <a:pt x="3198" y="1200"/>
                </a:lnTo>
                <a:lnTo>
                  <a:pt x="3198" y="1200"/>
                </a:lnTo>
                <a:lnTo>
                  <a:pt x="3705" y="1096"/>
                </a:lnTo>
                <a:lnTo>
                  <a:pt x="3929" y="1048"/>
                </a:lnTo>
                <a:lnTo>
                  <a:pt x="4133" y="1003"/>
                </a:lnTo>
                <a:lnTo>
                  <a:pt x="4229" y="977"/>
                </a:lnTo>
                <a:lnTo>
                  <a:pt x="4320" y="953"/>
                </a:lnTo>
                <a:lnTo>
                  <a:pt x="4409" y="928"/>
                </a:lnTo>
                <a:lnTo>
                  <a:pt x="4493" y="904"/>
                </a:lnTo>
                <a:lnTo>
                  <a:pt x="4573" y="876"/>
                </a:lnTo>
                <a:lnTo>
                  <a:pt x="4651" y="848"/>
                </a:lnTo>
                <a:lnTo>
                  <a:pt x="4725" y="820"/>
                </a:lnTo>
                <a:lnTo>
                  <a:pt x="4798" y="789"/>
                </a:lnTo>
                <a:lnTo>
                  <a:pt x="4867" y="757"/>
                </a:lnTo>
                <a:lnTo>
                  <a:pt x="4935" y="721"/>
                </a:lnTo>
                <a:lnTo>
                  <a:pt x="5000" y="686"/>
                </a:lnTo>
                <a:lnTo>
                  <a:pt x="5064" y="647"/>
                </a:lnTo>
                <a:lnTo>
                  <a:pt x="5125" y="605"/>
                </a:lnTo>
                <a:lnTo>
                  <a:pt x="5187" y="561"/>
                </a:lnTo>
                <a:lnTo>
                  <a:pt x="5245" y="513"/>
                </a:lnTo>
                <a:lnTo>
                  <a:pt x="5304" y="462"/>
                </a:lnTo>
                <a:lnTo>
                  <a:pt x="5362" y="408"/>
                </a:lnTo>
                <a:lnTo>
                  <a:pt x="5418" y="351"/>
                </a:lnTo>
                <a:lnTo>
                  <a:pt x="5475" y="289"/>
                </a:lnTo>
                <a:lnTo>
                  <a:pt x="5531" y="222"/>
                </a:lnTo>
                <a:lnTo>
                  <a:pt x="5587" y="153"/>
                </a:lnTo>
                <a:lnTo>
                  <a:pt x="5644" y="80"/>
                </a:lnTo>
                <a:lnTo>
                  <a:pt x="5697" y="3"/>
                </a:lnTo>
                <a:lnTo>
                  <a:pt x="0" y="0"/>
                </a:lnTo>
                <a:lnTo>
                  <a:pt x="0" y="3231"/>
                </a:lnTo>
                <a:lnTo>
                  <a:pt x="20" y="3231"/>
                </a:lnTo>
                <a:lnTo>
                  <a:pt x="20" y="3231"/>
                </a:lnTo>
                <a:lnTo>
                  <a:pt x="35" y="3149"/>
                </a:lnTo>
                <a:lnTo>
                  <a:pt x="55" y="3063"/>
                </a:lnTo>
                <a:lnTo>
                  <a:pt x="76" y="2983"/>
                </a:lnTo>
                <a:lnTo>
                  <a:pt x="102" y="2901"/>
                </a:lnTo>
                <a:lnTo>
                  <a:pt x="102" y="2901"/>
                </a:lnTo>
                <a:lnTo>
                  <a:pt x="124" y="2845"/>
                </a:lnTo>
                <a:lnTo>
                  <a:pt x="145" y="2791"/>
                </a:lnTo>
                <a:lnTo>
                  <a:pt x="169" y="2739"/>
                </a:lnTo>
                <a:lnTo>
                  <a:pt x="193" y="2686"/>
                </a:lnTo>
                <a:lnTo>
                  <a:pt x="220" y="2634"/>
                </a:lnTo>
                <a:lnTo>
                  <a:pt x="247" y="2586"/>
                </a:lnTo>
                <a:lnTo>
                  <a:pt x="278" y="2536"/>
                </a:lnTo>
                <a:lnTo>
                  <a:pt x="309" y="2487"/>
                </a:lnTo>
                <a:lnTo>
                  <a:pt x="342" y="2439"/>
                </a:lnTo>
                <a:lnTo>
                  <a:pt x="378" y="2392"/>
                </a:lnTo>
                <a:lnTo>
                  <a:pt x="415" y="2347"/>
                </a:lnTo>
                <a:lnTo>
                  <a:pt x="453" y="2303"/>
                </a:lnTo>
                <a:lnTo>
                  <a:pt x="493" y="2258"/>
                </a:lnTo>
                <a:lnTo>
                  <a:pt x="535" y="2217"/>
                </a:lnTo>
                <a:lnTo>
                  <a:pt x="578" y="2176"/>
                </a:lnTo>
                <a:lnTo>
                  <a:pt x="624" y="2135"/>
                </a:lnTo>
                <a:lnTo>
                  <a:pt x="624" y="213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" name="Rectangle 117"/>
          <p:cNvSpPr>
            <a:spLocks noChangeArrowheads="1"/>
          </p:cNvSpPr>
          <p:nvPr/>
        </p:nvSpPr>
        <p:spPr bwMode="gray">
          <a:xfrm>
            <a:off x="0" y="6386513"/>
            <a:ext cx="9144000" cy="471487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" name="Oval 118"/>
          <p:cNvSpPr>
            <a:spLocks noChangeArrowheads="1"/>
          </p:cNvSpPr>
          <p:nvPr/>
        </p:nvSpPr>
        <p:spPr bwMode="gray">
          <a:xfrm>
            <a:off x="7808913" y="5943600"/>
            <a:ext cx="914400" cy="914400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9" name="Picture 119" descr="CBE_CMJ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877175" y="6010275"/>
            <a:ext cx="76835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0" descr="Untitled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5053013" y="6564313"/>
            <a:ext cx="2760662" cy="1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501775"/>
            <a:ext cx="8391525" cy="1038225"/>
          </a:xfrm>
        </p:spPr>
        <p:txBody>
          <a:bodyPr lIns="685800" tIns="91440" bIns="91440" anchor="b">
            <a:spAutoFit/>
          </a:bodyPr>
          <a:lstStyle>
            <a:lvl1pPr fontAlgn="t">
              <a:spcAft>
                <a:spcPct val="20000"/>
              </a:spcAft>
              <a:defRPr sz="2800"/>
            </a:lvl1pPr>
          </a:lstStyle>
          <a:p>
            <a:r>
              <a:rPr lang="en-US" altLang="en-US" smtClean="0"/>
              <a:t>Click to edit Master title style</a:t>
            </a:r>
            <a:endParaRPr lang="fr-FR"/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576513"/>
            <a:ext cx="5367338" cy="788987"/>
          </a:xfrm>
        </p:spPr>
        <p:txBody>
          <a:bodyPr lIns="685800" tIns="91440" bIns="91440">
            <a:spAutoFit/>
          </a:bodyPr>
          <a:lstStyle>
            <a:lvl1pPr>
              <a:buClrTx/>
              <a:buFontTx/>
              <a:buNone/>
              <a:defRPr b="1">
                <a:latin typeface="Arial Narrow" pitchFamily="34" charset="0"/>
              </a:defRPr>
            </a:lvl1pPr>
          </a:lstStyle>
          <a:p>
            <a:r>
              <a:rPr lang="en-US" altLang="en-US" smtClean="0"/>
              <a:t>Click to edit Master subtitle style</a:t>
            </a:r>
            <a:endParaRPr lang="fr-FR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AA3A2-CAE0-40E6-8C9F-72E81B44A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136525"/>
            <a:ext cx="2178050" cy="5989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4475" y="136525"/>
            <a:ext cx="6383338" cy="5989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11788-64A3-44B8-8030-DF2A366D5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95784-1BCD-4494-A041-009CEFD61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EB340-1270-485C-B614-5F4BDDA04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  <a:endParaRPr lang="en-US" noProof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101B1-43A3-4F68-8FF5-89B248584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44475" y="136525"/>
            <a:ext cx="8713788" cy="59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20149-1A45-4B74-8394-ADAF57253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2FC40-BA65-4A86-8DAC-7CB694082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280CA-6467-46D3-8E6D-78E96455C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4475" y="1265238"/>
            <a:ext cx="427990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775" y="1265238"/>
            <a:ext cx="4281488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3D6B4-98C0-48FC-92BE-3509B600C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8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565F7-0839-4A7B-B3CC-C8DD0CD20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81CC5-53B3-4CEB-A21C-A6B122A25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3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B3B4D-6A6E-4577-80C0-9AEB1A69B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47F39-586C-4F30-91CC-44F2D51FF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326F6-A79F-44C9-9D70-349132F84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7" name="Rectangle 10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7050" y="6686550"/>
            <a:ext cx="1836738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5159" name="Rectangle 10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673850"/>
            <a:ext cx="23812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1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A7989BE-E6B4-474D-BF76-99F91247D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5138" name="Line 82"/>
          <p:cNvSpPr>
            <a:spLocks noChangeShapeType="1"/>
          </p:cNvSpPr>
          <p:nvPr/>
        </p:nvSpPr>
        <p:spPr bwMode="auto">
          <a:xfrm>
            <a:off x="1588" y="776288"/>
            <a:ext cx="9142412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030" name="Rectangle 134"/>
          <p:cNvSpPr>
            <a:spLocks noGrp="1" noChangeArrowheads="1"/>
          </p:cNvSpPr>
          <p:nvPr>
            <p:ph type="title"/>
          </p:nvPr>
        </p:nvSpPr>
        <p:spPr bwMode="auto">
          <a:xfrm>
            <a:off x="244475" y="136525"/>
            <a:ext cx="8713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1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475" y="1265238"/>
            <a:ext cx="8713788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032" name="Picture 138" descr="OK_Capgemini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8750" y="6392863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66" r:id="rId3"/>
    <p:sldLayoutId id="2147483665" r:id="rId4"/>
    <p:sldLayoutId id="2147483664" r:id="rId5"/>
    <p:sldLayoutId id="2147483663" r:id="rId6"/>
    <p:sldLayoutId id="2147483662" r:id="rId7"/>
    <p:sldLayoutId id="2147483661" r:id="rId8"/>
    <p:sldLayoutId id="2147483660" r:id="rId9"/>
    <p:sldLayoutId id="2147483659" r:id="rId10"/>
    <p:sldLayoutId id="2147483658" r:id="rId11"/>
    <p:sldLayoutId id="2147483657" r:id="rId12"/>
    <p:sldLayoutId id="2147483656" r:id="rId13"/>
    <p:sldLayoutId id="2147483655" r:id="rId14"/>
    <p:sldLayoutId id="2147483654" r:id="rId15"/>
  </p:sldLayoutIdLst>
  <p:transition>
    <p:wipe dir="r"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20000"/>
        </a:spcAft>
        <a:buClr>
          <a:schemeClr val="accent2"/>
        </a:buClr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63513" indent="-161925" algn="l" rtl="0" eaLnBrk="1" fontAlgn="base" hangingPunct="1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44488" indent="-179388" algn="l" rtl="0" eaLnBrk="1" fontAlgn="base" hangingPunct="1">
        <a:spcBef>
          <a:spcPct val="0"/>
        </a:spcBef>
        <a:spcAft>
          <a:spcPct val="2000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3pPr>
      <a:lvl4pPr marL="525463" indent="-179388" algn="l" rtl="0" eaLnBrk="1" fontAlgn="base" hangingPunct="1">
        <a:spcBef>
          <a:spcPct val="0"/>
        </a:spcBef>
        <a:spcAft>
          <a:spcPct val="20000"/>
        </a:spcAft>
        <a:buClr>
          <a:schemeClr val="tx2"/>
        </a:buClr>
        <a:buFont typeface="Symbol" pitchFamily="18" charset="2"/>
        <a:buChar char="-"/>
        <a:defRPr sz="1400">
          <a:solidFill>
            <a:schemeClr val="tx1"/>
          </a:solidFill>
          <a:latin typeface="+mn-lt"/>
        </a:defRPr>
      </a:lvl4pPr>
      <a:lvl5pPr marL="687388" indent="-160338" algn="l" rtl="0" eaLnBrk="1" fontAlgn="base" hangingPunct="1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144588" indent="-160338" algn="l" rtl="0" eaLnBrk="1" fontAlgn="base" hangingPunct="1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1601788" indent="-160338" algn="l" rtl="0" eaLnBrk="1" fontAlgn="base" hangingPunct="1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058988" indent="-160338" algn="l" rtl="0" eaLnBrk="1" fontAlgn="base" hangingPunct="1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516188" indent="-160338" algn="l" rtl="0" eaLnBrk="1" fontAlgn="base" hangingPunct="1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014935"/>
            <a:ext cx="8391525" cy="615553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TAFC File Types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2795588"/>
            <a:ext cx="5367338" cy="461665"/>
          </a:xfrm>
        </p:spPr>
        <p:txBody>
          <a:bodyPr/>
          <a:lstStyle/>
          <a:p>
            <a:pPr marL="0" indent="0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41" y="143995"/>
            <a:ext cx="7589837" cy="522568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MODULO AND SEPARATION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047" y="1295400"/>
            <a:ext cx="8624141" cy="4633913"/>
          </a:xfrm>
        </p:spPr>
        <p:txBody>
          <a:bodyPr/>
          <a:lstStyle/>
          <a:p>
            <a:r>
              <a:rPr lang="en-US" dirty="0" smtClean="0"/>
              <a:t>Modulo</a:t>
            </a:r>
          </a:p>
          <a:p>
            <a:pPr lvl="1"/>
            <a:r>
              <a:rPr lang="en-US" sz="2200" dirty="0" smtClean="0">
                <a:solidFill>
                  <a:srgbClr val="3C3C41"/>
                </a:solidFill>
              </a:rPr>
              <a:t>The data and </a:t>
            </a:r>
            <a:r>
              <a:rPr lang="en-US" sz="2200" dirty="0" err="1" smtClean="0">
                <a:solidFill>
                  <a:srgbClr val="3C3C41"/>
                </a:solidFill>
              </a:rPr>
              <a:t>dict</a:t>
            </a:r>
            <a:r>
              <a:rPr lang="en-US" sz="2200" dirty="0" smtClean="0">
                <a:solidFill>
                  <a:srgbClr val="3C3C41"/>
                </a:solidFill>
              </a:rPr>
              <a:t> portion of hashed files are divided in to groups called </a:t>
            </a:r>
            <a:r>
              <a:rPr lang="en-US" sz="2200" dirty="0" err="1" smtClean="0">
                <a:solidFill>
                  <a:srgbClr val="3C3C41"/>
                </a:solidFill>
              </a:rPr>
              <a:t>Modulos</a:t>
            </a:r>
            <a:r>
              <a:rPr lang="en-US" sz="2200" dirty="0" smtClean="0">
                <a:solidFill>
                  <a:srgbClr val="3C3C41"/>
                </a:solidFill>
              </a:rPr>
              <a:t>.</a:t>
            </a:r>
          </a:p>
          <a:p>
            <a:pPr lvl="1"/>
            <a:r>
              <a:rPr lang="en-US" sz="2200" dirty="0" smtClean="0">
                <a:solidFill>
                  <a:srgbClr val="3C3C41"/>
                </a:solidFill>
              </a:rPr>
              <a:t>Default size of one Modulo is 1024 bytes for J3 type</a:t>
            </a:r>
          </a:p>
          <a:p>
            <a:pPr lvl="1"/>
            <a:r>
              <a:rPr lang="en-US" sz="2200" dirty="0" smtClean="0">
                <a:solidFill>
                  <a:srgbClr val="3C3C41"/>
                </a:solidFill>
              </a:rPr>
              <a:t>Default size of one Modulo is 4096 bytes for J4 type</a:t>
            </a:r>
          </a:p>
          <a:p>
            <a:r>
              <a:rPr lang="en-US" dirty="0" smtClean="0"/>
              <a:t>Separation</a:t>
            </a:r>
          </a:p>
          <a:p>
            <a:pPr lvl="1"/>
            <a:r>
              <a:rPr lang="en-US" sz="2200" dirty="0" smtClean="0">
                <a:solidFill>
                  <a:srgbClr val="3C3C41"/>
                </a:solidFill>
              </a:rPr>
              <a:t>The size of the modulo is determined by separation.</a:t>
            </a:r>
          </a:p>
          <a:p>
            <a:pPr lvl="1"/>
            <a:r>
              <a:rPr lang="en-US" sz="2200" dirty="0" smtClean="0">
                <a:solidFill>
                  <a:srgbClr val="3C3C41"/>
                </a:solidFill>
              </a:rPr>
              <a:t>Multiplying factor of the Modulo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>
              <a:buFont typeface="Wingdings 3" pitchFamily="18" charset="2"/>
              <a:buNone/>
            </a:pPr>
            <a:endParaRPr lang="en-US" dirty="0" smtClean="0"/>
          </a:p>
          <a:p>
            <a:pPr>
              <a:buFont typeface="Wingdings 3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841" y="80682"/>
            <a:ext cx="7589837" cy="645459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MODULO AND SEPARATION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841" y="1331259"/>
            <a:ext cx="8484347" cy="4598054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dirty="0" smtClean="0"/>
              <a:t>Modulo and Separation specify the disk space allocated to a hashed file.</a:t>
            </a:r>
          </a:p>
          <a:p>
            <a:pPr>
              <a:lnSpc>
                <a:spcPct val="115000"/>
              </a:lnSpc>
            </a:pPr>
            <a:r>
              <a:rPr lang="en-US" dirty="0" smtClean="0"/>
              <a:t>The choice of file type, modulo, and separation can have dramatic effect on JBASE’s performance in accessing a file.</a:t>
            </a:r>
          </a:p>
          <a:p>
            <a:pPr>
              <a:lnSpc>
                <a:spcPct val="115000"/>
              </a:lnSpc>
            </a:pPr>
            <a:r>
              <a:rPr lang="en-US" dirty="0" smtClean="0"/>
              <a:t>Size of the Data and Dictionary Portions can be determined while creating file.</a:t>
            </a:r>
          </a:p>
          <a:p>
            <a:pPr>
              <a:lnSpc>
                <a:spcPct val="115000"/>
              </a:lnSpc>
            </a:pPr>
            <a:r>
              <a:rPr lang="en-US" dirty="0" smtClean="0"/>
              <a:t>Apart from these it is possible to define </a:t>
            </a:r>
            <a:r>
              <a:rPr lang="en-US" b="1" dirty="0" smtClean="0"/>
              <a:t>secondary Buffer size</a:t>
            </a:r>
            <a:r>
              <a:rPr lang="en-US" dirty="0" smtClean="0"/>
              <a:t>.</a:t>
            </a:r>
          </a:p>
          <a:p>
            <a:pPr>
              <a:lnSpc>
                <a:spcPct val="115000"/>
              </a:lnSpc>
            </a:pPr>
            <a:r>
              <a:rPr lang="en-US" dirty="0" smtClean="0"/>
              <a:t>Default size of secondary buffer size is twice the size of one modulo.</a:t>
            </a:r>
          </a:p>
          <a:p>
            <a:pPr>
              <a:lnSpc>
                <a:spcPct val="115000"/>
              </a:lnSpc>
            </a:pPr>
            <a:endParaRPr lang="en-US" dirty="0" smtClean="0"/>
          </a:p>
          <a:p>
            <a:pPr lvl="1">
              <a:lnSpc>
                <a:spcPct val="115000"/>
              </a:lnSpc>
            </a:pPr>
            <a:endParaRPr lang="en-US" dirty="0" smtClean="0"/>
          </a:p>
          <a:p>
            <a:pPr>
              <a:lnSpc>
                <a:spcPct val="115000"/>
              </a:lnSpc>
              <a:buFont typeface="Wingdings 3" pitchFamily="18" charset="2"/>
              <a:buNone/>
            </a:pPr>
            <a:endParaRPr lang="en-US" dirty="0" smtClean="0"/>
          </a:p>
          <a:p>
            <a:pPr>
              <a:lnSpc>
                <a:spcPct val="115000"/>
              </a:lnSpc>
              <a:buFont typeface="Wingdings 3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203575"/>
            <a:ext cx="7589837" cy="428438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STRUCTURE OF HASHED FILE TYPE J3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endParaRPr lang="en-US" smtClean="0"/>
          </a:p>
          <a:p>
            <a:pPr lvl="1"/>
            <a:endParaRPr lang="en-US" smtClean="0"/>
          </a:p>
          <a:p>
            <a:pPr>
              <a:buFont typeface="Wingdings 3" pitchFamily="18" charset="2"/>
              <a:buNone/>
            </a:pPr>
            <a:endParaRPr lang="en-US" smtClean="0"/>
          </a:p>
          <a:p>
            <a:pPr>
              <a:buFont typeface="Wingdings 3" pitchFamily="18" charset="2"/>
              <a:buNone/>
            </a:pPr>
            <a:endParaRPr lang="en-US" smtClean="0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838200" y="1828800"/>
            <a:ext cx="7467600" cy="198120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endParaRPr lang="en-US" sz="1800" b="1">
              <a:solidFill>
                <a:srgbClr val="000080"/>
              </a:solidFill>
              <a:latin typeface="Arial" pitchFamily="34" charset="0"/>
            </a:endParaRPr>
          </a:p>
        </p:txBody>
      </p:sp>
      <p:sp>
        <p:nvSpPr>
          <p:cNvPr id="142351" name="Rectangle 15"/>
          <p:cNvSpPr>
            <a:spLocks noChangeArrowheads="1"/>
          </p:cNvSpPr>
          <p:nvPr/>
        </p:nvSpPr>
        <p:spPr bwMode="auto">
          <a:xfrm>
            <a:off x="1066800" y="1981200"/>
            <a:ext cx="1219200" cy="1676400"/>
          </a:xfrm>
          <a:prstGeom prst="rect">
            <a:avLst/>
          </a:prstGeom>
          <a:solidFill>
            <a:srgbClr val="FFCC99"/>
          </a:solidFill>
          <a:ln w="12700">
            <a:solidFill>
              <a:srgbClr val="1D528D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4*1024=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4096 Bytes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Modulo1</a:t>
            </a:r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2438400" y="1981200"/>
            <a:ext cx="1219200" cy="1676400"/>
          </a:xfrm>
          <a:prstGeom prst="rect">
            <a:avLst/>
          </a:prstGeom>
          <a:solidFill>
            <a:srgbClr val="FFCC99"/>
          </a:solidFill>
          <a:ln w="12700">
            <a:solidFill>
              <a:srgbClr val="1D528D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endParaRPr kumimoji="1" lang="en-US" sz="1800">
              <a:solidFill>
                <a:srgbClr val="1D528D"/>
              </a:solidFill>
              <a:latin typeface="Arial" pitchFamily="34" charset="0"/>
            </a:endParaRP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4*1024=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4096 Bytes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Modulo2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endParaRPr lang="en-US" sz="18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2353" name="Rectangle 17"/>
          <p:cNvSpPr>
            <a:spLocks noChangeArrowheads="1"/>
          </p:cNvSpPr>
          <p:nvPr/>
        </p:nvSpPr>
        <p:spPr bwMode="auto">
          <a:xfrm>
            <a:off x="3810000" y="1981200"/>
            <a:ext cx="1295400" cy="1676400"/>
          </a:xfrm>
          <a:prstGeom prst="rect">
            <a:avLst/>
          </a:prstGeom>
          <a:solidFill>
            <a:srgbClr val="FFCC99"/>
          </a:solidFill>
          <a:ln w="12700">
            <a:solidFill>
              <a:srgbClr val="1D528D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endParaRPr lang="en-US" sz="1800" b="1" dirty="0">
              <a:solidFill>
                <a:srgbClr val="000080"/>
              </a:solidFill>
              <a:latin typeface="Arial" pitchFamily="34" charset="0"/>
              <a:cs typeface="Times New Roman" pitchFamily="18" charset="0"/>
            </a:endParaRP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4*1024=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4096 Bytes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Modulo3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endParaRPr lang="en-US" sz="1800" b="1" dirty="0">
              <a:solidFill>
                <a:srgbClr val="00008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42354" name="Rectangle 18"/>
          <p:cNvSpPr>
            <a:spLocks noChangeArrowheads="1"/>
          </p:cNvSpPr>
          <p:nvPr/>
        </p:nvSpPr>
        <p:spPr bwMode="auto">
          <a:xfrm>
            <a:off x="5257800" y="1981200"/>
            <a:ext cx="1295400" cy="1676400"/>
          </a:xfrm>
          <a:prstGeom prst="rect">
            <a:avLst/>
          </a:prstGeom>
          <a:solidFill>
            <a:srgbClr val="FFCC99"/>
          </a:solidFill>
          <a:ln w="12700">
            <a:solidFill>
              <a:srgbClr val="1D528D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endParaRPr lang="en-US" sz="1800" b="1">
              <a:solidFill>
                <a:srgbClr val="000080"/>
              </a:solidFill>
              <a:latin typeface="Arial" pitchFamily="34" charset="0"/>
              <a:cs typeface="Times New Roman" pitchFamily="18" charset="0"/>
            </a:endParaRP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4*1024=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4096 Bytes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Modulo4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endParaRPr lang="en-US" sz="18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2361" name="Rectangle 25"/>
          <p:cNvSpPr>
            <a:spLocks noChangeArrowheads="1"/>
          </p:cNvSpPr>
          <p:nvPr/>
        </p:nvSpPr>
        <p:spPr bwMode="auto">
          <a:xfrm>
            <a:off x="6705600" y="1968500"/>
            <a:ext cx="1295400" cy="1676400"/>
          </a:xfrm>
          <a:prstGeom prst="rect">
            <a:avLst/>
          </a:prstGeom>
          <a:solidFill>
            <a:srgbClr val="FFCC99"/>
          </a:solidFill>
          <a:ln w="12700">
            <a:solidFill>
              <a:srgbClr val="1D528D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endParaRPr lang="en-US" sz="1800" b="1">
              <a:solidFill>
                <a:srgbClr val="000080"/>
              </a:solidFill>
              <a:latin typeface="Arial" pitchFamily="34" charset="0"/>
              <a:cs typeface="Times New Roman" pitchFamily="18" charset="0"/>
            </a:endParaRP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4*1024=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4096 Bytes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Modulo5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endParaRPr lang="en-US" sz="18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2364" name="Rectangle 28"/>
          <p:cNvSpPr>
            <a:spLocks noChangeArrowheads="1"/>
          </p:cNvSpPr>
          <p:nvPr/>
        </p:nvSpPr>
        <p:spPr bwMode="auto">
          <a:xfrm>
            <a:off x="1066799" y="4170363"/>
            <a:ext cx="62618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Data Portion of Hashed file of Type=J3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 for Modulo=5 and Separation=4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36339"/>
            <a:ext cx="7589837" cy="495674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STRUCTURE OF HASHED FILE TYPE J4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endParaRPr lang="en-US" smtClean="0"/>
          </a:p>
          <a:p>
            <a:pPr lvl="1"/>
            <a:endParaRPr lang="en-US" smtClean="0"/>
          </a:p>
          <a:p>
            <a:pPr>
              <a:buFont typeface="Wingdings 3" pitchFamily="18" charset="2"/>
              <a:buNone/>
            </a:pPr>
            <a:endParaRPr lang="en-US" smtClean="0"/>
          </a:p>
          <a:p>
            <a:pPr>
              <a:buFont typeface="Wingdings 3" pitchFamily="18" charset="2"/>
              <a:buNone/>
            </a:pPr>
            <a:endParaRPr lang="en-US" smtClean="0"/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889000" y="1841500"/>
            <a:ext cx="7467600" cy="198120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1219200" y="1981200"/>
            <a:ext cx="1447800" cy="16764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3*4096=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12298 Bytes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Modulo1</a:t>
            </a:r>
          </a:p>
        </p:txBody>
      </p:sp>
      <p:sp>
        <p:nvSpPr>
          <p:cNvPr id="143373" name="Rectangle 13"/>
          <p:cNvSpPr>
            <a:spLocks noChangeArrowheads="1"/>
          </p:cNvSpPr>
          <p:nvPr/>
        </p:nvSpPr>
        <p:spPr bwMode="auto">
          <a:xfrm>
            <a:off x="3048000" y="1981200"/>
            <a:ext cx="1447800" cy="16764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endParaRPr lang="en-US" sz="180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3*4096=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12298 Bytes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Modulo2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endParaRPr lang="en-US" sz="180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374" name="Rectangle 14"/>
          <p:cNvSpPr>
            <a:spLocks noChangeArrowheads="1"/>
          </p:cNvSpPr>
          <p:nvPr/>
        </p:nvSpPr>
        <p:spPr bwMode="auto">
          <a:xfrm>
            <a:off x="4800600" y="1981200"/>
            <a:ext cx="1447800" cy="16764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endParaRPr lang="en-US" sz="1800" b="1">
              <a:solidFill>
                <a:srgbClr val="000080"/>
              </a:solidFill>
              <a:latin typeface="Arial" pitchFamily="34" charset="0"/>
              <a:cs typeface="Times New Roman" pitchFamily="18" charset="0"/>
            </a:endParaRP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3*4096=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12298 Bytes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Modulo3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endParaRPr lang="en-US" sz="1800" b="1">
              <a:solidFill>
                <a:schemeClr val="tx1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43375" name="Rectangle 15"/>
          <p:cNvSpPr>
            <a:spLocks noChangeArrowheads="1"/>
          </p:cNvSpPr>
          <p:nvPr/>
        </p:nvSpPr>
        <p:spPr bwMode="auto">
          <a:xfrm>
            <a:off x="6553200" y="1981200"/>
            <a:ext cx="1447800" cy="16764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endParaRPr lang="en-US" sz="1800" b="1">
              <a:solidFill>
                <a:srgbClr val="000080"/>
              </a:solidFill>
              <a:latin typeface="Arial" pitchFamily="34" charset="0"/>
              <a:cs typeface="Times New Roman" pitchFamily="18" charset="0"/>
            </a:endParaRP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3*4096=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12298 Bytes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Modulo4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rgbClr val="3399FF"/>
              </a:buClr>
              <a:buFont typeface="Monotype Sorts" pitchFamily="2" charset="2"/>
              <a:buNone/>
            </a:pPr>
            <a:endParaRPr lang="en-US" sz="1800" b="1">
              <a:solidFill>
                <a:schemeClr val="tx1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43376" name="Rectangle 16"/>
          <p:cNvSpPr>
            <a:spLocks noChangeArrowheads="1"/>
          </p:cNvSpPr>
          <p:nvPr/>
        </p:nvSpPr>
        <p:spPr bwMode="auto">
          <a:xfrm>
            <a:off x="1734671" y="4195763"/>
            <a:ext cx="60646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Portion of Hashed file of Type=J4</a:t>
            </a:r>
          </a:p>
          <a:p>
            <a:r>
              <a:rPr lang="en-US" dirty="0">
                <a:solidFill>
                  <a:schemeClr val="tx1"/>
                </a:solidFill>
              </a:rPr>
              <a:t> for Modulo=4 and Separation=3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6518" y="94129"/>
            <a:ext cx="7589837" cy="572433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How to create a Hashed File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518" y="1295400"/>
            <a:ext cx="8489670" cy="4633913"/>
          </a:xfrm>
        </p:spPr>
        <p:txBody>
          <a:bodyPr/>
          <a:lstStyle/>
          <a:p>
            <a:r>
              <a:rPr lang="en-US" dirty="0" smtClean="0"/>
              <a:t>To create a file in </a:t>
            </a:r>
            <a:r>
              <a:rPr lang="en-US" dirty="0" err="1" smtClean="0"/>
              <a:t>jBase</a:t>
            </a:r>
            <a:r>
              <a:rPr lang="en-US" dirty="0" smtClean="0"/>
              <a:t> use CREATE.FILE command.  </a:t>
            </a:r>
          </a:p>
          <a:p>
            <a:pPr>
              <a:buFont typeface="Wingdings 3" pitchFamily="18" charset="2"/>
              <a:buNone/>
            </a:pPr>
            <a:r>
              <a:rPr lang="en-US" dirty="0" smtClean="0"/>
              <a:t>	SYNTAX</a:t>
            </a:r>
          </a:p>
          <a:p>
            <a:pPr>
              <a:buFont typeface="Wingdings 3" pitchFamily="18" charset="2"/>
              <a:buNone/>
            </a:pPr>
            <a:r>
              <a:rPr lang="en-US" dirty="0" smtClean="0"/>
              <a:t>	CREATE.FILE &lt;file name&gt; TYPE=&lt;file type&gt; &lt;</a:t>
            </a:r>
            <a:r>
              <a:rPr lang="en-US" dirty="0" err="1" smtClean="0"/>
              <a:t>dict</a:t>
            </a:r>
            <a:r>
              <a:rPr lang="en-US" dirty="0" smtClean="0"/>
              <a:t> portion&gt; &lt;data portion&gt;</a:t>
            </a:r>
          </a:p>
          <a:p>
            <a:pPr>
              <a:buFont typeface="Wingdings 3" pitchFamily="18" charset="2"/>
              <a:buNone/>
            </a:pPr>
            <a:r>
              <a:rPr lang="en-US" dirty="0" smtClean="0"/>
              <a:t>	This command Creates the data file and </a:t>
            </a:r>
            <a:r>
              <a:rPr lang="en-US" dirty="0" err="1" smtClean="0"/>
              <a:t>dict</a:t>
            </a:r>
            <a:r>
              <a:rPr lang="en-US" dirty="0" smtClean="0"/>
              <a:t> file.</a:t>
            </a:r>
          </a:p>
          <a:p>
            <a:pPr>
              <a:buFont typeface="Wingdings 3" pitchFamily="18" charset="2"/>
              <a:buNone/>
            </a:pPr>
            <a:endParaRPr lang="en-US" dirty="0" smtClean="0"/>
          </a:p>
          <a:p>
            <a:pPr>
              <a:buFont typeface="Wingdings 3" pitchFamily="18" charset="2"/>
              <a:buNone/>
            </a:pPr>
            <a:endParaRPr lang="en-US" dirty="0" smtClean="0"/>
          </a:p>
        </p:txBody>
      </p:sp>
      <p:pic>
        <p:nvPicPr>
          <p:cNvPr id="144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501" y="3152402"/>
            <a:ext cx="5367337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29" y="53788"/>
            <a:ext cx="7589837" cy="67048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How to create a Hashed File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047" y="1295400"/>
            <a:ext cx="8624141" cy="4633913"/>
          </a:xfrm>
        </p:spPr>
        <p:txBody>
          <a:bodyPr/>
          <a:lstStyle/>
          <a:p>
            <a:pPr algn="just">
              <a:spcBef>
                <a:spcPct val="30000"/>
              </a:spcBef>
              <a:buFont typeface="Wingdings 3" pitchFamily="18" charset="2"/>
              <a:buNone/>
            </a:pPr>
            <a:r>
              <a:rPr lang="en-US" dirty="0" err="1" smtClean="0">
                <a:cs typeface="Times New Roman" pitchFamily="18" charset="0"/>
              </a:rPr>
              <a:t>Dict</a:t>
            </a:r>
            <a:r>
              <a:rPr lang="en-US" dirty="0" smtClean="0">
                <a:cs typeface="Times New Roman" pitchFamily="18" charset="0"/>
              </a:rPr>
              <a:t> Modulo			:  4</a:t>
            </a:r>
          </a:p>
          <a:p>
            <a:pPr algn="just">
              <a:spcBef>
                <a:spcPct val="30000"/>
              </a:spcBef>
              <a:buFont typeface="Wingdings 3" pitchFamily="18" charset="2"/>
              <a:buNone/>
            </a:pPr>
            <a:r>
              <a:rPr lang="en-US" dirty="0" err="1" smtClean="0">
                <a:cs typeface="Times New Roman" pitchFamily="18" charset="0"/>
              </a:rPr>
              <a:t>Dict</a:t>
            </a:r>
            <a:r>
              <a:rPr lang="en-US" dirty="0" smtClean="0">
                <a:cs typeface="Times New Roman" pitchFamily="18" charset="0"/>
              </a:rPr>
              <a:t> Separation			:  2</a:t>
            </a:r>
          </a:p>
          <a:p>
            <a:pPr algn="just">
              <a:spcBef>
                <a:spcPct val="30000"/>
              </a:spcBef>
              <a:buFont typeface="Wingdings 3" pitchFamily="18" charset="2"/>
              <a:buNone/>
            </a:pPr>
            <a:r>
              <a:rPr lang="en-US" dirty="0" err="1" smtClean="0">
                <a:cs typeface="Times New Roman" pitchFamily="18" charset="0"/>
              </a:rPr>
              <a:t>Dict</a:t>
            </a:r>
            <a:r>
              <a:rPr lang="en-US" dirty="0" smtClean="0">
                <a:cs typeface="Times New Roman" pitchFamily="18" charset="0"/>
              </a:rPr>
              <a:t> Secondary Buffer size		:  3</a:t>
            </a:r>
          </a:p>
          <a:p>
            <a:pPr algn="just">
              <a:spcBef>
                <a:spcPct val="30000"/>
              </a:spcBef>
              <a:buFont typeface="Wingdings 3" pitchFamily="18" charset="2"/>
              <a:buNone/>
            </a:pPr>
            <a:r>
              <a:rPr lang="en-US" dirty="0" smtClean="0">
                <a:cs typeface="Times New Roman" pitchFamily="18" charset="0"/>
              </a:rPr>
              <a:t>Data Modulo			:  3</a:t>
            </a:r>
          </a:p>
          <a:p>
            <a:pPr algn="just">
              <a:spcBef>
                <a:spcPct val="30000"/>
              </a:spcBef>
              <a:buFont typeface="Wingdings 3" pitchFamily="18" charset="2"/>
              <a:buNone/>
            </a:pPr>
            <a:r>
              <a:rPr lang="en-US" dirty="0" smtClean="0">
                <a:cs typeface="Times New Roman" pitchFamily="18" charset="0"/>
              </a:rPr>
              <a:t>Data Separation			:  4</a:t>
            </a:r>
          </a:p>
          <a:p>
            <a:pPr algn="just">
              <a:spcBef>
                <a:spcPct val="30000"/>
              </a:spcBef>
              <a:buFont typeface="Wingdings 3" pitchFamily="18" charset="2"/>
              <a:buNone/>
            </a:pPr>
            <a:r>
              <a:rPr lang="en-US" dirty="0" smtClean="0">
                <a:cs typeface="Times New Roman" pitchFamily="18" charset="0"/>
              </a:rPr>
              <a:t>Data Secondary Buffer size	:  Default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create Non - Hashed type Files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250576"/>
            <a:ext cx="8621713" cy="4678737"/>
          </a:xfrm>
        </p:spPr>
        <p:txBody>
          <a:bodyPr/>
          <a:lstStyle/>
          <a:p>
            <a:endParaRPr lang="en-US" dirty="0" smtClean="0">
              <a:solidFill>
                <a:srgbClr val="000080"/>
              </a:solidFill>
              <a:cs typeface="Tahoma" pitchFamily="34" charset="0"/>
            </a:endParaRPr>
          </a:p>
          <a:p>
            <a:r>
              <a:rPr lang="en-US" dirty="0" smtClean="0"/>
              <a:t>To store Sequential Data</a:t>
            </a:r>
          </a:p>
          <a:p>
            <a:r>
              <a:rPr lang="en-US" dirty="0" smtClean="0"/>
              <a:t>Act as UNIX level Directories</a:t>
            </a:r>
          </a:p>
          <a:p>
            <a:r>
              <a:rPr lang="en-GB" dirty="0" smtClean="0">
                <a:cs typeface="Tahoma" pitchFamily="34" charset="0"/>
              </a:rPr>
              <a:t>To store programs or generated reports</a:t>
            </a:r>
            <a:endParaRPr lang="en-US" dirty="0" smtClean="0">
              <a:cs typeface="Tahoma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495" y="121024"/>
            <a:ext cx="8200278" cy="658906"/>
          </a:xfrm>
        </p:spPr>
        <p:txBody>
          <a:bodyPr/>
          <a:lstStyle/>
          <a:p>
            <a:r>
              <a:rPr lang="en-US" dirty="0" smtClean="0"/>
              <a:t>Where are they used?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047" y="1295400"/>
            <a:ext cx="8624141" cy="4633913"/>
          </a:xfrm>
        </p:spPr>
        <p:txBody>
          <a:bodyPr/>
          <a:lstStyle/>
          <a:p>
            <a:endParaRPr lang="en-US" dirty="0" smtClean="0">
              <a:solidFill>
                <a:srgbClr val="000080"/>
              </a:solidFill>
              <a:cs typeface="Tahoma" pitchFamily="34" charset="0"/>
            </a:endParaRPr>
          </a:p>
          <a:p>
            <a:r>
              <a:rPr lang="en-US" dirty="0" smtClean="0"/>
              <a:t>Used as OS Level  directories</a:t>
            </a:r>
          </a:p>
          <a:p>
            <a:pPr>
              <a:buFont typeface="Wingdings 3" pitchFamily="18" charset="2"/>
              <a:buNone/>
            </a:pPr>
            <a:endParaRPr lang="en-US" dirty="0" smtClean="0"/>
          </a:p>
          <a:p>
            <a:pPr>
              <a:buFont typeface="Wingdings 3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842" y="136339"/>
            <a:ext cx="7589837" cy="697379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How to create a Non - Hashed File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842" y="1250576"/>
            <a:ext cx="8508346" cy="4678737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dirty="0" smtClean="0"/>
              <a:t>To create a file in </a:t>
            </a:r>
            <a:r>
              <a:rPr lang="en-US" dirty="0" err="1" smtClean="0"/>
              <a:t>jBase</a:t>
            </a:r>
            <a:r>
              <a:rPr lang="en-US" dirty="0" smtClean="0"/>
              <a:t> use CREATE.FILE command. 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b="1" dirty="0" smtClean="0"/>
              <a:t>SYNTAX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dirty="0" smtClean="0"/>
              <a:t>	CREATE.FILE &lt;file name&gt; TYPE=UD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dirty="0" smtClean="0"/>
              <a:t>This command Creates the data file and </a:t>
            </a:r>
            <a:r>
              <a:rPr lang="en-US" dirty="0" err="1" smtClean="0"/>
              <a:t>dict</a:t>
            </a:r>
            <a:r>
              <a:rPr lang="en-US" dirty="0" smtClean="0"/>
              <a:t> file.</a:t>
            </a:r>
          </a:p>
          <a:p>
            <a:pPr>
              <a:buFont typeface="Wingdings 3" pitchFamily="18" charset="2"/>
              <a:buNone/>
            </a:pPr>
            <a:endParaRPr lang="en-US" dirty="0" smtClean="0"/>
          </a:p>
        </p:txBody>
      </p:sp>
      <p:pic>
        <p:nvPicPr>
          <p:cNvPr id="1464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6138" y="3325440"/>
            <a:ext cx="49117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169400" cy="6858000"/>
            <a:chOff x="0" y="0"/>
            <a:chExt cx="5776" cy="4320"/>
          </a:xfrm>
        </p:grpSpPr>
        <p:sp>
          <p:nvSpPr>
            <p:cNvPr id="185349" name="Freeform 10"/>
            <p:cNvSpPr>
              <a:spLocks/>
            </p:cNvSpPr>
            <p:nvPr/>
          </p:nvSpPr>
          <p:spPr bwMode="gray">
            <a:xfrm>
              <a:off x="0" y="0"/>
              <a:ext cx="5776" cy="4023"/>
            </a:xfrm>
            <a:custGeom>
              <a:avLst/>
              <a:gdLst>
                <a:gd name="T0" fmla="*/ 624 w 5776"/>
                <a:gd name="T1" fmla="*/ 2880 h 4041"/>
                <a:gd name="T2" fmla="*/ 715 w 5776"/>
                <a:gd name="T3" fmla="*/ 2806 h 4041"/>
                <a:gd name="T4" fmla="*/ 805 w 5776"/>
                <a:gd name="T5" fmla="*/ 2743 h 4041"/>
                <a:gd name="T6" fmla="*/ 898 w 5776"/>
                <a:gd name="T7" fmla="*/ 2680 h 4041"/>
                <a:gd name="T8" fmla="*/ 993 w 5776"/>
                <a:gd name="T9" fmla="*/ 2620 h 4041"/>
                <a:gd name="T10" fmla="*/ 1089 w 5776"/>
                <a:gd name="T11" fmla="*/ 2567 h 4041"/>
                <a:gd name="T12" fmla="*/ 1285 w 5776"/>
                <a:gd name="T13" fmla="*/ 2474 h 4041"/>
                <a:gd name="T14" fmla="*/ 1485 w 5776"/>
                <a:gd name="T15" fmla="*/ 2389 h 4041"/>
                <a:gd name="T16" fmla="*/ 1693 w 5776"/>
                <a:gd name="T17" fmla="*/ 2318 h 4041"/>
                <a:gd name="T18" fmla="*/ 1904 w 5776"/>
                <a:gd name="T19" fmla="*/ 2255 h 4041"/>
                <a:gd name="T20" fmla="*/ 2118 w 5776"/>
                <a:gd name="T21" fmla="*/ 2194 h 4041"/>
                <a:gd name="T22" fmla="*/ 2229 w 5776"/>
                <a:gd name="T23" fmla="*/ 2166 h 4041"/>
                <a:gd name="T24" fmla="*/ 2475 w 5776"/>
                <a:gd name="T25" fmla="*/ 2110 h 4041"/>
                <a:gd name="T26" fmla="*/ 2720 w 5776"/>
                <a:gd name="T27" fmla="*/ 2060 h 4041"/>
                <a:gd name="T28" fmla="*/ 3205 w 5776"/>
                <a:gd name="T29" fmla="*/ 1965 h 4041"/>
                <a:gd name="T30" fmla="*/ 3198 w 5776"/>
                <a:gd name="T31" fmla="*/ 1965 h 4041"/>
                <a:gd name="T32" fmla="*/ 3929 w 5776"/>
                <a:gd name="T33" fmla="*/ 1818 h 4041"/>
                <a:gd name="T34" fmla="*/ 4229 w 5776"/>
                <a:gd name="T35" fmla="*/ 1747 h 4041"/>
                <a:gd name="T36" fmla="*/ 4409 w 5776"/>
                <a:gd name="T37" fmla="*/ 1698 h 4041"/>
                <a:gd name="T38" fmla="*/ 4573 w 5776"/>
                <a:gd name="T39" fmla="*/ 1650 h 4041"/>
                <a:gd name="T40" fmla="*/ 4725 w 5776"/>
                <a:gd name="T41" fmla="*/ 1595 h 4041"/>
                <a:gd name="T42" fmla="*/ 4867 w 5776"/>
                <a:gd name="T43" fmla="*/ 1532 h 4041"/>
                <a:gd name="T44" fmla="*/ 5000 w 5776"/>
                <a:gd name="T45" fmla="*/ 1461 h 4041"/>
                <a:gd name="T46" fmla="*/ 5125 w 5776"/>
                <a:gd name="T47" fmla="*/ 1385 h 4041"/>
                <a:gd name="T48" fmla="*/ 5245 w 5776"/>
                <a:gd name="T49" fmla="*/ 1293 h 4041"/>
                <a:gd name="T50" fmla="*/ 5362 w 5776"/>
                <a:gd name="T51" fmla="*/ 1193 h 4041"/>
                <a:gd name="T52" fmla="*/ 5475 w 5776"/>
                <a:gd name="T53" fmla="*/ 1074 h 4041"/>
                <a:gd name="T54" fmla="*/ 5587 w 5776"/>
                <a:gd name="T55" fmla="*/ 943 h 4041"/>
                <a:gd name="T56" fmla="*/ 5702 w 5776"/>
                <a:gd name="T57" fmla="*/ 790 h 4041"/>
                <a:gd name="T58" fmla="*/ 5776 w 5776"/>
                <a:gd name="T59" fmla="*/ 0 h 4041"/>
                <a:gd name="T60" fmla="*/ 0 w 5776"/>
                <a:gd name="T61" fmla="*/ 3951 h 4041"/>
                <a:gd name="T62" fmla="*/ 20 w 5776"/>
                <a:gd name="T63" fmla="*/ 3951 h 4041"/>
                <a:gd name="T64" fmla="*/ 55 w 5776"/>
                <a:gd name="T65" fmla="*/ 3788 h 4041"/>
                <a:gd name="T66" fmla="*/ 102 w 5776"/>
                <a:gd name="T67" fmla="*/ 3630 h 4041"/>
                <a:gd name="T68" fmla="*/ 124 w 5776"/>
                <a:gd name="T69" fmla="*/ 3575 h 4041"/>
                <a:gd name="T70" fmla="*/ 169 w 5776"/>
                <a:gd name="T71" fmla="*/ 3469 h 4041"/>
                <a:gd name="T72" fmla="*/ 220 w 5776"/>
                <a:gd name="T73" fmla="*/ 3369 h 4041"/>
                <a:gd name="T74" fmla="*/ 278 w 5776"/>
                <a:gd name="T75" fmla="*/ 3271 h 4041"/>
                <a:gd name="T76" fmla="*/ 342 w 5776"/>
                <a:gd name="T77" fmla="*/ 3179 h 4041"/>
                <a:gd name="T78" fmla="*/ 415 w 5776"/>
                <a:gd name="T79" fmla="*/ 3087 h 4041"/>
                <a:gd name="T80" fmla="*/ 493 w 5776"/>
                <a:gd name="T81" fmla="*/ 3000 h 4041"/>
                <a:gd name="T82" fmla="*/ 578 w 5776"/>
                <a:gd name="T83" fmla="*/ 2921 h 4041"/>
                <a:gd name="T84" fmla="*/ 624 w 5776"/>
                <a:gd name="T85" fmla="*/ 2880 h 40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776"/>
                <a:gd name="T130" fmla="*/ 0 h 4041"/>
                <a:gd name="T131" fmla="*/ 5776 w 5776"/>
                <a:gd name="T132" fmla="*/ 4041 h 40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776" h="4041">
                  <a:moveTo>
                    <a:pt x="624" y="2945"/>
                  </a:moveTo>
                  <a:lnTo>
                    <a:pt x="624" y="2945"/>
                  </a:lnTo>
                  <a:lnTo>
                    <a:pt x="669" y="2908"/>
                  </a:lnTo>
                  <a:lnTo>
                    <a:pt x="715" y="2871"/>
                  </a:lnTo>
                  <a:lnTo>
                    <a:pt x="760" y="2836"/>
                  </a:lnTo>
                  <a:lnTo>
                    <a:pt x="805" y="2803"/>
                  </a:lnTo>
                  <a:lnTo>
                    <a:pt x="853" y="2771"/>
                  </a:lnTo>
                  <a:lnTo>
                    <a:pt x="898" y="2740"/>
                  </a:lnTo>
                  <a:lnTo>
                    <a:pt x="945" y="2710"/>
                  </a:lnTo>
                  <a:lnTo>
                    <a:pt x="993" y="2680"/>
                  </a:lnTo>
                  <a:lnTo>
                    <a:pt x="1042" y="2652"/>
                  </a:lnTo>
                  <a:lnTo>
                    <a:pt x="1089" y="2626"/>
                  </a:lnTo>
                  <a:lnTo>
                    <a:pt x="1185" y="2574"/>
                  </a:lnTo>
                  <a:lnTo>
                    <a:pt x="1285" y="2529"/>
                  </a:lnTo>
                  <a:lnTo>
                    <a:pt x="1385" y="2484"/>
                  </a:lnTo>
                  <a:lnTo>
                    <a:pt x="1485" y="2444"/>
                  </a:lnTo>
                  <a:lnTo>
                    <a:pt x="1589" y="2406"/>
                  </a:lnTo>
                  <a:lnTo>
                    <a:pt x="1693" y="2370"/>
                  </a:lnTo>
                  <a:lnTo>
                    <a:pt x="1798" y="2337"/>
                  </a:lnTo>
                  <a:lnTo>
                    <a:pt x="1904" y="2305"/>
                  </a:lnTo>
                  <a:lnTo>
                    <a:pt x="2011" y="2275"/>
                  </a:lnTo>
                  <a:lnTo>
                    <a:pt x="2118" y="2244"/>
                  </a:lnTo>
                  <a:lnTo>
                    <a:pt x="2229" y="2216"/>
                  </a:lnTo>
                  <a:lnTo>
                    <a:pt x="2351" y="2186"/>
                  </a:lnTo>
                  <a:lnTo>
                    <a:pt x="2475" y="2158"/>
                  </a:lnTo>
                  <a:lnTo>
                    <a:pt x="2596" y="2130"/>
                  </a:lnTo>
                  <a:lnTo>
                    <a:pt x="2720" y="2105"/>
                  </a:lnTo>
                  <a:lnTo>
                    <a:pt x="2964" y="2056"/>
                  </a:lnTo>
                  <a:lnTo>
                    <a:pt x="3205" y="2010"/>
                  </a:lnTo>
                  <a:lnTo>
                    <a:pt x="3198" y="2010"/>
                  </a:lnTo>
                  <a:lnTo>
                    <a:pt x="3705" y="1906"/>
                  </a:lnTo>
                  <a:lnTo>
                    <a:pt x="3929" y="1858"/>
                  </a:lnTo>
                  <a:lnTo>
                    <a:pt x="4133" y="1813"/>
                  </a:lnTo>
                  <a:lnTo>
                    <a:pt x="4229" y="1787"/>
                  </a:lnTo>
                  <a:lnTo>
                    <a:pt x="4320" y="1763"/>
                  </a:lnTo>
                  <a:lnTo>
                    <a:pt x="4409" y="1738"/>
                  </a:lnTo>
                  <a:lnTo>
                    <a:pt x="4493" y="1714"/>
                  </a:lnTo>
                  <a:lnTo>
                    <a:pt x="4573" y="1686"/>
                  </a:lnTo>
                  <a:lnTo>
                    <a:pt x="4651" y="1658"/>
                  </a:lnTo>
                  <a:lnTo>
                    <a:pt x="4725" y="1630"/>
                  </a:lnTo>
                  <a:lnTo>
                    <a:pt x="4798" y="1599"/>
                  </a:lnTo>
                  <a:lnTo>
                    <a:pt x="4867" y="1567"/>
                  </a:lnTo>
                  <a:lnTo>
                    <a:pt x="4935" y="1531"/>
                  </a:lnTo>
                  <a:lnTo>
                    <a:pt x="5000" y="1496"/>
                  </a:lnTo>
                  <a:lnTo>
                    <a:pt x="5064" y="1457"/>
                  </a:lnTo>
                  <a:lnTo>
                    <a:pt x="5125" y="1415"/>
                  </a:lnTo>
                  <a:lnTo>
                    <a:pt x="5187" y="1371"/>
                  </a:lnTo>
                  <a:lnTo>
                    <a:pt x="5245" y="1323"/>
                  </a:lnTo>
                  <a:lnTo>
                    <a:pt x="5304" y="1272"/>
                  </a:lnTo>
                  <a:lnTo>
                    <a:pt x="5362" y="1218"/>
                  </a:lnTo>
                  <a:lnTo>
                    <a:pt x="5418" y="1161"/>
                  </a:lnTo>
                  <a:lnTo>
                    <a:pt x="5475" y="1099"/>
                  </a:lnTo>
                  <a:lnTo>
                    <a:pt x="5531" y="1032"/>
                  </a:lnTo>
                  <a:lnTo>
                    <a:pt x="5587" y="963"/>
                  </a:lnTo>
                  <a:lnTo>
                    <a:pt x="5644" y="890"/>
                  </a:lnTo>
                  <a:lnTo>
                    <a:pt x="5702" y="810"/>
                  </a:lnTo>
                  <a:lnTo>
                    <a:pt x="5772" y="704"/>
                  </a:lnTo>
                  <a:lnTo>
                    <a:pt x="5776" y="0"/>
                  </a:lnTo>
                  <a:lnTo>
                    <a:pt x="0" y="5"/>
                  </a:lnTo>
                  <a:lnTo>
                    <a:pt x="0" y="4041"/>
                  </a:lnTo>
                  <a:lnTo>
                    <a:pt x="20" y="4041"/>
                  </a:lnTo>
                  <a:lnTo>
                    <a:pt x="35" y="3959"/>
                  </a:lnTo>
                  <a:lnTo>
                    <a:pt x="55" y="3873"/>
                  </a:lnTo>
                  <a:lnTo>
                    <a:pt x="76" y="3793"/>
                  </a:lnTo>
                  <a:lnTo>
                    <a:pt x="102" y="3711"/>
                  </a:lnTo>
                  <a:lnTo>
                    <a:pt x="124" y="3655"/>
                  </a:lnTo>
                  <a:lnTo>
                    <a:pt x="145" y="3601"/>
                  </a:lnTo>
                  <a:lnTo>
                    <a:pt x="169" y="3549"/>
                  </a:lnTo>
                  <a:lnTo>
                    <a:pt x="193" y="3496"/>
                  </a:lnTo>
                  <a:lnTo>
                    <a:pt x="220" y="3444"/>
                  </a:lnTo>
                  <a:lnTo>
                    <a:pt x="247" y="3396"/>
                  </a:lnTo>
                  <a:lnTo>
                    <a:pt x="278" y="3346"/>
                  </a:lnTo>
                  <a:lnTo>
                    <a:pt x="309" y="3297"/>
                  </a:lnTo>
                  <a:lnTo>
                    <a:pt x="342" y="3249"/>
                  </a:lnTo>
                  <a:lnTo>
                    <a:pt x="378" y="3202"/>
                  </a:lnTo>
                  <a:lnTo>
                    <a:pt x="415" y="3157"/>
                  </a:lnTo>
                  <a:lnTo>
                    <a:pt x="453" y="3113"/>
                  </a:lnTo>
                  <a:lnTo>
                    <a:pt x="493" y="3068"/>
                  </a:lnTo>
                  <a:lnTo>
                    <a:pt x="535" y="3027"/>
                  </a:lnTo>
                  <a:lnTo>
                    <a:pt x="578" y="2986"/>
                  </a:lnTo>
                  <a:lnTo>
                    <a:pt x="624" y="29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0" name="Rectangle 11"/>
            <p:cNvSpPr>
              <a:spLocks noChangeArrowheads="1"/>
            </p:cNvSpPr>
            <p:nvPr/>
          </p:nvSpPr>
          <p:spPr bwMode="gray">
            <a:xfrm>
              <a:off x="0" y="4023"/>
              <a:ext cx="5760" cy="29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sp>
          <p:nvSpPr>
            <p:cNvPr id="185351" name="Oval 12"/>
            <p:cNvSpPr>
              <a:spLocks noChangeArrowheads="1"/>
            </p:cNvSpPr>
            <p:nvPr/>
          </p:nvSpPr>
          <p:spPr bwMode="gray">
            <a:xfrm>
              <a:off x="4919" y="3744"/>
              <a:ext cx="576" cy="576"/>
            </a:xfrm>
            <a:prstGeom prst="ellipse">
              <a:avLst/>
            </a:prstGeom>
            <a:solidFill>
              <a:srgbClr val="FFFFFF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pic>
          <p:nvPicPr>
            <p:cNvPr id="185352" name="Picture 13" descr="CBE_CMJ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4962" y="3786"/>
              <a:ext cx="484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5353" name="Picture 14" descr="Untitled-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183" y="4135"/>
              <a:ext cx="1739" cy="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5347" name="Picture 4" descr="OK_Capgemin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013" y="1058863"/>
            <a:ext cx="43180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48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44475" y="5045075"/>
            <a:ext cx="8753475" cy="611188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chemeClr val="bg1"/>
                </a:solidFill>
                <a:ea typeface="宋体" charset="-122"/>
              </a:rPr>
              <a:t>www.capgemini.com/financialservices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264024"/>
            <a:ext cx="8621713" cy="4665289"/>
          </a:xfrm>
        </p:spPr>
        <p:txBody>
          <a:bodyPr/>
          <a:lstStyle/>
          <a:p>
            <a:r>
              <a:rPr lang="en-US" dirty="0" smtClean="0"/>
              <a:t>Differentiate RDBMS table and Jbase</a:t>
            </a:r>
          </a:p>
          <a:p>
            <a:r>
              <a:rPr lang="en-US" dirty="0" smtClean="0"/>
              <a:t>Identify File types in Jbase</a:t>
            </a:r>
          </a:p>
          <a:p>
            <a:r>
              <a:rPr lang="en-US" dirty="0" smtClean="0"/>
              <a:t>Create UD and J4 File Types</a:t>
            </a:r>
          </a:p>
          <a:p>
            <a:r>
              <a:rPr lang="en-US" dirty="0" smtClean="0"/>
              <a:t>Analyze how records are written on to J4 Files</a:t>
            </a:r>
          </a:p>
          <a:p>
            <a:pPr>
              <a:buFont typeface="Wingdings 3" pitchFamily="18" charset="2"/>
              <a:buNone/>
            </a:pPr>
            <a:r>
              <a:rPr lang="en-US" dirty="0" smtClean="0"/>
              <a:t>Explain JSTAT command</a:t>
            </a:r>
          </a:p>
          <a:p>
            <a:pPr>
              <a:buFont typeface="Wingdings 3" pitchFamily="18" charset="2"/>
              <a:buNone/>
            </a:pPr>
            <a:r>
              <a:rPr lang="en-US" dirty="0" smtClean="0"/>
              <a:t>Explain File Maintenance in Jbase</a:t>
            </a:r>
          </a:p>
          <a:p>
            <a:pPr>
              <a:buFont typeface="Wingdings 3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90800"/>
            <a:ext cx="8229600" cy="151765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File Types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Structure in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Table Name : Employee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2010 Capgemini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72FC40-BA65-4A86-8DAC-7CB69408270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2260" y="2138680"/>
          <a:ext cx="487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355324"/>
                <a:gridCol w="10830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PHILIP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Table when stored In Jbase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Employee : Data File	   Employee: Dictionary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2010 Capgemini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72FC40-BA65-4A86-8DAC-7CB69408270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6" name="Group 48"/>
          <p:cNvGraphicFramePr>
            <a:graphicFrameLocks/>
          </p:cNvGraphicFramePr>
          <p:nvPr/>
        </p:nvGraphicFramePr>
        <p:xfrm>
          <a:off x="1395382" y="2157274"/>
          <a:ext cx="2071702" cy="1438182"/>
        </p:xfrm>
        <a:graphic>
          <a:graphicData uri="http://schemas.openxmlformats.org/drawingml/2006/table">
            <a:tbl>
              <a:tblPr/>
              <a:tblGrid>
                <a:gridCol w="2071702"/>
              </a:tblGrid>
              <a:tr h="3097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GB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FM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XXX</a:t>
                      </a:r>
                      <a:r>
                        <a:rPr kumimoji="0" lang="en-GB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FM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XXX</a:t>
                      </a:r>
                      <a:r>
                        <a:rPr kumimoji="0" lang="en-GB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FM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XXX</a:t>
                      </a:r>
                      <a:r>
                        <a:rPr kumimoji="0" lang="en-GB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FM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XXX</a:t>
                      </a: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1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GB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FM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YYY</a:t>
                      </a:r>
                      <a:r>
                        <a:rPr kumimoji="0" lang="en-GB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FM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YYY</a:t>
                      </a:r>
                      <a:r>
                        <a:rPr kumimoji="0" lang="en-GB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FM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YYY</a:t>
                      </a:r>
                      <a:r>
                        <a:rPr kumimoji="0" lang="en-GB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FM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YYY</a:t>
                      </a: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1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GB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FM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ZZZ</a:t>
                      </a:r>
                      <a:r>
                        <a:rPr kumimoji="0" lang="en-GB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FM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ZZZ</a:t>
                      </a:r>
                      <a:r>
                        <a:rPr kumimoji="0" lang="en-GB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FM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ZZZ</a:t>
                      </a:r>
                      <a:r>
                        <a:rPr kumimoji="0" lang="en-GB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FM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ZZZ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1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GB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FM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XYZ</a:t>
                      </a:r>
                      <a:r>
                        <a:rPr kumimoji="0" lang="en-GB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FM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XYZ</a:t>
                      </a:r>
                      <a:r>
                        <a:rPr kumimoji="0" lang="en-GB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FM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XYZ</a:t>
                      </a: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FM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XYZ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8"/>
          <p:cNvGraphicFramePr>
            <a:graphicFrameLocks/>
          </p:cNvGraphicFramePr>
          <p:nvPr/>
        </p:nvGraphicFramePr>
        <p:xfrm>
          <a:off x="4135989" y="2157274"/>
          <a:ext cx="2741061" cy="1438181"/>
        </p:xfrm>
        <a:graphic>
          <a:graphicData uri="http://schemas.openxmlformats.org/drawingml/2006/table">
            <a:tbl>
              <a:tblPr/>
              <a:tblGrid>
                <a:gridCol w="2741061"/>
              </a:tblGrid>
              <a:tr h="33106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EMP.ID 0 5L</a:t>
                      </a: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03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NAME 1 25L</a:t>
                      </a: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03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 2 30L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03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3 10L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File Types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264024"/>
            <a:ext cx="8621713" cy="4665289"/>
          </a:xfrm>
        </p:spPr>
        <p:txBody>
          <a:bodyPr/>
          <a:lstStyle/>
          <a:p>
            <a:endParaRPr lang="en-US" dirty="0" smtClean="0">
              <a:solidFill>
                <a:srgbClr val="000080"/>
              </a:solidFill>
              <a:cs typeface="Tahoma" pitchFamily="34" charset="0"/>
            </a:endParaRPr>
          </a:p>
          <a:p>
            <a:pPr>
              <a:buFont typeface="Wingdings 3" pitchFamily="18" charset="2"/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1703387" cy="11699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03387"/>
              </a:tblGrid>
              <a:tr h="379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8DB1C7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TAFC</a:t>
                      </a:r>
                    </a:p>
                  </a:txBody>
                  <a:tcPr horzOverflow="overflow"/>
                </a:tc>
              </a:tr>
              <a:tr h="412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Non Hashed Files</a:t>
                      </a:r>
                    </a:p>
                  </a:txBody>
                  <a:tcPr horzOverflow="overflow"/>
                </a:tc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Hashed Files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create Hashed type Files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264024"/>
            <a:ext cx="8621713" cy="4665289"/>
          </a:xfrm>
        </p:spPr>
        <p:txBody>
          <a:bodyPr/>
          <a:lstStyle/>
          <a:p>
            <a:endParaRPr lang="en-US" dirty="0" smtClean="0">
              <a:solidFill>
                <a:srgbClr val="000080"/>
              </a:solidFill>
              <a:cs typeface="Tahoma" pitchFamily="34" charset="0"/>
            </a:endParaRPr>
          </a:p>
          <a:p>
            <a:r>
              <a:rPr lang="en-US" dirty="0" smtClean="0"/>
              <a:t>To store Data</a:t>
            </a:r>
          </a:p>
          <a:p>
            <a:r>
              <a:rPr lang="en-US" dirty="0" smtClean="0"/>
              <a:t>The amount of Data is very large</a:t>
            </a:r>
          </a:p>
          <a:p>
            <a:r>
              <a:rPr lang="en-US" dirty="0" smtClean="0"/>
              <a:t>Retrieval of data would be effective since hash algorithms are used</a:t>
            </a:r>
          </a:p>
          <a:p>
            <a:pPr>
              <a:buFont typeface="Wingdings 3" pitchFamily="18" charset="2"/>
              <a:buNone/>
            </a:pPr>
            <a:endParaRPr lang="en-US" dirty="0" smtClean="0"/>
          </a:p>
          <a:p>
            <a:pPr>
              <a:buFont typeface="Wingdings 3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11" y="174812"/>
            <a:ext cx="7589837" cy="470647"/>
          </a:xfrm>
        </p:spPr>
        <p:txBody>
          <a:bodyPr/>
          <a:lstStyle/>
          <a:p>
            <a:r>
              <a:rPr lang="en-US" dirty="0" smtClean="0"/>
              <a:t>Where are they used?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411" y="1264024"/>
            <a:ext cx="8462777" cy="4665289"/>
          </a:xfrm>
        </p:spPr>
        <p:txBody>
          <a:bodyPr/>
          <a:lstStyle/>
          <a:p>
            <a:endParaRPr lang="en-US" dirty="0" smtClean="0">
              <a:solidFill>
                <a:srgbClr val="000080"/>
              </a:solidFill>
              <a:cs typeface="Tahoma" pitchFamily="34" charset="0"/>
            </a:endParaRPr>
          </a:p>
          <a:p>
            <a:r>
              <a:rPr lang="en-US" dirty="0" smtClean="0"/>
              <a:t>Two types of Hashed files	</a:t>
            </a:r>
          </a:p>
          <a:p>
            <a:pPr lvl="1"/>
            <a:r>
              <a:rPr lang="en-US" sz="2200" dirty="0" smtClean="0">
                <a:solidFill>
                  <a:srgbClr val="3C3C41"/>
                </a:solidFill>
              </a:rPr>
              <a:t>Type J3</a:t>
            </a:r>
          </a:p>
          <a:p>
            <a:pPr lvl="1"/>
            <a:r>
              <a:rPr lang="en-US" sz="2200" dirty="0" smtClean="0">
                <a:solidFill>
                  <a:srgbClr val="3C3C41"/>
                </a:solidFill>
              </a:rPr>
              <a:t>Type J4</a:t>
            </a:r>
          </a:p>
          <a:p>
            <a:pPr lvl="1">
              <a:buFont typeface="Trebuchet MS" pitchFamily="34" charset="0"/>
              <a:buNone/>
            </a:pPr>
            <a:endParaRPr lang="en-US" sz="2200" dirty="0" smtClean="0">
              <a:solidFill>
                <a:srgbClr val="3C3C41"/>
              </a:solidFill>
            </a:endParaRPr>
          </a:p>
          <a:p>
            <a:r>
              <a:rPr lang="en-US" dirty="0" smtClean="0"/>
              <a:t>All </a:t>
            </a:r>
            <a:r>
              <a:rPr lang="en-US" dirty="0" smtClean="0"/>
              <a:t>T24</a:t>
            </a:r>
            <a:r>
              <a:rPr lang="en-US" dirty="0" smtClean="0"/>
              <a:t> </a:t>
            </a:r>
            <a:r>
              <a:rPr lang="en-US" dirty="0" smtClean="0"/>
              <a:t>data files are Hashed files of Type = J4</a:t>
            </a:r>
          </a:p>
          <a:p>
            <a:pPr>
              <a:buFont typeface="Wingdings 3" pitchFamily="18" charset="2"/>
              <a:buNone/>
            </a:pPr>
            <a:endParaRPr lang="en-US" dirty="0" smtClean="0"/>
          </a:p>
          <a:p>
            <a:pPr>
              <a:buFont typeface="Wingdings 3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3071" y="110377"/>
            <a:ext cx="7589837" cy="616697"/>
          </a:xfrm>
        </p:spPr>
        <p:txBody>
          <a:bodyPr/>
          <a:lstStyle/>
          <a:p>
            <a:r>
              <a:rPr lang="en-US" dirty="0" smtClean="0"/>
              <a:t>How to Create Hashed Files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071" y="1249363"/>
            <a:ext cx="8503117" cy="4679950"/>
          </a:xfrm>
        </p:spPr>
        <p:txBody>
          <a:bodyPr/>
          <a:lstStyle/>
          <a:p>
            <a:endParaRPr lang="en-US" dirty="0" smtClean="0">
              <a:solidFill>
                <a:srgbClr val="000080"/>
              </a:solidFill>
              <a:cs typeface="Tahoma" pitchFamily="34" charset="0"/>
            </a:endParaRPr>
          </a:p>
          <a:p>
            <a:r>
              <a:rPr lang="en-US" dirty="0" smtClean="0"/>
              <a:t>Every file created in </a:t>
            </a:r>
            <a:r>
              <a:rPr lang="en-US" dirty="0" err="1" smtClean="0"/>
              <a:t>jBase</a:t>
            </a:r>
            <a:r>
              <a:rPr lang="en-US" dirty="0" smtClean="0"/>
              <a:t> contains two parts</a:t>
            </a:r>
          </a:p>
          <a:p>
            <a:pPr lvl="1"/>
            <a:r>
              <a:rPr lang="en-US" sz="2400" dirty="0" smtClean="0">
                <a:solidFill>
                  <a:srgbClr val="3C3C41"/>
                </a:solidFill>
              </a:rPr>
              <a:t>Data portion</a:t>
            </a:r>
          </a:p>
          <a:p>
            <a:pPr lvl="1"/>
            <a:r>
              <a:rPr lang="en-US" sz="2400" dirty="0" smtClean="0">
                <a:solidFill>
                  <a:srgbClr val="3C3C41"/>
                </a:solidFill>
              </a:rPr>
              <a:t>Dictionary portion</a:t>
            </a:r>
            <a:endParaRPr lang="en-US" dirty="0" smtClean="0"/>
          </a:p>
          <a:p>
            <a:pPr>
              <a:buFont typeface="Wingdings 3" pitchFamily="18" charset="2"/>
              <a:buNone/>
            </a:pPr>
            <a:endParaRPr lang="en-US" dirty="0" smtClean="0"/>
          </a:p>
          <a:p>
            <a:r>
              <a:rPr lang="en-US" dirty="0" smtClean="0"/>
              <a:t>Data			: Records in turn has many fields.</a:t>
            </a:r>
          </a:p>
          <a:p>
            <a:r>
              <a:rPr lang="en-US" dirty="0" smtClean="0"/>
              <a:t>Dictionary		: Contains field name and its attributes like      </a:t>
            </a:r>
          </a:p>
          <a:p>
            <a:pPr>
              <a:buFont typeface="Wingdings 3" pitchFamily="18" charset="2"/>
              <a:buNone/>
            </a:pPr>
            <a:r>
              <a:rPr lang="en-US" dirty="0" smtClean="0"/>
              <a:t>			                     e.g. Length, Max. range etc.,</a:t>
            </a:r>
          </a:p>
          <a:p>
            <a:pPr>
              <a:buFont typeface="Wingdings 3" pitchFamily="18" charset="2"/>
              <a:buNone/>
            </a:pPr>
            <a:endParaRPr lang="en-US" dirty="0" smtClean="0"/>
          </a:p>
          <a:p>
            <a:pPr>
              <a:buFont typeface="Wingdings 3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apgemini FS Print 6">
      <a:dk1>
        <a:srgbClr val="000000"/>
      </a:dk1>
      <a:lt1>
        <a:srgbClr val="FFFFFF"/>
      </a:lt1>
      <a:dk2>
        <a:srgbClr val="004B66"/>
      </a:dk2>
      <a:lt2>
        <a:srgbClr val="FFFFFF"/>
      </a:lt2>
      <a:accent1>
        <a:srgbClr val="009BCC"/>
      </a:accent1>
      <a:accent2>
        <a:srgbClr val="BBAE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A99D6C"/>
      </a:accent6>
      <a:hlink>
        <a:srgbClr val="80CBE6"/>
      </a:hlink>
      <a:folHlink>
        <a:srgbClr val="9F9466"/>
      </a:folHlink>
    </a:clrScheme>
    <a:fontScheme name="Capgemini FS Pri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 FS Print 1">
        <a:dk1>
          <a:srgbClr val="000000"/>
        </a:dk1>
        <a:lt1>
          <a:srgbClr val="FFFFFF"/>
        </a:lt1>
        <a:dk2>
          <a:srgbClr val="006C8E"/>
        </a:dk2>
        <a:lt2>
          <a:srgbClr val="FFFFFF"/>
        </a:lt2>
        <a:accent1>
          <a:srgbClr val="009BCC"/>
        </a:accent1>
        <a:accent2>
          <a:srgbClr val="7B7B7B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F6F6F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2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9F9466"/>
        </a:hlink>
        <a:folHlink>
          <a:srgbClr val="DED7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3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69941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4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40B1D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5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6">
        <a:dk1>
          <a:srgbClr val="000000"/>
        </a:dk1>
        <a:lt1>
          <a:srgbClr val="FFFFFF"/>
        </a:lt1>
        <a:dk2>
          <a:srgbClr val="004B66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147</TotalTime>
  <Words>531</Words>
  <Application>Microsoft Office PowerPoint</Application>
  <PresentationFormat>On-screen Show (4:3)</PresentationFormat>
  <Paragraphs>177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template</vt:lpstr>
      <vt:lpstr>TAFC File Types</vt:lpstr>
      <vt:lpstr>Objectives</vt:lpstr>
      <vt:lpstr>File Types</vt:lpstr>
      <vt:lpstr>Table Structure in RDBMS</vt:lpstr>
      <vt:lpstr>Employee Table when stored In Jbase</vt:lpstr>
      <vt:lpstr>Supported File Types</vt:lpstr>
      <vt:lpstr>Why do we create Hashed type Files</vt:lpstr>
      <vt:lpstr>Where are they used?</vt:lpstr>
      <vt:lpstr>How to Create Hashed Files</vt:lpstr>
      <vt:lpstr>MODULO AND SEPARATION</vt:lpstr>
      <vt:lpstr>MODULO AND SEPARATION</vt:lpstr>
      <vt:lpstr>STRUCTURE OF HASHED FILE TYPE J3</vt:lpstr>
      <vt:lpstr>STRUCTURE OF HASHED FILE TYPE J4</vt:lpstr>
      <vt:lpstr>How to create a Hashed File</vt:lpstr>
      <vt:lpstr>How to create a Hashed File</vt:lpstr>
      <vt:lpstr>Why do we create Non - Hashed type Files</vt:lpstr>
      <vt:lpstr>Where are they used?</vt:lpstr>
      <vt:lpstr>How to create a Non - Hashed File</vt:lpstr>
      <vt:lpstr>www.capgemini.com/financialservices</vt:lpstr>
    </vt:vector>
  </TitlesOfParts>
  <Company>Thesys Technologies Pvt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Jbase Administration</dc:title>
  <dc:subject>Next Steps</dc:subject>
  <dc:creator>ssteni</dc:creator>
  <cp:lastModifiedBy>arajaram</cp:lastModifiedBy>
  <cp:revision>13</cp:revision>
  <cp:lastPrinted>2001-10-18T16:19:51Z</cp:lastPrinted>
  <dcterms:created xsi:type="dcterms:W3CDTF">2011-07-05T04:34:18Z</dcterms:created>
  <dcterms:modified xsi:type="dcterms:W3CDTF">2016-11-11T01:26:09Z</dcterms:modified>
</cp:coreProperties>
</file>