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0" r:id="rId3"/>
    <p:sldId id="301" r:id="rId4"/>
    <p:sldId id="406" r:id="rId5"/>
    <p:sldId id="455" r:id="rId6"/>
    <p:sldId id="316" r:id="rId7"/>
    <p:sldId id="525" r:id="rId8"/>
    <p:sldId id="523" r:id="rId9"/>
    <p:sldId id="385" r:id="rId10"/>
    <p:sldId id="52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8595E-4DCA-5B06-0F7B-4DDA01C2C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AD586D-83D4-DCDF-E369-BA7850561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A2C26-39AA-1DCB-7750-B5025DDB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16CE8-3531-F197-2FC5-77F5F5C4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27D84-1247-E017-C01E-76F7945D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8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C97A-E6A4-CDAC-37CA-BCAA11DD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71779-71CE-75D3-ED02-377BFB5E0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83D38-2BB8-CCDE-E959-5BBFAC24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D2C1A-9678-D0A2-8FA7-998728D9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CE5F8-74E2-EAD2-EBBA-9F365BDE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5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113D0-7DD4-B248-BBD2-0D54707F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86F8EA-1400-3951-5657-855B0EFC7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B8948-5D2D-BAE3-2577-474BE534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BDBAB-C148-002E-88D2-DBAD0217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44B11-E32C-A746-37FD-CA0BCAAB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7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ED69-DC64-EB5E-F0F1-FF243952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854A4-093B-7EFD-041C-43F76AC7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A28A8-2D5F-55AC-7B9E-A82CE2DB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0FBD7-D737-63E8-3A1E-683B4DF1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A41C5-0A32-39A4-0DB0-2715CC8E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7EB1-B6FD-E711-01D2-43A493FA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B3D9E0-2001-DBA9-B6E9-371D0180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071C0-5EAC-5DAE-AB7D-4EBADCD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374B8-8F7D-9EB9-7654-B95B5AA6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121D4-5510-8C59-C9FB-AC264EC4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2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20ACB-0F2D-B025-B498-11C05AA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0A750-F288-F6D1-1777-A2CBA66AA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CC7BCB-E4F2-3BB2-EAB0-35F8C0FD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A2F45-0A02-4E18-7451-8DD5DED3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96FE8B-C486-3098-2377-0236A5D4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E7043-68CA-67D6-3236-EA7CAB8F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1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A6928-6883-9F91-E3C8-3FCCE5D8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B6325-D1DB-1B9F-7715-F500CA01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64179-2E36-A84E-4466-7CBFAC4D1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B066D8-3082-CD40-599C-98872A848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5E68A5-9857-8A22-51A2-E99CCA0B7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366A64-A0A4-1F88-5FE0-7BD15945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05DC0-B6A2-F2D1-5F02-68F8B6D5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2EF0F5-71E5-A62B-302D-53ACF6F4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9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7C8CA-2CAD-F281-0F6B-C7532618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FF50BC-8D80-CA09-8034-FAEC224D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E79C-5F71-3649-7D85-9D905DFC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F0A3A5-D20C-FF80-1A00-AE7ECCA0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4CED09-E2B0-6EA9-03E8-D93778A4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88856A-0CE6-4594-2F37-973C2E55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DD3B2-21BC-4DDB-39BD-4378BE58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8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4BF83-C959-BADA-1ACC-1A675751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4F40F-B844-3AE3-9C77-79D05F8F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32202-2F91-67A3-E037-53223F35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70B14-0BD2-34AD-55EF-7A4ADCF3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CE60F-D5B0-2610-94F9-49A500A4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801D8-6639-DE78-18D0-0528CF5F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F84B5-0135-FA2A-1858-02F2C102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336336-04E8-930E-51AF-6D5D1F1F6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C10F3-97CE-3ECC-D12A-AC2F0B99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FFCF80-A113-EF8E-81FE-639E1A6F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07213-127C-FCEC-11BB-93F1357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34FF1-2A42-9D64-280B-337AA383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8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28DD8-0DD9-42C1-3EAA-8EDA6E82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99677-E6E2-F1AA-1F08-3B0B35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0EC36-A6BD-8169-31EE-793613E8C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B79-368B-465D-B360-255398C3C79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0F338-58B9-D41C-2CD9-0B11AA224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45C22-EE4E-DB1B-1FBE-7A34DD993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F19D7-90F4-41E5-8F35-AA19EFB31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7.bin"/><Relationship Id="rId26" Type="http://schemas.openxmlformats.org/officeDocument/2006/relationships/oleObject" Target="../embeddings/oleObject11.bin"/><Relationship Id="rId3" Type="http://schemas.openxmlformats.org/officeDocument/2006/relationships/image" Target="../media/image1.wmf"/><Relationship Id="rId21" Type="http://schemas.openxmlformats.org/officeDocument/2006/relationships/image" Target="../media/image8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58.png"/><Relationship Id="rId25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7.png"/><Relationship Id="rId20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2.wmf"/><Relationship Id="rId15" Type="http://schemas.openxmlformats.org/officeDocument/2006/relationships/image" Target="../media/image56.png"/><Relationship Id="rId23" Type="http://schemas.openxmlformats.org/officeDocument/2006/relationships/image" Target="../media/image9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oleObject" Target="../embeddings/oleObject16.bin"/><Relationship Id="rId7" Type="http://schemas.openxmlformats.org/officeDocument/2006/relationships/image" Target="../media/image8.wmf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" Type="http://schemas.openxmlformats.org/officeDocument/2006/relationships/tags" Target="../tags/tag2.x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1.png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3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oleObject" Target="../embeddings/oleObject21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7" Type="http://schemas.openxmlformats.org/officeDocument/2006/relationships/image" Target="../media/image26.png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32.wmf"/><Relationship Id="rId1" Type="http://schemas.openxmlformats.org/officeDocument/2006/relationships/tags" Target="../tags/tag4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24" Type="http://schemas.openxmlformats.org/officeDocument/2006/relationships/oleObject" Target="../embeddings/oleObject31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33.bin"/><Relationship Id="rId10" Type="http://schemas.openxmlformats.org/officeDocument/2006/relationships/image" Target="../media/image22.wmf"/><Relationship Id="rId19" Type="http://schemas.openxmlformats.org/officeDocument/2006/relationships/image" Target="../media/image27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33.emf"/><Relationship Id="rId21" Type="http://schemas.openxmlformats.org/officeDocument/2006/relationships/image" Target="../media/image39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7.wmf"/><Relationship Id="rId25" Type="http://schemas.openxmlformats.org/officeDocument/2006/relationships/image" Target="../media/image41.e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9.emf"/><Relationship Id="rId24" Type="http://schemas.openxmlformats.org/officeDocument/2006/relationships/oleObject" Target="../embeddings/oleObject45.bin"/><Relationship Id="rId5" Type="http://schemas.openxmlformats.org/officeDocument/2006/relationships/image" Target="../media/image34.emf"/><Relationship Id="rId15" Type="http://schemas.openxmlformats.org/officeDocument/2006/relationships/image" Target="../media/image11.emf"/><Relationship Id="rId23" Type="http://schemas.openxmlformats.org/officeDocument/2006/relationships/image" Target="../media/image40.e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emf"/><Relationship Id="rId7" Type="http://schemas.openxmlformats.org/officeDocument/2006/relationships/image" Target="../media/image45.png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13AD8-E2C9-49DF-A423-71AC1DC03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765" y="104140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第六章 静电场中的导体与电介质</a:t>
            </a:r>
          </a:p>
        </p:txBody>
      </p:sp>
    </p:spTree>
    <p:extLst>
      <p:ext uri="{BB962C8B-B14F-4D97-AF65-F5344CB8AC3E}">
        <p14:creationId xmlns:p14="http://schemas.microsoft.com/office/powerpoint/2010/main" val="402682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8107D8E-6762-4C18-B3EE-6A4AD5C4441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631504" y="476673"/>
            <a:ext cx="85854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会用高斯定理计算真空中和电介质中各种带电体的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电场分布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电势分布、电势差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及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电场能量，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包括：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点电荷、球形电荷（球面、球体）、无限大带电平面、无限长直带电导线、平行板、同轴电缆以及同心球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壳</a:t>
            </a: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89198" y="2559413"/>
            <a:ext cx="1066800" cy="782638"/>
            <a:chOff x="720" y="2032"/>
            <a:chExt cx="672" cy="493"/>
          </a:xfrm>
        </p:grpSpPr>
        <p:sp>
          <p:nvSpPr>
            <p:cNvPr id="12347" name="Oval 9"/>
            <p:cNvSpPr>
              <a:spLocks noChangeArrowheads="1"/>
            </p:cNvSpPr>
            <p:nvPr/>
          </p:nvSpPr>
          <p:spPr bwMode="auto">
            <a:xfrm>
              <a:off x="960" y="216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Text Box 10"/>
            <p:cNvSpPr txBox="1">
              <a:spLocks noChangeArrowheads="1"/>
            </p:cNvSpPr>
            <p:nvPr/>
          </p:nvSpPr>
          <p:spPr bwMode="auto">
            <a:xfrm>
              <a:off x="720" y="203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</a:t>
              </a:r>
            </a:p>
          </p:txBody>
        </p:sp>
        <p:sp>
          <p:nvSpPr>
            <p:cNvPr id="12349" name="Text Box 11"/>
            <p:cNvSpPr txBox="1">
              <a:spLocks noChangeArrowheads="1"/>
            </p:cNvSpPr>
            <p:nvPr/>
          </p:nvSpPr>
          <p:spPr bwMode="auto">
            <a:xfrm>
              <a:off x="720" y="229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点电荷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09266" y="2587195"/>
            <a:ext cx="1600200" cy="1062038"/>
            <a:chOff x="1968" y="1808"/>
            <a:chExt cx="1008" cy="669"/>
          </a:xfrm>
        </p:grpSpPr>
        <p:sp>
          <p:nvSpPr>
            <p:cNvPr id="12342" name="Oval 13"/>
            <p:cNvSpPr>
              <a:spLocks noChangeArrowheads="1"/>
            </p:cNvSpPr>
            <p:nvPr/>
          </p:nvSpPr>
          <p:spPr bwMode="auto">
            <a:xfrm>
              <a:off x="2160" y="1824"/>
              <a:ext cx="426" cy="42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Rectangle 14"/>
            <p:cNvSpPr>
              <a:spLocks noChangeArrowheads="1"/>
            </p:cNvSpPr>
            <p:nvPr/>
          </p:nvSpPr>
          <p:spPr bwMode="auto">
            <a:xfrm>
              <a:off x="1968" y="1839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Q</a:t>
              </a:r>
            </a:p>
          </p:txBody>
        </p:sp>
        <p:sp>
          <p:nvSpPr>
            <p:cNvPr id="12344" name="Text Box 15"/>
            <p:cNvSpPr txBox="1">
              <a:spLocks noChangeArrowheads="1"/>
            </p:cNvSpPr>
            <p:nvPr/>
          </p:nvSpPr>
          <p:spPr bwMode="auto">
            <a:xfrm>
              <a:off x="1968" y="224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球形带电体</a:t>
              </a:r>
            </a:p>
          </p:txBody>
        </p:sp>
        <p:sp>
          <p:nvSpPr>
            <p:cNvPr id="12345" name="Line 16"/>
            <p:cNvSpPr>
              <a:spLocks noChangeShapeType="1"/>
            </p:cNvSpPr>
            <p:nvPr/>
          </p:nvSpPr>
          <p:spPr bwMode="auto">
            <a:xfrm flipV="1">
              <a:off x="2360" y="1936"/>
              <a:ext cx="19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6" name="Text Box 17"/>
            <p:cNvSpPr txBox="1">
              <a:spLocks noChangeArrowheads="1"/>
            </p:cNvSpPr>
            <p:nvPr/>
          </p:nvSpPr>
          <p:spPr bwMode="auto">
            <a:xfrm>
              <a:off x="2296" y="18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R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7303091" y="4595557"/>
            <a:ext cx="3276600" cy="1433513"/>
            <a:chOff x="3648" y="1584"/>
            <a:chExt cx="2064" cy="903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3648" y="1584"/>
              <a:ext cx="1344" cy="903"/>
              <a:chOff x="3648" y="1440"/>
              <a:chExt cx="1344" cy="903"/>
            </a:xfrm>
          </p:grpSpPr>
          <p:sp>
            <p:nvSpPr>
              <p:cNvPr id="12338" name="Line 38"/>
              <p:cNvSpPr>
                <a:spLocks noChangeShapeType="1"/>
              </p:cNvSpPr>
              <p:nvPr/>
            </p:nvSpPr>
            <p:spPr bwMode="auto">
              <a:xfrm>
                <a:off x="3648" y="1688"/>
                <a:ext cx="1084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39" name="Line 39"/>
              <p:cNvSpPr>
                <a:spLocks noChangeShapeType="1"/>
              </p:cNvSpPr>
              <p:nvPr/>
            </p:nvSpPr>
            <p:spPr bwMode="auto">
              <a:xfrm>
                <a:off x="3648" y="2160"/>
                <a:ext cx="1084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0" name="Text Box 40"/>
              <p:cNvSpPr txBox="1">
                <a:spLocks noChangeArrowheads="1"/>
              </p:cNvSpPr>
              <p:nvPr/>
            </p:nvSpPr>
            <p:spPr bwMode="auto">
              <a:xfrm>
                <a:off x="4558" y="1440"/>
                <a:ext cx="4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+Q</a:t>
                </a:r>
              </a:p>
            </p:txBody>
          </p:sp>
          <p:sp>
            <p:nvSpPr>
              <p:cNvPr id="12341" name="Text Box 41"/>
              <p:cNvSpPr txBox="1">
                <a:spLocks noChangeArrowheads="1"/>
              </p:cNvSpPr>
              <p:nvPr/>
            </p:nvSpPr>
            <p:spPr bwMode="auto">
              <a:xfrm>
                <a:off x="4645" y="2112"/>
                <a:ext cx="34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-Q</a:t>
                </a:r>
              </a:p>
            </p:txBody>
          </p:sp>
        </p:grpSp>
        <p:sp>
          <p:nvSpPr>
            <p:cNvPr id="12337" name="Text Box 53"/>
            <p:cNvSpPr txBox="1">
              <a:spLocks noChangeArrowheads="1"/>
            </p:cNvSpPr>
            <p:nvPr/>
          </p:nvSpPr>
          <p:spPr bwMode="auto">
            <a:xfrm>
              <a:off x="4848" y="1872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/>
                <a:t>带电平行板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4651324" y="3858818"/>
            <a:ext cx="1984375" cy="2941638"/>
            <a:chOff x="476" y="2352"/>
            <a:chExt cx="1250" cy="1962"/>
          </a:xfrm>
        </p:grpSpPr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476" y="2352"/>
              <a:ext cx="1012" cy="1728"/>
              <a:chOff x="491" y="2304"/>
              <a:chExt cx="1012" cy="1728"/>
            </a:xfrm>
          </p:grpSpPr>
          <p:sp>
            <p:nvSpPr>
              <p:cNvPr id="12324" name="AutoShape 63"/>
              <p:cNvSpPr>
                <a:spLocks noChangeArrowheads="1"/>
              </p:cNvSpPr>
              <p:nvPr/>
            </p:nvSpPr>
            <p:spPr bwMode="auto">
              <a:xfrm>
                <a:off x="859" y="2544"/>
                <a:ext cx="492" cy="1098"/>
              </a:xfrm>
              <a:prstGeom prst="can">
                <a:avLst>
                  <a:gd name="adj" fmla="val 41690"/>
                </a:avLst>
              </a:prstGeom>
              <a:gradFill rotWithShape="0">
                <a:gsLst>
                  <a:gs pos="0">
                    <a:srgbClr val="B6BDC2"/>
                  </a:gs>
                  <a:gs pos="50000">
                    <a:srgbClr val="EFF9FF"/>
                  </a:gs>
                  <a:gs pos="100000">
                    <a:srgbClr val="B6BDC2"/>
                  </a:gs>
                </a:gsLst>
                <a:lin ang="0" scaled="1"/>
              </a:gradFill>
              <a:ln w="9525">
                <a:solidFill>
                  <a:srgbClr val="0066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Line 64"/>
              <p:cNvSpPr>
                <a:spLocks noChangeShapeType="1"/>
              </p:cNvSpPr>
              <p:nvPr/>
            </p:nvSpPr>
            <p:spPr bwMode="auto">
              <a:xfrm>
                <a:off x="1110" y="2304"/>
                <a:ext cx="1" cy="16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lgDashDotDot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26" name="Object 65"/>
              <p:cNvGraphicFramePr>
                <a:graphicFrameLocks noChangeAspect="1"/>
              </p:cNvGraphicFramePr>
              <p:nvPr/>
            </p:nvGraphicFramePr>
            <p:xfrm>
              <a:off x="915" y="2437"/>
              <a:ext cx="224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77569" imgH="215619" progId="Equation.3">
                      <p:embed/>
                    </p:oleObj>
                  </mc:Choice>
                  <mc:Fallback>
                    <p:oleObj name="公式" r:id="rId2" imgW="177569" imgH="215619" progId="Equation.3">
                      <p:embed/>
                      <p:pic>
                        <p:nvPicPr>
                          <p:cNvPr id="12326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" y="2437"/>
                            <a:ext cx="224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7" name="Line 66"/>
              <p:cNvSpPr>
                <a:spLocks noChangeShapeType="1"/>
              </p:cNvSpPr>
              <p:nvPr/>
            </p:nvSpPr>
            <p:spPr bwMode="auto">
              <a:xfrm flipH="1">
                <a:off x="859" y="2654"/>
                <a:ext cx="252" cy="0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28" name="Line 67"/>
              <p:cNvSpPr>
                <a:spLocks noChangeShapeType="1"/>
              </p:cNvSpPr>
              <p:nvPr/>
            </p:nvSpPr>
            <p:spPr bwMode="auto">
              <a:xfrm rot="10789799">
                <a:off x="719" y="3832"/>
                <a:ext cx="394" cy="1"/>
              </a:xfrm>
              <a:prstGeom prst="line">
                <a:avLst/>
              </a:prstGeom>
              <a:noFill/>
              <a:ln w="19050">
                <a:solidFill>
                  <a:srgbClr val="FF9933"/>
                </a:solidFill>
                <a:prstDash val="dash"/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29" name="Object 68"/>
              <p:cNvGraphicFramePr>
                <a:graphicFrameLocks noChangeAspect="1"/>
              </p:cNvGraphicFramePr>
              <p:nvPr/>
            </p:nvGraphicFramePr>
            <p:xfrm>
              <a:off x="831" y="3801"/>
              <a:ext cx="224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90335" imgH="215713" progId="Equation.3">
                      <p:embed/>
                    </p:oleObj>
                  </mc:Choice>
                  <mc:Fallback>
                    <p:oleObj name="公式" r:id="rId4" imgW="190335" imgH="215713" progId="Equation.3">
                      <p:embed/>
                      <p:pic>
                        <p:nvPicPr>
                          <p:cNvPr id="12329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1" y="3801"/>
                            <a:ext cx="224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0" name="AutoShape 69"/>
              <p:cNvSpPr>
                <a:spLocks noChangeArrowheads="1"/>
              </p:cNvSpPr>
              <p:nvPr/>
            </p:nvSpPr>
            <p:spPr bwMode="auto">
              <a:xfrm>
                <a:off x="716" y="2439"/>
                <a:ext cx="787" cy="1330"/>
              </a:xfrm>
              <a:prstGeom prst="can">
                <a:avLst>
                  <a:gd name="adj" fmla="val 52201"/>
                </a:avLst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1" name="Line 70"/>
              <p:cNvSpPr>
                <a:spLocks noChangeShapeType="1"/>
              </p:cNvSpPr>
              <p:nvPr/>
            </p:nvSpPr>
            <p:spPr bwMode="auto">
              <a:xfrm>
                <a:off x="716" y="3578"/>
                <a:ext cx="0" cy="3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32" name="Line 71"/>
              <p:cNvSpPr>
                <a:spLocks noChangeShapeType="1"/>
              </p:cNvSpPr>
              <p:nvPr/>
            </p:nvSpPr>
            <p:spPr bwMode="auto">
              <a:xfrm>
                <a:off x="1262" y="3833"/>
                <a:ext cx="111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33" name="Line 72"/>
              <p:cNvSpPr>
                <a:spLocks noChangeShapeType="1"/>
              </p:cNvSpPr>
              <p:nvPr/>
            </p:nvSpPr>
            <p:spPr bwMode="auto">
              <a:xfrm>
                <a:off x="1373" y="3610"/>
                <a:ext cx="0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34" name="Rectangle 73"/>
              <p:cNvSpPr>
                <a:spLocks noChangeArrowheads="1"/>
              </p:cNvSpPr>
              <p:nvPr/>
            </p:nvSpPr>
            <p:spPr bwMode="auto">
              <a:xfrm>
                <a:off x="864" y="2896"/>
                <a:ext cx="293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ym typeface="Symbol" pitchFamily="18" charset="2"/>
                  </a:rPr>
                  <a:t>+</a:t>
                </a:r>
              </a:p>
            </p:txBody>
          </p:sp>
          <p:sp>
            <p:nvSpPr>
              <p:cNvPr id="12335" name="Rectangle 74"/>
              <p:cNvSpPr>
                <a:spLocks noChangeArrowheads="1"/>
              </p:cNvSpPr>
              <p:nvPr/>
            </p:nvSpPr>
            <p:spPr bwMode="auto">
              <a:xfrm>
                <a:off x="491" y="2903"/>
                <a:ext cx="243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ym typeface="Symbol" pitchFamily="18" charset="2"/>
                  </a:rPr>
                  <a:t>-</a:t>
                </a:r>
              </a:p>
            </p:txBody>
          </p:sp>
        </p:grpSp>
        <p:sp>
          <p:nvSpPr>
            <p:cNvPr id="12323" name="Text Box 75"/>
            <p:cNvSpPr txBox="1">
              <a:spLocks noChangeArrowheads="1"/>
            </p:cNvSpPr>
            <p:nvPr/>
          </p:nvSpPr>
          <p:spPr bwMode="auto">
            <a:xfrm>
              <a:off x="522" y="4068"/>
              <a:ext cx="120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同轴圆柱面（体）</a:t>
              </a: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373784" y="2303129"/>
            <a:ext cx="2124075" cy="1976622"/>
            <a:chOff x="4316" y="1488"/>
            <a:chExt cx="1338" cy="1573"/>
          </a:xfrm>
        </p:grpSpPr>
        <p:sp>
          <p:nvSpPr>
            <p:cNvPr id="12319" name="Line 77"/>
            <p:cNvSpPr>
              <a:spLocks noChangeShapeType="1"/>
            </p:cNvSpPr>
            <p:nvPr/>
          </p:nvSpPr>
          <p:spPr bwMode="auto">
            <a:xfrm>
              <a:off x="4848" y="1488"/>
              <a:ext cx="0" cy="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0" name="Text Box 78"/>
            <p:cNvSpPr txBox="1">
              <a:spLocks noChangeArrowheads="1"/>
            </p:cNvSpPr>
            <p:nvPr/>
          </p:nvSpPr>
          <p:spPr bwMode="auto">
            <a:xfrm>
              <a:off x="4656" y="1872"/>
              <a:ext cx="192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ym typeface="Symbol" pitchFamily="18" charset="2"/>
                </a:rPr>
                <a:t></a:t>
              </a:r>
              <a:endParaRPr lang="en-US" altLang="zh-CN"/>
            </a:p>
          </p:txBody>
        </p:sp>
        <p:sp>
          <p:nvSpPr>
            <p:cNvPr id="12321" name="Text Box 79"/>
            <p:cNvSpPr txBox="1">
              <a:spLocks noChangeArrowheads="1"/>
            </p:cNvSpPr>
            <p:nvPr/>
          </p:nvSpPr>
          <p:spPr bwMode="auto">
            <a:xfrm>
              <a:off x="4316" y="2767"/>
              <a:ext cx="1338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长直带电导线（棒）</a:t>
              </a:r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2019300" y="4249324"/>
            <a:ext cx="2209800" cy="1771650"/>
            <a:chOff x="3888" y="2736"/>
            <a:chExt cx="1488" cy="1260"/>
          </a:xfrm>
        </p:grpSpPr>
        <p:grpSp>
          <p:nvGrpSpPr>
            <p:cNvPr id="10" name="Group 81"/>
            <p:cNvGrpSpPr>
              <a:grpSpLocks/>
            </p:cNvGrpSpPr>
            <p:nvPr/>
          </p:nvGrpSpPr>
          <p:grpSpPr bwMode="auto">
            <a:xfrm>
              <a:off x="3888" y="2736"/>
              <a:ext cx="1265" cy="1260"/>
              <a:chOff x="3727" y="2676"/>
              <a:chExt cx="1265" cy="1260"/>
            </a:xfrm>
          </p:grpSpPr>
          <p:sp>
            <p:nvSpPr>
              <p:cNvPr id="12310" name="Oval 82"/>
              <p:cNvSpPr>
                <a:spLocks noChangeArrowheads="1"/>
              </p:cNvSpPr>
              <p:nvPr/>
            </p:nvSpPr>
            <p:spPr bwMode="auto">
              <a:xfrm>
                <a:off x="4120" y="3084"/>
                <a:ext cx="480" cy="432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1" name="Oval 83"/>
              <p:cNvSpPr>
                <a:spLocks noChangeArrowheads="1"/>
              </p:cNvSpPr>
              <p:nvPr/>
            </p:nvSpPr>
            <p:spPr bwMode="auto">
              <a:xfrm>
                <a:off x="3824" y="2780"/>
                <a:ext cx="1061" cy="105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Oval 84"/>
              <p:cNvSpPr>
                <a:spLocks noChangeArrowheads="1"/>
              </p:cNvSpPr>
              <p:nvPr/>
            </p:nvSpPr>
            <p:spPr bwMode="auto">
              <a:xfrm>
                <a:off x="3727" y="2676"/>
                <a:ext cx="1265" cy="126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Line 85"/>
              <p:cNvSpPr>
                <a:spLocks noChangeShapeType="1"/>
              </p:cNvSpPr>
              <p:nvPr/>
            </p:nvSpPr>
            <p:spPr bwMode="auto">
              <a:xfrm flipV="1">
                <a:off x="4384" y="321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4" name="Text Box 86"/>
              <p:cNvSpPr txBox="1">
                <a:spLocks noChangeArrowheads="1"/>
              </p:cNvSpPr>
              <p:nvPr/>
            </p:nvSpPr>
            <p:spPr bwMode="auto">
              <a:xfrm>
                <a:off x="4232" y="3080"/>
                <a:ext cx="288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dirty="0"/>
                  <a:t>R</a:t>
                </a:r>
                <a:r>
                  <a:rPr lang="en-US" altLang="zh-CN" sz="1400" baseline="-25000" dirty="0"/>
                  <a:t>1</a:t>
                </a:r>
                <a:endParaRPr lang="en-US" altLang="zh-CN" sz="1400" dirty="0"/>
              </a:p>
            </p:txBody>
          </p:sp>
          <p:sp>
            <p:nvSpPr>
              <p:cNvPr id="12315" name="Text Box 87"/>
              <p:cNvSpPr txBox="1">
                <a:spLocks noChangeArrowheads="1"/>
              </p:cNvSpPr>
              <p:nvPr/>
            </p:nvSpPr>
            <p:spPr bwMode="auto">
              <a:xfrm>
                <a:off x="4536" y="3432"/>
                <a:ext cx="288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R</a:t>
                </a:r>
                <a:r>
                  <a:rPr lang="en-US" altLang="zh-CN" sz="1400" baseline="-25000"/>
                  <a:t>2</a:t>
                </a:r>
                <a:endParaRPr lang="en-US" altLang="zh-CN" sz="1400"/>
              </a:p>
            </p:txBody>
          </p:sp>
          <p:sp>
            <p:nvSpPr>
              <p:cNvPr id="12316" name="Text Box 88"/>
              <p:cNvSpPr txBox="1">
                <a:spLocks noChangeArrowheads="1"/>
              </p:cNvSpPr>
              <p:nvPr/>
            </p:nvSpPr>
            <p:spPr bwMode="auto">
              <a:xfrm>
                <a:off x="3919" y="3480"/>
                <a:ext cx="289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/>
                  <a:t>R</a:t>
                </a:r>
                <a:r>
                  <a:rPr lang="en-US" altLang="zh-CN" sz="1400" baseline="-25000"/>
                  <a:t>3</a:t>
                </a:r>
                <a:endParaRPr lang="en-US" altLang="zh-CN" sz="1400"/>
              </a:p>
            </p:txBody>
          </p:sp>
          <p:sp>
            <p:nvSpPr>
              <p:cNvPr id="12317" name="Line 89"/>
              <p:cNvSpPr>
                <a:spLocks noChangeShapeType="1"/>
              </p:cNvSpPr>
              <p:nvPr/>
            </p:nvSpPr>
            <p:spPr bwMode="auto">
              <a:xfrm>
                <a:off x="4384" y="3328"/>
                <a:ext cx="28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8" name="Line 90"/>
              <p:cNvSpPr>
                <a:spLocks noChangeShapeType="1"/>
              </p:cNvSpPr>
              <p:nvPr/>
            </p:nvSpPr>
            <p:spPr bwMode="auto">
              <a:xfrm flipH="1">
                <a:off x="4032" y="3312"/>
                <a:ext cx="33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308" name="Text Box 91"/>
            <p:cNvSpPr txBox="1">
              <a:spLocks noChangeArrowheads="1"/>
            </p:cNvSpPr>
            <p:nvPr/>
          </p:nvSpPr>
          <p:spPr bwMode="auto">
            <a:xfrm>
              <a:off x="4368" y="2928"/>
              <a:ext cx="288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1</a:t>
              </a:r>
              <a:endParaRPr lang="en-US" altLang="zh-CN" sz="1600"/>
            </a:p>
          </p:txBody>
        </p:sp>
        <p:sp>
          <p:nvSpPr>
            <p:cNvPr id="12309" name="Text Box 92"/>
            <p:cNvSpPr txBox="1">
              <a:spLocks noChangeArrowheads="1"/>
            </p:cNvSpPr>
            <p:nvPr/>
          </p:nvSpPr>
          <p:spPr bwMode="auto">
            <a:xfrm>
              <a:off x="5088" y="2881"/>
              <a:ext cx="288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Q</a:t>
              </a:r>
              <a:r>
                <a:rPr lang="en-US" altLang="zh-CN" sz="1600" baseline="-25000"/>
                <a:t>2</a:t>
              </a:r>
              <a:endParaRPr lang="en-US" altLang="zh-CN" sz="1600"/>
            </a:p>
          </p:txBody>
        </p:sp>
      </p:grpSp>
      <p:grpSp>
        <p:nvGrpSpPr>
          <p:cNvPr id="60" name="Group 16"/>
          <p:cNvGrpSpPr>
            <a:grpSpLocks/>
          </p:cNvGrpSpPr>
          <p:nvPr/>
        </p:nvGrpSpPr>
        <p:grpSpPr bwMode="auto">
          <a:xfrm>
            <a:off x="957532" y="405442"/>
            <a:ext cx="971079" cy="866947"/>
            <a:chOff x="397" y="211"/>
            <a:chExt cx="525" cy="480"/>
          </a:xfrm>
        </p:grpSpPr>
        <p:sp>
          <p:nvSpPr>
            <p:cNvPr id="61" name="Freeform 17"/>
            <p:cNvSpPr>
              <a:spLocks/>
            </p:cNvSpPr>
            <p:nvPr/>
          </p:nvSpPr>
          <p:spPr bwMode="gray">
            <a:xfrm>
              <a:off x="397" y="211"/>
              <a:ext cx="525" cy="480"/>
            </a:xfrm>
            <a:custGeom>
              <a:avLst/>
              <a:gdLst/>
              <a:ahLst/>
              <a:cxnLst>
                <a:cxn ang="0">
                  <a:pos x="225" y="217"/>
                </a:cxn>
                <a:cxn ang="0">
                  <a:pos x="133" y="0"/>
                </a:cxn>
                <a:cxn ang="0">
                  <a:pos x="263" y="193"/>
                </a:cxn>
                <a:cxn ang="0">
                  <a:pos x="393" y="0"/>
                </a:cxn>
                <a:cxn ang="0">
                  <a:pos x="299" y="217"/>
                </a:cxn>
                <a:cxn ang="0">
                  <a:pos x="524" y="240"/>
                </a:cxn>
                <a:cxn ang="0">
                  <a:pos x="298" y="262"/>
                </a:cxn>
                <a:cxn ang="0">
                  <a:pos x="393" y="479"/>
                </a:cxn>
                <a:cxn ang="0">
                  <a:pos x="263" y="286"/>
                </a:cxn>
                <a:cxn ang="0">
                  <a:pos x="133" y="479"/>
                </a:cxn>
                <a:cxn ang="0">
                  <a:pos x="224" y="263"/>
                </a:cxn>
                <a:cxn ang="0">
                  <a:pos x="0" y="240"/>
                </a:cxn>
                <a:cxn ang="0">
                  <a:pos x="225" y="217"/>
                </a:cxn>
              </a:cxnLst>
              <a:rect l="0" t="0" r="r" b="b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8"/>
            <p:cNvSpPr>
              <a:spLocks/>
            </p:cNvSpPr>
            <p:nvPr/>
          </p:nvSpPr>
          <p:spPr bwMode="gray">
            <a:xfrm>
              <a:off x="469" y="276"/>
              <a:ext cx="382" cy="350"/>
            </a:xfrm>
            <a:custGeom>
              <a:avLst/>
              <a:gdLst/>
              <a:ahLst/>
              <a:cxnLst>
                <a:cxn ang="0">
                  <a:pos x="153" y="153"/>
                </a:cxn>
                <a:cxn ang="0">
                  <a:pos x="95" y="0"/>
                </a:cxn>
                <a:cxn ang="0">
                  <a:pos x="191" y="128"/>
                </a:cxn>
                <a:cxn ang="0">
                  <a:pos x="284" y="0"/>
                </a:cxn>
                <a:cxn ang="0">
                  <a:pos x="227" y="153"/>
                </a:cxn>
                <a:cxn ang="0">
                  <a:pos x="381" y="175"/>
                </a:cxn>
                <a:cxn ang="0">
                  <a:pos x="226" y="196"/>
                </a:cxn>
                <a:cxn ang="0">
                  <a:pos x="284" y="349"/>
                </a:cxn>
                <a:cxn ang="0">
                  <a:pos x="191" y="221"/>
                </a:cxn>
                <a:cxn ang="0">
                  <a:pos x="95" y="349"/>
                </a:cxn>
                <a:cxn ang="0">
                  <a:pos x="152" y="198"/>
                </a:cxn>
                <a:cxn ang="0">
                  <a:pos x="0" y="175"/>
                </a:cxn>
                <a:cxn ang="0">
                  <a:pos x="153" y="153"/>
                </a:cxn>
              </a:cxnLst>
              <a:rect l="0" t="0" r="r" b="b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gray">
            <a:xfrm>
              <a:off x="525" y="285"/>
              <a:ext cx="270" cy="33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22" y="143"/>
                </a:cxn>
                <a:cxn ang="0">
                  <a:pos x="135" y="0"/>
                </a:cxn>
                <a:cxn ang="0">
                  <a:pos x="147" y="143"/>
                </a:cxn>
                <a:cxn ang="0">
                  <a:pos x="268" y="82"/>
                </a:cxn>
                <a:cxn ang="0">
                  <a:pos x="159" y="166"/>
                </a:cxn>
                <a:cxn ang="0">
                  <a:pos x="269" y="249"/>
                </a:cxn>
                <a:cxn ang="0">
                  <a:pos x="147" y="189"/>
                </a:cxn>
                <a:cxn ang="0">
                  <a:pos x="135" y="331"/>
                </a:cxn>
                <a:cxn ang="0">
                  <a:pos x="122" y="189"/>
                </a:cxn>
                <a:cxn ang="0">
                  <a:pos x="0" y="249"/>
                </a:cxn>
                <a:cxn ang="0">
                  <a:pos x="110" y="166"/>
                </a:cxn>
                <a:cxn ang="0">
                  <a:pos x="0" y="84"/>
                </a:cxn>
              </a:cxnLst>
              <a:rect l="0" t="0" r="r" b="b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gray">
            <a:xfrm>
              <a:off x="626" y="408"/>
              <a:ext cx="68" cy="85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7" y="30"/>
                </a:cxn>
                <a:cxn ang="0">
                  <a:pos x="33" y="0"/>
                </a:cxn>
                <a:cxn ang="0">
                  <a:pos x="39" y="30"/>
                </a:cxn>
                <a:cxn ang="0">
                  <a:pos x="67" y="20"/>
                </a:cxn>
                <a:cxn ang="0">
                  <a:pos x="45" y="42"/>
                </a:cxn>
                <a:cxn ang="0">
                  <a:pos x="67" y="62"/>
                </a:cxn>
                <a:cxn ang="0">
                  <a:pos x="39" y="52"/>
                </a:cxn>
                <a:cxn ang="0">
                  <a:pos x="33" y="84"/>
                </a:cxn>
                <a:cxn ang="0">
                  <a:pos x="27" y="52"/>
                </a:cxn>
                <a:cxn ang="0">
                  <a:pos x="0" y="62"/>
                </a:cxn>
                <a:cxn ang="0">
                  <a:pos x="21" y="42"/>
                </a:cxn>
                <a:cxn ang="0">
                  <a:pos x="0" y="20"/>
                </a:cxn>
              </a:cxnLst>
              <a:rect l="0" t="0" r="r" b="b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Text Box 75">
            <a:extLst>
              <a:ext uri="{FF2B5EF4-FFF2-40B4-BE49-F238E27FC236}">
                <a16:creationId xmlns:a16="http://schemas.microsoft.com/office/drawing/2014/main" id="{D0B8D5C2-1F3D-0AFB-2D5D-A495A656D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390" y="6162297"/>
            <a:ext cx="1911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同心球（球壳）</a:t>
            </a:r>
          </a:p>
        </p:txBody>
      </p:sp>
    </p:spTree>
    <p:extLst>
      <p:ext uri="{BB962C8B-B14F-4D97-AF65-F5344CB8AC3E}">
        <p14:creationId xmlns:p14="http://schemas.microsoft.com/office/powerpoint/2010/main" val="3545800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07" name="Rectangle 79"/>
          <p:cNvSpPr/>
          <p:nvPr/>
        </p:nvSpPr>
        <p:spPr>
          <a:xfrm>
            <a:off x="4738473" y="1430600"/>
            <a:ext cx="2371228" cy="1938992"/>
          </a:xfrm>
          <a:prstGeom prst="rect">
            <a:avLst/>
          </a:prstGeom>
          <a:gradFill rotWithShape="0">
            <a:gsLst>
              <a:gs pos="0">
                <a:srgbClr val="E5CBFF"/>
              </a:gs>
              <a:gs pos="50000">
                <a:srgbClr val="F9F3FF"/>
              </a:gs>
              <a:gs pos="100000">
                <a:srgbClr val="E5CB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孤立导体的电容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电容器的电容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F139873-68E8-44C9-B4FA-845CD4D2AB3D}"/>
              </a:ext>
            </a:extLst>
          </p:cNvPr>
          <p:cNvGrpSpPr/>
          <p:nvPr/>
        </p:nvGrpSpPr>
        <p:grpSpPr>
          <a:xfrm>
            <a:off x="934226" y="913873"/>
            <a:ext cx="10541574" cy="1255997"/>
            <a:chOff x="934226" y="913873"/>
            <a:chExt cx="10541574" cy="1255997"/>
          </a:xfrm>
        </p:grpSpPr>
        <p:grpSp>
          <p:nvGrpSpPr>
            <p:cNvPr id="12" name="Group 43"/>
            <p:cNvGrpSpPr/>
            <p:nvPr/>
          </p:nvGrpSpPr>
          <p:grpSpPr>
            <a:xfrm>
              <a:off x="2268130" y="913873"/>
              <a:ext cx="7531102" cy="533400"/>
              <a:chOff x="517" y="768"/>
              <a:chExt cx="4744" cy="336"/>
            </a:xfrm>
          </p:grpSpPr>
          <p:sp>
            <p:nvSpPr>
              <p:cNvPr id="3131" name="Line 44"/>
              <p:cNvSpPr/>
              <p:nvPr/>
            </p:nvSpPr>
            <p:spPr>
              <a:xfrm flipV="1">
                <a:off x="517" y="905"/>
                <a:ext cx="4744" cy="7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32" name="Line 45"/>
              <p:cNvSpPr/>
              <p:nvPr/>
            </p:nvSpPr>
            <p:spPr>
              <a:xfrm flipH="1">
                <a:off x="517" y="936"/>
                <a:ext cx="0" cy="168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33" name="Line 46"/>
              <p:cNvSpPr/>
              <p:nvPr/>
            </p:nvSpPr>
            <p:spPr>
              <a:xfrm>
                <a:off x="5244" y="912"/>
                <a:ext cx="0" cy="144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34" name="Line 47"/>
              <p:cNvSpPr/>
              <p:nvPr/>
            </p:nvSpPr>
            <p:spPr>
              <a:xfrm>
                <a:off x="2832" y="768"/>
                <a:ext cx="0" cy="336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3806" name="Rectangle 78"/>
            <p:cNvSpPr/>
            <p:nvPr/>
          </p:nvSpPr>
          <p:spPr>
            <a:xfrm>
              <a:off x="934226" y="1461984"/>
              <a:ext cx="2438400" cy="707886"/>
            </a:xfrm>
            <a:prstGeom prst="rect">
              <a:avLst/>
            </a:prstGeom>
            <a:gradFill rotWithShape="0">
              <a:gsLst>
                <a:gs pos="0">
                  <a:srgbClr val="E5CBFF"/>
                </a:gs>
                <a:gs pos="50000">
                  <a:srgbClr val="F9F3FF"/>
                </a:gs>
                <a:gs pos="100000">
                  <a:srgbClr val="E5CBFF"/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与导体的相互作用</a:t>
              </a:r>
              <a:r>
                <a:rPr lang="en-US" altLang="zh-CN" sz="2000" dirty="0">
                  <a:latin typeface="楷体_GB2312" pitchFamily="49" charset="-122"/>
                  <a:ea typeface="楷体_GB2312" pitchFamily="49" charset="-122"/>
                </a:rPr>
                <a:t>——</a:t>
              </a:r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静电感应</a:t>
              </a:r>
            </a:p>
          </p:txBody>
        </p:sp>
        <p:sp>
          <p:nvSpPr>
            <p:cNvPr id="73808" name="Rectangle 80"/>
            <p:cNvSpPr/>
            <p:nvPr/>
          </p:nvSpPr>
          <p:spPr>
            <a:xfrm>
              <a:off x="8684764" y="1409929"/>
              <a:ext cx="2791036" cy="707886"/>
            </a:xfrm>
            <a:prstGeom prst="rect">
              <a:avLst/>
            </a:prstGeom>
            <a:gradFill rotWithShape="0">
              <a:gsLst>
                <a:gs pos="0">
                  <a:srgbClr val="E5CBFF"/>
                </a:gs>
                <a:gs pos="50000">
                  <a:srgbClr val="F9F3FF"/>
                </a:gs>
                <a:gs pos="100000">
                  <a:srgbClr val="E5CBFF"/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与电介质的相互作用</a:t>
              </a:r>
              <a:r>
                <a:rPr lang="en-US" altLang="zh-CN" sz="2000" dirty="0">
                  <a:latin typeface="楷体_GB2312" pitchFamily="49" charset="-122"/>
                  <a:ea typeface="楷体_GB2312" pitchFamily="49" charset="-122"/>
                </a:rPr>
                <a:t>——</a:t>
              </a:r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电介质的极化</a:t>
              </a:r>
            </a:p>
          </p:txBody>
        </p:sp>
      </p:grpSp>
      <p:sp>
        <p:nvSpPr>
          <p:cNvPr id="73770" name="Text Box 42"/>
          <p:cNvSpPr txBox="1"/>
          <p:nvPr/>
        </p:nvSpPr>
        <p:spPr>
          <a:xfrm>
            <a:off x="5000792" y="335200"/>
            <a:ext cx="1981200" cy="646331"/>
          </a:xfrm>
          <a:prstGeom prst="rect">
            <a:avLst/>
          </a:prstGeom>
          <a:gradFill rotWithShape="0">
            <a:gsLst>
              <a:gs pos="0">
                <a:srgbClr val="FFADAD"/>
              </a:gs>
              <a:gs pos="50000">
                <a:srgbClr val="FFEDED"/>
              </a:gs>
              <a:gs pos="100000">
                <a:srgbClr val="FFADAD"/>
              </a:gs>
            </a:gsLst>
            <a:lin ang="5400000" scaled="1"/>
            <a:tileRect/>
          </a:gradFill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静电场与物质的相互作用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4B8CDA-6DF8-4E76-AE33-8F1B3039E24B}"/>
              </a:ext>
            </a:extLst>
          </p:cNvPr>
          <p:cNvGrpSpPr/>
          <p:nvPr/>
        </p:nvGrpSpPr>
        <p:grpSpPr>
          <a:xfrm>
            <a:off x="8743848" y="2117815"/>
            <a:ext cx="2863598" cy="1478617"/>
            <a:chOff x="8743848" y="2117815"/>
            <a:chExt cx="2863598" cy="1478617"/>
          </a:xfrm>
        </p:grpSpPr>
        <p:sp>
          <p:nvSpPr>
            <p:cNvPr id="115" name="Rectangle 50">
              <a:extLst>
                <a:ext uri="{FF2B5EF4-FFF2-40B4-BE49-F238E27FC236}">
                  <a16:creationId xmlns:a16="http://schemas.microsoft.com/office/drawing/2014/main" id="{6BB71141-3CFD-47BC-84A0-723528061655}"/>
                </a:ext>
              </a:extLst>
            </p:cNvPr>
            <p:cNvSpPr/>
            <p:nvPr/>
          </p:nvSpPr>
          <p:spPr>
            <a:xfrm>
              <a:off x="8743848" y="2396103"/>
              <a:ext cx="2863598" cy="1200329"/>
            </a:xfrm>
            <a:prstGeom prst="rect">
              <a:avLst/>
            </a:prstGeom>
            <a:gradFill rotWithShape="0">
              <a:gsLst>
                <a:gs pos="0">
                  <a:srgbClr val="D6F1FE"/>
                </a:gs>
                <a:gs pos="50000">
                  <a:srgbClr val="F6FCFF"/>
                </a:gs>
                <a:gs pos="100000">
                  <a:srgbClr val="D6F1FE"/>
                </a:gs>
              </a:gsLst>
              <a:lin ang="5400000" scaled="1"/>
              <a:tileRect/>
            </a:gra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电极化强度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均匀各向同性电介质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6" name="Line 47">
              <a:extLst>
                <a:ext uri="{FF2B5EF4-FFF2-40B4-BE49-F238E27FC236}">
                  <a16:creationId xmlns:a16="http://schemas.microsoft.com/office/drawing/2014/main" id="{3F96A704-2DE8-4B6F-A194-0B96DE735FCF}"/>
                </a:ext>
              </a:extLst>
            </p:cNvPr>
            <p:cNvSpPr/>
            <p:nvPr/>
          </p:nvSpPr>
          <p:spPr>
            <a:xfrm rot="10800000" flipV="1">
              <a:off x="9960759" y="2117815"/>
              <a:ext cx="0" cy="281559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012B979-E3AC-4DE9-AC2C-E80844E5512E}"/>
              </a:ext>
            </a:extLst>
          </p:cNvPr>
          <p:cNvGrpSpPr/>
          <p:nvPr/>
        </p:nvGrpSpPr>
        <p:grpSpPr>
          <a:xfrm>
            <a:off x="4309047" y="3372242"/>
            <a:ext cx="3449267" cy="1267922"/>
            <a:chOff x="4309047" y="3085116"/>
            <a:chExt cx="3449267" cy="1267922"/>
          </a:xfrm>
        </p:grpSpPr>
        <p:sp>
          <p:nvSpPr>
            <p:cNvPr id="94" name="Rectangle 50">
              <a:extLst>
                <a:ext uri="{FF2B5EF4-FFF2-40B4-BE49-F238E27FC236}">
                  <a16:creationId xmlns:a16="http://schemas.microsoft.com/office/drawing/2014/main" id="{40BEF073-4537-4070-97A8-C1F8778F4BD4}"/>
                </a:ext>
              </a:extLst>
            </p:cNvPr>
            <p:cNvSpPr/>
            <p:nvPr/>
          </p:nvSpPr>
          <p:spPr>
            <a:xfrm>
              <a:off x="4309047" y="3368153"/>
              <a:ext cx="3449267" cy="984885"/>
            </a:xfrm>
            <a:prstGeom prst="rect">
              <a:avLst/>
            </a:prstGeom>
            <a:gradFill rotWithShape="0">
              <a:gsLst>
                <a:gs pos="0">
                  <a:srgbClr val="D6F1FE"/>
                </a:gs>
                <a:gs pos="50000">
                  <a:srgbClr val="F6FCFF"/>
                </a:gs>
                <a:gs pos="100000">
                  <a:srgbClr val="D6F1FE"/>
                </a:gs>
              </a:gsLst>
              <a:lin ang="5400000" scaled="1"/>
              <a:tileRect/>
            </a:gra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电容器的储能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sz="2000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sz="20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2" name="Line 47">
              <a:extLst>
                <a:ext uri="{FF2B5EF4-FFF2-40B4-BE49-F238E27FC236}">
                  <a16:creationId xmlns:a16="http://schemas.microsoft.com/office/drawing/2014/main" id="{C3C0698E-9F38-4D1F-B246-86D6888D358B}"/>
                </a:ext>
              </a:extLst>
            </p:cNvPr>
            <p:cNvSpPr/>
            <p:nvPr/>
          </p:nvSpPr>
          <p:spPr>
            <a:xfrm rot="10800000" flipH="1">
              <a:off x="5943191" y="3085116"/>
              <a:ext cx="1" cy="285475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B1E6E83-E030-4844-8114-B5F2310655F6}"/>
              </a:ext>
            </a:extLst>
          </p:cNvPr>
          <p:cNvGrpSpPr/>
          <p:nvPr/>
        </p:nvGrpSpPr>
        <p:grpSpPr>
          <a:xfrm>
            <a:off x="4732380" y="4672871"/>
            <a:ext cx="2956550" cy="2094360"/>
            <a:chOff x="4664447" y="4898434"/>
            <a:chExt cx="2956550" cy="2094360"/>
          </a:xfrm>
        </p:grpSpPr>
        <p:sp>
          <p:nvSpPr>
            <p:cNvPr id="142" name="Rectangle 50">
              <a:extLst>
                <a:ext uri="{FF2B5EF4-FFF2-40B4-BE49-F238E27FC236}">
                  <a16:creationId xmlns:a16="http://schemas.microsoft.com/office/drawing/2014/main" id="{CE26A7A9-8394-4699-AF2F-38D9F0A2C619}"/>
                </a:ext>
              </a:extLst>
            </p:cNvPr>
            <p:cNvSpPr/>
            <p:nvPr/>
          </p:nvSpPr>
          <p:spPr>
            <a:xfrm>
              <a:off x="4664447" y="5115357"/>
              <a:ext cx="2956550" cy="1877437"/>
            </a:xfrm>
            <a:prstGeom prst="rect">
              <a:avLst/>
            </a:prstGeom>
            <a:gradFill rotWithShape="0">
              <a:gsLst>
                <a:gs pos="0">
                  <a:srgbClr val="D6F1FE"/>
                </a:gs>
                <a:gs pos="50000">
                  <a:srgbClr val="F6FCFF"/>
                </a:gs>
                <a:gs pos="100000">
                  <a:srgbClr val="D6F1FE"/>
                </a:gs>
              </a:gsLst>
              <a:lin ang="5400000" scaled="1"/>
              <a:tileRect/>
            </a:gra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静电场的能量密度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sz="2000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静电场的能量</a:t>
              </a:r>
              <a:endParaRPr lang="en-US" altLang="zh-CN" sz="2000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sz="2000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sz="20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3" name="Line 47">
              <a:extLst>
                <a:ext uri="{FF2B5EF4-FFF2-40B4-BE49-F238E27FC236}">
                  <a16:creationId xmlns:a16="http://schemas.microsoft.com/office/drawing/2014/main" id="{D55F2994-4F93-421B-A178-CB37B0175381}"/>
                </a:ext>
              </a:extLst>
            </p:cNvPr>
            <p:cNvSpPr/>
            <p:nvPr/>
          </p:nvSpPr>
          <p:spPr>
            <a:xfrm rot="10800000">
              <a:off x="5968403" y="4898434"/>
              <a:ext cx="1893" cy="20499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E4AA6D-BDBE-444D-A664-7D66B5CFD91D}"/>
              </a:ext>
            </a:extLst>
          </p:cNvPr>
          <p:cNvGrpSpPr/>
          <p:nvPr/>
        </p:nvGrpSpPr>
        <p:grpSpPr>
          <a:xfrm>
            <a:off x="1085879" y="2184581"/>
            <a:ext cx="2237995" cy="1305378"/>
            <a:chOff x="1085879" y="2184581"/>
            <a:chExt cx="2237995" cy="1305378"/>
          </a:xfrm>
        </p:grpSpPr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B59418A9-BFE2-4CA8-937A-A6ABF18C4B53}"/>
                </a:ext>
              </a:extLst>
            </p:cNvPr>
            <p:cNvSpPr/>
            <p:nvPr/>
          </p:nvSpPr>
          <p:spPr>
            <a:xfrm rot="10800000" flipH="1">
              <a:off x="2231242" y="2184581"/>
              <a:ext cx="0" cy="37307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3D36EC07-E039-48ED-A797-1D99EFCA26B9}"/>
                </a:ext>
              </a:extLst>
            </p:cNvPr>
            <p:cNvSpPr/>
            <p:nvPr/>
          </p:nvSpPr>
          <p:spPr>
            <a:xfrm>
              <a:off x="1085879" y="2566629"/>
              <a:ext cx="2237995" cy="923330"/>
            </a:xfrm>
            <a:prstGeom prst="rect">
              <a:avLst/>
            </a:prstGeom>
            <a:gradFill rotWithShape="0">
              <a:gsLst>
                <a:gs pos="0">
                  <a:srgbClr val="D6F1FE"/>
                </a:gs>
                <a:gs pos="50000">
                  <a:srgbClr val="F6FCFF"/>
                </a:gs>
                <a:gs pos="100000">
                  <a:srgbClr val="D6F1FE"/>
                </a:gs>
              </a:gsLst>
              <a:lin ang="5400000" scaled="1"/>
              <a:tileRect/>
            </a:gra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静电平衡条件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1" name="Line 47">
            <a:extLst>
              <a:ext uri="{FF2B5EF4-FFF2-40B4-BE49-F238E27FC236}">
                <a16:creationId xmlns:a16="http://schemas.microsoft.com/office/drawing/2014/main" id="{980A953C-8E17-4FAB-BA69-6A25B4D2B3A7}"/>
              </a:ext>
            </a:extLst>
          </p:cNvPr>
          <p:cNvSpPr/>
          <p:nvPr/>
        </p:nvSpPr>
        <p:spPr>
          <a:xfrm rot="10800000" flipH="1">
            <a:off x="2138332" y="4889794"/>
            <a:ext cx="0" cy="337911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A94EFB-8922-4F40-B890-1DA7B1854461}"/>
              </a:ext>
            </a:extLst>
          </p:cNvPr>
          <p:cNvGrpSpPr/>
          <p:nvPr/>
        </p:nvGrpSpPr>
        <p:grpSpPr>
          <a:xfrm>
            <a:off x="8847447" y="3629401"/>
            <a:ext cx="2956550" cy="1518925"/>
            <a:chOff x="8731240" y="3596432"/>
            <a:chExt cx="2956550" cy="1518925"/>
          </a:xfrm>
        </p:grpSpPr>
        <p:sp>
          <p:nvSpPr>
            <p:cNvPr id="144" name="Rectangle 50">
              <a:extLst>
                <a:ext uri="{FF2B5EF4-FFF2-40B4-BE49-F238E27FC236}">
                  <a16:creationId xmlns:a16="http://schemas.microsoft.com/office/drawing/2014/main" id="{962EFBAB-3200-45F0-B38F-B0802CAB0105}"/>
                </a:ext>
              </a:extLst>
            </p:cNvPr>
            <p:cNvSpPr/>
            <p:nvPr/>
          </p:nvSpPr>
          <p:spPr>
            <a:xfrm>
              <a:off x="8731240" y="3884251"/>
              <a:ext cx="2956550" cy="1231106"/>
            </a:xfrm>
            <a:prstGeom prst="rect">
              <a:avLst/>
            </a:prstGeom>
            <a:gradFill rotWithShape="0">
              <a:gsLst>
                <a:gs pos="0">
                  <a:srgbClr val="D6F1FE"/>
                </a:gs>
                <a:gs pos="50000">
                  <a:srgbClr val="F6FCFF"/>
                </a:gs>
                <a:gs pos="100000">
                  <a:srgbClr val="D6F1FE"/>
                </a:gs>
              </a:gsLst>
              <a:lin ang="5400000" scaled="1"/>
              <a:tileRect/>
            </a:gra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电介质中的场强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电位移矢量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sz="20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D8523BCC-D025-4DA8-BF43-BE93CCAF377B}"/>
                </a:ext>
              </a:extLst>
            </p:cNvPr>
            <p:cNvSpPr/>
            <p:nvPr/>
          </p:nvSpPr>
          <p:spPr>
            <a:xfrm rot="10800000" flipV="1">
              <a:off x="9960759" y="3596432"/>
              <a:ext cx="0" cy="281559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BFC3C1-E909-4CB0-8F19-5E6C21F026B0}"/>
              </a:ext>
            </a:extLst>
          </p:cNvPr>
          <p:cNvGrpSpPr/>
          <p:nvPr/>
        </p:nvGrpSpPr>
        <p:grpSpPr>
          <a:xfrm>
            <a:off x="8847447" y="5205189"/>
            <a:ext cx="2956550" cy="1481889"/>
            <a:chOff x="8697372" y="5103426"/>
            <a:chExt cx="2956550" cy="1481889"/>
          </a:xfrm>
        </p:grpSpPr>
        <p:sp>
          <p:nvSpPr>
            <p:cNvPr id="114" name="Rectangle 50">
              <a:extLst>
                <a:ext uri="{FF2B5EF4-FFF2-40B4-BE49-F238E27FC236}">
                  <a16:creationId xmlns:a16="http://schemas.microsoft.com/office/drawing/2014/main" id="{ACA3DCF4-3013-4DD4-BED8-EBB95217C3CB}"/>
                </a:ext>
              </a:extLst>
            </p:cNvPr>
            <p:cNvSpPr/>
            <p:nvPr/>
          </p:nvSpPr>
          <p:spPr>
            <a:xfrm>
              <a:off x="8697372" y="5384986"/>
              <a:ext cx="2956550" cy="1200329"/>
            </a:xfrm>
            <a:prstGeom prst="rect">
              <a:avLst/>
            </a:prstGeom>
            <a:gradFill rotWithShape="0">
              <a:gsLst>
                <a:gs pos="0">
                  <a:srgbClr val="D6F1FE"/>
                </a:gs>
                <a:gs pos="50000">
                  <a:srgbClr val="F6FCFF"/>
                </a:gs>
                <a:gs pos="100000">
                  <a:srgbClr val="D6F1FE"/>
                </a:gs>
              </a:gsLst>
              <a:lin ang="5400000" scaled="1"/>
              <a:tileRect/>
            </a:gra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有介质时的高斯定理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" name="Line 47">
              <a:extLst>
                <a:ext uri="{FF2B5EF4-FFF2-40B4-BE49-F238E27FC236}">
                  <a16:creationId xmlns:a16="http://schemas.microsoft.com/office/drawing/2014/main" id="{A780DBD3-EF46-4A80-853C-6B2CC8B05C42}"/>
                </a:ext>
              </a:extLst>
            </p:cNvPr>
            <p:cNvSpPr/>
            <p:nvPr/>
          </p:nvSpPr>
          <p:spPr>
            <a:xfrm rot="10800000" flipV="1">
              <a:off x="9960759" y="5103426"/>
              <a:ext cx="0" cy="281559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6" name="Text Box 18">
            <a:extLst>
              <a:ext uri="{FF2B5EF4-FFF2-40B4-BE49-F238E27FC236}">
                <a16:creationId xmlns:a16="http://schemas.microsoft.com/office/drawing/2014/main" id="{A83948DD-F3A0-4C90-A330-0CEF622AD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867" y="2851477"/>
            <a:ext cx="2371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en-US" altLang="zh-CN" sz="1600" dirty="0"/>
              <a:t>a </a:t>
            </a:r>
            <a:r>
              <a:rPr kumimoji="0" lang="zh-CN" altLang="en-US" sz="1600" dirty="0"/>
              <a:t>导体内部：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1600" dirty="0"/>
              <a:t>b </a:t>
            </a:r>
            <a:r>
              <a:rPr kumimoji="0" lang="zh-CN" altLang="en-US" sz="1600" dirty="0"/>
              <a:t>导体表面：与     垂直 </a:t>
            </a:r>
          </a:p>
        </p:txBody>
      </p:sp>
      <p:graphicFrame>
        <p:nvGraphicFramePr>
          <p:cNvPr id="37" name="Object 10">
            <a:extLst>
              <a:ext uri="{FF2B5EF4-FFF2-40B4-BE49-F238E27FC236}">
                <a16:creationId xmlns:a16="http://schemas.microsoft.com/office/drawing/2014/main" id="{3C086631-700B-4105-9AB7-A559DFA1A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1290" y="2875199"/>
          <a:ext cx="533637" cy="29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03040" progId="">
                  <p:embed/>
                </p:oleObj>
              </mc:Choice>
              <mc:Fallback>
                <p:oleObj name="Equation" r:id="rId2" imgW="380880" imgH="203040" progId="">
                  <p:embed/>
                  <p:pic>
                    <p:nvPicPr>
                      <p:cNvPr id="37" name="Object 10">
                        <a:extLst>
                          <a:ext uri="{FF2B5EF4-FFF2-40B4-BE49-F238E27FC236}">
                            <a16:creationId xmlns:a16="http://schemas.microsoft.com/office/drawing/2014/main" id="{3C086631-700B-4105-9AB7-A559DFA1A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290" y="2875199"/>
                        <a:ext cx="533637" cy="290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6">
            <a:extLst>
              <a:ext uri="{FF2B5EF4-FFF2-40B4-BE49-F238E27FC236}">
                <a16:creationId xmlns:a16="http://schemas.microsoft.com/office/drawing/2014/main" id="{7DACF7F9-9289-4901-8458-24CEFCAFD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5234" y="3194349"/>
          <a:ext cx="238882" cy="33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90440" progId="">
                  <p:embed/>
                </p:oleObj>
              </mc:Choice>
              <mc:Fallback>
                <p:oleObj name="Equation" r:id="rId4" imgW="152280" imgH="190440" progId="">
                  <p:embed/>
                  <p:pic>
                    <p:nvPicPr>
                      <p:cNvPr id="38" name="Object 36">
                        <a:extLst>
                          <a:ext uri="{FF2B5EF4-FFF2-40B4-BE49-F238E27FC236}">
                            <a16:creationId xmlns:a16="http://schemas.microsoft.com/office/drawing/2014/main" id="{7DACF7F9-9289-4901-8458-24CEFCAFD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234" y="3194349"/>
                        <a:ext cx="238882" cy="335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47">
            <a:extLst>
              <a:ext uri="{FF2B5EF4-FFF2-40B4-BE49-F238E27FC236}">
                <a16:creationId xmlns:a16="http://schemas.microsoft.com/office/drawing/2014/main" id="{4FA06661-C278-4EFF-BC79-A08F723E4F66}"/>
              </a:ext>
            </a:extLst>
          </p:cNvPr>
          <p:cNvSpPr/>
          <p:nvPr/>
        </p:nvSpPr>
        <p:spPr>
          <a:xfrm rot="10800000" flipH="1">
            <a:off x="2164406" y="3533798"/>
            <a:ext cx="0" cy="396284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57D0431-56C4-FD8F-33B3-C075D9315F40}"/>
              </a:ext>
            </a:extLst>
          </p:cNvPr>
          <p:cNvGrpSpPr/>
          <p:nvPr/>
        </p:nvGrpSpPr>
        <p:grpSpPr>
          <a:xfrm>
            <a:off x="1228895" y="5243389"/>
            <a:ext cx="1871020" cy="696164"/>
            <a:chOff x="-520960" y="5390749"/>
            <a:chExt cx="1871020" cy="696164"/>
          </a:xfrm>
        </p:grpSpPr>
        <p:sp>
          <p:nvSpPr>
            <p:cNvPr id="24" name="Rectangle 50">
              <a:extLst>
                <a:ext uri="{FF2B5EF4-FFF2-40B4-BE49-F238E27FC236}">
                  <a16:creationId xmlns:a16="http://schemas.microsoft.com/office/drawing/2014/main" id="{06504A00-87EA-485A-B4BE-4BBCE03355C7}"/>
                </a:ext>
              </a:extLst>
            </p:cNvPr>
            <p:cNvSpPr/>
            <p:nvPr/>
          </p:nvSpPr>
          <p:spPr>
            <a:xfrm>
              <a:off x="-520960" y="5390749"/>
              <a:ext cx="1871020" cy="686548"/>
            </a:xfrm>
            <a:prstGeom prst="rect">
              <a:avLst/>
            </a:prstGeom>
            <a:gradFill rotWithShape="0">
              <a:gsLst>
                <a:gs pos="0">
                  <a:srgbClr val="D6F1FE"/>
                </a:gs>
                <a:gs pos="50000">
                  <a:srgbClr val="F6FCFF"/>
                </a:gs>
                <a:gs pos="100000">
                  <a:srgbClr val="D6F1FE"/>
                </a:gs>
              </a:gsLst>
              <a:lin ang="5400000" scaled="1"/>
              <a:tileRect/>
            </a:gra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宋体" charset="-122"/>
                </a:rPr>
                <a:t>导体外表面</a:t>
              </a:r>
              <a:r>
                <a:rPr lang="zh-CN" altLang="en-US" dirty="0">
                  <a:solidFill>
                    <a:srgbClr val="002060"/>
                  </a:solidFill>
                  <a:latin typeface="楷体_GB2312" pitchFamily="49" charset="-122"/>
                  <a:ea typeface="楷体_GB2312" pitchFamily="49" charset="-122"/>
                </a:rPr>
                <a:t>场强</a:t>
              </a:r>
              <a:r>
                <a:rPr lang="zh-CN" altLang="en-US" b="1" dirty="0">
                  <a:solidFill>
                    <a:srgbClr val="0000FF"/>
                  </a:solidFill>
                  <a:latin typeface="宋体" charset="-122"/>
                </a:rPr>
                <a:t>：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9" name="Object 24">
              <a:extLst>
                <a:ext uri="{FF2B5EF4-FFF2-40B4-BE49-F238E27FC236}">
                  <a16:creationId xmlns:a16="http://schemas.microsoft.com/office/drawing/2014/main" id="{2C6A93AF-5EA8-4D85-8966-893AB5DCFD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146328" y="5667067"/>
            <a:ext cx="1121755" cy="419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80" imgH="228600" progId="">
                    <p:embed/>
                  </p:oleObj>
                </mc:Choice>
                <mc:Fallback>
                  <p:oleObj name="Equation" r:id="rId6" imgW="622080" imgH="228600" progId="">
                    <p:embed/>
                    <p:pic>
                      <p:nvPicPr>
                        <p:cNvPr id="39" name="Object 24">
                          <a:extLst>
                            <a:ext uri="{FF2B5EF4-FFF2-40B4-BE49-F238E27FC236}">
                              <a16:creationId xmlns:a16="http://schemas.microsoft.com/office/drawing/2014/main" id="{2C6A93AF-5EA8-4D85-8966-893AB5DCFD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46328" y="5667067"/>
                          <a:ext cx="1121755" cy="4198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4">
            <a:extLst>
              <a:ext uri="{FF2B5EF4-FFF2-40B4-BE49-F238E27FC236}">
                <a16:creationId xmlns:a16="http://schemas.microsoft.com/office/drawing/2014/main" id="{06F0F3DD-87DF-4EBB-97DC-D405F281A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7618" y="1815485"/>
          <a:ext cx="2137387" cy="55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482400" progId="">
                  <p:embed/>
                </p:oleObj>
              </mc:Choice>
              <mc:Fallback>
                <p:oleObj name="Equation" r:id="rId8" imgW="1892160" imgH="482400" progId="">
                  <p:embed/>
                  <p:pic>
                    <p:nvPicPr>
                      <p:cNvPr id="40" name="Object 4">
                        <a:extLst>
                          <a:ext uri="{FF2B5EF4-FFF2-40B4-BE49-F238E27FC236}">
                            <a16:creationId xmlns:a16="http://schemas.microsoft.com/office/drawing/2014/main" id="{06F0F3DD-87DF-4EBB-97DC-D405F281A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618" y="1815485"/>
                        <a:ext cx="2137387" cy="555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7">
            <a:extLst>
              <a:ext uri="{FF2B5EF4-FFF2-40B4-BE49-F238E27FC236}">
                <a16:creationId xmlns:a16="http://schemas.microsoft.com/office/drawing/2014/main" id="{810E4C42-F05E-42DD-9E51-0D8742358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0" y="2605088"/>
          <a:ext cx="855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393480" progId="">
                  <p:embed/>
                </p:oleObj>
              </mc:Choice>
              <mc:Fallback>
                <p:oleObj name="Equation" r:id="rId10" imgW="571320" imgH="393480" progId="">
                  <p:embed/>
                  <p:pic>
                    <p:nvPicPr>
                      <p:cNvPr id="41" name="Object 17">
                        <a:extLst>
                          <a:ext uri="{FF2B5EF4-FFF2-40B4-BE49-F238E27FC236}">
                            <a16:creationId xmlns:a16="http://schemas.microsoft.com/office/drawing/2014/main" id="{810E4C42-F05E-42DD-9E51-0D8742358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2605088"/>
                        <a:ext cx="855663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E71D181B-42D4-411E-8F56-D7A14A2F6EC9}"/>
              </a:ext>
            </a:extLst>
          </p:cNvPr>
          <p:cNvGraphicFramePr>
            <a:graphicFrameLocks/>
          </p:cNvGraphicFramePr>
          <p:nvPr/>
        </p:nvGraphicFramePr>
        <p:xfrm>
          <a:off x="4732380" y="4021482"/>
          <a:ext cx="2820683" cy="478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651000" imgH="419100" progId="Equation.3">
                  <p:embed/>
                </p:oleObj>
              </mc:Choice>
              <mc:Fallback>
                <p:oleObj r:id="rId12" imgW="1651000" imgH="419100" progId="Equation.3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E71D181B-42D4-411E-8F56-D7A14A2F6E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80" y="4021482"/>
                        <a:ext cx="2820683" cy="478322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3">
                <a:extLst>
                  <a:ext uri="{FF2B5EF4-FFF2-40B4-BE49-F238E27FC236}">
                    <a16:creationId xmlns:a16="http://schemas.microsoft.com/office/drawing/2014/main" id="{C4DA7E66-AC1C-4595-B8B0-BD1B7837A924}"/>
                  </a:ext>
                </a:extLst>
              </p:cNvPr>
              <p:cNvSpPr txBox="1"/>
              <p:nvPr/>
            </p:nvSpPr>
            <p:spPr bwMode="auto">
              <a:xfrm>
                <a:off x="5517582" y="5999622"/>
                <a:ext cx="1678213" cy="730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Object 3">
                <a:extLst>
                  <a:ext uri="{FF2B5EF4-FFF2-40B4-BE49-F238E27FC236}">
                    <a16:creationId xmlns:a16="http://schemas.microsoft.com/office/drawing/2014/main" id="{C4DA7E66-AC1C-4595-B8B0-BD1B7837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7582" y="5999622"/>
                <a:ext cx="1678213" cy="7303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8">
                <a:extLst>
                  <a:ext uri="{FF2B5EF4-FFF2-40B4-BE49-F238E27FC236}">
                    <a16:creationId xmlns:a16="http://schemas.microsoft.com/office/drawing/2014/main" id="{873046BD-71D3-422E-90E0-69282C6E4430}"/>
                  </a:ext>
                </a:extLst>
              </p:cNvPr>
              <p:cNvSpPr txBox="1"/>
              <p:nvPr/>
            </p:nvSpPr>
            <p:spPr bwMode="auto">
              <a:xfrm>
                <a:off x="4858929" y="5153372"/>
                <a:ext cx="3206750" cy="923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𝐸𝐷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Object 8">
                <a:extLst>
                  <a:ext uri="{FF2B5EF4-FFF2-40B4-BE49-F238E27FC236}">
                    <a16:creationId xmlns:a16="http://schemas.microsoft.com/office/drawing/2014/main" id="{873046BD-71D3-422E-90E0-69282C6E4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8929" y="5153372"/>
                <a:ext cx="3206750" cy="9239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10">
                <a:extLst>
                  <a:ext uri="{FF2B5EF4-FFF2-40B4-BE49-F238E27FC236}">
                    <a16:creationId xmlns:a16="http://schemas.microsoft.com/office/drawing/2014/main" id="{24205055-09A0-440B-958F-6D948D08DE8C}"/>
                  </a:ext>
                </a:extLst>
              </p:cNvPr>
              <p:cNvSpPr txBox="1"/>
              <p:nvPr/>
            </p:nvSpPr>
            <p:spPr bwMode="auto">
              <a:xfrm>
                <a:off x="9272794" y="3159125"/>
                <a:ext cx="1858963" cy="539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groupCh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groupCh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Object 10">
                <a:extLst>
                  <a:ext uri="{FF2B5EF4-FFF2-40B4-BE49-F238E27FC236}">
                    <a16:creationId xmlns:a16="http://schemas.microsoft.com/office/drawing/2014/main" id="{24205055-09A0-440B-958F-6D948D08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72794" y="3159125"/>
                <a:ext cx="1858963" cy="539750"/>
              </a:xfrm>
              <a:prstGeom prst="rect">
                <a:avLst/>
              </a:prstGeom>
              <a:blipFill>
                <a:blip r:embed="rId17"/>
                <a:stretch>
                  <a:fillRect l="-4262" t="-26966" r="-2590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Object 10">
            <a:extLst>
              <a:ext uri="{FF2B5EF4-FFF2-40B4-BE49-F238E27FC236}">
                <a16:creationId xmlns:a16="http://schemas.microsoft.com/office/drawing/2014/main" id="{BB086935-2193-4DAB-A101-C8B6E9B5AB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5970" y="2419491"/>
          <a:ext cx="900897" cy="58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622030" imgH="431613" progId="Equation.3">
                  <p:embed/>
                </p:oleObj>
              </mc:Choice>
              <mc:Fallback>
                <p:oleObj r:id="rId18" imgW="622030" imgH="431613" progId="Equation.3">
                  <p:embed/>
                  <p:pic>
                    <p:nvPicPr>
                      <p:cNvPr id="51" name="Object 10">
                        <a:extLst>
                          <a:ext uri="{FF2B5EF4-FFF2-40B4-BE49-F238E27FC236}">
                            <a16:creationId xmlns:a16="http://schemas.microsoft.com/office/drawing/2014/main" id="{BB086935-2193-4DAB-A101-C8B6E9B5A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970" y="2419491"/>
                        <a:ext cx="900897" cy="589081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0">
            <a:extLst>
              <a:ext uri="{FF2B5EF4-FFF2-40B4-BE49-F238E27FC236}">
                <a16:creationId xmlns:a16="http://schemas.microsoft.com/office/drawing/2014/main" id="{B1194693-1027-4BDC-9891-BA3F4AA73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74941" y="3877992"/>
          <a:ext cx="735843" cy="59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95085" imgH="431613" progId="Equation.3">
                  <p:embed/>
                </p:oleObj>
              </mc:Choice>
              <mc:Fallback>
                <p:oleObj r:id="rId20" imgW="495085" imgH="431613" progId="Equation.3">
                  <p:embed/>
                  <p:pic>
                    <p:nvPicPr>
                      <p:cNvPr id="52" name="Object 30">
                        <a:extLst>
                          <a:ext uri="{FF2B5EF4-FFF2-40B4-BE49-F238E27FC236}">
                            <a16:creationId xmlns:a16="http://schemas.microsoft.com/office/drawing/2014/main" id="{B1194693-1027-4BDC-9891-BA3F4AA73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4941" y="3877992"/>
                        <a:ext cx="735843" cy="597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1">
            <a:extLst>
              <a:ext uri="{FF2B5EF4-FFF2-40B4-BE49-F238E27FC236}">
                <a16:creationId xmlns:a16="http://schemas.microsoft.com/office/drawing/2014/main" id="{EEBF8D3A-0ABB-45EA-A70B-5F9634AC3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6262" y="5924612"/>
          <a:ext cx="1994314" cy="64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54080" imgH="393480" progId="Equation.3">
                  <p:embed/>
                </p:oleObj>
              </mc:Choice>
              <mc:Fallback>
                <p:oleObj name="Equation" r:id="rId22" imgW="1054080" imgH="393480" progId="Equation.3">
                  <p:embed/>
                  <p:pic>
                    <p:nvPicPr>
                      <p:cNvPr id="54" name="Object 11">
                        <a:extLst>
                          <a:ext uri="{FF2B5EF4-FFF2-40B4-BE49-F238E27FC236}">
                            <a16:creationId xmlns:a16="http://schemas.microsoft.com/office/drawing/2014/main" id="{EEBF8D3A-0ABB-45EA-A70B-5F9634AC3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6262" y="5924612"/>
                        <a:ext cx="1994314" cy="647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>
            <a:extLst>
              <a:ext uri="{FF2B5EF4-FFF2-40B4-BE49-F238E27FC236}">
                <a16:creationId xmlns:a16="http://schemas.microsoft.com/office/drawing/2014/main" id="{D417443A-A4E8-425B-82B8-0591EA84E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6042" y="4422926"/>
          <a:ext cx="743390" cy="331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215640" progId="Equation.3">
                  <p:embed/>
                </p:oleObj>
              </mc:Choice>
              <mc:Fallback>
                <p:oleObj name="Equation" r:id="rId24" imgW="482400" imgH="215640" progId="Equation.3">
                  <p:embed/>
                  <p:pic>
                    <p:nvPicPr>
                      <p:cNvPr id="55" name="Object 12">
                        <a:extLst>
                          <a:ext uri="{FF2B5EF4-FFF2-40B4-BE49-F238E27FC236}">
                            <a16:creationId xmlns:a16="http://schemas.microsoft.com/office/drawing/2014/main" id="{D417443A-A4E8-425B-82B8-0591EA84E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042" y="4422926"/>
                        <a:ext cx="743390" cy="331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3">
            <a:extLst>
              <a:ext uri="{FF2B5EF4-FFF2-40B4-BE49-F238E27FC236}">
                <a16:creationId xmlns:a16="http://schemas.microsoft.com/office/drawing/2014/main" id="{595C1036-016B-4D89-AF53-392489DF8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989" y="4808672"/>
          <a:ext cx="2394811" cy="323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803240" imgH="228600" progId="Equation.3">
                  <p:embed/>
                </p:oleObj>
              </mc:Choice>
              <mc:Fallback>
                <p:oleObj name="Equation" r:id="rId26" imgW="1803240" imgH="228600" progId="Equation.3">
                  <p:embed/>
                  <p:pic>
                    <p:nvPicPr>
                      <p:cNvPr id="56" name="Object 13">
                        <a:extLst>
                          <a:ext uri="{FF2B5EF4-FFF2-40B4-BE49-F238E27FC236}">
                            <a16:creationId xmlns:a16="http://schemas.microsoft.com/office/drawing/2014/main" id="{595C1036-016B-4D89-AF53-392489DF89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989" y="4808672"/>
                        <a:ext cx="2394811" cy="323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07F96E-E4EA-054C-EB59-735E81D82DAE}"/>
              </a:ext>
            </a:extLst>
          </p:cNvPr>
          <p:cNvGrpSpPr/>
          <p:nvPr/>
        </p:nvGrpSpPr>
        <p:grpSpPr>
          <a:xfrm>
            <a:off x="1096130" y="5921248"/>
            <a:ext cx="2114592" cy="845983"/>
            <a:chOff x="1114302" y="4852188"/>
            <a:chExt cx="2114592" cy="934007"/>
          </a:xfrm>
        </p:grpSpPr>
        <p:sp>
          <p:nvSpPr>
            <p:cNvPr id="13" name="Rectangle 50">
              <a:extLst>
                <a:ext uri="{FF2B5EF4-FFF2-40B4-BE49-F238E27FC236}">
                  <a16:creationId xmlns:a16="http://schemas.microsoft.com/office/drawing/2014/main" id="{302107D3-2219-6181-5444-C017D6DD36AE}"/>
                </a:ext>
              </a:extLst>
            </p:cNvPr>
            <p:cNvSpPr/>
            <p:nvPr/>
          </p:nvSpPr>
          <p:spPr>
            <a:xfrm>
              <a:off x="1114302" y="5072614"/>
              <a:ext cx="2114592" cy="713581"/>
            </a:xfrm>
            <a:prstGeom prst="rect">
              <a:avLst/>
            </a:prstGeom>
            <a:gradFill rotWithShape="0">
              <a:gsLst>
                <a:gs pos="0">
                  <a:srgbClr val="D6F1FE"/>
                </a:gs>
                <a:gs pos="50000">
                  <a:srgbClr val="F6FCFF"/>
                </a:gs>
                <a:gs pos="100000">
                  <a:srgbClr val="D6F1FE"/>
                </a:gs>
              </a:gsLst>
              <a:lin ang="5400000" scaled="1"/>
              <a:tileRect/>
            </a:gradFill>
            <a:ln w="95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静电屏蔽</a:t>
              </a:r>
              <a:endParaRPr lang="en-US" altLang="zh-CN" dirty="0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（屏蔽外场和内场）</a:t>
              </a:r>
            </a:p>
          </p:txBody>
        </p:sp>
        <p:sp>
          <p:nvSpPr>
            <p:cNvPr id="14" name="Line 47">
              <a:extLst>
                <a:ext uri="{FF2B5EF4-FFF2-40B4-BE49-F238E27FC236}">
                  <a16:creationId xmlns:a16="http://schemas.microsoft.com/office/drawing/2014/main" id="{8A85363A-02B8-4D15-47AA-5151069F63E4}"/>
                </a:ext>
              </a:extLst>
            </p:cNvPr>
            <p:cNvSpPr/>
            <p:nvPr/>
          </p:nvSpPr>
          <p:spPr>
            <a:xfrm rot="10800000">
              <a:off x="2153424" y="4852188"/>
              <a:ext cx="3078" cy="172285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" name="Rectangle 50">
            <a:extLst>
              <a:ext uri="{FF2B5EF4-FFF2-40B4-BE49-F238E27FC236}">
                <a16:creationId xmlns:a16="http://schemas.microsoft.com/office/drawing/2014/main" id="{EDE1289D-702C-9AB1-9273-45C129546EB7}"/>
              </a:ext>
            </a:extLst>
          </p:cNvPr>
          <p:cNvSpPr/>
          <p:nvPr/>
        </p:nvSpPr>
        <p:spPr>
          <a:xfrm>
            <a:off x="1130964" y="3955600"/>
            <a:ext cx="2237985" cy="923330"/>
          </a:xfrm>
          <a:prstGeom prst="rect">
            <a:avLst/>
          </a:prstGeom>
          <a:gradFill rotWithShape="0">
            <a:gsLst>
              <a:gs pos="0">
                <a:srgbClr val="D6F1FE"/>
              </a:gs>
              <a:gs pos="50000">
                <a:srgbClr val="F6FCFF"/>
              </a:gs>
              <a:gs pos="100000">
                <a:srgbClr val="D6F1FE"/>
              </a:gs>
            </a:gsLst>
            <a:lin ang="5400000" scaled="1"/>
            <a:tileRect/>
          </a:gradFill>
          <a:ln w="9525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电荷 分布</a:t>
            </a:r>
            <a:r>
              <a:rPr lang="zh-CN" altLang="en-US" b="1" dirty="0">
                <a:solidFill>
                  <a:srgbClr val="0000FF"/>
                </a:solidFill>
                <a:latin typeface="宋体" charset="-122"/>
              </a:rPr>
              <a:t>：导体、空腔（内部有电荷和内部无电荷）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>
            <a:extLst>
              <a:ext uri="{FF2B5EF4-FFF2-40B4-BE49-F238E27FC236}">
                <a16:creationId xmlns:a16="http://schemas.microsoft.com/office/drawing/2014/main" id="{668CEE45-CBD8-47A2-8361-3BEE5DED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025" y="1050170"/>
            <a:ext cx="7343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导体静电平衡的条件及电势特征</a:t>
            </a:r>
            <a:endParaRPr kumimoji="1"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47DA86-0656-4AAF-A36D-681295A10218}"/>
              </a:ext>
            </a:extLst>
          </p:cNvPr>
          <p:cNvGrpSpPr/>
          <p:nvPr/>
        </p:nvGrpSpPr>
        <p:grpSpPr>
          <a:xfrm>
            <a:off x="2517617" y="2303647"/>
            <a:ext cx="5139828" cy="1773703"/>
            <a:chOff x="3481636" y="3640139"/>
            <a:chExt cx="5139828" cy="1773703"/>
          </a:xfrm>
        </p:grpSpPr>
        <p:sp>
          <p:nvSpPr>
            <p:cNvPr id="58373" name="AutoShape 5">
              <a:extLst>
                <a:ext uri="{FF2B5EF4-FFF2-40B4-BE49-F238E27FC236}">
                  <a16:creationId xmlns:a16="http://schemas.microsoft.com/office/drawing/2014/main" id="{23882BCE-285C-4EE2-905F-0DE3D8B2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636" y="3901749"/>
              <a:ext cx="304800" cy="990600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5" name="Rectangle 7">
              <a:extLst>
                <a:ext uri="{FF2B5EF4-FFF2-40B4-BE49-F238E27FC236}">
                  <a16:creationId xmlns:a16="http://schemas.microsoft.com/office/drawing/2014/main" id="{75A02090-A3CD-4A0B-BD83-53F2D7942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3640139"/>
              <a:ext cx="12904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latin typeface="宋体" panose="02010600030101010101" pitchFamily="2" charset="-122"/>
                </a:rPr>
                <a:t>导体</a:t>
              </a:r>
            </a:p>
          </p:txBody>
        </p:sp>
        <p:sp>
          <p:nvSpPr>
            <p:cNvPr id="58376" name="Text Box 8">
              <a:extLst>
                <a:ext uri="{FF2B5EF4-FFF2-40B4-BE49-F238E27FC236}">
                  <a16:creationId xmlns:a16="http://schemas.microsoft.com/office/drawing/2014/main" id="{6EC296B9-B613-484F-B58F-D3192D8AA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538" y="4505325"/>
              <a:ext cx="18716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空腔导体</a:t>
              </a:r>
            </a:p>
          </p:txBody>
        </p:sp>
        <p:sp>
          <p:nvSpPr>
            <p:cNvPr id="58377" name="AutoShape 9">
              <a:extLst>
                <a:ext uri="{FF2B5EF4-FFF2-40B4-BE49-F238E27FC236}">
                  <a16:creationId xmlns:a16="http://schemas.microsoft.com/office/drawing/2014/main" id="{FACA01AC-B950-4D4B-A15D-8BB7EE304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298" y="4271635"/>
              <a:ext cx="304800" cy="990600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8" name="Text Box 10">
              <a:extLst>
                <a:ext uri="{FF2B5EF4-FFF2-40B4-BE49-F238E27FC236}">
                  <a16:creationId xmlns:a16="http://schemas.microsoft.com/office/drawing/2014/main" id="{E3CE2BD1-B117-4174-8D65-08C36A7F7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302" y="4072732"/>
              <a:ext cx="29511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腔内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无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带电体</a:t>
              </a:r>
            </a:p>
          </p:txBody>
        </p:sp>
        <p:sp>
          <p:nvSpPr>
            <p:cNvPr id="58379" name="Text Box 11">
              <a:extLst>
                <a:ext uri="{FF2B5EF4-FFF2-40B4-BE49-F238E27FC236}">
                  <a16:creationId xmlns:a16="http://schemas.microsoft.com/office/drawing/2014/main" id="{69A9BA50-A321-49CA-8DEA-D53C50D66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4549" y="4890622"/>
              <a:ext cx="25197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腔内</a:t>
              </a:r>
              <a:r>
                <a:rPr kumimoji="1" lang="zh-CN" altLang="en-US" sz="28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有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带电体</a:t>
              </a:r>
            </a:p>
          </p:txBody>
        </p:sp>
      </p:grpSp>
      <p:sp>
        <p:nvSpPr>
          <p:cNvPr id="20" name="Rectangle 6">
            <a:extLst>
              <a:ext uri="{FF2B5EF4-FFF2-40B4-BE49-F238E27FC236}">
                <a16:creationId xmlns:a16="http://schemas.microsoft.com/office/drawing/2014/main" id="{9A38684F-E19A-4569-9F72-69CE2303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07" y="1705427"/>
            <a:ext cx="602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effectLst/>
                <a:latin typeface="宋体" panose="02010600030101010101" pitchFamily="2" charset="-122"/>
              </a:rPr>
              <a:t>静电平衡时导体上的电荷分布 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91B21985-54EF-4687-981F-B6FA40A8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04" y="4271085"/>
            <a:ext cx="461504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导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体表面</a:t>
            </a:r>
            <a:r>
              <a:rPr lang="zh-CN" altLang="en-US" sz="2800" b="1" dirty="0">
                <a:latin typeface="宋体" panose="02010600030101010101" pitchFamily="2" charset="-122"/>
              </a:rPr>
              <a:t>附近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的电场强度</a:t>
            </a:r>
          </a:p>
        </p:txBody>
      </p:sp>
      <p:graphicFrame>
        <p:nvGraphicFramePr>
          <p:cNvPr id="30" name="Object 9">
            <a:extLst>
              <a:ext uri="{FF2B5EF4-FFF2-40B4-BE49-F238E27FC236}">
                <a16:creationId xmlns:a16="http://schemas.microsoft.com/office/drawing/2014/main" id="{66F5AD6E-9C8F-4F99-8B53-281C296FB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4006" y="4123016"/>
          <a:ext cx="1243381" cy="9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96880" imgH="533160" progId="Equation.3">
                  <p:embed/>
                </p:oleObj>
              </mc:Choice>
              <mc:Fallback>
                <p:oleObj name="公式" r:id="rId3" imgW="596880" imgH="533160" progId="Equation.3">
                  <p:embed/>
                  <p:pic>
                    <p:nvPicPr>
                      <p:cNvPr id="30" name="Object 9">
                        <a:extLst>
                          <a:ext uri="{FF2B5EF4-FFF2-40B4-BE49-F238E27FC236}">
                            <a16:creationId xmlns:a16="http://schemas.microsoft.com/office/drawing/2014/main" id="{66F5AD6E-9C8F-4F99-8B53-281C296FB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006" y="4123016"/>
                        <a:ext cx="1243381" cy="991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1">
            <a:extLst>
              <a:ext uri="{FF2B5EF4-FFF2-40B4-BE49-F238E27FC236}">
                <a16:creationId xmlns:a16="http://schemas.microsoft.com/office/drawing/2014/main" id="{BECDA587-CDAD-4E85-A9CF-4DC66C13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204" y="5369789"/>
            <a:ext cx="262249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>
              <a:buClrTx/>
              <a:buFont typeface="Wingdings" panose="05000000000000000000" pitchFamily="2" charset="2"/>
              <a:buChar char="Ø"/>
            </a:pPr>
            <a:r>
              <a:rPr kumimoji="0" lang="zh-CN" altLang="en-US" sz="2800" b="1" dirty="0">
                <a:effectLst/>
                <a:latin typeface="Times New Roman" panose="02020603050405020304" pitchFamily="18" charset="0"/>
              </a:rPr>
              <a:t>静电屏蔽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29FD2A9-61D4-4FE9-B59F-D123E7296760}"/>
              </a:ext>
            </a:extLst>
          </p:cNvPr>
          <p:cNvGrpSpPr/>
          <p:nvPr/>
        </p:nvGrpSpPr>
        <p:grpSpPr>
          <a:xfrm>
            <a:off x="3924034" y="5185649"/>
            <a:ext cx="6531416" cy="978938"/>
            <a:chOff x="3452854" y="5315733"/>
            <a:chExt cx="6531416" cy="978938"/>
          </a:xfrm>
        </p:grpSpPr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3F4DDD4D-3BC3-4073-ABF8-F98B7DD64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350" y="5315733"/>
              <a:ext cx="5112355" cy="493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空腔导体屏蔽外电场的影响</a:t>
              </a:r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endPara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353E1EC0-AE85-4C13-9F2B-9ECE54285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829" y="5801523"/>
              <a:ext cx="6336441" cy="493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接地的空腔导体可以屏蔽内、外电场的影响</a:t>
              </a:r>
              <a:r>
                <a:rPr kumimoji="1"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endParaRPr kumimoji="1"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AutoShape 9">
              <a:extLst>
                <a:ext uri="{FF2B5EF4-FFF2-40B4-BE49-F238E27FC236}">
                  <a16:creationId xmlns:a16="http://schemas.microsoft.com/office/drawing/2014/main" id="{C873DF53-F569-4FE7-9F0E-BEC79370D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854" y="5464514"/>
              <a:ext cx="194975" cy="733493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Text Box 3">
            <a:extLst>
              <a:ext uri="{FF2B5EF4-FFF2-40B4-BE49-F238E27FC236}">
                <a16:creationId xmlns:a16="http://schemas.microsoft.com/office/drawing/2014/main" id="{0D896FB2-C18C-47BB-AB3C-D6C175FCD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582" y="398903"/>
            <a:ext cx="4302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kumimoji="1" lang="en-US" altLang="zh-CN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静电场中的导体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37"/>
    </mc:Choice>
    <mc:Fallback xmlns="">
      <p:transition spd="slow" advTm="146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20" grpId="0" build="p" autoUpdateAnimBg="0"/>
      <p:bldP spid="29" grpId="0" autoUpdateAnimBg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Object 4">
                <a:extLst>
                  <a:ext uri="{FF2B5EF4-FFF2-40B4-BE49-F238E27FC236}">
                    <a16:creationId xmlns:a16="http://schemas.microsoft.com/office/drawing/2014/main" id="{7590F120-5D5A-45AC-BA71-A6937E9F1685}"/>
                  </a:ext>
                </a:extLst>
              </p:cNvPr>
              <p:cNvSpPr txBox="1"/>
              <p:nvPr/>
            </p:nvSpPr>
            <p:spPr bwMode="auto">
              <a:xfrm>
                <a:off x="8174864" y="748721"/>
                <a:ext cx="2344434" cy="119833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sz="2400" dirty="0"/>
              </a:p>
            </p:txBody>
          </p:sp>
        </mc:Choice>
        <mc:Fallback xmlns="">
          <p:sp>
            <p:nvSpPr>
              <p:cNvPr id="34818" name="Object 4">
                <a:extLst>
                  <a:ext uri="{FF2B5EF4-FFF2-40B4-BE49-F238E27FC236}">
                    <a16:creationId xmlns:a16="http://schemas.microsoft.com/office/drawing/2014/main" id="{7590F120-5D5A-45AC-BA71-A6937E9F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4864" y="748721"/>
                <a:ext cx="2344434" cy="1198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7" name="Object 13">
                <a:extLst>
                  <a:ext uri="{FF2B5EF4-FFF2-40B4-BE49-F238E27FC236}">
                    <a16:creationId xmlns:a16="http://schemas.microsoft.com/office/drawing/2014/main" id="{B794D5D2-D735-4F41-8189-25D80A3A0749}"/>
                  </a:ext>
                </a:extLst>
              </p:cNvPr>
              <p:cNvSpPr txBox="1"/>
              <p:nvPr/>
            </p:nvSpPr>
            <p:spPr bwMode="auto">
              <a:xfrm>
                <a:off x="3536803" y="3296412"/>
                <a:ext cx="4192588" cy="60403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⃑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⃑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827" name="Object 13">
                <a:extLst>
                  <a:ext uri="{FF2B5EF4-FFF2-40B4-BE49-F238E27FC236}">
                    <a16:creationId xmlns:a16="http://schemas.microsoft.com/office/drawing/2014/main" id="{B794D5D2-D735-4F41-8189-25D80A3A0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6803" y="3296412"/>
                <a:ext cx="4192588" cy="604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75" name="Text Box 63">
            <a:extLst>
              <a:ext uri="{FF2B5EF4-FFF2-40B4-BE49-F238E27FC236}">
                <a16:creationId xmlns:a16="http://schemas.microsoft.com/office/drawing/2014/main" id="{76783A68-1383-407B-AA77-9A7684E9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864" y="3371505"/>
            <a:ext cx="3508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各项同性电介质</a:t>
            </a:r>
          </a:p>
        </p:txBody>
      </p:sp>
      <p:graphicFrame>
        <p:nvGraphicFramePr>
          <p:cNvPr id="44" name="Object 30">
            <a:extLst>
              <a:ext uri="{FF2B5EF4-FFF2-40B4-BE49-F238E27FC236}">
                <a16:creationId xmlns:a16="http://schemas.microsoft.com/office/drawing/2014/main" id="{1EBEE3FB-7AC2-4024-9F5B-5491B2E10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5038" y="730671"/>
          <a:ext cx="14478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95085" imgH="431613" progId="Equation.3">
                  <p:embed/>
                </p:oleObj>
              </mc:Choice>
              <mc:Fallback>
                <p:oleObj r:id="rId6" imgW="495085" imgH="431613" progId="Equation.3">
                  <p:embed/>
                  <p:pic>
                    <p:nvPicPr>
                      <p:cNvPr id="44" name="Object 30">
                        <a:extLst>
                          <a:ext uri="{FF2B5EF4-FFF2-40B4-BE49-F238E27FC236}">
                            <a16:creationId xmlns:a16="http://schemas.microsoft.com/office/drawing/2014/main" id="{1EBEE3FB-7AC2-4024-9F5B-5491B2E10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038" y="730671"/>
                        <a:ext cx="1447800" cy="11763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4">
                <a:extLst>
                  <a:ext uri="{FF2B5EF4-FFF2-40B4-BE49-F238E27FC236}">
                    <a16:creationId xmlns:a16="http://schemas.microsoft.com/office/drawing/2014/main" id="{7451C2FC-A878-4DA7-BCE3-1EEF0B4E4121}"/>
                  </a:ext>
                </a:extLst>
              </p:cNvPr>
              <p:cNvSpPr txBox="1"/>
              <p:nvPr/>
            </p:nvSpPr>
            <p:spPr bwMode="auto">
              <a:xfrm>
                <a:off x="5772711" y="2111893"/>
                <a:ext cx="1530127" cy="6111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7" name="Object 4">
                <a:extLst>
                  <a:ext uri="{FF2B5EF4-FFF2-40B4-BE49-F238E27FC236}">
                    <a16:creationId xmlns:a16="http://schemas.microsoft.com/office/drawing/2014/main" id="{7451C2FC-A878-4DA7-BCE3-1EEF0B4E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2711" y="2111893"/>
                <a:ext cx="1530127" cy="6111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Object 4">
            <a:extLst>
              <a:ext uri="{FF2B5EF4-FFF2-40B4-BE49-F238E27FC236}">
                <a16:creationId xmlns:a16="http://schemas.microsoft.com/office/drawing/2014/main" id="{D4379490-7991-4FFB-BE5D-095C3B31F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6517" y="1848368"/>
          <a:ext cx="213836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02600" imgH="559080" progId="Equation.3">
                  <p:embed/>
                </p:oleObj>
              </mc:Choice>
              <mc:Fallback>
                <p:oleObj r:id="rId9" imgW="1002600" imgH="559080" progId="Equation.3">
                  <p:embed/>
                  <p:pic>
                    <p:nvPicPr>
                      <p:cNvPr id="48" name="Object 4">
                        <a:extLst>
                          <a:ext uri="{FF2B5EF4-FFF2-40B4-BE49-F238E27FC236}">
                            <a16:creationId xmlns:a16="http://schemas.microsoft.com/office/drawing/2014/main" id="{D4379490-7991-4FFB-BE5D-095C3B31F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517" y="1848368"/>
                        <a:ext cx="2138362" cy="1138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42">
            <a:extLst>
              <a:ext uri="{FF2B5EF4-FFF2-40B4-BE49-F238E27FC236}">
                <a16:creationId xmlns:a16="http://schemas.microsoft.com/office/drawing/2014/main" id="{9A818336-D665-49B1-99D6-9EA4DD15E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21" y="1086281"/>
            <a:ext cx="3052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电场强度：</a:t>
            </a:r>
          </a:p>
        </p:txBody>
      </p:sp>
      <p:sp>
        <p:nvSpPr>
          <p:cNvPr id="54" name="Text Box 42">
            <a:extLst>
              <a:ext uri="{FF2B5EF4-FFF2-40B4-BE49-F238E27FC236}">
                <a16:creationId xmlns:a16="http://schemas.microsoft.com/office/drawing/2014/main" id="{162D8F80-6FAA-49DE-9647-CB616180F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47" y="2076051"/>
            <a:ext cx="3052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极化电荷：</a:t>
            </a:r>
          </a:p>
        </p:txBody>
      </p:sp>
      <p:sp>
        <p:nvSpPr>
          <p:cNvPr id="55" name="Text Box 42">
            <a:extLst>
              <a:ext uri="{FF2B5EF4-FFF2-40B4-BE49-F238E27FC236}">
                <a16:creationId xmlns:a16="http://schemas.microsoft.com/office/drawing/2014/main" id="{1D70BCC6-A887-4D55-993C-0840CAAF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74" y="3181918"/>
            <a:ext cx="3052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电极化强度：</a:t>
            </a:r>
          </a:p>
        </p:txBody>
      </p:sp>
      <p:graphicFrame>
        <p:nvGraphicFramePr>
          <p:cNvPr id="45" name="Object 3">
            <a:extLst>
              <a:ext uri="{FF2B5EF4-FFF2-40B4-BE49-F238E27FC236}">
                <a16:creationId xmlns:a16="http://schemas.microsoft.com/office/drawing/2014/main" id="{10095FFE-4339-46FC-B674-B471DB184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584" y="1057230"/>
          <a:ext cx="1678135" cy="52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48975" imgH="241195" progId="Equation.3">
                  <p:embed/>
                </p:oleObj>
              </mc:Choice>
              <mc:Fallback>
                <p:oleObj r:id="rId11" imgW="748975" imgH="241195" progId="Equation.3">
                  <p:embed/>
                  <p:pic>
                    <p:nvPicPr>
                      <p:cNvPr id="45" name="Object 3">
                        <a:extLst>
                          <a:ext uri="{FF2B5EF4-FFF2-40B4-BE49-F238E27FC236}">
                            <a16:creationId xmlns:a16="http://schemas.microsoft.com/office/drawing/2014/main" id="{10095FFE-4339-46FC-B674-B471DB184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584" y="1057230"/>
                        <a:ext cx="1678135" cy="523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7">
            <a:extLst>
              <a:ext uri="{FF2B5EF4-FFF2-40B4-BE49-F238E27FC236}">
                <a16:creationId xmlns:a16="http://schemas.microsoft.com/office/drawing/2014/main" id="{13DBE0DC-469D-4534-B5C9-6CAA58B6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947" y="217793"/>
            <a:ext cx="50227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kumimoji="1" lang="en-US" altLang="zh-CN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静电场中的电介质</a:t>
            </a:r>
          </a:p>
        </p:txBody>
      </p:sp>
      <p:sp>
        <p:nvSpPr>
          <p:cNvPr id="50" name="Text Box 42">
            <a:extLst>
              <a:ext uri="{FF2B5EF4-FFF2-40B4-BE49-F238E27FC236}">
                <a16:creationId xmlns:a16="http://schemas.microsoft.com/office/drawing/2014/main" id="{B51BD13C-B80E-4000-9FDF-B42BB44E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47" y="4138660"/>
            <a:ext cx="3052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电位移矢量：</a:t>
            </a:r>
          </a:p>
        </p:txBody>
      </p:sp>
      <p:graphicFrame>
        <p:nvGraphicFramePr>
          <p:cNvPr id="51" name="Object 7">
            <a:extLst>
              <a:ext uri="{FF2B5EF4-FFF2-40B4-BE49-F238E27FC236}">
                <a16:creationId xmlns:a16="http://schemas.microsoft.com/office/drawing/2014/main" id="{ABD0843F-1C2E-4BE7-9594-C0D18D7C0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918" y="4027263"/>
          <a:ext cx="277177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09400" imgH="571320" progId="Equation.3">
                  <p:embed/>
                </p:oleObj>
              </mc:Choice>
              <mc:Fallback>
                <p:oleObj name="Equation" r:id="rId13" imgW="1409400" imgH="571320" progId="Equation.3">
                  <p:embed/>
                  <p:pic>
                    <p:nvPicPr>
                      <p:cNvPr id="51" name="Object 7">
                        <a:extLst>
                          <a:ext uri="{FF2B5EF4-FFF2-40B4-BE49-F238E27FC236}">
                            <a16:creationId xmlns:a16="http://schemas.microsoft.com/office/drawing/2014/main" id="{ABD0843F-1C2E-4BE7-9594-C0D18D7C0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918" y="4027263"/>
                        <a:ext cx="277177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8">
            <a:extLst>
              <a:ext uri="{FF2B5EF4-FFF2-40B4-BE49-F238E27FC236}">
                <a16:creationId xmlns:a16="http://schemas.microsoft.com/office/drawing/2014/main" id="{9B2644F4-9A02-49C9-BF92-B7E74B42F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033" y="5326984"/>
            <a:ext cx="36872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介质中的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高斯定理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9" name="Object 9">
            <a:extLst>
              <a:ext uri="{FF2B5EF4-FFF2-40B4-BE49-F238E27FC236}">
                <a16:creationId xmlns:a16="http://schemas.microsoft.com/office/drawing/2014/main" id="{8CB052C1-C9C2-4918-8FE1-0C6678BC3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742" y="5382792"/>
          <a:ext cx="20399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977760" imgH="393480" progId="Equation.3">
                  <p:embed/>
                </p:oleObj>
              </mc:Choice>
              <mc:Fallback>
                <p:oleObj name="公式" r:id="rId15" imgW="977760" imgH="393480" progId="Equation.3">
                  <p:embed/>
                  <p:pic>
                    <p:nvPicPr>
                      <p:cNvPr id="59" name="Object 9">
                        <a:extLst>
                          <a:ext uri="{FF2B5EF4-FFF2-40B4-BE49-F238E27FC236}">
                            <a16:creationId xmlns:a16="http://schemas.microsoft.com/office/drawing/2014/main" id="{8CB052C1-C9C2-4918-8FE1-0C6678BC3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742" y="5382792"/>
                        <a:ext cx="2039938" cy="7445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8693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81"/>
    </mc:Choice>
    <mc:Fallback xmlns="">
      <p:transition spd="slow" advTm="164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7" grpId="0"/>
      <p:bldP spid="47" grpId="0" animBg="1"/>
      <p:bldP spid="53" grpId="0"/>
      <p:bldP spid="54" grpId="0"/>
      <p:bldP spid="55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7">
            <a:extLst>
              <a:ext uri="{FF2B5EF4-FFF2-40B4-BE49-F238E27FC236}">
                <a16:creationId xmlns:a16="http://schemas.microsoft.com/office/drawing/2014/main" id="{13DBE0DC-469D-4534-B5C9-6CAA58B6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67" y="199094"/>
            <a:ext cx="50227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kumimoji="1" lang="en-US" altLang="zh-CN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电容  电容器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88D7B298-898C-4C6D-A978-C454DFC7E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312" y="1118060"/>
            <a:ext cx="1768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孤立导体</a:t>
            </a:r>
            <a:endParaRPr kumimoji="1"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2">
                <a:extLst>
                  <a:ext uri="{FF2B5EF4-FFF2-40B4-BE49-F238E27FC236}">
                    <a16:creationId xmlns:a16="http://schemas.microsoft.com/office/drawing/2014/main" id="{BBE9FE10-C76F-402A-B63F-8E21411B1F92}"/>
                  </a:ext>
                </a:extLst>
              </p:cNvPr>
              <p:cNvSpPr txBox="1"/>
              <p:nvPr/>
            </p:nvSpPr>
            <p:spPr bwMode="auto">
              <a:xfrm>
                <a:off x="4405329" y="915662"/>
                <a:ext cx="1103028" cy="9494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Object 12">
                <a:extLst>
                  <a:ext uri="{FF2B5EF4-FFF2-40B4-BE49-F238E27FC236}">
                    <a16:creationId xmlns:a16="http://schemas.microsoft.com/office/drawing/2014/main" id="{BBE9FE10-C76F-402A-B63F-8E21411B1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5329" y="915662"/>
                <a:ext cx="1103028" cy="949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3">
            <a:extLst>
              <a:ext uri="{FF2B5EF4-FFF2-40B4-BE49-F238E27FC236}">
                <a16:creationId xmlns:a16="http://schemas.microsoft.com/office/drawing/2014/main" id="{2D30B3A6-9A16-40DE-861F-D64E3F8E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830" y="1913916"/>
            <a:ext cx="1459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电容器</a:t>
            </a:r>
            <a:endParaRPr kumimoji="1" lang="en-US" altLang="zh-CN" sz="24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4137607A-593A-42FA-B808-D5EEE46D8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7745" y="1852706"/>
          <a:ext cx="19494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431640" progId="Equation.DSMT4">
                  <p:embed/>
                </p:oleObj>
              </mc:Choice>
              <mc:Fallback>
                <p:oleObj name="Equation" r:id="rId5" imgW="1054080" imgH="431640" progId="Equation.DSMT4">
                  <p:embed/>
                  <p:pic>
                    <p:nvPicPr>
                      <p:cNvPr id="20" name="Object 14">
                        <a:extLst>
                          <a:ext uri="{FF2B5EF4-FFF2-40B4-BE49-F238E27FC236}">
                            <a16:creationId xmlns:a16="http://schemas.microsoft.com/office/drawing/2014/main" id="{4137607A-593A-42FA-B808-D5EEE46D8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745" y="1852706"/>
                        <a:ext cx="19494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9">
            <a:extLst>
              <a:ext uri="{FF2B5EF4-FFF2-40B4-BE49-F238E27FC236}">
                <a16:creationId xmlns:a16="http://schemas.microsoft.com/office/drawing/2014/main" id="{DE718A10-A31D-4F08-B74F-E2492C93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516" y="2730946"/>
            <a:ext cx="207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电容的计算</a:t>
            </a:r>
          </a:p>
        </p:txBody>
      </p:sp>
      <p:graphicFrame>
        <p:nvGraphicFramePr>
          <p:cNvPr id="22" name="Object 20">
            <a:extLst>
              <a:ext uri="{FF2B5EF4-FFF2-40B4-BE49-F238E27FC236}">
                <a16:creationId xmlns:a16="http://schemas.microsoft.com/office/drawing/2014/main" id="{D123088C-35F3-49F8-A3F5-16A7ADA1C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0254" y="2705564"/>
          <a:ext cx="25638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0" imgH="482400" progId="Equation.DSMT4">
                  <p:embed/>
                </p:oleObj>
              </mc:Choice>
              <mc:Fallback>
                <p:oleObj name="Equation" r:id="rId7" imgW="1396800" imgH="482400" progId="Equation.DSMT4">
                  <p:embed/>
                  <p:pic>
                    <p:nvPicPr>
                      <p:cNvPr id="22" name="Object 20">
                        <a:extLst>
                          <a:ext uri="{FF2B5EF4-FFF2-40B4-BE49-F238E27FC236}">
                            <a16:creationId xmlns:a16="http://schemas.microsoft.com/office/drawing/2014/main" id="{D123088C-35F3-49F8-A3F5-16A7ADA1C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254" y="2705564"/>
                        <a:ext cx="25638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">
            <a:extLst>
              <a:ext uri="{FF2B5EF4-FFF2-40B4-BE49-F238E27FC236}">
                <a16:creationId xmlns:a16="http://schemas.microsoft.com/office/drawing/2014/main" id="{E103FAB8-C9A9-4A09-A1D8-262A58051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142" y="4179726"/>
            <a:ext cx="245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kumimoji="1" lang="en-US" altLang="zh-CN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1" lang="zh-CN" altLang="en-US" sz="32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电场能量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5EDDA6BB-C756-4E80-8A61-5A4D8C524635}"/>
                  </a:ext>
                </a:extLst>
              </p:cNvPr>
              <p:cNvSpPr txBox="1"/>
              <p:nvPr/>
            </p:nvSpPr>
            <p:spPr bwMode="auto">
              <a:xfrm>
                <a:off x="4327047" y="4865025"/>
                <a:ext cx="2154757" cy="9853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Object 3">
                <a:extLst>
                  <a:ext uri="{FF2B5EF4-FFF2-40B4-BE49-F238E27FC236}">
                    <a16:creationId xmlns:a16="http://schemas.microsoft.com/office/drawing/2014/main" id="{5EDDA6BB-C756-4E80-8A61-5A4D8C524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7047" y="4865025"/>
                <a:ext cx="2154757" cy="985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4">
                <a:extLst>
                  <a:ext uri="{FF2B5EF4-FFF2-40B4-BE49-F238E27FC236}">
                    <a16:creationId xmlns:a16="http://schemas.microsoft.com/office/drawing/2014/main" id="{103CAD71-5869-4297-BDD2-DD4A662187D8}"/>
                  </a:ext>
                </a:extLst>
              </p:cNvPr>
              <p:cNvSpPr txBox="1"/>
              <p:nvPr/>
            </p:nvSpPr>
            <p:spPr bwMode="auto">
              <a:xfrm>
                <a:off x="4571522" y="5790551"/>
                <a:ext cx="1802644" cy="8960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Object 4">
                <a:extLst>
                  <a:ext uri="{FF2B5EF4-FFF2-40B4-BE49-F238E27FC236}">
                    <a16:creationId xmlns:a16="http://schemas.microsoft.com/office/drawing/2014/main" id="{103CAD71-5869-4297-BDD2-DD4A66218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522" y="5790551"/>
                <a:ext cx="1802644" cy="8960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11">
            <a:extLst>
              <a:ext uri="{FF2B5EF4-FFF2-40B4-BE49-F238E27FC236}">
                <a16:creationId xmlns:a16="http://schemas.microsoft.com/office/drawing/2014/main" id="{1F299CE2-BEB0-4596-89E6-CAA657AC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67" y="4865527"/>
            <a:ext cx="192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电场能量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FA509C4E-7243-4D08-9C40-36CC6B01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542" y="5779927"/>
            <a:ext cx="21547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能量密度</a:t>
            </a:r>
            <a:r>
              <a:rPr kumimoji="1"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D016BAC1-8373-4973-857B-710AA2927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567" y="3567173"/>
            <a:ext cx="2387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电容器的储能</a:t>
            </a:r>
          </a:p>
        </p:txBody>
      </p:sp>
      <p:graphicFrame>
        <p:nvGraphicFramePr>
          <p:cNvPr id="31" name="Object 5">
            <a:extLst>
              <a:ext uri="{FF2B5EF4-FFF2-40B4-BE49-F238E27FC236}">
                <a16:creationId xmlns:a16="http://schemas.microsoft.com/office/drawing/2014/main" id="{D8AE4017-58B4-4AAC-9081-61BEC5E3B025}"/>
              </a:ext>
            </a:extLst>
          </p:cNvPr>
          <p:cNvGraphicFramePr>
            <a:graphicFrameLocks/>
          </p:cNvGraphicFramePr>
          <p:nvPr/>
        </p:nvGraphicFramePr>
        <p:xfrm>
          <a:off x="4812940" y="3579138"/>
          <a:ext cx="3545550" cy="86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651000" imgH="419100" progId="Equation.3">
                  <p:embed/>
                </p:oleObj>
              </mc:Choice>
              <mc:Fallback>
                <p:oleObj r:id="rId11" imgW="1651000" imgH="419100" progId="Equation.3">
                  <p:embed/>
                  <p:pic>
                    <p:nvPicPr>
                      <p:cNvPr id="31" name="Object 5">
                        <a:extLst>
                          <a:ext uri="{FF2B5EF4-FFF2-40B4-BE49-F238E27FC236}">
                            <a16:creationId xmlns:a16="http://schemas.microsoft.com/office/drawing/2014/main" id="{D8AE4017-58B4-4AAC-9081-61BEC5E3B0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940" y="3579138"/>
                        <a:ext cx="3545550" cy="867793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405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81"/>
    </mc:Choice>
    <mc:Fallback xmlns="">
      <p:transition spd="slow" advTm="1647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BD46FC94-D371-4518-AD1B-5A21B4D27EC7}"/>
              </a:ext>
            </a:extLst>
          </p:cNvPr>
          <p:cNvGrpSpPr>
            <a:grpSpLocks/>
          </p:cNvGrpSpPr>
          <p:nvPr/>
        </p:nvGrpSpPr>
        <p:grpSpPr bwMode="auto">
          <a:xfrm>
            <a:off x="8571467" y="536793"/>
            <a:ext cx="2603365" cy="2400501"/>
            <a:chOff x="3560" y="996"/>
            <a:chExt cx="2318" cy="2525"/>
          </a:xfrm>
        </p:grpSpPr>
        <p:sp>
          <p:nvSpPr>
            <p:cNvPr id="8227" name="Text Box 4">
              <a:extLst>
                <a:ext uri="{FF2B5EF4-FFF2-40B4-BE49-F238E27FC236}">
                  <a16:creationId xmlns:a16="http://schemas.microsoft.com/office/drawing/2014/main" id="{884F6A52-8F86-4785-861B-25270B071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996"/>
              <a:ext cx="179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平板电容器</a:t>
              </a:r>
            </a:p>
          </p:txBody>
        </p:sp>
        <p:grpSp>
          <p:nvGrpSpPr>
            <p:cNvPr id="8228" name="Group 5">
              <a:extLst>
                <a:ext uri="{FF2B5EF4-FFF2-40B4-BE49-F238E27FC236}">
                  <a16:creationId xmlns:a16="http://schemas.microsoft.com/office/drawing/2014/main" id="{B352DC19-BA7B-4894-BF26-2F8E4B492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1706"/>
              <a:ext cx="2075" cy="1815"/>
              <a:chOff x="3616" y="1706"/>
              <a:chExt cx="2075" cy="1815"/>
            </a:xfrm>
          </p:grpSpPr>
          <p:sp>
            <p:nvSpPr>
              <p:cNvPr id="8229" name="AutoShape 6">
                <a:extLst>
                  <a:ext uri="{FF2B5EF4-FFF2-40B4-BE49-F238E27FC236}">
                    <a16:creationId xmlns:a16="http://schemas.microsoft.com/office/drawing/2014/main" id="{7A8065CC-10D5-4EC4-A732-B1929DC6D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403"/>
                <a:ext cx="1968" cy="1118"/>
              </a:xfrm>
              <a:prstGeom prst="cube">
                <a:avLst>
                  <a:gd name="adj" fmla="val 74708"/>
                </a:avLst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0" name="AutoShape 7">
                <a:extLst>
                  <a:ext uri="{FF2B5EF4-FFF2-40B4-BE49-F238E27FC236}">
                    <a16:creationId xmlns:a16="http://schemas.microsoft.com/office/drawing/2014/main" id="{FD21E034-A04C-4B42-9F10-554345FD1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706"/>
                <a:ext cx="2058" cy="1224"/>
              </a:xfrm>
              <a:prstGeom prst="cube">
                <a:avLst>
                  <a:gd name="adj" fmla="val 75486"/>
                </a:avLst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31" name="Line 8">
                <a:extLst>
                  <a:ext uri="{FF2B5EF4-FFF2-40B4-BE49-F238E27FC236}">
                    <a16:creationId xmlns:a16="http://schemas.microsoft.com/office/drawing/2014/main" id="{434F4414-1854-4CB4-B2CE-BDA317195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9" y="2931"/>
                <a:ext cx="1" cy="3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32" name="Object 9">
                <a:extLst>
                  <a:ext uri="{FF2B5EF4-FFF2-40B4-BE49-F238E27FC236}">
                    <a16:creationId xmlns:a16="http://schemas.microsoft.com/office/drawing/2014/main" id="{012BA184-84AE-4EB4-AFCE-D81C7E31FF8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132" y="2976"/>
              <a:ext cx="144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" imgW="228501" imgH="291973" progId="Equation.3">
                      <p:embed/>
                    </p:oleObj>
                  </mc:Choice>
                  <mc:Fallback>
                    <p:oleObj r:id="rId3" imgW="228501" imgH="291973" progId="Equation.3">
                      <p:embed/>
                      <p:pic>
                        <p:nvPicPr>
                          <p:cNvPr id="8232" name="Object 9">
                            <a:extLst>
                              <a:ext uri="{FF2B5EF4-FFF2-40B4-BE49-F238E27FC236}">
                                <a16:creationId xmlns:a16="http://schemas.microsoft.com/office/drawing/2014/main" id="{012BA184-84AE-4EB4-AFCE-D81C7E31FF8D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2" y="2976"/>
                            <a:ext cx="144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3" name="Object 10">
                <a:extLst>
                  <a:ext uri="{FF2B5EF4-FFF2-40B4-BE49-F238E27FC236}">
                    <a16:creationId xmlns:a16="http://schemas.microsoft.com/office/drawing/2014/main" id="{4F9B7C99-5A06-4FFA-80B9-CB187CA6DC6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58" y="2704"/>
              <a:ext cx="17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" imgW="279400" imgH="279400" progId="Equation.3">
                      <p:embed/>
                    </p:oleObj>
                  </mc:Choice>
                  <mc:Fallback>
                    <p:oleObj r:id="rId5" imgW="279400" imgH="279400" progId="Equation.3">
                      <p:embed/>
                      <p:pic>
                        <p:nvPicPr>
                          <p:cNvPr id="8233" name="Object 10">
                            <a:extLst>
                              <a:ext uri="{FF2B5EF4-FFF2-40B4-BE49-F238E27FC236}">
                                <a16:creationId xmlns:a16="http://schemas.microsoft.com/office/drawing/2014/main" id="{4F9B7C99-5A06-4FFA-80B9-CB187CA6DC60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8" y="2704"/>
                            <a:ext cx="176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4" name="Object 11">
                <a:extLst>
                  <a:ext uri="{FF2B5EF4-FFF2-40B4-BE49-F238E27FC236}">
                    <a16:creationId xmlns:a16="http://schemas.microsoft.com/office/drawing/2014/main" id="{5EA3FFE4-6211-40F6-98CB-681AAC17D5D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58" y="3294"/>
              <a:ext cx="176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152202" imgH="164885" progId="Equation.3">
                      <p:embed/>
                    </p:oleObj>
                  </mc:Choice>
                  <mc:Fallback>
                    <p:oleObj r:id="rId7" imgW="152202" imgH="164885" progId="Equation.3">
                      <p:embed/>
                      <p:pic>
                        <p:nvPicPr>
                          <p:cNvPr id="8234" name="Object 11">
                            <a:extLst>
                              <a:ext uri="{FF2B5EF4-FFF2-40B4-BE49-F238E27FC236}">
                                <a16:creationId xmlns:a16="http://schemas.microsoft.com/office/drawing/2014/main" id="{5EA3FFE4-6211-40F6-98CB-681AAC17D5D1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8" y="3294"/>
                            <a:ext cx="176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A300EE94-F566-4B15-A04B-F1058288725D}"/>
              </a:ext>
            </a:extLst>
          </p:cNvPr>
          <p:cNvGrpSpPr>
            <a:grpSpLocks/>
          </p:cNvGrpSpPr>
          <p:nvPr/>
        </p:nvGrpSpPr>
        <p:grpSpPr bwMode="auto">
          <a:xfrm>
            <a:off x="1017168" y="168905"/>
            <a:ext cx="2185988" cy="2901950"/>
            <a:chOff x="295" y="1147"/>
            <a:chExt cx="1724" cy="2328"/>
          </a:xfrm>
        </p:grpSpPr>
        <p:sp>
          <p:nvSpPr>
            <p:cNvPr id="8219" name="Text Box 13">
              <a:extLst>
                <a:ext uri="{FF2B5EF4-FFF2-40B4-BE49-F238E27FC236}">
                  <a16:creationId xmlns:a16="http://schemas.microsoft.com/office/drawing/2014/main" id="{299431CF-5FDA-4F99-949E-8ABF9EA9A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1147"/>
              <a:ext cx="13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球形电容器</a:t>
              </a:r>
            </a:p>
          </p:txBody>
        </p:sp>
        <p:grpSp>
          <p:nvGrpSpPr>
            <p:cNvPr id="8220" name="Group 14">
              <a:extLst>
                <a:ext uri="{FF2B5EF4-FFF2-40B4-BE49-F238E27FC236}">
                  <a16:creationId xmlns:a16="http://schemas.microsoft.com/office/drawing/2014/main" id="{C91FD044-8C10-4E64-A61D-5C99805AB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751"/>
              <a:ext cx="1724" cy="1724"/>
              <a:chOff x="385" y="164"/>
              <a:chExt cx="1724" cy="1724"/>
            </a:xfrm>
          </p:grpSpPr>
          <p:sp>
            <p:nvSpPr>
              <p:cNvPr id="8221" name="AutoShape 15">
                <a:extLst>
                  <a:ext uri="{FF2B5EF4-FFF2-40B4-BE49-F238E27FC236}">
                    <a16:creationId xmlns:a16="http://schemas.microsoft.com/office/drawing/2014/main" id="{0C369390-40C4-4813-8862-C5B9C8D0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164"/>
                <a:ext cx="1724" cy="1724"/>
              </a:xfrm>
              <a:custGeom>
                <a:avLst/>
                <a:gdLst>
                  <a:gd name="T0" fmla="*/ 0 w 21600"/>
                  <a:gd name="T1" fmla="*/ 862 h 21600"/>
                  <a:gd name="T2" fmla="*/ 862 w 21600"/>
                  <a:gd name="T3" fmla="*/ 0 h 21600"/>
                  <a:gd name="T4" fmla="*/ 1724 w 21600"/>
                  <a:gd name="T5" fmla="*/ 862 h 21600"/>
                  <a:gd name="T6" fmla="*/ 862 w 21600"/>
                  <a:gd name="T7" fmla="*/ 1724 h 21600"/>
                  <a:gd name="T8" fmla="*/ 0 w 21600"/>
                  <a:gd name="T9" fmla="*/ 862 h 21600"/>
                  <a:gd name="T10" fmla="*/ 231 w 21600"/>
                  <a:gd name="T11" fmla="*/ 862 h 21600"/>
                  <a:gd name="T12" fmla="*/ 862 w 21600"/>
                  <a:gd name="T13" fmla="*/ 1493 h 21600"/>
                  <a:gd name="T14" fmla="*/ 1493 w 21600"/>
                  <a:gd name="T15" fmla="*/ 862 h 21600"/>
                  <a:gd name="T16" fmla="*/ 862 w 21600"/>
                  <a:gd name="T17" fmla="*/ 231 h 21600"/>
                  <a:gd name="T18" fmla="*/ 231 w 21600"/>
                  <a:gd name="T19" fmla="*/ 862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899" y="10800"/>
                    </a:moveTo>
                    <a:cubicBezTo>
                      <a:pt x="2899" y="15164"/>
                      <a:pt x="6436" y="18701"/>
                      <a:pt x="10800" y="18701"/>
                    </a:cubicBezTo>
                    <a:cubicBezTo>
                      <a:pt x="15164" y="18701"/>
                      <a:pt x="18701" y="15164"/>
                      <a:pt x="18701" y="10800"/>
                    </a:cubicBezTo>
                    <a:cubicBezTo>
                      <a:pt x="18701" y="6436"/>
                      <a:pt x="15164" y="2899"/>
                      <a:pt x="10800" y="2899"/>
                    </a:cubicBezTo>
                    <a:cubicBezTo>
                      <a:pt x="6436" y="2899"/>
                      <a:pt x="2899" y="6436"/>
                      <a:pt x="2899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B4B00"/>
                  </a:gs>
                  <a:gs pos="100000">
                    <a:srgbClr val="CCCC00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2"/>
                </a:solidFill>
                <a:round/>
                <a:headE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Oval 16">
                <a:extLst>
                  <a:ext uri="{FF2B5EF4-FFF2-40B4-BE49-F238E27FC236}">
                    <a16:creationId xmlns:a16="http://schemas.microsoft.com/office/drawing/2014/main" id="{537DB798-CF18-4354-865F-5C6D9A175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583"/>
                <a:ext cx="851" cy="851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C2C2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23" name="Line 17">
                <a:extLst>
                  <a:ext uri="{FF2B5EF4-FFF2-40B4-BE49-F238E27FC236}">
                    <a16:creationId xmlns:a16="http://schemas.microsoft.com/office/drawing/2014/main" id="{3AA1C105-90EF-4FFA-9F24-A5CD938A4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7" y="758"/>
                <a:ext cx="363" cy="2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Line 18">
                <a:extLst>
                  <a:ext uri="{FF2B5EF4-FFF2-40B4-BE49-F238E27FC236}">
                    <a16:creationId xmlns:a16="http://schemas.microsoft.com/office/drawing/2014/main" id="{73D41EFE-9294-48B6-9ECD-EC6F9C863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1026"/>
                <a:ext cx="363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25" name="Object 19">
                <a:extLst>
                  <a:ext uri="{FF2B5EF4-FFF2-40B4-BE49-F238E27FC236}">
                    <a16:creationId xmlns:a16="http://schemas.microsoft.com/office/drawing/2014/main" id="{A6F7B025-8FD7-4EC3-987F-602108CD632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247" y="663"/>
              <a:ext cx="22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355292" imgH="367981" progId="Equation.3">
                      <p:embed/>
                    </p:oleObj>
                  </mc:Choice>
                  <mc:Fallback>
                    <p:oleObj r:id="rId9" imgW="355292" imgH="367981" progId="Equation.3">
                      <p:embed/>
                      <p:pic>
                        <p:nvPicPr>
                          <p:cNvPr id="8225" name="Object 19">
                            <a:extLst>
                              <a:ext uri="{FF2B5EF4-FFF2-40B4-BE49-F238E27FC236}">
                                <a16:creationId xmlns:a16="http://schemas.microsoft.com/office/drawing/2014/main" id="{A6F7B025-8FD7-4EC3-987F-602108CD632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663"/>
                            <a:ext cx="224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6" name="Object 20">
                <a:extLst>
                  <a:ext uri="{FF2B5EF4-FFF2-40B4-BE49-F238E27FC236}">
                    <a16:creationId xmlns:a16="http://schemas.microsoft.com/office/drawing/2014/main" id="{F85E0E10-913C-47D5-B89F-A2EA60E2072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383" y="1068"/>
              <a:ext cx="232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1" imgW="368300" imgH="368300" progId="Equation.3">
                      <p:embed/>
                    </p:oleObj>
                  </mc:Choice>
                  <mc:Fallback>
                    <p:oleObj r:id="rId11" imgW="368300" imgH="368300" progId="Equation.3">
                      <p:embed/>
                      <p:pic>
                        <p:nvPicPr>
                          <p:cNvPr id="8226" name="Object 20">
                            <a:extLst>
                              <a:ext uri="{FF2B5EF4-FFF2-40B4-BE49-F238E27FC236}">
                                <a16:creationId xmlns:a16="http://schemas.microsoft.com/office/drawing/2014/main" id="{F85E0E10-913C-47D5-B89F-A2EA60E20723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1068"/>
                            <a:ext cx="232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C34136A2-83F9-48B0-B2A7-E6FEFF8783DE}"/>
              </a:ext>
            </a:extLst>
          </p:cNvPr>
          <p:cNvGrpSpPr>
            <a:grpSpLocks/>
          </p:cNvGrpSpPr>
          <p:nvPr/>
        </p:nvGrpSpPr>
        <p:grpSpPr bwMode="auto">
          <a:xfrm>
            <a:off x="5002663" y="261161"/>
            <a:ext cx="1828800" cy="3136273"/>
            <a:chOff x="2154" y="846"/>
            <a:chExt cx="1319" cy="3056"/>
          </a:xfrm>
        </p:grpSpPr>
        <p:grpSp>
          <p:nvGrpSpPr>
            <p:cNvPr id="8199" name="Group 22">
              <a:extLst>
                <a:ext uri="{FF2B5EF4-FFF2-40B4-BE49-F238E27FC236}">
                  <a16:creationId xmlns:a16="http://schemas.microsoft.com/office/drawing/2014/main" id="{24479ABB-4B3C-4DFE-84BB-4A67C97CA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1253"/>
              <a:ext cx="1319" cy="2649"/>
              <a:chOff x="1243" y="913"/>
              <a:chExt cx="1608" cy="3216"/>
            </a:xfrm>
          </p:grpSpPr>
          <p:grpSp>
            <p:nvGrpSpPr>
              <p:cNvPr id="8201" name="Group 23">
                <a:extLst>
                  <a:ext uri="{FF2B5EF4-FFF2-40B4-BE49-F238E27FC236}">
                    <a16:creationId xmlns:a16="http://schemas.microsoft.com/office/drawing/2014/main" id="{2F0205E0-9F2F-46F5-843F-F746C9959B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3" y="913"/>
                <a:ext cx="1248" cy="3216"/>
                <a:chOff x="3932" y="332"/>
                <a:chExt cx="1248" cy="3216"/>
              </a:xfrm>
            </p:grpSpPr>
            <p:sp>
              <p:nvSpPr>
                <p:cNvPr id="8209" name="Rectangle 24">
                  <a:extLst>
                    <a:ext uri="{FF2B5EF4-FFF2-40B4-BE49-F238E27FC236}">
                      <a16:creationId xmlns:a16="http://schemas.microsoft.com/office/drawing/2014/main" id="{330A5D1B-1978-4A1C-89BD-E959273923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1240" cy="2108"/>
                </a:xfrm>
                <a:prstGeom prst="rect">
                  <a:avLst/>
                </a:prstGeom>
                <a:gradFill rotWithShape="0">
                  <a:gsLst>
                    <a:gs pos="0">
                      <a:srgbClr val="B28E00"/>
                    </a:gs>
                    <a:gs pos="50000">
                      <a:srgbClr val="FFCC00"/>
                    </a:gs>
                    <a:gs pos="100000">
                      <a:srgbClr val="B28E00"/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697" name="Oval 25">
                  <a:extLst>
                    <a:ext uri="{FF2B5EF4-FFF2-40B4-BE49-F238E27FC236}">
                      <a16:creationId xmlns:a16="http://schemas.microsoft.com/office/drawing/2014/main" id="{94D26254-0664-4378-B20E-0E79B9AC75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675"/>
                  <a:ext cx="1242" cy="3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>
                        <a:gamma/>
                        <a:shade val="69804"/>
                        <a:invGamma/>
                      </a:schemeClr>
                    </a:gs>
                    <a:gs pos="50000">
                      <a:schemeClr val="bg1"/>
                    </a:gs>
                    <a:gs pos="100000">
                      <a:schemeClr val="bg1">
                        <a:gamma/>
                        <a:shade val="69804"/>
                        <a:invGamma/>
                      </a:schemeClr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8211" name="Oval 26">
                  <a:extLst>
                    <a:ext uri="{FF2B5EF4-FFF2-40B4-BE49-F238E27FC236}">
                      <a16:creationId xmlns:a16="http://schemas.microsoft.com/office/drawing/2014/main" id="{9B7F7931-E814-42FE-820C-CBF649DC8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2" y="2732"/>
                  <a:ext cx="1248" cy="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8E00"/>
                    </a:gs>
                    <a:gs pos="50000">
                      <a:srgbClr val="FFCC00"/>
                    </a:gs>
                    <a:gs pos="100000">
                      <a:srgbClr val="B28E00"/>
                    </a:gs>
                  </a:gsLst>
                  <a:lin ang="0" scaled="1"/>
                </a:gradFill>
                <a:ln w="9525">
                  <a:solidFill>
                    <a:schemeClr val="tx2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12" name="Line 27">
                  <a:extLst>
                    <a:ext uri="{FF2B5EF4-FFF2-40B4-BE49-F238E27FC236}">
                      <a16:creationId xmlns:a16="http://schemas.microsoft.com/office/drawing/2014/main" id="{14AB41A6-D6D1-484E-829B-3005A15629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6" y="201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3" name="Line 28">
                  <a:extLst>
                    <a:ext uri="{FF2B5EF4-FFF2-40B4-BE49-F238E27FC236}">
                      <a16:creationId xmlns:a16="http://schemas.microsoft.com/office/drawing/2014/main" id="{8A6D3CF8-6E96-44CA-8DB9-22473B354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6" y="273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4" name="Rectangle 29">
                  <a:extLst>
                    <a:ext uri="{FF2B5EF4-FFF2-40B4-BE49-F238E27FC236}">
                      <a16:creationId xmlns:a16="http://schemas.microsoft.com/office/drawing/2014/main" id="{77412031-78B1-4F99-A461-64C67B1C9B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864"/>
                  <a:ext cx="768" cy="2112"/>
                </a:xfrm>
                <a:prstGeom prst="rect">
                  <a:avLst/>
                </a:prstGeom>
                <a:gradFill rotWithShape="0">
                  <a:gsLst>
                    <a:gs pos="0">
                      <a:srgbClr val="B28E00"/>
                    </a:gs>
                    <a:gs pos="50000">
                      <a:srgbClr val="FFCC00"/>
                    </a:gs>
                    <a:gs pos="100000">
                      <a:srgbClr val="B28E00"/>
                    </a:gs>
                  </a:gsLst>
                  <a:lin ang="0" scaled="1"/>
                </a:gradFill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15" name="Oval 30">
                  <a:extLst>
                    <a:ext uri="{FF2B5EF4-FFF2-40B4-BE49-F238E27FC236}">
                      <a16:creationId xmlns:a16="http://schemas.microsoft.com/office/drawing/2014/main" id="{46790A49-824E-4329-A427-AC834C2D0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768"/>
                  <a:ext cx="768" cy="1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95959"/>
                    </a:gs>
                    <a:gs pos="50000">
                      <a:srgbClr val="C0C0C0"/>
                    </a:gs>
                    <a:gs pos="100000">
                      <a:srgbClr val="595959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16" name="Arc 31">
                  <a:extLst>
                    <a:ext uri="{FF2B5EF4-FFF2-40B4-BE49-F238E27FC236}">
                      <a16:creationId xmlns:a16="http://schemas.microsoft.com/office/drawing/2014/main" id="{52AC8BBB-B7BD-4011-984A-576D5B570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841"/>
                  <a:ext cx="1239" cy="215"/>
                </a:xfrm>
                <a:custGeom>
                  <a:avLst/>
                  <a:gdLst>
                    <a:gd name="T0" fmla="*/ 1239 w 42211"/>
                    <a:gd name="T1" fmla="*/ 41 h 21600"/>
                    <a:gd name="T2" fmla="*/ 617 w 42211"/>
                    <a:gd name="T3" fmla="*/ 215 h 21600"/>
                    <a:gd name="T4" fmla="*/ 0 w 42211"/>
                    <a:gd name="T5" fmla="*/ 50 h 21600"/>
                    <a:gd name="T6" fmla="*/ 1239 w 42211"/>
                    <a:gd name="T7" fmla="*/ 41 h 21600"/>
                    <a:gd name="T8" fmla="*/ 617 w 42211"/>
                    <a:gd name="T9" fmla="*/ 215 h 21600"/>
                    <a:gd name="T10" fmla="*/ 0 w 42211"/>
                    <a:gd name="T11" fmla="*/ 50 h 21600"/>
                    <a:gd name="T12" fmla="*/ 617 w 42211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2211" h="21600" fill="none">
                      <a:moveTo>
                        <a:pt x="42210" y="4132"/>
                      </a:moveTo>
                      <a:cubicBezTo>
                        <a:pt x="40233" y="14277"/>
                        <a:pt x="31345" y="21599"/>
                        <a:pt x="21010" y="21600"/>
                      </a:cubicBezTo>
                      <a:cubicBezTo>
                        <a:pt x="11011" y="21600"/>
                        <a:pt x="2319" y="14737"/>
                        <a:pt x="-1" y="5012"/>
                      </a:cubicBezTo>
                    </a:path>
                    <a:path w="42211" h="21600" stroke="0">
                      <a:moveTo>
                        <a:pt x="42210" y="4132"/>
                      </a:moveTo>
                      <a:cubicBezTo>
                        <a:pt x="40233" y="14277"/>
                        <a:pt x="31345" y="21599"/>
                        <a:pt x="21010" y="21600"/>
                      </a:cubicBezTo>
                      <a:cubicBezTo>
                        <a:pt x="11011" y="21600"/>
                        <a:pt x="2319" y="14737"/>
                        <a:pt x="-1" y="5012"/>
                      </a:cubicBezTo>
                      <a:lnTo>
                        <a:pt x="21010" y="0"/>
                      </a:lnTo>
                      <a:lnTo>
                        <a:pt x="42210" y="413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7" name="Oval 32">
                  <a:extLst>
                    <a:ext uri="{FF2B5EF4-FFF2-40B4-BE49-F238E27FC236}">
                      <a16:creationId xmlns:a16="http://schemas.microsoft.com/office/drawing/2014/main" id="{0E623BC7-BB05-42E7-BD37-CB92EBC40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2832"/>
                  <a:ext cx="768" cy="2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B28E00"/>
                    </a:gs>
                    <a:gs pos="50000">
                      <a:srgbClr val="FFCC00"/>
                    </a:gs>
                    <a:gs pos="100000">
                      <a:srgbClr val="B28E00"/>
                    </a:gs>
                  </a:gsLst>
                  <a:lin ang="0" scaled="1"/>
                </a:gradFill>
                <a:ln w="9525">
                  <a:solidFill>
                    <a:schemeClr val="tx2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218" name="Line 33">
                  <a:extLst>
                    <a:ext uri="{FF2B5EF4-FFF2-40B4-BE49-F238E27FC236}">
                      <a16:creationId xmlns:a16="http://schemas.microsoft.com/office/drawing/2014/main" id="{3966FEFA-E454-4B6E-A195-E7CF63E7B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6" y="332"/>
                  <a:ext cx="0" cy="321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lgDashDot"/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02" name="Group 34">
                <a:extLst>
                  <a:ext uri="{FF2B5EF4-FFF2-40B4-BE49-F238E27FC236}">
                    <a16:creationId xmlns:a16="http://schemas.microsoft.com/office/drawing/2014/main" id="{963560B2-997D-4475-B175-236B2DADF7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67" y="2125"/>
                <a:ext cx="984" cy="335"/>
                <a:chOff x="4556" y="1544"/>
                <a:chExt cx="984" cy="335"/>
              </a:xfrm>
            </p:grpSpPr>
            <p:sp>
              <p:nvSpPr>
                <p:cNvPr id="8207" name="Line 35">
                  <a:extLst>
                    <a:ext uri="{FF2B5EF4-FFF2-40B4-BE49-F238E27FC236}">
                      <a16:creationId xmlns:a16="http://schemas.microsoft.com/office/drawing/2014/main" id="{0DE36CB0-E17E-411A-800B-11D0A5360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6" y="1676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8208" name="Object 36">
                  <a:extLst>
                    <a:ext uri="{FF2B5EF4-FFF2-40B4-BE49-F238E27FC236}">
                      <a16:creationId xmlns:a16="http://schemas.microsoft.com/office/drawing/2014/main" id="{EE95667B-BF05-4A02-A567-C8144278B009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5220" y="1544"/>
                <a:ext cx="320" cy="3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3" imgW="507780" imgH="533169" progId="Equation.3">
                        <p:embed/>
                      </p:oleObj>
                    </mc:Choice>
                    <mc:Fallback>
                      <p:oleObj r:id="rId13" imgW="507780" imgH="533169" progId="Equation.3">
                        <p:embed/>
                        <p:pic>
                          <p:nvPicPr>
                            <p:cNvPr id="8208" name="Object 36">
                              <a:extLst>
                                <a:ext uri="{FF2B5EF4-FFF2-40B4-BE49-F238E27FC236}">
                                  <a16:creationId xmlns:a16="http://schemas.microsoft.com/office/drawing/2014/main" id="{EE95667B-BF05-4A02-A567-C8144278B009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20" y="1544"/>
                              <a:ext cx="320" cy="3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203" name="Group 37">
                <a:extLst>
                  <a:ext uri="{FF2B5EF4-FFF2-40B4-BE49-F238E27FC236}">
                    <a16:creationId xmlns:a16="http://schemas.microsoft.com/office/drawing/2014/main" id="{8F4BB2A4-AE73-4E17-99FD-E882220EE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1" y="1685"/>
                <a:ext cx="384" cy="384"/>
                <a:chOff x="4560" y="1104"/>
                <a:chExt cx="384" cy="384"/>
              </a:xfrm>
            </p:grpSpPr>
            <p:graphicFrame>
              <p:nvGraphicFramePr>
                <p:cNvPr id="8205" name="Object 38">
                  <a:extLst>
                    <a:ext uri="{FF2B5EF4-FFF2-40B4-BE49-F238E27FC236}">
                      <a16:creationId xmlns:a16="http://schemas.microsoft.com/office/drawing/2014/main" id="{540E0BF2-6377-47E8-91F3-DE95C7BAD79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595" y="1104"/>
                <a:ext cx="296" cy="3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5" imgW="469696" imgH="533169" progId="Equation.3">
                        <p:embed/>
                      </p:oleObj>
                    </mc:Choice>
                    <mc:Fallback>
                      <p:oleObj r:id="rId15" imgW="469696" imgH="533169" progId="Equation.3">
                        <p:embed/>
                        <p:pic>
                          <p:nvPicPr>
                            <p:cNvPr id="8205" name="Object 38">
                              <a:extLst>
                                <a:ext uri="{FF2B5EF4-FFF2-40B4-BE49-F238E27FC236}">
                                  <a16:creationId xmlns:a16="http://schemas.microsoft.com/office/drawing/2014/main" id="{540E0BF2-6377-47E8-91F3-DE95C7BAD79B}"/>
                                </a:ext>
                              </a:extLst>
                            </p:cNvPr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95" y="1104"/>
                              <a:ext cx="296" cy="3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06" name="Line 39">
                  <a:extLst>
                    <a:ext uri="{FF2B5EF4-FFF2-40B4-BE49-F238E27FC236}">
                      <a16:creationId xmlns:a16="http://schemas.microsoft.com/office/drawing/2014/main" id="{78A75C62-71F3-4DBC-AAF8-64EE1CF102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148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 type="none" w="med" len="lg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04" name="AutoShape 40">
                <a:extLst>
                  <a:ext uri="{FF2B5EF4-FFF2-40B4-BE49-F238E27FC236}">
                    <a16:creationId xmlns:a16="http://schemas.microsoft.com/office/drawing/2014/main" id="{E7C9EB4E-9FC0-4770-A7F3-D3010AD68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253"/>
                <a:ext cx="1248" cy="384"/>
              </a:xfrm>
              <a:custGeom>
                <a:avLst/>
                <a:gdLst>
                  <a:gd name="T0" fmla="*/ 0 w 21600"/>
                  <a:gd name="T1" fmla="*/ 192 h 21600"/>
                  <a:gd name="T2" fmla="*/ 624 w 21600"/>
                  <a:gd name="T3" fmla="*/ 0 h 21600"/>
                  <a:gd name="T4" fmla="*/ 1248 w 21600"/>
                  <a:gd name="T5" fmla="*/ 192 h 21600"/>
                  <a:gd name="T6" fmla="*/ 624 w 21600"/>
                  <a:gd name="T7" fmla="*/ 384 h 21600"/>
                  <a:gd name="T8" fmla="*/ 0 w 21600"/>
                  <a:gd name="T9" fmla="*/ 192 h 21600"/>
                  <a:gd name="T10" fmla="*/ 200 w 21600"/>
                  <a:gd name="T11" fmla="*/ 192 h 21600"/>
                  <a:gd name="T12" fmla="*/ 624 w 21600"/>
                  <a:gd name="T13" fmla="*/ 322 h 21600"/>
                  <a:gd name="T14" fmla="*/ 1048 w 21600"/>
                  <a:gd name="T15" fmla="*/ 192 h 21600"/>
                  <a:gd name="T16" fmla="*/ 624 w 21600"/>
                  <a:gd name="T17" fmla="*/ 62 h 21600"/>
                  <a:gd name="T18" fmla="*/ 200 w 21600"/>
                  <a:gd name="T19" fmla="*/ 192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462" y="10800"/>
                    </a:moveTo>
                    <a:cubicBezTo>
                      <a:pt x="3462" y="14853"/>
                      <a:pt x="6747" y="18138"/>
                      <a:pt x="10800" y="18138"/>
                    </a:cubicBezTo>
                    <a:cubicBezTo>
                      <a:pt x="14853" y="18138"/>
                      <a:pt x="18138" y="14853"/>
                      <a:pt x="18138" y="10800"/>
                    </a:cubicBezTo>
                    <a:cubicBezTo>
                      <a:pt x="18138" y="6747"/>
                      <a:pt x="14853" y="3462"/>
                      <a:pt x="10800" y="3462"/>
                    </a:cubicBezTo>
                    <a:cubicBezTo>
                      <a:pt x="6747" y="3462"/>
                      <a:pt x="3462" y="6747"/>
                      <a:pt x="3462" y="10800"/>
                    </a:cubicBez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0" name="Text Box 41">
              <a:extLst>
                <a:ext uri="{FF2B5EF4-FFF2-40B4-BE49-F238E27FC236}">
                  <a16:creationId xmlns:a16="http://schemas.microsoft.com/office/drawing/2014/main" id="{695E0C04-F0F1-4B11-AA6C-0B520AAB3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" y="846"/>
              <a:ext cx="105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柱形电容器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bject 5">
                <a:extLst>
                  <a:ext uri="{FF2B5EF4-FFF2-40B4-BE49-F238E27FC236}">
                    <a16:creationId xmlns:a16="http://schemas.microsoft.com/office/drawing/2014/main" id="{B032D067-1BAA-4220-AA0D-7CA020B5BEB7}"/>
                  </a:ext>
                </a:extLst>
              </p:cNvPr>
              <p:cNvSpPr txBox="1"/>
              <p:nvPr/>
            </p:nvSpPr>
            <p:spPr bwMode="auto">
              <a:xfrm>
                <a:off x="8538941" y="3397434"/>
                <a:ext cx="2414593" cy="899877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4" name="Object 5">
                <a:extLst>
                  <a:ext uri="{FF2B5EF4-FFF2-40B4-BE49-F238E27FC236}">
                    <a16:creationId xmlns:a16="http://schemas.microsoft.com/office/drawing/2014/main" id="{B032D067-1BAA-4220-AA0D-7CA020B5B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8941" y="3397434"/>
                <a:ext cx="2414593" cy="8998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Object 14">
            <a:extLst>
              <a:ext uri="{FF2B5EF4-FFF2-40B4-BE49-F238E27FC236}">
                <a16:creationId xmlns:a16="http://schemas.microsoft.com/office/drawing/2014/main" id="{E46CBAA8-9627-42F7-9F65-5E118B0D7F35}"/>
              </a:ext>
            </a:extLst>
          </p:cNvPr>
          <p:cNvGraphicFramePr>
            <a:graphicFrameLocks/>
          </p:cNvGraphicFramePr>
          <p:nvPr/>
        </p:nvGraphicFramePr>
        <p:xfrm>
          <a:off x="4727963" y="3362777"/>
          <a:ext cx="2414593" cy="13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990170" imgH="622030" progId="Equation.3">
                  <p:embed/>
                </p:oleObj>
              </mc:Choice>
              <mc:Fallback>
                <p:oleObj r:id="rId18" imgW="990170" imgH="622030" progId="Equation.3">
                  <p:embed/>
                  <p:pic>
                    <p:nvPicPr>
                      <p:cNvPr id="45" name="Object 14">
                        <a:extLst>
                          <a:ext uri="{FF2B5EF4-FFF2-40B4-BE49-F238E27FC236}">
                            <a16:creationId xmlns:a16="http://schemas.microsoft.com/office/drawing/2014/main" id="{E46CBAA8-9627-42F7-9F65-5E118B0D7F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963" y="3362777"/>
                        <a:ext cx="2414593" cy="13297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3">
            <a:extLst>
              <a:ext uri="{FF2B5EF4-FFF2-40B4-BE49-F238E27FC236}">
                <a16:creationId xmlns:a16="http://schemas.microsoft.com/office/drawing/2014/main" id="{61743DE6-E458-41A2-87CC-5904CA84CDAE}"/>
              </a:ext>
            </a:extLst>
          </p:cNvPr>
          <p:cNvGraphicFramePr>
            <a:graphicFrameLocks/>
          </p:cNvGraphicFramePr>
          <p:nvPr/>
        </p:nvGraphicFramePr>
        <p:xfrm>
          <a:off x="482112" y="3287843"/>
          <a:ext cx="35401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409088" imgH="431613" progId="Equation.3">
                  <p:embed/>
                </p:oleObj>
              </mc:Choice>
              <mc:Fallback>
                <p:oleObj r:id="rId20" imgW="1409088" imgH="431613" progId="Equation.3">
                  <p:embed/>
                  <p:pic>
                    <p:nvPicPr>
                      <p:cNvPr id="47" name="Object 43">
                        <a:extLst>
                          <a:ext uri="{FF2B5EF4-FFF2-40B4-BE49-F238E27FC236}">
                            <a16:creationId xmlns:a16="http://schemas.microsoft.com/office/drawing/2014/main" id="{61743DE6-E458-41A2-87CC-5904CA84CD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12" y="3287843"/>
                        <a:ext cx="3540125" cy="10842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0">
            <a:extLst>
              <a:ext uri="{FF2B5EF4-FFF2-40B4-BE49-F238E27FC236}">
                <a16:creationId xmlns:a16="http://schemas.microsoft.com/office/drawing/2014/main" id="{96184BD9-9F21-41C0-99B9-2A63C8CF46B6}"/>
              </a:ext>
            </a:extLst>
          </p:cNvPr>
          <p:cNvGraphicFramePr>
            <a:graphicFrameLocks/>
          </p:cNvGraphicFramePr>
          <p:nvPr/>
        </p:nvGraphicFramePr>
        <p:xfrm>
          <a:off x="4761811" y="4883366"/>
          <a:ext cx="1789664" cy="36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179564" imgH="215619" progId="Equation.3">
                  <p:embed/>
                </p:oleObj>
              </mc:Choice>
              <mc:Fallback>
                <p:oleObj r:id="rId22" imgW="1179564" imgH="215619" progId="Equation.3">
                  <p:embed/>
                  <p:pic>
                    <p:nvPicPr>
                      <p:cNvPr id="48" name="Object 30">
                        <a:extLst>
                          <a:ext uri="{FF2B5EF4-FFF2-40B4-BE49-F238E27FC236}">
                            <a16:creationId xmlns:a16="http://schemas.microsoft.com/office/drawing/2014/main" id="{96184BD9-9F21-41C0-99B9-2A63C8CF46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811" y="4883366"/>
                        <a:ext cx="1789664" cy="367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1">
            <a:extLst>
              <a:ext uri="{FF2B5EF4-FFF2-40B4-BE49-F238E27FC236}">
                <a16:creationId xmlns:a16="http://schemas.microsoft.com/office/drawing/2014/main" id="{74CC3BC4-05D6-4ADA-92D1-1394FEEC1D92}"/>
              </a:ext>
            </a:extLst>
          </p:cNvPr>
          <p:cNvGraphicFramePr>
            <a:graphicFrameLocks/>
          </p:cNvGraphicFramePr>
          <p:nvPr/>
        </p:nvGraphicFramePr>
        <p:xfrm>
          <a:off x="4302458" y="5484723"/>
          <a:ext cx="2708370" cy="74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256755" imgH="393529" progId="Equation.3">
                  <p:embed/>
                </p:oleObj>
              </mc:Choice>
              <mc:Fallback>
                <p:oleObj r:id="rId24" imgW="1256755" imgH="393529" progId="Equation.3">
                  <p:embed/>
                  <p:pic>
                    <p:nvPicPr>
                      <p:cNvPr id="49" name="Object 31">
                        <a:extLst>
                          <a:ext uri="{FF2B5EF4-FFF2-40B4-BE49-F238E27FC236}">
                            <a16:creationId xmlns:a16="http://schemas.microsoft.com/office/drawing/2014/main" id="{74CC3BC4-05D6-4ADA-92D1-1394FEEC1D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458" y="5484723"/>
                        <a:ext cx="2708370" cy="74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0">
            <a:extLst>
              <a:ext uri="{FF2B5EF4-FFF2-40B4-BE49-F238E27FC236}">
                <a16:creationId xmlns:a16="http://schemas.microsoft.com/office/drawing/2014/main" id="{74A1071E-868A-4134-A9EA-02336182F034}"/>
              </a:ext>
            </a:extLst>
          </p:cNvPr>
          <p:cNvGraphicFramePr>
            <a:graphicFrameLocks/>
          </p:cNvGraphicFramePr>
          <p:nvPr/>
        </p:nvGraphicFramePr>
        <p:xfrm>
          <a:off x="1323278" y="4481696"/>
          <a:ext cx="972691" cy="42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532706" imgH="215619" progId="Equation.3">
                  <p:embed/>
                </p:oleObj>
              </mc:Choice>
              <mc:Fallback>
                <p:oleObj r:id="rId26" imgW="532706" imgH="215619" progId="Equation.3">
                  <p:embed/>
                  <p:pic>
                    <p:nvPicPr>
                      <p:cNvPr id="50" name="Object 40">
                        <a:extLst>
                          <a:ext uri="{FF2B5EF4-FFF2-40B4-BE49-F238E27FC236}">
                            <a16:creationId xmlns:a16="http://schemas.microsoft.com/office/drawing/2014/main" id="{74A1071E-868A-4134-A9EA-02336182F0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278" y="4481696"/>
                        <a:ext cx="972691" cy="422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1">
            <a:extLst>
              <a:ext uri="{FF2B5EF4-FFF2-40B4-BE49-F238E27FC236}">
                <a16:creationId xmlns:a16="http://schemas.microsoft.com/office/drawing/2014/main" id="{47ED8DB2-A7CC-41C8-BEDF-C2430ACC402A}"/>
              </a:ext>
            </a:extLst>
          </p:cNvPr>
          <p:cNvGraphicFramePr>
            <a:graphicFrameLocks/>
          </p:cNvGraphicFramePr>
          <p:nvPr/>
        </p:nvGraphicFramePr>
        <p:xfrm>
          <a:off x="609832" y="5519601"/>
          <a:ext cx="2209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723586" imgH="228501" progId="Equation.3">
                  <p:embed/>
                </p:oleObj>
              </mc:Choice>
              <mc:Fallback>
                <p:oleObj r:id="rId28" imgW="723586" imgH="228501" progId="Equation.3">
                  <p:embed/>
                  <p:pic>
                    <p:nvPicPr>
                      <p:cNvPr id="51" name="Object 41">
                        <a:extLst>
                          <a:ext uri="{FF2B5EF4-FFF2-40B4-BE49-F238E27FC236}">
                            <a16:creationId xmlns:a16="http://schemas.microsoft.com/office/drawing/2014/main" id="{47ED8DB2-A7CC-41C8-BEDF-C2430ACC40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832" y="5519601"/>
                        <a:ext cx="2209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741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22"/>
    </mc:Choice>
    <mc:Fallback xmlns="">
      <p:transition spd="slow" advTm="418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882169" y="2840600"/>
            <a:ext cx="1982511" cy="523220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求解场强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E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3791745" y="1196752"/>
            <a:ext cx="1260475" cy="519112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叠加法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647728" y="2708921"/>
            <a:ext cx="1368152" cy="954107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高斯定理法</a:t>
            </a: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3791745" y="5589240"/>
            <a:ext cx="1260475" cy="519112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梯度法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 flipV="1">
            <a:off x="3071664" y="1772816"/>
            <a:ext cx="936104" cy="1033264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" name="Object 7"/>
          <p:cNvGraphicFramePr>
            <a:graphicFrameLocks noChangeAspect="1"/>
          </p:cNvGraphicFramePr>
          <p:nvPr/>
        </p:nvGraphicFramePr>
        <p:xfrm>
          <a:off x="5951984" y="548680"/>
          <a:ext cx="8445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279360" progId="Equation.3">
                  <p:embed/>
                </p:oleObj>
              </mc:Choice>
              <mc:Fallback>
                <p:oleObj name="Equation" r:id="rId2" imgW="368280" imgH="279360" progId="Equation.3">
                  <p:embed/>
                  <p:pic>
                    <p:nvPicPr>
                      <p:cNvPr id="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548680"/>
                        <a:ext cx="8445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8"/>
          <p:cNvGraphicFramePr>
            <a:graphicFrameLocks noChangeAspect="1"/>
          </p:cNvGraphicFramePr>
          <p:nvPr/>
        </p:nvGraphicFramePr>
        <p:xfrm>
          <a:off x="6023993" y="1484785"/>
          <a:ext cx="8159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304560" progId="Equation.3">
                  <p:embed/>
                </p:oleObj>
              </mc:Choice>
              <mc:Fallback>
                <p:oleObj name="Equation" r:id="rId4" imgW="342720" imgH="304560" progId="Equation.3">
                  <p:embed/>
                  <p:pic>
                    <p:nvPicPr>
                      <p:cNvPr id="6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3" y="1484785"/>
                        <a:ext cx="8159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9"/>
          <p:cNvGraphicFramePr>
            <a:graphicFrameLocks noChangeAspect="1"/>
          </p:cNvGraphicFramePr>
          <p:nvPr/>
        </p:nvGraphicFramePr>
        <p:xfrm>
          <a:off x="6672064" y="2348881"/>
          <a:ext cx="2025264" cy="75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444240" progId="Equation.3">
                  <p:embed/>
                </p:oleObj>
              </mc:Choice>
              <mc:Fallback>
                <p:oleObj name="Equation" r:id="rId6" imgW="1130040" imgH="444240" progId="Equation.3">
                  <p:embed/>
                  <p:pic>
                    <p:nvPicPr>
                      <p:cNvPr id="6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2348881"/>
                        <a:ext cx="2025264" cy="75332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3143672" y="3429000"/>
            <a:ext cx="720080" cy="2016224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13"/>
          <p:cNvSpPr>
            <a:spLocks noChangeArrowheads="1"/>
          </p:cNvSpPr>
          <p:nvPr/>
        </p:nvSpPr>
        <p:spPr bwMode="auto">
          <a:xfrm>
            <a:off x="5015880" y="1412776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4"/>
          <p:cNvSpPr>
            <a:spLocks noChangeArrowheads="1"/>
          </p:cNvSpPr>
          <p:nvPr/>
        </p:nvSpPr>
        <p:spPr bwMode="auto">
          <a:xfrm>
            <a:off x="5087888" y="5805264"/>
            <a:ext cx="533400" cy="762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15"/>
          <p:cNvSpPr>
            <a:spLocks noChangeArrowheads="1"/>
          </p:cNvSpPr>
          <p:nvPr/>
        </p:nvSpPr>
        <p:spPr bwMode="auto">
          <a:xfrm>
            <a:off x="5015880" y="3212976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" name="Group 16"/>
          <p:cNvGrpSpPr>
            <a:grpSpLocks/>
          </p:cNvGrpSpPr>
          <p:nvPr/>
        </p:nvGrpSpPr>
        <p:grpSpPr bwMode="auto">
          <a:xfrm>
            <a:off x="4367808" y="2204864"/>
            <a:ext cx="833438" cy="762000"/>
            <a:chOff x="397" y="211"/>
            <a:chExt cx="525" cy="480"/>
          </a:xfrm>
        </p:grpSpPr>
        <p:sp>
          <p:nvSpPr>
            <p:cNvPr id="75" name="Freeform 17"/>
            <p:cNvSpPr>
              <a:spLocks/>
            </p:cNvSpPr>
            <p:nvPr/>
          </p:nvSpPr>
          <p:spPr bwMode="gray">
            <a:xfrm>
              <a:off x="397" y="211"/>
              <a:ext cx="525" cy="480"/>
            </a:xfrm>
            <a:custGeom>
              <a:avLst/>
              <a:gdLst/>
              <a:ahLst/>
              <a:cxnLst>
                <a:cxn ang="0">
                  <a:pos x="225" y="217"/>
                </a:cxn>
                <a:cxn ang="0">
                  <a:pos x="133" y="0"/>
                </a:cxn>
                <a:cxn ang="0">
                  <a:pos x="263" y="193"/>
                </a:cxn>
                <a:cxn ang="0">
                  <a:pos x="393" y="0"/>
                </a:cxn>
                <a:cxn ang="0">
                  <a:pos x="299" y="217"/>
                </a:cxn>
                <a:cxn ang="0">
                  <a:pos x="524" y="240"/>
                </a:cxn>
                <a:cxn ang="0">
                  <a:pos x="298" y="262"/>
                </a:cxn>
                <a:cxn ang="0">
                  <a:pos x="393" y="479"/>
                </a:cxn>
                <a:cxn ang="0">
                  <a:pos x="263" y="286"/>
                </a:cxn>
                <a:cxn ang="0">
                  <a:pos x="133" y="479"/>
                </a:cxn>
                <a:cxn ang="0">
                  <a:pos x="224" y="263"/>
                </a:cxn>
                <a:cxn ang="0">
                  <a:pos x="0" y="240"/>
                </a:cxn>
                <a:cxn ang="0">
                  <a:pos x="225" y="217"/>
                </a:cxn>
              </a:cxnLst>
              <a:rect l="0" t="0" r="r" b="b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gray">
            <a:xfrm>
              <a:off x="469" y="276"/>
              <a:ext cx="382" cy="350"/>
            </a:xfrm>
            <a:custGeom>
              <a:avLst/>
              <a:gdLst/>
              <a:ahLst/>
              <a:cxnLst>
                <a:cxn ang="0">
                  <a:pos x="153" y="153"/>
                </a:cxn>
                <a:cxn ang="0">
                  <a:pos x="95" y="0"/>
                </a:cxn>
                <a:cxn ang="0">
                  <a:pos x="191" y="128"/>
                </a:cxn>
                <a:cxn ang="0">
                  <a:pos x="284" y="0"/>
                </a:cxn>
                <a:cxn ang="0">
                  <a:pos x="227" y="153"/>
                </a:cxn>
                <a:cxn ang="0">
                  <a:pos x="381" y="175"/>
                </a:cxn>
                <a:cxn ang="0">
                  <a:pos x="226" y="196"/>
                </a:cxn>
                <a:cxn ang="0">
                  <a:pos x="284" y="349"/>
                </a:cxn>
                <a:cxn ang="0">
                  <a:pos x="191" y="221"/>
                </a:cxn>
                <a:cxn ang="0">
                  <a:pos x="95" y="349"/>
                </a:cxn>
                <a:cxn ang="0">
                  <a:pos x="152" y="198"/>
                </a:cxn>
                <a:cxn ang="0">
                  <a:pos x="0" y="175"/>
                </a:cxn>
                <a:cxn ang="0">
                  <a:pos x="153" y="153"/>
                </a:cxn>
              </a:cxnLst>
              <a:rect l="0" t="0" r="r" b="b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gray">
            <a:xfrm>
              <a:off x="525" y="285"/>
              <a:ext cx="270" cy="33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22" y="143"/>
                </a:cxn>
                <a:cxn ang="0">
                  <a:pos x="135" y="0"/>
                </a:cxn>
                <a:cxn ang="0">
                  <a:pos x="147" y="143"/>
                </a:cxn>
                <a:cxn ang="0">
                  <a:pos x="268" y="82"/>
                </a:cxn>
                <a:cxn ang="0">
                  <a:pos x="159" y="166"/>
                </a:cxn>
                <a:cxn ang="0">
                  <a:pos x="269" y="249"/>
                </a:cxn>
                <a:cxn ang="0">
                  <a:pos x="147" y="189"/>
                </a:cxn>
                <a:cxn ang="0">
                  <a:pos x="135" y="331"/>
                </a:cxn>
                <a:cxn ang="0">
                  <a:pos x="122" y="189"/>
                </a:cxn>
                <a:cxn ang="0">
                  <a:pos x="0" y="249"/>
                </a:cxn>
                <a:cxn ang="0">
                  <a:pos x="110" y="166"/>
                </a:cxn>
                <a:cxn ang="0">
                  <a:pos x="0" y="84"/>
                </a:cxn>
              </a:cxnLst>
              <a:rect l="0" t="0" r="r" b="b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20"/>
            <p:cNvSpPr>
              <a:spLocks/>
            </p:cNvSpPr>
            <p:nvPr/>
          </p:nvSpPr>
          <p:spPr bwMode="gray">
            <a:xfrm>
              <a:off x="626" y="408"/>
              <a:ext cx="68" cy="85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7" y="30"/>
                </a:cxn>
                <a:cxn ang="0">
                  <a:pos x="33" y="0"/>
                </a:cxn>
                <a:cxn ang="0">
                  <a:pos x="39" y="30"/>
                </a:cxn>
                <a:cxn ang="0">
                  <a:pos x="67" y="20"/>
                </a:cxn>
                <a:cxn ang="0">
                  <a:pos x="45" y="42"/>
                </a:cxn>
                <a:cxn ang="0">
                  <a:pos x="67" y="62"/>
                </a:cxn>
                <a:cxn ang="0">
                  <a:pos x="39" y="52"/>
                </a:cxn>
                <a:cxn ang="0">
                  <a:pos x="33" y="84"/>
                </a:cxn>
                <a:cxn ang="0">
                  <a:pos x="27" y="52"/>
                </a:cxn>
                <a:cxn ang="0">
                  <a:pos x="0" y="62"/>
                </a:cxn>
                <a:cxn ang="0">
                  <a:pos x="21" y="42"/>
                </a:cxn>
                <a:cxn ang="0">
                  <a:pos x="0" y="20"/>
                </a:cxn>
              </a:cxnLst>
              <a:rect l="0" t="0" r="r" b="b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888088" y="1412776"/>
          <a:ext cx="230425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11280" imgH="444240" progId="Equation.3">
                  <p:embed/>
                </p:oleObj>
              </mc:Choice>
              <mc:Fallback>
                <p:oleObj name="公式" r:id="rId8" imgW="1511280" imgH="444240" progId="Equation.3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1412776"/>
                        <a:ext cx="2304256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6888088" y="3501009"/>
          <a:ext cx="1994314" cy="64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080" imgH="393480" progId="Equation.3">
                  <p:embed/>
                </p:oleObj>
              </mc:Choice>
              <mc:Fallback>
                <p:oleObj name="Equation" r:id="rId10" imgW="1054080" imgH="393480" progId="Equation.3">
                  <p:embed/>
                  <p:pic>
                    <p:nvPicPr>
                      <p:cNvPr id="9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3501009"/>
                        <a:ext cx="1994314" cy="64737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6960096" y="4077072"/>
          <a:ext cx="1187202" cy="52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215640" progId="Equation.3">
                  <p:embed/>
                </p:oleObj>
              </mc:Choice>
              <mc:Fallback>
                <p:oleObj name="Equation" r:id="rId12" imgW="482400" imgH="215640" progId="Equation.3">
                  <p:embed/>
                  <p:pic>
                    <p:nvPicPr>
                      <p:cNvPr id="9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4077072"/>
                        <a:ext cx="1187202" cy="529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6096000" y="4581128"/>
          <a:ext cx="3517670" cy="47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03240" imgH="228600" progId="Equation.3">
                  <p:embed/>
                </p:oleObj>
              </mc:Choice>
              <mc:Fallback>
                <p:oleObj name="Equation" r:id="rId14" imgW="1803240" imgH="228600" progId="Equation.3">
                  <p:embed/>
                  <p:pic>
                    <p:nvPicPr>
                      <p:cNvPr id="9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81128"/>
                        <a:ext cx="3517670" cy="47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5"/>
          <p:cNvGraphicFramePr>
            <a:graphicFrameLocks noChangeAspect="1"/>
          </p:cNvGraphicFramePr>
          <p:nvPr/>
        </p:nvGraphicFramePr>
        <p:xfrm>
          <a:off x="7104112" y="476672"/>
          <a:ext cx="180020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27000" imgH="431640" progId="">
                  <p:embed/>
                </p:oleObj>
              </mc:Choice>
              <mc:Fallback>
                <p:oleObj name="Equation" r:id="rId16" imgW="927000" imgH="431640" progId="">
                  <p:embed/>
                  <p:pic>
                    <p:nvPicPr>
                      <p:cNvPr id="9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476672"/>
                        <a:ext cx="1800200" cy="720080"/>
                      </a:xfrm>
                      <a:prstGeom prst="rect">
                        <a:avLst/>
                      </a:prstGeom>
                      <a:solidFill>
                        <a:srgbClr val="FAF4F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左大括号 92"/>
          <p:cNvSpPr/>
          <p:nvPr/>
        </p:nvSpPr>
        <p:spPr>
          <a:xfrm>
            <a:off x="5591944" y="980728"/>
            <a:ext cx="360040" cy="936104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4" name="左大括号 93"/>
          <p:cNvSpPr/>
          <p:nvPr/>
        </p:nvSpPr>
        <p:spPr>
          <a:xfrm>
            <a:off x="5447928" y="2636912"/>
            <a:ext cx="360040" cy="1296144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879976" y="3573016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lang="zh-CN" altLang="en-US" b="1" dirty="0">
                <a:solidFill>
                  <a:srgbClr val="0000FF"/>
                </a:solidFill>
              </a:rPr>
              <a:t>电介质中</a:t>
            </a:r>
          </a:p>
        </p:txBody>
      </p:sp>
      <p:sp>
        <p:nvSpPr>
          <p:cNvPr id="96" name="矩形 95"/>
          <p:cNvSpPr/>
          <p:nvPr/>
        </p:nvSpPr>
        <p:spPr>
          <a:xfrm>
            <a:off x="5807969" y="249289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lang="zh-CN" altLang="en-US" b="1" dirty="0">
                <a:solidFill>
                  <a:srgbClr val="0000FF"/>
                </a:solidFill>
              </a:rPr>
              <a:t>真空中</a:t>
            </a:r>
          </a:p>
        </p:txBody>
      </p:sp>
      <p:graphicFrame>
        <p:nvGraphicFramePr>
          <p:cNvPr id="100" name="Object 7"/>
          <p:cNvGraphicFramePr>
            <a:graphicFrameLocks noChangeAspect="1"/>
          </p:cNvGraphicFramePr>
          <p:nvPr/>
        </p:nvGraphicFramePr>
        <p:xfrm>
          <a:off x="5663952" y="5589240"/>
          <a:ext cx="170979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622080" imgH="203040" progId="Equation.3">
                  <p:embed/>
                </p:oleObj>
              </mc:Choice>
              <mc:Fallback>
                <p:oleObj name="公式" r:id="rId18" imgW="622080" imgH="203040" progId="Equation.3">
                  <p:embed/>
                  <p:pic>
                    <p:nvPicPr>
                      <p:cNvPr id="10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5589240"/>
                        <a:ext cx="1709796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FC1E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直接箭头连接符 101"/>
          <p:cNvCxnSpPr/>
          <p:nvPr/>
        </p:nvCxnSpPr>
        <p:spPr>
          <a:xfrm>
            <a:off x="3071664" y="3068960"/>
            <a:ext cx="64807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9192344" y="1124744"/>
          <a:ext cx="126472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36560" imgH="698400" progId="Equation.3">
                  <p:embed/>
                </p:oleObj>
              </mc:Choice>
              <mc:Fallback>
                <p:oleObj name="Equation" r:id="rId20" imgW="736560" imgH="698400" progId="Equation.3">
                  <p:embed/>
                  <p:pic>
                    <p:nvPicPr>
                      <p:cNvPr id="92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44" y="1124744"/>
                        <a:ext cx="1264722" cy="10801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8904312" y="2492896"/>
          <a:ext cx="11033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50680" imgH="393480" progId="Equation.3">
                  <p:embed/>
                </p:oleObj>
              </mc:Choice>
              <mc:Fallback>
                <p:oleObj name="Equation" r:id="rId22" imgW="850680" imgH="393480" progId="Equation.3">
                  <p:embed/>
                  <p:pic>
                    <p:nvPicPr>
                      <p:cNvPr id="9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312" y="2492896"/>
                        <a:ext cx="1103312" cy="4873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8896674" y="3501455"/>
          <a:ext cx="11191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63280" imgH="393480" progId="Equation.3">
                  <p:embed/>
                </p:oleObj>
              </mc:Choice>
              <mc:Fallback>
                <p:oleObj name="Equation" r:id="rId24" imgW="863280" imgH="393480" progId="Equation.3">
                  <p:embed/>
                  <p:pic>
                    <p:nvPicPr>
                      <p:cNvPr id="9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674" y="3501455"/>
                        <a:ext cx="1119187" cy="4873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21">
            <a:extLst>
              <a:ext uri="{FF2B5EF4-FFF2-40B4-BE49-F238E27FC236}">
                <a16:creationId xmlns:a16="http://schemas.microsoft.com/office/drawing/2014/main" id="{00AC6CAA-8617-44CF-9437-193EF3F9E4E0}"/>
              </a:ext>
            </a:extLst>
          </p:cNvPr>
          <p:cNvGrpSpPr>
            <a:grpSpLocks/>
          </p:cNvGrpSpPr>
          <p:nvPr/>
        </p:nvGrpSpPr>
        <p:grpSpPr bwMode="auto">
          <a:xfrm>
            <a:off x="4632394" y="497558"/>
            <a:ext cx="833437" cy="762000"/>
            <a:chOff x="397" y="211"/>
            <a:chExt cx="525" cy="480"/>
          </a:xfrm>
        </p:grpSpPr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719287A5-2285-47A9-8D80-1788E1C46642}"/>
                </a:ext>
              </a:extLst>
            </p:cNvPr>
            <p:cNvSpPr>
              <a:spLocks/>
            </p:cNvSpPr>
            <p:nvPr/>
          </p:nvSpPr>
          <p:spPr bwMode="gray">
            <a:xfrm>
              <a:off x="397" y="211"/>
              <a:ext cx="525" cy="480"/>
            </a:xfrm>
            <a:custGeom>
              <a:avLst/>
              <a:gdLst>
                <a:gd name="T0" fmla="*/ 225 w 525"/>
                <a:gd name="T1" fmla="*/ 217 h 480"/>
                <a:gd name="T2" fmla="*/ 133 w 525"/>
                <a:gd name="T3" fmla="*/ 0 h 480"/>
                <a:gd name="T4" fmla="*/ 263 w 525"/>
                <a:gd name="T5" fmla="*/ 193 h 480"/>
                <a:gd name="T6" fmla="*/ 393 w 525"/>
                <a:gd name="T7" fmla="*/ 0 h 480"/>
                <a:gd name="T8" fmla="*/ 299 w 525"/>
                <a:gd name="T9" fmla="*/ 217 h 480"/>
                <a:gd name="T10" fmla="*/ 524 w 525"/>
                <a:gd name="T11" fmla="*/ 240 h 480"/>
                <a:gd name="T12" fmla="*/ 298 w 525"/>
                <a:gd name="T13" fmla="*/ 262 h 480"/>
                <a:gd name="T14" fmla="*/ 393 w 525"/>
                <a:gd name="T15" fmla="*/ 479 h 480"/>
                <a:gd name="T16" fmla="*/ 263 w 525"/>
                <a:gd name="T17" fmla="*/ 286 h 480"/>
                <a:gd name="T18" fmla="*/ 133 w 525"/>
                <a:gd name="T19" fmla="*/ 479 h 480"/>
                <a:gd name="T20" fmla="*/ 224 w 525"/>
                <a:gd name="T21" fmla="*/ 263 h 480"/>
                <a:gd name="T22" fmla="*/ 0 w 525"/>
                <a:gd name="T23" fmla="*/ 240 h 480"/>
                <a:gd name="T24" fmla="*/ 225 w 525"/>
                <a:gd name="T25" fmla="*/ 21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6F2F6B5-F959-4B7B-9D0E-3279F708A906}"/>
                </a:ext>
              </a:extLst>
            </p:cNvPr>
            <p:cNvSpPr>
              <a:spLocks/>
            </p:cNvSpPr>
            <p:nvPr/>
          </p:nvSpPr>
          <p:spPr bwMode="gray">
            <a:xfrm>
              <a:off x="469" y="276"/>
              <a:ext cx="382" cy="350"/>
            </a:xfrm>
            <a:custGeom>
              <a:avLst/>
              <a:gdLst>
                <a:gd name="T0" fmla="*/ 153 w 382"/>
                <a:gd name="T1" fmla="*/ 153 h 350"/>
                <a:gd name="T2" fmla="*/ 95 w 382"/>
                <a:gd name="T3" fmla="*/ 0 h 350"/>
                <a:gd name="T4" fmla="*/ 191 w 382"/>
                <a:gd name="T5" fmla="*/ 128 h 350"/>
                <a:gd name="T6" fmla="*/ 284 w 382"/>
                <a:gd name="T7" fmla="*/ 0 h 350"/>
                <a:gd name="T8" fmla="*/ 227 w 382"/>
                <a:gd name="T9" fmla="*/ 153 h 350"/>
                <a:gd name="T10" fmla="*/ 381 w 382"/>
                <a:gd name="T11" fmla="*/ 175 h 350"/>
                <a:gd name="T12" fmla="*/ 226 w 382"/>
                <a:gd name="T13" fmla="*/ 196 h 350"/>
                <a:gd name="T14" fmla="*/ 284 w 382"/>
                <a:gd name="T15" fmla="*/ 349 h 350"/>
                <a:gd name="T16" fmla="*/ 191 w 382"/>
                <a:gd name="T17" fmla="*/ 221 h 350"/>
                <a:gd name="T18" fmla="*/ 95 w 382"/>
                <a:gd name="T19" fmla="*/ 349 h 350"/>
                <a:gd name="T20" fmla="*/ 152 w 382"/>
                <a:gd name="T21" fmla="*/ 198 h 350"/>
                <a:gd name="T22" fmla="*/ 0 w 382"/>
                <a:gd name="T23" fmla="*/ 175 h 350"/>
                <a:gd name="T24" fmla="*/ 153 w 382"/>
                <a:gd name="T25" fmla="*/ 15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5CBBF39B-2170-4E03-81E4-A698A409672B}"/>
                </a:ext>
              </a:extLst>
            </p:cNvPr>
            <p:cNvSpPr>
              <a:spLocks/>
            </p:cNvSpPr>
            <p:nvPr/>
          </p:nvSpPr>
          <p:spPr bwMode="gray">
            <a:xfrm>
              <a:off x="525" y="285"/>
              <a:ext cx="270" cy="332"/>
            </a:xfrm>
            <a:custGeom>
              <a:avLst/>
              <a:gdLst>
                <a:gd name="T0" fmla="*/ 0 w 270"/>
                <a:gd name="T1" fmla="*/ 84 h 332"/>
                <a:gd name="T2" fmla="*/ 122 w 270"/>
                <a:gd name="T3" fmla="*/ 143 h 332"/>
                <a:gd name="T4" fmla="*/ 135 w 270"/>
                <a:gd name="T5" fmla="*/ 0 h 332"/>
                <a:gd name="T6" fmla="*/ 147 w 270"/>
                <a:gd name="T7" fmla="*/ 143 h 332"/>
                <a:gd name="T8" fmla="*/ 268 w 270"/>
                <a:gd name="T9" fmla="*/ 82 h 332"/>
                <a:gd name="T10" fmla="*/ 159 w 270"/>
                <a:gd name="T11" fmla="*/ 166 h 332"/>
                <a:gd name="T12" fmla="*/ 269 w 270"/>
                <a:gd name="T13" fmla="*/ 249 h 332"/>
                <a:gd name="T14" fmla="*/ 147 w 270"/>
                <a:gd name="T15" fmla="*/ 189 h 332"/>
                <a:gd name="T16" fmla="*/ 135 w 270"/>
                <a:gd name="T17" fmla="*/ 331 h 332"/>
                <a:gd name="T18" fmla="*/ 122 w 270"/>
                <a:gd name="T19" fmla="*/ 189 h 332"/>
                <a:gd name="T20" fmla="*/ 0 w 270"/>
                <a:gd name="T21" fmla="*/ 249 h 332"/>
                <a:gd name="T22" fmla="*/ 110 w 270"/>
                <a:gd name="T23" fmla="*/ 166 h 332"/>
                <a:gd name="T24" fmla="*/ 0 w 270"/>
                <a:gd name="T25" fmla="*/ 8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552378B4-4C37-4918-9704-823DF344C208}"/>
                </a:ext>
              </a:extLst>
            </p:cNvPr>
            <p:cNvSpPr>
              <a:spLocks/>
            </p:cNvSpPr>
            <p:nvPr/>
          </p:nvSpPr>
          <p:spPr bwMode="gray">
            <a:xfrm>
              <a:off x="626" y="408"/>
              <a:ext cx="68" cy="85"/>
            </a:xfrm>
            <a:custGeom>
              <a:avLst/>
              <a:gdLst>
                <a:gd name="T0" fmla="*/ 0 w 68"/>
                <a:gd name="T1" fmla="*/ 20 h 85"/>
                <a:gd name="T2" fmla="*/ 27 w 68"/>
                <a:gd name="T3" fmla="*/ 30 h 85"/>
                <a:gd name="T4" fmla="*/ 33 w 68"/>
                <a:gd name="T5" fmla="*/ 0 h 85"/>
                <a:gd name="T6" fmla="*/ 39 w 68"/>
                <a:gd name="T7" fmla="*/ 30 h 85"/>
                <a:gd name="T8" fmla="*/ 67 w 68"/>
                <a:gd name="T9" fmla="*/ 20 h 85"/>
                <a:gd name="T10" fmla="*/ 45 w 68"/>
                <a:gd name="T11" fmla="*/ 42 h 85"/>
                <a:gd name="T12" fmla="*/ 67 w 68"/>
                <a:gd name="T13" fmla="*/ 62 h 85"/>
                <a:gd name="T14" fmla="*/ 39 w 68"/>
                <a:gd name="T15" fmla="*/ 52 h 85"/>
                <a:gd name="T16" fmla="*/ 33 w 68"/>
                <a:gd name="T17" fmla="*/ 84 h 85"/>
                <a:gd name="T18" fmla="*/ 27 w 68"/>
                <a:gd name="T19" fmla="*/ 52 h 85"/>
                <a:gd name="T20" fmla="*/ 0 w 68"/>
                <a:gd name="T21" fmla="*/ 62 h 85"/>
                <a:gd name="T22" fmla="*/ 21 w 68"/>
                <a:gd name="T23" fmla="*/ 42 h 85"/>
                <a:gd name="T24" fmla="*/ 0 w 68"/>
                <a:gd name="T25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335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517188" y="1697085"/>
            <a:ext cx="1485528" cy="1384995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静电场能量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baseline="-25000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的计算</a:t>
            </a: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2650788" y="3832172"/>
            <a:ext cx="3430747" cy="523220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按电容器的能量公式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866811" y="807836"/>
            <a:ext cx="2709396" cy="523220"/>
          </a:xfrm>
          <a:prstGeom prst="rect">
            <a:avLst/>
          </a:prstGeom>
          <a:solidFill>
            <a:srgbClr val="FFCC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按能量密度公式</a:t>
            </a: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 flipV="1">
            <a:off x="1930707" y="1311892"/>
            <a:ext cx="1008112" cy="88924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1858699" y="2968076"/>
            <a:ext cx="838200" cy="685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658899" y="1239884"/>
          <a:ext cx="3206502" cy="92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380880" progId="Equation.3">
                  <p:embed/>
                </p:oleObj>
              </mc:Choice>
              <mc:Fallback>
                <p:oleObj name="Equation" r:id="rId2" imgW="1447560" imgH="380880" progId="Equation.3">
                  <p:embed/>
                  <p:pic>
                    <p:nvPicPr>
                      <p:cNvPr id="2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899" y="1239884"/>
                        <a:ext cx="3206502" cy="92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右箭头 25"/>
          <p:cNvSpPr/>
          <p:nvPr/>
        </p:nvSpPr>
        <p:spPr>
          <a:xfrm>
            <a:off x="2856057" y="2389582"/>
            <a:ext cx="432048" cy="14401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659" name="Object 8"/>
          <p:cNvGraphicFramePr>
            <a:graphicFrameLocks noChangeAspect="1"/>
          </p:cNvGraphicFramePr>
          <p:nvPr/>
        </p:nvGraphicFramePr>
        <p:xfrm>
          <a:off x="3082835" y="4696269"/>
          <a:ext cx="36718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19040" progId="">
                  <p:embed/>
                </p:oleObj>
              </mc:Choice>
              <mc:Fallback>
                <p:oleObj name="Equation" r:id="rId4" imgW="1752480" imgH="419040" progId="">
                  <p:embed/>
                  <p:pic>
                    <p:nvPicPr>
                      <p:cNvPr id="276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835" y="4696269"/>
                        <a:ext cx="3671888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06" name="Object 38"/>
              <p:cNvSpPr txBox="1"/>
              <p:nvPr/>
            </p:nvSpPr>
            <p:spPr bwMode="auto">
              <a:xfrm>
                <a:off x="3421482" y="2231805"/>
                <a:ext cx="3206502" cy="752106"/>
              </a:xfrm>
              <a:prstGeom prst="rect">
                <a:avLst/>
              </a:prstGeom>
              <a:noFill/>
              <a:ln w="31750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206" name="Object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1482" y="2231805"/>
                <a:ext cx="3206502" cy="752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0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2146731" y="375788"/>
            <a:ext cx="833438" cy="762000"/>
            <a:chOff x="397" y="211"/>
            <a:chExt cx="525" cy="480"/>
          </a:xfrm>
        </p:grpSpPr>
        <p:sp>
          <p:nvSpPr>
            <p:cNvPr id="30" name="Freeform 17"/>
            <p:cNvSpPr>
              <a:spLocks/>
            </p:cNvSpPr>
            <p:nvPr/>
          </p:nvSpPr>
          <p:spPr bwMode="gray">
            <a:xfrm>
              <a:off x="397" y="211"/>
              <a:ext cx="525" cy="480"/>
            </a:xfrm>
            <a:custGeom>
              <a:avLst/>
              <a:gdLst/>
              <a:ahLst/>
              <a:cxnLst>
                <a:cxn ang="0">
                  <a:pos x="225" y="217"/>
                </a:cxn>
                <a:cxn ang="0">
                  <a:pos x="133" y="0"/>
                </a:cxn>
                <a:cxn ang="0">
                  <a:pos x="263" y="193"/>
                </a:cxn>
                <a:cxn ang="0">
                  <a:pos x="393" y="0"/>
                </a:cxn>
                <a:cxn ang="0">
                  <a:pos x="299" y="217"/>
                </a:cxn>
                <a:cxn ang="0">
                  <a:pos x="524" y="240"/>
                </a:cxn>
                <a:cxn ang="0">
                  <a:pos x="298" y="262"/>
                </a:cxn>
                <a:cxn ang="0">
                  <a:pos x="393" y="479"/>
                </a:cxn>
                <a:cxn ang="0">
                  <a:pos x="263" y="286"/>
                </a:cxn>
                <a:cxn ang="0">
                  <a:pos x="133" y="479"/>
                </a:cxn>
                <a:cxn ang="0">
                  <a:pos x="224" y="263"/>
                </a:cxn>
                <a:cxn ang="0">
                  <a:pos x="0" y="240"/>
                </a:cxn>
                <a:cxn ang="0">
                  <a:pos x="225" y="217"/>
                </a:cxn>
              </a:cxnLst>
              <a:rect l="0" t="0" r="r" b="b"/>
              <a:pathLst>
                <a:path w="525" h="480">
                  <a:moveTo>
                    <a:pt x="225" y="217"/>
                  </a:moveTo>
                  <a:lnTo>
                    <a:pt x="133" y="0"/>
                  </a:lnTo>
                  <a:lnTo>
                    <a:pt x="263" y="193"/>
                  </a:lnTo>
                  <a:lnTo>
                    <a:pt x="393" y="0"/>
                  </a:lnTo>
                  <a:lnTo>
                    <a:pt x="299" y="217"/>
                  </a:lnTo>
                  <a:lnTo>
                    <a:pt x="524" y="240"/>
                  </a:lnTo>
                  <a:lnTo>
                    <a:pt x="298" y="262"/>
                  </a:lnTo>
                  <a:lnTo>
                    <a:pt x="393" y="479"/>
                  </a:lnTo>
                  <a:lnTo>
                    <a:pt x="263" y="286"/>
                  </a:lnTo>
                  <a:lnTo>
                    <a:pt x="133" y="479"/>
                  </a:lnTo>
                  <a:lnTo>
                    <a:pt x="224" y="263"/>
                  </a:lnTo>
                  <a:lnTo>
                    <a:pt x="0" y="240"/>
                  </a:lnTo>
                  <a:lnTo>
                    <a:pt x="225" y="217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gray">
            <a:xfrm>
              <a:off x="469" y="276"/>
              <a:ext cx="382" cy="350"/>
            </a:xfrm>
            <a:custGeom>
              <a:avLst/>
              <a:gdLst/>
              <a:ahLst/>
              <a:cxnLst>
                <a:cxn ang="0">
                  <a:pos x="153" y="153"/>
                </a:cxn>
                <a:cxn ang="0">
                  <a:pos x="95" y="0"/>
                </a:cxn>
                <a:cxn ang="0">
                  <a:pos x="191" y="128"/>
                </a:cxn>
                <a:cxn ang="0">
                  <a:pos x="284" y="0"/>
                </a:cxn>
                <a:cxn ang="0">
                  <a:pos x="227" y="153"/>
                </a:cxn>
                <a:cxn ang="0">
                  <a:pos x="381" y="175"/>
                </a:cxn>
                <a:cxn ang="0">
                  <a:pos x="226" y="196"/>
                </a:cxn>
                <a:cxn ang="0">
                  <a:pos x="284" y="349"/>
                </a:cxn>
                <a:cxn ang="0">
                  <a:pos x="191" y="221"/>
                </a:cxn>
                <a:cxn ang="0">
                  <a:pos x="95" y="349"/>
                </a:cxn>
                <a:cxn ang="0">
                  <a:pos x="152" y="198"/>
                </a:cxn>
                <a:cxn ang="0">
                  <a:pos x="0" y="175"/>
                </a:cxn>
                <a:cxn ang="0">
                  <a:pos x="153" y="153"/>
                </a:cxn>
              </a:cxnLst>
              <a:rect l="0" t="0" r="r" b="b"/>
              <a:pathLst>
                <a:path w="382" h="350">
                  <a:moveTo>
                    <a:pt x="153" y="153"/>
                  </a:moveTo>
                  <a:lnTo>
                    <a:pt x="95" y="0"/>
                  </a:lnTo>
                  <a:lnTo>
                    <a:pt x="191" y="128"/>
                  </a:lnTo>
                  <a:lnTo>
                    <a:pt x="284" y="0"/>
                  </a:lnTo>
                  <a:lnTo>
                    <a:pt x="227" y="153"/>
                  </a:lnTo>
                  <a:lnTo>
                    <a:pt x="381" y="175"/>
                  </a:lnTo>
                  <a:lnTo>
                    <a:pt x="226" y="196"/>
                  </a:lnTo>
                  <a:lnTo>
                    <a:pt x="284" y="349"/>
                  </a:lnTo>
                  <a:lnTo>
                    <a:pt x="191" y="221"/>
                  </a:lnTo>
                  <a:lnTo>
                    <a:pt x="95" y="349"/>
                  </a:lnTo>
                  <a:lnTo>
                    <a:pt x="152" y="198"/>
                  </a:lnTo>
                  <a:lnTo>
                    <a:pt x="0" y="175"/>
                  </a:lnTo>
                  <a:lnTo>
                    <a:pt x="153" y="153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gray">
            <a:xfrm>
              <a:off x="525" y="285"/>
              <a:ext cx="270" cy="33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22" y="143"/>
                </a:cxn>
                <a:cxn ang="0">
                  <a:pos x="135" y="0"/>
                </a:cxn>
                <a:cxn ang="0">
                  <a:pos x="147" y="143"/>
                </a:cxn>
                <a:cxn ang="0">
                  <a:pos x="268" y="82"/>
                </a:cxn>
                <a:cxn ang="0">
                  <a:pos x="159" y="166"/>
                </a:cxn>
                <a:cxn ang="0">
                  <a:pos x="269" y="249"/>
                </a:cxn>
                <a:cxn ang="0">
                  <a:pos x="147" y="189"/>
                </a:cxn>
                <a:cxn ang="0">
                  <a:pos x="135" y="331"/>
                </a:cxn>
                <a:cxn ang="0">
                  <a:pos x="122" y="189"/>
                </a:cxn>
                <a:cxn ang="0">
                  <a:pos x="0" y="249"/>
                </a:cxn>
                <a:cxn ang="0">
                  <a:pos x="110" y="166"/>
                </a:cxn>
                <a:cxn ang="0">
                  <a:pos x="0" y="84"/>
                </a:cxn>
              </a:cxnLst>
              <a:rect l="0" t="0" r="r" b="b"/>
              <a:pathLst>
                <a:path w="270" h="332">
                  <a:moveTo>
                    <a:pt x="0" y="84"/>
                  </a:moveTo>
                  <a:lnTo>
                    <a:pt x="122" y="143"/>
                  </a:lnTo>
                  <a:lnTo>
                    <a:pt x="135" y="0"/>
                  </a:lnTo>
                  <a:lnTo>
                    <a:pt x="147" y="143"/>
                  </a:lnTo>
                  <a:lnTo>
                    <a:pt x="268" y="82"/>
                  </a:lnTo>
                  <a:lnTo>
                    <a:pt x="159" y="166"/>
                  </a:lnTo>
                  <a:lnTo>
                    <a:pt x="269" y="249"/>
                  </a:lnTo>
                  <a:lnTo>
                    <a:pt x="147" y="189"/>
                  </a:lnTo>
                  <a:lnTo>
                    <a:pt x="135" y="331"/>
                  </a:lnTo>
                  <a:lnTo>
                    <a:pt x="122" y="189"/>
                  </a:lnTo>
                  <a:lnTo>
                    <a:pt x="0" y="249"/>
                  </a:lnTo>
                  <a:lnTo>
                    <a:pt x="110" y="166"/>
                  </a:lnTo>
                  <a:lnTo>
                    <a:pt x="0" y="84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gray">
            <a:xfrm>
              <a:off x="626" y="408"/>
              <a:ext cx="68" cy="85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7" y="30"/>
                </a:cxn>
                <a:cxn ang="0">
                  <a:pos x="33" y="0"/>
                </a:cxn>
                <a:cxn ang="0">
                  <a:pos x="39" y="30"/>
                </a:cxn>
                <a:cxn ang="0">
                  <a:pos x="67" y="20"/>
                </a:cxn>
                <a:cxn ang="0">
                  <a:pos x="45" y="42"/>
                </a:cxn>
                <a:cxn ang="0">
                  <a:pos x="67" y="62"/>
                </a:cxn>
                <a:cxn ang="0">
                  <a:pos x="39" y="52"/>
                </a:cxn>
                <a:cxn ang="0">
                  <a:pos x="33" y="84"/>
                </a:cxn>
                <a:cxn ang="0">
                  <a:pos x="27" y="52"/>
                </a:cxn>
                <a:cxn ang="0">
                  <a:pos x="0" y="62"/>
                </a:cxn>
                <a:cxn ang="0">
                  <a:pos x="21" y="42"/>
                </a:cxn>
                <a:cxn ang="0">
                  <a:pos x="0" y="20"/>
                </a:cxn>
              </a:cxnLst>
              <a:rect l="0" t="0" r="r" b="b"/>
              <a:pathLst>
                <a:path w="68" h="85">
                  <a:moveTo>
                    <a:pt x="0" y="20"/>
                  </a:moveTo>
                  <a:lnTo>
                    <a:pt x="27" y="30"/>
                  </a:lnTo>
                  <a:lnTo>
                    <a:pt x="33" y="0"/>
                  </a:lnTo>
                  <a:lnTo>
                    <a:pt x="39" y="30"/>
                  </a:lnTo>
                  <a:lnTo>
                    <a:pt x="67" y="20"/>
                  </a:lnTo>
                  <a:lnTo>
                    <a:pt x="45" y="42"/>
                  </a:lnTo>
                  <a:lnTo>
                    <a:pt x="67" y="62"/>
                  </a:lnTo>
                  <a:lnTo>
                    <a:pt x="39" y="52"/>
                  </a:lnTo>
                  <a:lnTo>
                    <a:pt x="33" y="84"/>
                  </a:lnTo>
                  <a:lnTo>
                    <a:pt x="27" y="52"/>
                  </a:lnTo>
                  <a:lnTo>
                    <a:pt x="0" y="62"/>
                  </a:lnTo>
                  <a:lnTo>
                    <a:pt x="21" y="42"/>
                  </a:lnTo>
                  <a:lnTo>
                    <a:pt x="0" y="20"/>
                  </a:lnTo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FFFFFF"/>
                </a:gs>
              </a:gsLst>
              <a:path path="rect">
                <a:fillToRect l="50000" t="50000" r="50000" b="50000"/>
              </a:path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54ED5E-C8BE-84D6-24AA-44B1D7215ADB}"/>
                  </a:ext>
                </a:extLst>
              </p:cNvPr>
              <p:cNvSpPr txBox="1"/>
              <p:nvPr/>
            </p:nvSpPr>
            <p:spPr>
              <a:xfrm>
                <a:off x="7059061" y="1452330"/>
                <a:ext cx="4961999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面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分布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电场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内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wV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Sd</a:t>
                </a:r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54ED5E-C8BE-84D6-24AA-44B1D7215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61" y="1452330"/>
                <a:ext cx="4961999" cy="608372"/>
              </a:xfrm>
              <a:prstGeom prst="rect">
                <a:avLst/>
              </a:prstGeom>
              <a:blipFill>
                <a:blip r:embed="rId7"/>
                <a:stretch>
                  <a:fillRect t="-4000" r="-28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40951E-E3B2-39B9-91FB-73A57E628D1E}"/>
                  </a:ext>
                </a:extLst>
              </p:cNvPr>
              <p:cNvSpPr txBox="1"/>
              <p:nvPr/>
            </p:nvSpPr>
            <p:spPr>
              <a:xfrm>
                <a:off x="6887899" y="2243777"/>
                <a:ext cx="2835934" cy="996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对称分布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电场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内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：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wdV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eqAr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40951E-E3B2-39B9-91FB-73A57E6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99" y="2243777"/>
                <a:ext cx="2835934" cy="996940"/>
              </a:xfrm>
              <a:prstGeom prst="rect">
                <a:avLst/>
              </a:prstGeom>
              <a:blipFill>
                <a:blip r:embed="rId8"/>
                <a:stretch>
                  <a:fillRect l="-3011" r="-28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EDBF72-11B7-D5ED-28EC-07977D197D8B}"/>
                  </a:ext>
                </a:extLst>
              </p:cNvPr>
              <p:cNvSpPr txBox="1"/>
              <p:nvPr/>
            </p:nvSpPr>
            <p:spPr>
              <a:xfrm>
                <a:off x="6951168" y="3366184"/>
                <a:ext cx="2709396" cy="996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轴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对称分布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电场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内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：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wdV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eqAr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EDBF72-11B7-D5ED-28EC-07977D197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168" y="3366184"/>
                <a:ext cx="2709396" cy="996940"/>
              </a:xfrm>
              <a:prstGeom prst="rect">
                <a:avLst/>
              </a:prstGeom>
              <a:blipFill>
                <a:blip r:embed="rId9"/>
                <a:stretch>
                  <a:fillRect l="-2921" r="-29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0F2829A2-1D4B-87A0-545A-84E49A8E77B4}"/>
              </a:ext>
            </a:extLst>
          </p:cNvPr>
          <p:cNvSpPr/>
          <p:nvPr/>
        </p:nvSpPr>
        <p:spPr>
          <a:xfrm>
            <a:off x="6562218" y="1829076"/>
            <a:ext cx="477278" cy="2046504"/>
          </a:xfrm>
          <a:prstGeom prst="leftBrace">
            <a:avLst>
              <a:gd name="adj1" fmla="val 4518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138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>
            <a:extLst>
              <a:ext uri="{FF2B5EF4-FFF2-40B4-BE49-F238E27FC236}">
                <a16:creationId xmlns:a16="http://schemas.microsoft.com/office/drawing/2014/main" id="{1D9B5254-54C0-40F0-ADC2-B074146A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032" y="475762"/>
            <a:ext cx="14348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宋体" panose="02010600030101010101" pitchFamily="2" charset="-122"/>
              </a:rPr>
              <a:t>重点</a:t>
            </a: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1421E416-A9B9-4113-8B33-8C403ED7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94" y="1251071"/>
            <a:ext cx="8013700" cy="540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有导体时静电场的分析和计算</a:t>
            </a:r>
            <a:r>
              <a:rPr lang="en-US" altLang="zh-CN" sz="2800" b="1" dirty="0">
                <a:latin typeface="宋体" panose="02010600030101010101" pitchFamily="2" charset="-122"/>
              </a:rPr>
              <a:t>.  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85678C5F-BDCB-4A83-80EF-67175C317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95" y="1972530"/>
            <a:ext cx="7143750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有电介质时静电场的高斯定理的应用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48D509F5-48BB-4B0F-9BC4-BD9D431C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95" y="2705819"/>
            <a:ext cx="4392473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电容器的电容的计算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CAF7388-8B15-4623-8B29-4B6672EA5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94" y="3356627"/>
            <a:ext cx="3620117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电场能量的计算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C4F0B3F-10D6-4643-913F-B8E9CF71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794" y="4811375"/>
            <a:ext cx="8564979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有导体或电介质时的电场强度和电势、电容器的电容和电场能量的计算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2CA8335-D7C9-4227-97E5-2BCBB1D0C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31" y="193281"/>
            <a:ext cx="5243867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这部分内容主要时对真空中静电场的延续和深化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DB293D0-9591-4CA2-B391-6D3B3D0AB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693" y="4007435"/>
            <a:ext cx="16642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宋体" panose="02010600030101010101" pitchFamily="2" charset="-122"/>
              </a:rPr>
              <a:t>难点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5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61"/>
    </mc:Choice>
    <mc:Fallback xmlns="">
      <p:transition spd="slow" advTm="489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5.4|4.600002|48.299|3.700005|28.601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|5.5|18.6|5.9|11.7|2.3|19.3|1.9|12|11.4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|5.5|18.6|5.9|11.7|2.3|19.3|1.9|12|11.4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7|1.5|1.7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6|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宽屏</PresentationFormat>
  <Paragraphs>110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等线</vt:lpstr>
      <vt:lpstr>等线 Light</vt:lpstr>
      <vt:lpstr>楷体</vt:lpstr>
      <vt:lpstr>楷体_GB2312</vt:lpstr>
      <vt:lpstr>宋体</vt:lpstr>
      <vt:lpstr>微软雅黑 Light</vt:lpstr>
      <vt:lpstr>Arial</vt:lpstr>
      <vt:lpstr>Cambria Math</vt:lpstr>
      <vt:lpstr>Symbol</vt:lpstr>
      <vt:lpstr>Times New Roman</vt:lpstr>
      <vt:lpstr>Wingdings</vt:lpstr>
      <vt:lpstr>Office 主题​​</vt:lpstr>
      <vt:lpstr>Equation</vt:lpstr>
      <vt:lpstr>Equation.3</vt:lpstr>
      <vt:lpstr>公式</vt:lpstr>
      <vt:lpstr>第六章 静电场中的导体与电介质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 L</dc:creator>
  <cp:lastModifiedBy>jh L</cp:lastModifiedBy>
  <cp:revision>1</cp:revision>
  <dcterms:created xsi:type="dcterms:W3CDTF">2024-05-29T09:08:50Z</dcterms:created>
  <dcterms:modified xsi:type="dcterms:W3CDTF">2024-05-29T09:09:15Z</dcterms:modified>
</cp:coreProperties>
</file>