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59" r:id="rId7"/>
    <p:sldId id="267" r:id="rId8"/>
    <p:sldId id="261" r:id="rId9"/>
    <p:sldId id="268" r:id="rId10"/>
    <p:sldId id="271" r:id="rId11"/>
  </p:sldIdLst>
  <p:sldSz cx="9144000" cy="6858000" type="screen4x3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4" userDrawn="1">
          <p15:clr>
            <a:srgbClr val="A4A3A4"/>
          </p15:clr>
        </p15:guide>
        <p15:guide id="2" pos="29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94"/>
        <p:guide pos="29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8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image" Target="../media/image14.wmf"/><Relationship Id="rId7" Type="http://schemas.openxmlformats.org/officeDocument/2006/relationships/image" Target="../media/image1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6" Type="http://schemas.openxmlformats.org/officeDocument/2006/relationships/image" Target="../media/image22.wmf"/><Relationship Id="rId15" Type="http://schemas.openxmlformats.org/officeDocument/2006/relationships/image" Target="../media/image21.wmf"/><Relationship Id="rId14" Type="http://schemas.openxmlformats.org/officeDocument/2006/relationships/image" Target="../media/image20.wmf"/><Relationship Id="rId13" Type="http://schemas.openxmlformats.org/officeDocument/2006/relationships/image" Target="../media/image19.wmf"/><Relationship Id="rId12" Type="http://schemas.openxmlformats.org/officeDocument/2006/relationships/image" Target="../media/image18.wmf"/><Relationship Id="rId11" Type="http://schemas.openxmlformats.org/officeDocument/2006/relationships/image" Target="../media/image17.wmf"/><Relationship Id="rId10" Type="http://schemas.openxmlformats.org/officeDocument/2006/relationships/image" Target="../media/image16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7" Type="http://schemas.openxmlformats.org/officeDocument/2006/relationships/image" Target="../media/image29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7" Type="http://schemas.openxmlformats.org/officeDocument/2006/relationships/image" Target="../media/image47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55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65.wmf"/><Relationship Id="rId8" Type="http://schemas.openxmlformats.org/officeDocument/2006/relationships/image" Target="../media/image64.wmf"/><Relationship Id="rId7" Type="http://schemas.openxmlformats.org/officeDocument/2006/relationships/image" Target="../media/image63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1" Type="http://schemas.openxmlformats.org/officeDocument/2006/relationships/image" Target="../media/image67.wmf"/><Relationship Id="rId10" Type="http://schemas.openxmlformats.org/officeDocument/2006/relationships/image" Target="../media/image66.wmf"/><Relationship Id="rId1" Type="http://schemas.openxmlformats.org/officeDocument/2006/relationships/image" Target="../media/image5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FFFE-6D95-4EBE-BE45-75BF59F8E0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535-3F87-4579-9DF2-6B769C4817D7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FFFE-6D95-4EBE-BE45-75BF59F8E0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535-3F87-4579-9DF2-6B769C481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FFFE-6D95-4EBE-BE45-75BF59F8E0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535-3F87-4579-9DF2-6B769C481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FFFE-6D95-4EBE-BE45-75BF59F8E0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535-3F87-4579-9DF2-6B769C481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FFFE-6D95-4EBE-BE45-75BF59F8E0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535-3F87-4579-9DF2-6B769C4817D7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FFFE-6D95-4EBE-BE45-75BF59F8E0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535-3F87-4579-9DF2-6B769C481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FFFE-6D95-4EBE-BE45-75BF59F8E0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535-3F87-4579-9DF2-6B769C481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FFFE-6D95-4EBE-BE45-75BF59F8E0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535-3F87-4579-9DF2-6B769C481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FFFE-6D95-4EBE-BE45-75BF59F8E0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535-3F87-4579-9DF2-6B769C481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FFFE-6D95-4EBE-BE45-75BF59F8E0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535-3F87-4579-9DF2-6B769C481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FFFE-6D95-4EBE-BE45-75BF59F8E0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B196535-3F87-4579-9DF2-6B769C4817D7}" type="slidenum">
              <a:rPr lang="zh-CN" altLang="en-US" smtClean="0"/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D1FFFE-6D95-4EBE-BE45-75BF59F8E0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B196535-3F87-4579-9DF2-6B769C4817D7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38" Type="http://schemas.openxmlformats.org/officeDocument/2006/relationships/vmlDrawing" Target="../drawings/vmlDrawing2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22.wmf"/><Relationship Id="rId35" Type="http://schemas.openxmlformats.org/officeDocument/2006/relationships/oleObject" Target="../embeddings/oleObject25.bin"/><Relationship Id="rId34" Type="http://schemas.openxmlformats.org/officeDocument/2006/relationships/image" Target="../media/image21.wmf"/><Relationship Id="rId33" Type="http://schemas.openxmlformats.org/officeDocument/2006/relationships/oleObject" Target="../embeddings/oleObject24.bin"/><Relationship Id="rId32" Type="http://schemas.openxmlformats.org/officeDocument/2006/relationships/image" Target="../media/image20.wmf"/><Relationship Id="rId31" Type="http://schemas.openxmlformats.org/officeDocument/2006/relationships/oleObject" Target="../embeddings/oleObject23.bin"/><Relationship Id="rId30" Type="http://schemas.openxmlformats.org/officeDocument/2006/relationships/image" Target="../media/image19.wmf"/><Relationship Id="rId3" Type="http://schemas.openxmlformats.org/officeDocument/2006/relationships/oleObject" Target="../embeddings/oleObject7.bin"/><Relationship Id="rId29" Type="http://schemas.openxmlformats.org/officeDocument/2006/relationships/oleObject" Target="../embeddings/oleObject22.bin"/><Relationship Id="rId28" Type="http://schemas.openxmlformats.org/officeDocument/2006/relationships/oleObject" Target="../embeddings/oleObject21.bin"/><Relationship Id="rId27" Type="http://schemas.openxmlformats.org/officeDocument/2006/relationships/oleObject" Target="../embeddings/oleObject20.bin"/><Relationship Id="rId26" Type="http://schemas.openxmlformats.org/officeDocument/2006/relationships/oleObject" Target="../embeddings/oleObject19.bin"/><Relationship Id="rId25" Type="http://schemas.openxmlformats.org/officeDocument/2006/relationships/oleObject" Target="../embeddings/oleObject18.bin"/><Relationship Id="rId24" Type="http://schemas.openxmlformats.org/officeDocument/2006/relationships/image" Target="../media/image18.wmf"/><Relationship Id="rId23" Type="http://schemas.openxmlformats.org/officeDocument/2006/relationships/oleObject" Target="../embeddings/oleObject17.bin"/><Relationship Id="rId22" Type="http://schemas.openxmlformats.org/officeDocument/2006/relationships/image" Target="../media/image17.wmf"/><Relationship Id="rId21" Type="http://schemas.openxmlformats.org/officeDocument/2006/relationships/oleObject" Target="../embeddings/oleObject16.bin"/><Relationship Id="rId20" Type="http://schemas.openxmlformats.org/officeDocument/2006/relationships/image" Target="../media/image16.wmf"/><Relationship Id="rId2" Type="http://schemas.openxmlformats.org/officeDocument/2006/relationships/image" Target="../media/image7.wmf"/><Relationship Id="rId19" Type="http://schemas.openxmlformats.org/officeDocument/2006/relationships/oleObject" Target="../embeddings/oleObject15.bin"/><Relationship Id="rId18" Type="http://schemas.openxmlformats.org/officeDocument/2006/relationships/image" Target="../media/image15.wmf"/><Relationship Id="rId17" Type="http://schemas.openxmlformats.org/officeDocument/2006/relationships/oleObject" Target="../embeddings/oleObject14.bin"/><Relationship Id="rId16" Type="http://schemas.openxmlformats.org/officeDocument/2006/relationships/image" Target="../media/image14.wmf"/><Relationship Id="rId15" Type="http://schemas.openxmlformats.org/officeDocument/2006/relationships/oleObject" Target="../embeddings/oleObject13.bin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12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3.wmf"/><Relationship Id="rId19" Type="http://schemas.openxmlformats.org/officeDocument/2006/relationships/vmlDrawing" Target="../drawings/vmlDrawing3.vml"/><Relationship Id="rId18" Type="http://schemas.openxmlformats.org/officeDocument/2006/relationships/slideLayout" Target="../slideLayouts/slideLayout7.xml"/><Relationship Id="rId17" Type="http://schemas.openxmlformats.org/officeDocument/2006/relationships/audio" Target="../media/audio1.wav"/><Relationship Id="rId16" Type="http://schemas.openxmlformats.org/officeDocument/2006/relationships/image" Target="../media/image30.wmf"/><Relationship Id="rId15" Type="http://schemas.openxmlformats.org/officeDocument/2006/relationships/oleObject" Target="../embeddings/oleObject33.bin"/><Relationship Id="rId14" Type="http://schemas.openxmlformats.org/officeDocument/2006/relationships/image" Target="../media/image29.wmf"/><Relationship Id="rId13" Type="http://schemas.openxmlformats.org/officeDocument/2006/relationships/oleObject" Target="../embeddings/oleObject32.bin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26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4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1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34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.xml"/><Relationship Id="rId8" Type="http://schemas.openxmlformats.org/officeDocument/2006/relationships/image" Target="../media/image38.wmf"/><Relationship Id="rId7" Type="http://schemas.openxmlformats.org/officeDocument/2006/relationships/oleObject" Target="../embeddings/oleObject39.bin"/><Relationship Id="rId6" Type="http://schemas.openxmlformats.org/officeDocument/2006/relationships/tags" Target="../tags/tag2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8.bin"/><Relationship Id="rId3" Type="http://schemas.openxmlformats.org/officeDocument/2006/relationships/tags" Target="../tags/tag1.xml"/><Relationship Id="rId2" Type="http://schemas.openxmlformats.org/officeDocument/2006/relationships/image" Target="../media/image36.png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11" Type="http://schemas.openxmlformats.org/officeDocument/2006/relationships/image" Target="../media/image39.wmf"/><Relationship Id="rId10" Type="http://schemas.openxmlformats.org/officeDocument/2006/relationships/oleObject" Target="../embeddings/oleObject40.bin"/><Relationship Id="rId1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43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42.bin"/><Relationship Id="rId25" Type="http://schemas.openxmlformats.org/officeDocument/2006/relationships/vmlDrawing" Target="../drawings/vmlDrawing6.v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10.xml"/><Relationship Id="rId22" Type="http://schemas.openxmlformats.org/officeDocument/2006/relationships/image" Target="../media/image48.wmf"/><Relationship Id="rId21" Type="http://schemas.openxmlformats.org/officeDocument/2006/relationships/oleObject" Target="../embeddings/oleObject48.bin"/><Relationship Id="rId20" Type="http://schemas.openxmlformats.org/officeDocument/2006/relationships/tags" Target="../tags/tag9.xml"/><Relationship Id="rId2" Type="http://schemas.openxmlformats.org/officeDocument/2006/relationships/image" Target="../media/image40.wmf"/><Relationship Id="rId19" Type="http://schemas.openxmlformats.org/officeDocument/2006/relationships/tags" Target="../tags/tag8.xml"/><Relationship Id="rId18" Type="http://schemas.openxmlformats.org/officeDocument/2006/relationships/tags" Target="../tags/tag7.xml"/><Relationship Id="rId17" Type="http://schemas.openxmlformats.org/officeDocument/2006/relationships/image" Target="../media/image47.wmf"/><Relationship Id="rId16" Type="http://schemas.openxmlformats.org/officeDocument/2006/relationships/oleObject" Target="../embeddings/oleObject47.bin"/><Relationship Id="rId15" Type="http://schemas.openxmlformats.org/officeDocument/2006/relationships/tags" Target="../tags/tag6.xml"/><Relationship Id="rId14" Type="http://schemas.openxmlformats.org/officeDocument/2006/relationships/image" Target="../media/image46.png"/><Relationship Id="rId13" Type="http://schemas.openxmlformats.org/officeDocument/2006/relationships/image" Target="../media/image45.wmf"/><Relationship Id="rId12" Type="http://schemas.openxmlformats.org/officeDocument/2006/relationships/oleObject" Target="../embeddings/oleObject46.bin"/><Relationship Id="rId11" Type="http://schemas.openxmlformats.org/officeDocument/2006/relationships/image" Target="../media/image44.wmf"/><Relationship Id="rId10" Type="http://schemas.openxmlformats.org/officeDocument/2006/relationships/oleObject" Target="../embeddings/oleObject45.bin"/><Relationship Id="rId1" Type="http://schemas.openxmlformats.org/officeDocument/2006/relationships/oleObject" Target="../embeddings/oleObject41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image" Target="../media/image50.wmf"/><Relationship Id="rId7" Type="http://schemas.openxmlformats.org/officeDocument/2006/relationships/oleObject" Target="../embeddings/oleObject50.bin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3" Type="http://schemas.openxmlformats.org/officeDocument/2006/relationships/vmlDrawing" Target="../drawings/vmlDrawing7.vml"/><Relationship Id="rId32" Type="http://schemas.openxmlformats.org/officeDocument/2006/relationships/slideLayout" Target="../slideLayouts/slideLayout7.xml"/><Relationship Id="rId31" Type="http://schemas.openxmlformats.org/officeDocument/2006/relationships/tags" Target="../tags/tag27.xml"/><Relationship Id="rId30" Type="http://schemas.openxmlformats.org/officeDocument/2006/relationships/tags" Target="../tags/tag26.xml"/><Relationship Id="rId3" Type="http://schemas.openxmlformats.org/officeDocument/2006/relationships/tags" Target="../tags/tag11.xml"/><Relationship Id="rId29" Type="http://schemas.openxmlformats.org/officeDocument/2006/relationships/tags" Target="../tags/tag25.xml"/><Relationship Id="rId28" Type="http://schemas.openxmlformats.org/officeDocument/2006/relationships/image" Target="../media/image55.wmf"/><Relationship Id="rId27" Type="http://schemas.openxmlformats.org/officeDocument/2006/relationships/oleObject" Target="../embeddings/oleObject55.bin"/><Relationship Id="rId26" Type="http://schemas.openxmlformats.org/officeDocument/2006/relationships/tags" Target="../tags/tag24.xml"/><Relationship Id="rId25" Type="http://schemas.openxmlformats.org/officeDocument/2006/relationships/image" Target="../media/image54.wmf"/><Relationship Id="rId24" Type="http://schemas.openxmlformats.org/officeDocument/2006/relationships/oleObject" Target="../embeddings/oleObject54.bin"/><Relationship Id="rId23" Type="http://schemas.openxmlformats.org/officeDocument/2006/relationships/tags" Target="../tags/tag23.xml"/><Relationship Id="rId22" Type="http://schemas.openxmlformats.org/officeDocument/2006/relationships/image" Target="../media/image53.wmf"/><Relationship Id="rId21" Type="http://schemas.openxmlformats.org/officeDocument/2006/relationships/oleObject" Target="../embeddings/oleObject53.bin"/><Relationship Id="rId20" Type="http://schemas.openxmlformats.org/officeDocument/2006/relationships/tags" Target="../tags/tag22.xml"/><Relationship Id="rId2" Type="http://schemas.openxmlformats.org/officeDocument/2006/relationships/image" Target="../media/image49.wmf"/><Relationship Id="rId19" Type="http://schemas.openxmlformats.org/officeDocument/2006/relationships/tags" Target="../tags/tag21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image" Target="../media/image52.wmf"/><Relationship Id="rId15" Type="http://schemas.openxmlformats.org/officeDocument/2006/relationships/oleObject" Target="../embeddings/oleObject52.bin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image" Target="../media/image51.wmf"/><Relationship Id="rId11" Type="http://schemas.openxmlformats.org/officeDocument/2006/relationships/oleObject" Target="../embeddings/oleObject51.bin"/><Relationship Id="rId10" Type="http://schemas.openxmlformats.org/officeDocument/2006/relationships/tags" Target="../tags/tag16.xml"/><Relationship Id="rId1" Type="http://schemas.openxmlformats.org/officeDocument/2006/relationships/oleObject" Target="../embeddings/oleObject49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wmf"/><Relationship Id="rId8" Type="http://schemas.openxmlformats.org/officeDocument/2006/relationships/oleObject" Target="../embeddings/oleObject59.bin"/><Relationship Id="rId7" Type="http://schemas.openxmlformats.org/officeDocument/2006/relationships/image" Target="../media/image59.wmf"/><Relationship Id="rId6" Type="http://schemas.openxmlformats.org/officeDocument/2006/relationships/oleObject" Target="../embeddings/oleObject58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7.bin"/><Relationship Id="rId3" Type="http://schemas.openxmlformats.org/officeDocument/2006/relationships/image" Target="../media/image57.wmf"/><Relationship Id="rId25" Type="http://schemas.openxmlformats.org/officeDocument/2006/relationships/vmlDrawing" Target="../drawings/vmlDrawing8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67.wmf"/><Relationship Id="rId22" Type="http://schemas.openxmlformats.org/officeDocument/2006/relationships/oleObject" Target="../embeddings/oleObject66.bin"/><Relationship Id="rId21" Type="http://schemas.openxmlformats.org/officeDocument/2006/relationships/image" Target="../media/image66.wmf"/><Relationship Id="rId20" Type="http://schemas.openxmlformats.org/officeDocument/2006/relationships/oleObject" Target="../embeddings/oleObject65.bin"/><Relationship Id="rId2" Type="http://schemas.openxmlformats.org/officeDocument/2006/relationships/oleObject" Target="../embeddings/oleObject56.bin"/><Relationship Id="rId19" Type="http://schemas.openxmlformats.org/officeDocument/2006/relationships/image" Target="../media/image65.wmf"/><Relationship Id="rId18" Type="http://schemas.openxmlformats.org/officeDocument/2006/relationships/oleObject" Target="../embeddings/oleObject64.bin"/><Relationship Id="rId17" Type="http://schemas.openxmlformats.org/officeDocument/2006/relationships/image" Target="../media/image64.wmf"/><Relationship Id="rId16" Type="http://schemas.openxmlformats.org/officeDocument/2006/relationships/oleObject" Target="../embeddings/oleObject63.bin"/><Relationship Id="rId15" Type="http://schemas.openxmlformats.org/officeDocument/2006/relationships/image" Target="../media/image63.wmf"/><Relationship Id="rId14" Type="http://schemas.openxmlformats.org/officeDocument/2006/relationships/oleObject" Target="../embeddings/oleObject62.bin"/><Relationship Id="rId13" Type="http://schemas.openxmlformats.org/officeDocument/2006/relationships/image" Target="../media/image62.wmf"/><Relationship Id="rId12" Type="http://schemas.openxmlformats.org/officeDocument/2006/relationships/oleObject" Target="../embeddings/oleObject61.bin"/><Relationship Id="rId11" Type="http://schemas.openxmlformats.org/officeDocument/2006/relationships/image" Target="../media/image61.wmf"/><Relationship Id="rId10" Type="http://schemas.openxmlformats.org/officeDocument/2006/relationships/oleObject" Target="../embeddings/oleObject60.bin"/><Relationship Id="rId1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1847088" y="1916748"/>
            <a:ext cx="6537960" cy="73850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4800" i="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第一章 质点运动学小结</a:t>
            </a:r>
            <a:endParaRPr lang="zh-CN" altLang="en-US" sz="4800" i="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357158" y="642918"/>
            <a:ext cx="4134465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 b="1" i="0" dirty="0">
                <a:latin typeface="Times New Roman" panose="02020603050405020304" pitchFamily="18" charset="0"/>
              </a:rPr>
              <a:t>1. </a:t>
            </a:r>
            <a:r>
              <a:rPr lang="zh-CN" altLang="en-US" sz="2800" b="1" i="0" dirty="0">
                <a:latin typeface="Times New Roman" panose="02020603050405020304" pitchFamily="18" charset="0"/>
              </a:rPr>
              <a:t>描述质点运动的物理量</a:t>
            </a:r>
            <a:endParaRPr lang="zh-CN" altLang="en-US" sz="2800" b="1" i="0" dirty="0">
              <a:latin typeface="Times New Roman" panose="02020603050405020304" pitchFamily="18" charset="0"/>
            </a:endParaRPr>
          </a:p>
        </p:txBody>
      </p:sp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703233" y="1171216"/>
            <a:ext cx="7920037" cy="652486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 i="0" dirty="0">
                <a:latin typeface="Times New Roman" panose="02020603050405020304" pitchFamily="18" charset="0"/>
              </a:rPr>
              <a:t>(1)</a:t>
            </a:r>
            <a:r>
              <a:rPr lang="en-US" altLang="zh-CN" sz="2800" b="0" i="0" dirty="0">
                <a:latin typeface="Times New Roman" panose="02020603050405020304" pitchFamily="18" charset="0"/>
              </a:rPr>
              <a:t> 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</a:rPr>
              <a:t>位矢</a:t>
            </a:r>
            <a:r>
              <a:rPr lang="zh-CN" altLang="en-US" sz="2800" i="0" dirty="0">
                <a:latin typeface="Times New Roman" panose="02020603050405020304" pitchFamily="18" charset="0"/>
              </a:rPr>
              <a:t>：</a:t>
            </a:r>
            <a:r>
              <a:rPr lang="zh-CN" altLang="en-US" sz="2400" i="0" dirty="0">
                <a:latin typeface="Times New Roman" panose="02020603050405020304" pitchFamily="18" charset="0"/>
              </a:rPr>
              <a:t>从坐标原点引向质点所在位置的有向线段。</a:t>
            </a:r>
            <a:endParaRPr lang="zh-CN" altLang="en-US" sz="2400" i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7465" name="Object 9"/>
          <p:cNvGraphicFramePr>
            <a:graphicFrameLocks noChangeAspect="1"/>
          </p:cNvGraphicFramePr>
          <p:nvPr/>
        </p:nvGraphicFramePr>
        <p:xfrm>
          <a:off x="4602133" y="1853852"/>
          <a:ext cx="2438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公式" r:id="rId1" imgW="58521600" imgH="11277600" progId="Equation.3">
                  <p:embed/>
                </p:oleObj>
              </mc:Choice>
              <mc:Fallback>
                <p:oleObj name="公式" r:id="rId1" imgW="58521600" imgH="11277600" progId="Equation.3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02133" y="1853852"/>
                        <a:ext cx="2438400" cy="46990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70" name="Rectangle 14"/>
          <p:cNvSpPr>
            <a:spLocks noChangeArrowheads="1"/>
          </p:cNvSpPr>
          <p:nvPr/>
        </p:nvSpPr>
        <p:spPr bwMode="auto">
          <a:xfrm>
            <a:off x="19020" y="2576165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7478" name="Rectangle 22"/>
          <p:cNvSpPr>
            <a:spLocks noChangeArrowheads="1"/>
          </p:cNvSpPr>
          <p:nvPr/>
        </p:nvSpPr>
        <p:spPr bwMode="auto">
          <a:xfrm>
            <a:off x="2071658" y="1706997"/>
            <a:ext cx="5832475" cy="652486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 i="0" dirty="0">
                <a:latin typeface="Times New Roman" panose="02020603050405020304" pitchFamily="18" charset="0"/>
              </a:rPr>
              <a:t>在直角坐标</a:t>
            </a:r>
            <a:r>
              <a:rPr lang="zh-CN" altLang="en-US" i="0" dirty="0">
                <a:latin typeface="Times New Roman" panose="02020603050405020304" pitchFamily="18" charset="0"/>
              </a:rPr>
              <a:t>系中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zh-CN" altLang="en-US" i="0" dirty="0">
                <a:latin typeface="Times New Roman" panose="02020603050405020304" pitchFamily="18" charset="0"/>
              </a:rPr>
              <a:t>  </a:t>
            </a:r>
            <a:endParaRPr lang="zh-CN" altLang="en-US" i="0" dirty="0">
              <a:latin typeface="Times New Roman" panose="02020603050405020304" pitchFamily="18" charset="0"/>
            </a:endParaRPr>
          </a:p>
        </p:txBody>
      </p:sp>
      <p:sp>
        <p:nvSpPr>
          <p:cNvPr id="147479" name="Text Box 23"/>
          <p:cNvSpPr txBox="1">
            <a:spLocks noChangeArrowheads="1"/>
          </p:cNvSpPr>
          <p:nvPr/>
        </p:nvSpPr>
        <p:spPr bwMode="auto">
          <a:xfrm>
            <a:off x="804806" y="3147666"/>
            <a:ext cx="2519362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400" b="1" i="0" dirty="0"/>
              <a:t>在直角坐标系中</a:t>
            </a:r>
            <a:endParaRPr lang="zh-CN" altLang="en-US" sz="2400" b="1" i="0" dirty="0"/>
          </a:p>
        </p:txBody>
      </p:sp>
      <p:graphicFrame>
        <p:nvGraphicFramePr>
          <p:cNvPr id="147480" name="Object 24"/>
          <p:cNvGraphicFramePr>
            <a:graphicFrameLocks noChangeAspect="1"/>
          </p:cNvGraphicFramePr>
          <p:nvPr/>
        </p:nvGraphicFramePr>
        <p:xfrm>
          <a:off x="3513108" y="3171477"/>
          <a:ext cx="36703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公式" r:id="rId3" imgW="98145600" imgH="10972800" progId="Equation.3">
                  <p:embed/>
                </p:oleObj>
              </mc:Choice>
              <mc:Fallback>
                <p:oleObj name="公式" r:id="rId3" imgW="98145600" imgH="10972800" progId="Equation.3">
                  <p:embed/>
                  <p:pic>
                    <p:nvPicPr>
                      <p:cNvPr id="0" name="图片 1026"/>
                      <p:cNvPicPr preferRelativeResize="0"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13108" y="3171477"/>
                        <a:ext cx="3670300" cy="4095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81" name="Object 25"/>
          <p:cNvGraphicFramePr>
            <a:graphicFrameLocks noChangeAspect="1"/>
          </p:cNvGraphicFramePr>
          <p:nvPr/>
        </p:nvGraphicFramePr>
        <p:xfrm>
          <a:off x="3805202" y="3576294"/>
          <a:ext cx="1371600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公式" r:id="rId5" imgW="27736800" imgH="31699200" progId="Equation.3">
                  <p:embed/>
                </p:oleObj>
              </mc:Choice>
              <mc:Fallback>
                <p:oleObj name="公式" r:id="rId5" imgW="27736800" imgH="31699200" progId="Equation.3">
                  <p:embed/>
                  <p:pic>
                    <p:nvPicPr>
                      <p:cNvPr id="0" name="图片 102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5202" y="3576294"/>
                        <a:ext cx="1371600" cy="151923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82" name="Object 26"/>
          <p:cNvGraphicFramePr>
            <a:graphicFrameLocks noChangeAspect="1"/>
          </p:cNvGraphicFramePr>
          <p:nvPr/>
        </p:nvGraphicFramePr>
        <p:xfrm>
          <a:off x="3376574" y="5076492"/>
          <a:ext cx="1278523" cy="479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公式" r:id="rId7" imgW="21945600" imgH="8229600" progId="Equation.3">
                  <p:embed/>
                </p:oleObj>
              </mc:Choice>
              <mc:Fallback>
                <p:oleObj name="公式" r:id="rId7" imgW="21945600" imgH="8229600" progId="Equation.3">
                  <p:embed/>
                  <p:pic>
                    <p:nvPicPr>
                      <p:cNvPr id="0" name="图片 102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76574" y="5076492"/>
                        <a:ext cx="1278523" cy="479446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83" name="Rectangle 27"/>
          <p:cNvSpPr>
            <a:spLocks noChangeArrowheads="1"/>
          </p:cNvSpPr>
          <p:nvPr/>
        </p:nvSpPr>
        <p:spPr bwMode="auto">
          <a:xfrm>
            <a:off x="703233" y="2501552"/>
            <a:ext cx="8064500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0" dirty="0">
                <a:latin typeface="Times New Roman" panose="02020603050405020304" pitchFamily="18" charset="0"/>
              </a:rPr>
              <a:t>(2) 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</a:rPr>
              <a:t>运动方程</a:t>
            </a:r>
            <a:endParaRPr lang="zh-CN" altLang="en-US" sz="2800" b="1" i="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7484" name="Rectangle 28"/>
          <p:cNvSpPr>
            <a:spLocks noChangeArrowheads="1"/>
          </p:cNvSpPr>
          <p:nvPr/>
        </p:nvSpPr>
        <p:spPr bwMode="auto">
          <a:xfrm>
            <a:off x="1090558" y="5147930"/>
            <a:ext cx="2108269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i="0" dirty="0"/>
              <a:t>在自然坐标中 </a:t>
            </a:r>
            <a:endParaRPr lang="zh-CN" altLang="en-US" sz="2400" i="0" dirty="0"/>
          </a:p>
        </p:txBody>
      </p:sp>
      <p:sp>
        <p:nvSpPr>
          <p:cNvPr id="147485" name="Rectangle 29"/>
          <p:cNvSpPr>
            <a:spLocks noChangeArrowheads="1"/>
          </p:cNvSpPr>
          <p:nvPr/>
        </p:nvSpPr>
        <p:spPr bwMode="auto">
          <a:xfrm>
            <a:off x="447616" y="3933484"/>
            <a:ext cx="3262432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i="0" dirty="0"/>
              <a:t>直角坐标系中分量表示</a:t>
            </a:r>
            <a:endParaRPr lang="zh-CN" altLang="en-US" sz="2400" i="0" dirty="0"/>
          </a:p>
        </p:txBody>
      </p:sp>
      <p:grpSp>
        <p:nvGrpSpPr>
          <p:cNvPr id="15" name="Group 21"/>
          <p:cNvGrpSpPr/>
          <p:nvPr/>
        </p:nvGrpSpPr>
        <p:grpSpPr bwMode="auto">
          <a:xfrm>
            <a:off x="714348" y="5643578"/>
            <a:ext cx="5351462" cy="631825"/>
            <a:chOff x="96" y="2160"/>
            <a:chExt cx="3371" cy="398"/>
          </a:xfrm>
        </p:grpSpPr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96" y="2208"/>
              <a:ext cx="187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0000FF"/>
                </a:buClr>
                <a:buFont typeface="Wingdings" panose="05000000000000000000" pitchFamily="2" charset="2"/>
                <a:buChar char="Ø"/>
              </a:pPr>
              <a:r>
                <a:rPr kumimoji="1" lang="en-US" altLang="zh-CN" sz="2800" b="1" dirty="0">
                  <a:latin typeface="宋体" panose="02010600030101010101" pitchFamily="2" charset="-122"/>
                </a:rPr>
                <a:t>  </a:t>
              </a:r>
              <a:r>
                <a:rPr kumimoji="1" lang="zh-CN" altLang="en-US" sz="2800" b="1" dirty="0">
                  <a:latin typeface="宋体" panose="02010600030101010101" pitchFamily="2" charset="-122"/>
                </a:rPr>
                <a:t>轨迹方程</a:t>
              </a:r>
              <a:endParaRPr kumimoji="1" lang="zh-CN" altLang="en-US" sz="2800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17" name="Object 23"/>
            <p:cNvGraphicFramePr>
              <a:graphicFrameLocks noChangeAspect="1"/>
            </p:cNvGraphicFramePr>
            <p:nvPr/>
          </p:nvGraphicFramePr>
          <p:xfrm>
            <a:off x="2112" y="2160"/>
            <a:ext cx="1355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公式" r:id="rId9" imgW="19812000" imgH="5181600" progId="Equation.3">
                    <p:embed/>
                  </p:oleObj>
                </mc:Choice>
                <mc:Fallback>
                  <p:oleObj name="公式" r:id="rId9" imgW="19812000" imgH="5181600" progId="Equation.3">
                    <p:embed/>
                    <p:pic>
                      <p:nvPicPr>
                        <p:cNvPr id="0" name="Object 2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112" y="2160"/>
                          <a:ext cx="1355" cy="39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7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/>
      <p:bldP spid="147462" grpId="0"/>
      <p:bldP spid="147478" grpId="0"/>
      <p:bldP spid="147479" grpId="0"/>
      <p:bldP spid="147483" grpId="0"/>
      <p:bldP spid="147484" grpId="0"/>
      <p:bldP spid="1474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612775" y="473075"/>
            <a:ext cx="7921625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i="0" dirty="0">
                <a:latin typeface="Times New Roman" panose="02020603050405020304" pitchFamily="18" charset="0"/>
              </a:rPr>
              <a:t>(3)</a:t>
            </a:r>
            <a:r>
              <a:rPr lang="zh-CN" altLang="en-US" sz="2400" b="1" i="0" dirty="0">
                <a:solidFill>
                  <a:srgbClr val="FF0000"/>
                </a:solidFill>
                <a:latin typeface="Times New Roman" panose="02020603050405020304" pitchFamily="18" charset="0"/>
              </a:rPr>
              <a:t>位移</a:t>
            </a:r>
            <a:r>
              <a:rPr lang="zh-CN" altLang="en-US" sz="2400" i="0" dirty="0">
                <a:latin typeface="Times New Roman" panose="02020603050405020304" pitchFamily="18" charset="0"/>
              </a:rPr>
              <a:t>：由质点的初始位置指向末位置的矢量。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8486" name="Object 6"/>
          <p:cNvGraphicFramePr>
            <a:graphicFrameLocks noChangeAspect="1"/>
          </p:cNvGraphicFramePr>
          <p:nvPr/>
        </p:nvGraphicFramePr>
        <p:xfrm>
          <a:off x="2987675" y="1087438"/>
          <a:ext cx="27606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公式" r:id="rId1" imgW="73456800" imgH="10058400" progId="Equation.3">
                  <p:embed/>
                </p:oleObj>
              </mc:Choice>
              <mc:Fallback>
                <p:oleObj name="公式" r:id="rId1" imgW="73456800" imgH="10058400" progId="Equation.3">
                  <p:embed/>
                  <p:pic>
                    <p:nvPicPr>
                      <p:cNvPr id="0" name="图片 2048"/>
                      <p:cNvPicPr preferRelativeResize="0"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7675" y="1087438"/>
                        <a:ext cx="2760663" cy="3778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1142976" y="1571612"/>
            <a:ext cx="2339102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i="0" dirty="0">
                <a:latin typeface="Times New Roman" panose="02020603050405020304" pitchFamily="18" charset="0"/>
              </a:rPr>
              <a:t>在直角坐标系中</a:t>
            </a:r>
            <a:endParaRPr lang="zh-CN" altLang="en-US" sz="2400" i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8490" name="Object 10"/>
          <p:cNvGraphicFramePr>
            <a:graphicFrameLocks noChangeAspect="1"/>
          </p:cNvGraphicFramePr>
          <p:nvPr/>
        </p:nvGraphicFramePr>
        <p:xfrm>
          <a:off x="3571868" y="1714488"/>
          <a:ext cx="295116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公式" r:id="rId3" imgW="78943200" imgH="10972800" progId="Equation.3">
                  <p:embed/>
                </p:oleObj>
              </mc:Choice>
              <mc:Fallback>
                <p:oleObj name="公式" r:id="rId3" imgW="78943200" imgH="10972800" progId="Equation.3">
                  <p:embed/>
                  <p:pic>
                    <p:nvPicPr>
                      <p:cNvPr id="0" name="图片 2050"/>
                      <p:cNvPicPr preferRelativeResize="0"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1868" y="1714488"/>
                        <a:ext cx="2951162" cy="4095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1" name="Text Box 11"/>
          <p:cNvSpPr txBox="1">
            <a:spLocks noChangeArrowheads="1"/>
          </p:cNvSpPr>
          <p:nvPr/>
        </p:nvSpPr>
        <p:spPr bwMode="auto">
          <a:xfrm>
            <a:off x="642910" y="2428868"/>
            <a:ext cx="7416800" cy="89255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1260475" indent="-1260475" algn="l">
              <a:spcBef>
                <a:spcPct val="50000"/>
              </a:spcBef>
            </a:pPr>
            <a:r>
              <a:rPr lang="en-US" altLang="zh-CN" sz="2800" i="0" dirty="0">
                <a:latin typeface="Times New Roman" panose="02020603050405020304" pitchFamily="18" charset="0"/>
              </a:rPr>
              <a:t>(4)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</a:rPr>
              <a:t>路程</a:t>
            </a:r>
            <a:r>
              <a:rPr lang="zh-CN" altLang="en-US" sz="2800" i="0" dirty="0">
                <a:latin typeface="Times New Roman" panose="02020603050405020304" pitchFamily="18" charset="0"/>
              </a:rPr>
              <a:t>：</a:t>
            </a:r>
            <a:r>
              <a:rPr lang="zh-CN" altLang="en-US" sz="2400" i="0" dirty="0">
                <a:latin typeface="Times New Roman" panose="02020603050405020304" pitchFamily="18" charset="0"/>
              </a:rPr>
              <a:t>物体运动时沿轨迹实际通过的路径长度称为路程，用</a:t>
            </a:r>
            <a:r>
              <a:rPr lang="en-US" altLang="zh-CN" sz="2400" dirty="0">
                <a:latin typeface="Times New Roman" panose="02020603050405020304" pitchFamily="18" charset="0"/>
              </a:rPr>
              <a:t>s </a:t>
            </a:r>
            <a:r>
              <a:rPr lang="zh-CN" altLang="en-US" sz="2400" i="0" dirty="0">
                <a:latin typeface="Times New Roman" panose="02020603050405020304" pitchFamily="18" charset="0"/>
              </a:rPr>
              <a:t>表示</a:t>
            </a:r>
            <a:r>
              <a:rPr lang="en-US" altLang="zh-CN" sz="2400" i="0" dirty="0">
                <a:latin typeface="Times New Roman" panose="02020603050405020304" pitchFamily="18" charset="0"/>
              </a:rPr>
              <a:t>.</a:t>
            </a:r>
            <a:endParaRPr lang="en-US" altLang="zh-CN" sz="2400" i="0" dirty="0">
              <a:latin typeface="Times New Roman" panose="02020603050405020304" pitchFamily="18" charset="0"/>
            </a:endParaRP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8498" name="Rectangle 1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8502" name="Rectangle 22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8511" name="Rectangle 31"/>
          <p:cNvSpPr>
            <a:spLocks noChangeArrowheads="1"/>
          </p:cNvSpPr>
          <p:nvPr/>
        </p:nvSpPr>
        <p:spPr bwMode="auto">
          <a:xfrm>
            <a:off x="5357818" y="3071810"/>
            <a:ext cx="473206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i="0" dirty="0">
                <a:latin typeface="Times New Roman" panose="02020603050405020304" pitchFamily="18" charset="0"/>
              </a:rPr>
              <a:t>但 </a:t>
            </a:r>
            <a:endParaRPr lang="zh-CN" altLang="en-US" i="0" dirty="0">
              <a:latin typeface="Times New Roman" panose="02020603050405020304" pitchFamily="18" charset="0"/>
            </a:endParaRPr>
          </a:p>
        </p:txBody>
      </p:sp>
      <p:grpSp>
        <p:nvGrpSpPr>
          <p:cNvPr id="23" name="Group 10"/>
          <p:cNvGrpSpPr/>
          <p:nvPr/>
        </p:nvGrpSpPr>
        <p:grpSpPr bwMode="auto">
          <a:xfrm>
            <a:off x="214313" y="3714750"/>
            <a:ext cx="4479925" cy="730250"/>
            <a:chOff x="3216" y="2163"/>
            <a:chExt cx="2822" cy="460"/>
          </a:xfrm>
        </p:grpSpPr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3216" y="2256"/>
              <a:ext cx="182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注意</a:t>
              </a:r>
              <a:r>
                <a:rPr lang="en-US" altLang="zh-CN" sz="28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:  </a:t>
              </a:r>
              <a:r>
                <a:rPr lang="zh-CN" altLang="en-US" sz="28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一般</a:t>
              </a:r>
              <a:endParaRPr lang="zh-CN" altLang="en-US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5" name="Object 12"/>
            <p:cNvGraphicFramePr>
              <a:graphicFrameLocks noChangeAspect="1"/>
            </p:cNvGraphicFramePr>
            <p:nvPr/>
          </p:nvGraphicFramePr>
          <p:xfrm>
            <a:off x="4431" y="2163"/>
            <a:ext cx="1607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name="公式" r:id="rId5" imgW="21336000" imgH="6096000" progId="Equation.3">
                    <p:embed/>
                  </p:oleObj>
                </mc:Choice>
                <mc:Fallback>
                  <p:oleObj name="公式" r:id="rId5" imgW="21336000" imgH="6096000" progId="Equation.3">
                    <p:embed/>
                    <p:pic>
                      <p:nvPicPr>
                        <p:cNvPr id="0" name="Object 1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431" y="2163"/>
                          <a:ext cx="1607" cy="46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81"/>
          <p:cNvGrpSpPr/>
          <p:nvPr/>
        </p:nvGrpSpPr>
        <p:grpSpPr bwMode="auto">
          <a:xfrm>
            <a:off x="1460500" y="4686300"/>
            <a:ext cx="2781300" cy="1817688"/>
            <a:chOff x="816" y="432"/>
            <a:chExt cx="1840" cy="1334"/>
          </a:xfrm>
        </p:grpSpPr>
        <p:grpSp>
          <p:nvGrpSpPr>
            <p:cNvPr id="27" name="Group 82"/>
            <p:cNvGrpSpPr/>
            <p:nvPr/>
          </p:nvGrpSpPr>
          <p:grpSpPr bwMode="auto">
            <a:xfrm>
              <a:off x="816" y="432"/>
              <a:ext cx="1840" cy="1296"/>
              <a:chOff x="816" y="432"/>
              <a:chExt cx="1840" cy="1296"/>
            </a:xfrm>
          </p:grpSpPr>
          <p:sp>
            <p:nvSpPr>
              <p:cNvPr id="31" name="Line 83"/>
              <p:cNvSpPr>
                <a:spLocks noChangeShapeType="1"/>
              </p:cNvSpPr>
              <p:nvPr/>
            </p:nvSpPr>
            <p:spPr bwMode="auto">
              <a:xfrm>
                <a:off x="1254" y="1328"/>
                <a:ext cx="14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84"/>
              <p:cNvSpPr>
                <a:spLocks noChangeShapeType="1"/>
              </p:cNvSpPr>
              <p:nvPr/>
            </p:nvSpPr>
            <p:spPr bwMode="auto">
              <a:xfrm flipH="1">
                <a:off x="816" y="1321"/>
                <a:ext cx="439" cy="4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85"/>
              <p:cNvSpPr>
                <a:spLocks noChangeShapeType="1"/>
              </p:cNvSpPr>
              <p:nvPr/>
            </p:nvSpPr>
            <p:spPr bwMode="auto">
              <a:xfrm flipV="1">
                <a:off x="1251" y="432"/>
                <a:ext cx="0" cy="8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8" name="Object 25"/>
            <p:cNvGraphicFramePr>
              <a:graphicFrameLocks noChangeAspect="1"/>
            </p:cNvGraphicFramePr>
            <p:nvPr/>
          </p:nvGraphicFramePr>
          <p:xfrm>
            <a:off x="912" y="1632"/>
            <a:ext cx="144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" name="Equation" r:id="rId7" imgW="4267200" imgH="3962400" progId="Equation.3">
                    <p:embed/>
                  </p:oleObj>
                </mc:Choice>
                <mc:Fallback>
                  <p:oleObj name="Equation" r:id="rId7" imgW="4267200" imgH="3962400" progId="Equation.3">
                    <p:embed/>
                    <p:pic>
                      <p:nvPicPr>
                        <p:cNvPr id="0" name="Object 2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12" y="1632"/>
                          <a:ext cx="144" cy="13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6"/>
            <p:cNvGraphicFramePr>
              <a:graphicFrameLocks noChangeAspect="1"/>
            </p:cNvGraphicFramePr>
            <p:nvPr/>
          </p:nvGraphicFramePr>
          <p:xfrm>
            <a:off x="2511" y="1392"/>
            <a:ext cx="113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" name="Equation" r:id="rId9" imgW="3352800" imgH="3962400" progId="Equation.3">
                    <p:embed/>
                  </p:oleObj>
                </mc:Choice>
                <mc:Fallback>
                  <p:oleObj name="Equation" r:id="rId9" imgW="3352800" imgH="3962400" progId="Equation.3">
                    <p:embed/>
                    <p:pic>
                      <p:nvPicPr>
                        <p:cNvPr id="0" name="Object 2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511" y="1392"/>
                          <a:ext cx="113" cy="13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7"/>
            <p:cNvGraphicFramePr>
              <a:graphicFrameLocks noChangeAspect="1"/>
            </p:cNvGraphicFramePr>
            <p:nvPr/>
          </p:nvGraphicFramePr>
          <p:xfrm>
            <a:off x="1099" y="432"/>
            <a:ext cx="124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Equation" r:id="rId11" imgW="3657600" imgH="3962400" progId="Equation.3">
                    <p:embed/>
                  </p:oleObj>
                </mc:Choice>
                <mc:Fallback>
                  <p:oleObj name="Equation" r:id="rId11" imgW="3657600" imgH="3962400" progId="Equation.3">
                    <p:embed/>
                    <p:pic>
                      <p:nvPicPr>
                        <p:cNvPr id="0" name="Object 2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99" y="432"/>
                          <a:ext cx="124" cy="13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Freeform 89"/>
          <p:cNvSpPr/>
          <p:nvPr/>
        </p:nvSpPr>
        <p:spPr bwMode="auto">
          <a:xfrm>
            <a:off x="1574800" y="4700588"/>
            <a:ext cx="2251075" cy="566737"/>
          </a:xfrm>
          <a:custGeom>
            <a:avLst/>
            <a:gdLst>
              <a:gd name="T0" fmla="*/ 0 w 3545"/>
              <a:gd name="T1" fmla="*/ 2147483647 h 894"/>
              <a:gd name="T2" fmla="*/ 2147483647 w 3545"/>
              <a:gd name="T3" fmla="*/ 2147483647 h 894"/>
              <a:gd name="T4" fmla="*/ 2147483647 w 3545"/>
              <a:gd name="T5" fmla="*/ 2147483647 h 894"/>
              <a:gd name="T6" fmla="*/ 2147483647 w 3545"/>
              <a:gd name="T7" fmla="*/ 2147483647 h 894"/>
              <a:gd name="T8" fmla="*/ 2147483647 w 3545"/>
              <a:gd name="T9" fmla="*/ 2147483647 h 894"/>
              <a:gd name="T10" fmla="*/ 2147483647 w 3545"/>
              <a:gd name="T11" fmla="*/ 2147483647 h 8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45"/>
              <a:gd name="T19" fmla="*/ 0 h 894"/>
              <a:gd name="T20" fmla="*/ 3545 w 3545"/>
              <a:gd name="T21" fmla="*/ 894 h 8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45" h="894">
                <a:moveTo>
                  <a:pt x="0" y="655"/>
                </a:moveTo>
                <a:cubicBezTo>
                  <a:pt x="113" y="694"/>
                  <a:pt x="468" y="880"/>
                  <a:pt x="681" y="887"/>
                </a:cubicBezTo>
                <a:cubicBezTo>
                  <a:pt x="894" y="894"/>
                  <a:pt x="1028" y="840"/>
                  <a:pt x="1281" y="695"/>
                </a:cubicBezTo>
                <a:cubicBezTo>
                  <a:pt x="1534" y="550"/>
                  <a:pt x="1896" y="0"/>
                  <a:pt x="2201" y="15"/>
                </a:cubicBezTo>
                <a:cubicBezTo>
                  <a:pt x="2506" y="30"/>
                  <a:pt x="2889" y="703"/>
                  <a:pt x="3113" y="783"/>
                </a:cubicBezTo>
                <a:cubicBezTo>
                  <a:pt x="3337" y="863"/>
                  <a:pt x="3455" y="555"/>
                  <a:pt x="3545" y="495"/>
                </a:cubicBezTo>
              </a:path>
            </a:pathLst>
          </a:custGeom>
          <a:noFill/>
          <a:ln w="28575">
            <a:solidFill>
              <a:srgbClr val="FF66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5" name="Group 90"/>
          <p:cNvGrpSpPr/>
          <p:nvPr/>
        </p:nvGrpSpPr>
        <p:grpSpPr bwMode="auto">
          <a:xfrm>
            <a:off x="2082800" y="5030788"/>
            <a:ext cx="482600" cy="900112"/>
            <a:chOff x="1232" y="744"/>
            <a:chExt cx="304" cy="567"/>
          </a:xfrm>
        </p:grpSpPr>
        <p:grpSp>
          <p:nvGrpSpPr>
            <p:cNvPr id="36" name="Group 91"/>
            <p:cNvGrpSpPr/>
            <p:nvPr/>
          </p:nvGrpSpPr>
          <p:grpSpPr bwMode="auto">
            <a:xfrm>
              <a:off x="1257" y="744"/>
              <a:ext cx="279" cy="567"/>
              <a:chOff x="1257" y="744"/>
              <a:chExt cx="279" cy="567"/>
            </a:xfrm>
          </p:grpSpPr>
          <p:sp>
            <p:nvSpPr>
              <p:cNvPr id="38" name="Oval 92"/>
              <p:cNvSpPr>
                <a:spLocks noChangeArrowheads="1"/>
              </p:cNvSpPr>
              <p:nvPr/>
            </p:nvSpPr>
            <p:spPr bwMode="auto">
              <a:xfrm>
                <a:off x="1440" y="744"/>
                <a:ext cx="96" cy="96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765E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93"/>
              <p:cNvSpPr>
                <a:spLocks noChangeShapeType="1"/>
              </p:cNvSpPr>
              <p:nvPr/>
            </p:nvSpPr>
            <p:spPr bwMode="auto">
              <a:xfrm flipV="1">
                <a:off x="1257" y="768"/>
                <a:ext cx="231" cy="543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7" name="Object 28"/>
            <p:cNvGraphicFramePr>
              <a:graphicFrameLocks noChangeAspect="1"/>
            </p:cNvGraphicFramePr>
            <p:nvPr/>
          </p:nvGraphicFramePr>
          <p:xfrm>
            <a:off x="1232" y="864"/>
            <a:ext cx="153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name="Equation" r:id="rId13" imgW="3048000" imgH="5181600" progId="Equation.3">
                    <p:embed/>
                  </p:oleObj>
                </mc:Choice>
                <mc:Fallback>
                  <p:oleObj name="Equation" r:id="rId13" imgW="3048000" imgH="5181600" progId="Equation.3">
                    <p:embed/>
                    <p:pic>
                      <p:nvPicPr>
                        <p:cNvPr id="0" name="Object 2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232" y="864"/>
                          <a:ext cx="153" cy="26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Group 95"/>
          <p:cNvGrpSpPr/>
          <p:nvPr/>
        </p:nvGrpSpPr>
        <p:grpSpPr bwMode="auto">
          <a:xfrm>
            <a:off x="2146300" y="4967288"/>
            <a:ext cx="1270000" cy="939800"/>
            <a:chOff x="1264" y="720"/>
            <a:chExt cx="800" cy="592"/>
          </a:xfrm>
        </p:grpSpPr>
        <p:grpSp>
          <p:nvGrpSpPr>
            <p:cNvPr id="41" name="Group 96"/>
            <p:cNvGrpSpPr/>
            <p:nvPr/>
          </p:nvGrpSpPr>
          <p:grpSpPr bwMode="auto">
            <a:xfrm>
              <a:off x="1264" y="720"/>
              <a:ext cx="800" cy="592"/>
              <a:chOff x="1264" y="720"/>
              <a:chExt cx="800" cy="592"/>
            </a:xfrm>
          </p:grpSpPr>
          <p:sp>
            <p:nvSpPr>
              <p:cNvPr id="43" name="Oval 97"/>
              <p:cNvSpPr>
                <a:spLocks noChangeArrowheads="1"/>
              </p:cNvSpPr>
              <p:nvPr/>
            </p:nvSpPr>
            <p:spPr bwMode="auto">
              <a:xfrm>
                <a:off x="1968" y="720"/>
                <a:ext cx="96" cy="96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765E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98"/>
              <p:cNvSpPr>
                <a:spLocks noChangeShapeType="1"/>
              </p:cNvSpPr>
              <p:nvPr/>
            </p:nvSpPr>
            <p:spPr bwMode="auto">
              <a:xfrm flipV="1">
                <a:off x="1264" y="768"/>
                <a:ext cx="752" cy="54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42" name="Object 29"/>
            <p:cNvGraphicFramePr>
              <a:graphicFrameLocks noChangeAspect="1"/>
            </p:cNvGraphicFramePr>
            <p:nvPr/>
          </p:nvGraphicFramePr>
          <p:xfrm>
            <a:off x="1632" y="960"/>
            <a:ext cx="168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Equation" r:id="rId15" imgW="3352800" imgH="5181600" progId="Equation.3">
                    <p:embed/>
                  </p:oleObj>
                </mc:Choice>
                <mc:Fallback>
                  <p:oleObj name="Equation" r:id="rId15" imgW="3352800" imgH="5181600" progId="Equation.3">
                    <p:embed/>
                    <p:pic>
                      <p:nvPicPr>
                        <p:cNvPr id="0" name="Object 2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632" y="960"/>
                          <a:ext cx="168" cy="26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" name="Group 100"/>
          <p:cNvGrpSpPr/>
          <p:nvPr/>
        </p:nvGrpSpPr>
        <p:grpSpPr bwMode="auto">
          <a:xfrm>
            <a:off x="2349500" y="4814888"/>
            <a:ext cx="1219200" cy="533400"/>
            <a:chOff x="1392" y="624"/>
            <a:chExt cx="768" cy="336"/>
          </a:xfrm>
        </p:grpSpPr>
        <p:sp>
          <p:nvSpPr>
            <p:cNvPr id="46" name="Line 101"/>
            <p:cNvSpPr>
              <a:spLocks noChangeShapeType="1"/>
            </p:cNvSpPr>
            <p:nvPr/>
          </p:nvSpPr>
          <p:spPr bwMode="auto">
            <a:xfrm>
              <a:off x="1488" y="768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7" name="Object 30"/>
            <p:cNvGraphicFramePr>
              <a:graphicFrameLocks noChangeAspect="1"/>
            </p:cNvGraphicFramePr>
            <p:nvPr/>
          </p:nvGraphicFramePr>
          <p:xfrm>
            <a:off x="1584" y="777"/>
            <a:ext cx="240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Equation" r:id="rId17" imgW="5181600" imgH="3962400" progId="Equation.3">
                    <p:embed/>
                  </p:oleObj>
                </mc:Choice>
                <mc:Fallback>
                  <p:oleObj name="Equation" r:id="rId17" imgW="5181600" imgH="3962400" progId="Equation.3">
                    <p:embed/>
                    <p:pic>
                      <p:nvPicPr>
                        <p:cNvPr id="0" name="Object 3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584" y="777"/>
                          <a:ext cx="240" cy="18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31"/>
            <p:cNvGraphicFramePr>
              <a:graphicFrameLocks noChangeAspect="1"/>
            </p:cNvGraphicFramePr>
            <p:nvPr/>
          </p:nvGraphicFramePr>
          <p:xfrm>
            <a:off x="1392" y="624"/>
            <a:ext cx="96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Equation" r:id="rId19" imgW="3657600" imgH="3962400" progId="Equation.3">
                    <p:embed/>
                  </p:oleObj>
                </mc:Choice>
                <mc:Fallback>
                  <p:oleObj name="Equation" r:id="rId19" imgW="3657600" imgH="3962400" progId="Equation.3">
                    <p:embed/>
                    <p:pic>
                      <p:nvPicPr>
                        <p:cNvPr id="0" name="Object 3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392" y="624"/>
                          <a:ext cx="96" cy="10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32"/>
            <p:cNvGraphicFramePr>
              <a:graphicFrameLocks noChangeAspect="1"/>
            </p:cNvGraphicFramePr>
            <p:nvPr/>
          </p:nvGraphicFramePr>
          <p:xfrm>
            <a:off x="2064" y="672"/>
            <a:ext cx="96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Equation" r:id="rId21" imgW="3657600" imgH="3962400" progId="Equation.3">
                    <p:embed/>
                  </p:oleObj>
                </mc:Choice>
                <mc:Fallback>
                  <p:oleObj name="Equation" r:id="rId21" imgW="3657600" imgH="3962400" progId="Equation.3">
                    <p:embed/>
                    <p:pic>
                      <p:nvPicPr>
                        <p:cNvPr id="0" name="Object 3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064" y="672"/>
                          <a:ext cx="96" cy="10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" name="Object 33"/>
          <p:cNvGraphicFramePr>
            <a:graphicFrameLocks noChangeAspect="1"/>
          </p:cNvGraphicFramePr>
          <p:nvPr/>
        </p:nvGraphicFramePr>
        <p:xfrm>
          <a:off x="2730500" y="4572000"/>
          <a:ext cx="3429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23" imgW="5486400" imgH="4267200" progId="Equation.3">
                  <p:embed/>
                </p:oleObj>
              </mc:Choice>
              <mc:Fallback>
                <p:oleObj name="Equation" r:id="rId23" imgW="5486400" imgH="4267200" progId="Equation.3">
                  <p:embed/>
                  <p:pic>
                    <p:nvPicPr>
                      <p:cNvPr id="0" name="Object 33"/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730500" y="4572000"/>
                        <a:ext cx="342900" cy="266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Group 106"/>
          <p:cNvGrpSpPr/>
          <p:nvPr/>
        </p:nvGrpSpPr>
        <p:grpSpPr bwMode="auto">
          <a:xfrm>
            <a:off x="4786313" y="5314950"/>
            <a:ext cx="482600" cy="900113"/>
            <a:chOff x="1232" y="744"/>
            <a:chExt cx="304" cy="567"/>
          </a:xfrm>
        </p:grpSpPr>
        <p:grpSp>
          <p:nvGrpSpPr>
            <p:cNvPr id="52" name="Group 107"/>
            <p:cNvGrpSpPr/>
            <p:nvPr/>
          </p:nvGrpSpPr>
          <p:grpSpPr bwMode="auto">
            <a:xfrm>
              <a:off x="1257" y="744"/>
              <a:ext cx="279" cy="567"/>
              <a:chOff x="1257" y="744"/>
              <a:chExt cx="279" cy="567"/>
            </a:xfrm>
          </p:grpSpPr>
          <p:sp>
            <p:nvSpPr>
              <p:cNvPr id="54" name="Oval 108"/>
              <p:cNvSpPr>
                <a:spLocks noChangeArrowheads="1"/>
              </p:cNvSpPr>
              <p:nvPr/>
            </p:nvSpPr>
            <p:spPr bwMode="auto">
              <a:xfrm>
                <a:off x="1440" y="744"/>
                <a:ext cx="96" cy="96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765E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109"/>
              <p:cNvSpPr>
                <a:spLocks noChangeShapeType="1"/>
              </p:cNvSpPr>
              <p:nvPr/>
            </p:nvSpPr>
            <p:spPr bwMode="auto">
              <a:xfrm flipV="1">
                <a:off x="1257" y="768"/>
                <a:ext cx="231" cy="543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53" name="Object 34"/>
            <p:cNvGraphicFramePr>
              <a:graphicFrameLocks noChangeAspect="1"/>
            </p:cNvGraphicFramePr>
            <p:nvPr/>
          </p:nvGraphicFramePr>
          <p:xfrm>
            <a:off x="1232" y="864"/>
            <a:ext cx="153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" name="Equation" r:id="rId25" imgW="3048000" imgH="5181600" progId="Equation.3">
                    <p:embed/>
                  </p:oleObj>
                </mc:Choice>
                <mc:Fallback>
                  <p:oleObj name="Equation" r:id="rId25" imgW="3048000" imgH="5181600" progId="Equation.3">
                    <p:embed/>
                    <p:pic>
                      <p:nvPicPr>
                        <p:cNvPr id="0" name="Object 3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232" y="864"/>
                          <a:ext cx="153" cy="26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" name="Group 111"/>
          <p:cNvGrpSpPr/>
          <p:nvPr/>
        </p:nvGrpSpPr>
        <p:grpSpPr bwMode="auto">
          <a:xfrm>
            <a:off x="4849813" y="5264150"/>
            <a:ext cx="1270000" cy="939800"/>
            <a:chOff x="1264" y="720"/>
            <a:chExt cx="800" cy="592"/>
          </a:xfrm>
        </p:grpSpPr>
        <p:grpSp>
          <p:nvGrpSpPr>
            <p:cNvPr id="57" name="Group 112"/>
            <p:cNvGrpSpPr/>
            <p:nvPr/>
          </p:nvGrpSpPr>
          <p:grpSpPr bwMode="auto">
            <a:xfrm>
              <a:off x="1264" y="720"/>
              <a:ext cx="800" cy="592"/>
              <a:chOff x="1264" y="720"/>
              <a:chExt cx="800" cy="592"/>
            </a:xfrm>
          </p:grpSpPr>
          <p:sp>
            <p:nvSpPr>
              <p:cNvPr id="59" name="Oval 113"/>
              <p:cNvSpPr>
                <a:spLocks noChangeArrowheads="1"/>
              </p:cNvSpPr>
              <p:nvPr/>
            </p:nvSpPr>
            <p:spPr bwMode="auto">
              <a:xfrm>
                <a:off x="1968" y="720"/>
                <a:ext cx="96" cy="96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765E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114"/>
              <p:cNvSpPr>
                <a:spLocks noChangeShapeType="1"/>
              </p:cNvSpPr>
              <p:nvPr/>
            </p:nvSpPr>
            <p:spPr bwMode="auto">
              <a:xfrm flipV="1">
                <a:off x="1264" y="768"/>
                <a:ext cx="752" cy="54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58" name="Object 35"/>
            <p:cNvGraphicFramePr>
              <a:graphicFrameLocks noChangeAspect="1"/>
            </p:cNvGraphicFramePr>
            <p:nvPr/>
          </p:nvGraphicFramePr>
          <p:xfrm>
            <a:off x="1632" y="960"/>
            <a:ext cx="168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" name="Equation" r:id="rId26" imgW="3352800" imgH="5181600" progId="Equation.3">
                    <p:embed/>
                  </p:oleObj>
                </mc:Choice>
                <mc:Fallback>
                  <p:oleObj name="Equation" r:id="rId26" imgW="3352800" imgH="5181600" progId="Equation.3">
                    <p:embed/>
                    <p:pic>
                      <p:nvPicPr>
                        <p:cNvPr id="0" name="Object 3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632" y="960"/>
                          <a:ext cx="168" cy="26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" name="Group 116"/>
          <p:cNvGrpSpPr/>
          <p:nvPr/>
        </p:nvGrpSpPr>
        <p:grpSpPr bwMode="auto">
          <a:xfrm>
            <a:off x="5040313" y="4972050"/>
            <a:ext cx="1219200" cy="368300"/>
            <a:chOff x="3840" y="624"/>
            <a:chExt cx="768" cy="232"/>
          </a:xfrm>
        </p:grpSpPr>
        <p:sp>
          <p:nvSpPr>
            <p:cNvPr id="62" name="Line 117"/>
            <p:cNvSpPr>
              <a:spLocks noChangeShapeType="1"/>
            </p:cNvSpPr>
            <p:nvPr/>
          </p:nvSpPr>
          <p:spPr bwMode="auto">
            <a:xfrm>
              <a:off x="3936" y="848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3" name="Object 36"/>
            <p:cNvGraphicFramePr>
              <a:graphicFrameLocks noChangeAspect="1"/>
            </p:cNvGraphicFramePr>
            <p:nvPr/>
          </p:nvGraphicFramePr>
          <p:xfrm>
            <a:off x="4080" y="624"/>
            <a:ext cx="240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" name="Equation" r:id="rId27" imgW="5181600" imgH="3962400" progId="Equation.3">
                    <p:embed/>
                  </p:oleObj>
                </mc:Choice>
                <mc:Fallback>
                  <p:oleObj name="Equation" r:id="rId27" imgW="5181600" imgH="3962400" progId="Equation.3">
                    <p:embed/>
                    <p:pic>
                      <p:nvPicPr>
                        <p:cNvPr id="0" name="Object 3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080" y="624"/>
                          <a:ext cx="240" cy="18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37"/>
            <p:cNvGraphicFramePr>
              <a:graphicFrameLocks noChangeAspect="1"/>
            </p:cNvGraphicFramePr>
            <p:nvPr/>
          </p:nvGraphicFramePr>
          <p:xfrm>
            <a:off x="3840" y="704"/>
            <a:ext cx="96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" name="Equation" r:id="rId28" imgW="3657600" imgH="3962400" progId="Equation.3">
                    <p:embed/>
                  </p:oleObj>
                </mc:Choice>
                <mc:Fallback>
                  <p:oleObj name="Equation" r:id="rId28" imgW="3657600" imgH="3962400" progId="Equation.3">
                    <p:embed/>
                    <p:pic>
                      <p:nvPicPr>
                        <p:cNvPr id="0" name="Object 3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840" y="704"/>
                          <a:ext cx="96" cy="10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ct 38"/>
            <p:cNvGraphicFramePr>
              <a:graphicFrameLocks noChangeAspect="1"/>
            </p:cNvGraphicFramePr>
            <p:nvPr/>
          </p:nvGraphicFramePr>
          <p:xfrm>
            <a:off x="4512" y="752"/>
            <a:ext cx="96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" name="Equation" r:id="rId29" imgW="3657600" imgH="3962400" progId="Equation.3">
                    <p:embed/>
                  </p:oleObj>
                </mc:Choice>
                <mc:Fallback>
                  <p:oleObj name="Equation" r:id="rId29" imgW="3657600" imgH="3962400" progId="Equation.3">
                    <p:embed/>
                    <p:pic>
                      <p:nvPicPr>
                        <p:cNvPr id="0" name="Object 3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512" y="752"/>
                          <a:ext cx="96" cy="10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" name="Line 122"/>
          <p:cNvSpPr>
            <a:spLocks noChangeShapeType="1"/>
          </p:cNvSpPr>
          <p:nvPr/>
        </p:nvSpPr>
        <p:spPr bwMode="auto">
          <a:xfrm>
            <a:off x="5167313" y="5340350"/>
            <a:ext cx="457200" cy="3175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7" name="Group 124"/>
          <p:cNvGrpSpPr/>
          <p:nvPr/>
        </p:nvGrpSpPr>
        <p:grpSpPr bwMode="auto">
          <a:xfrm>
            <a:off x="5572125" y="5357813"/>
            <a:ext cx="3225800" cy="620712"/>
            <a:chOff x="3672" y="864"/>
            <a:chExt cx="2032" cy="391"/>
          </a:xfrm>
        </p:grpSpPr>
        <p:sp>
          <p:nvSpPr>
            <p:cNvPr id="68" name="Line 125"/>
            <p:cNvSpPr>
              <a:spLocks noChangeShapeType="1"/>
            </p:cNvSpPr>
            <p:nvPr/>
          </p:nvSpPr>
          <p:spPr bwMode="auto">
            <a:xfrm flipV="1">
              <a:off x="3672" y="864"/>
              <a:ext cx="280" cy="192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9" name="Object 40"/>
            <p:cNvGraphicFramePr>
              <a:graphicFrameLocks noChangeAspect="1"/>
            </p:cNvGraphicFramePr>
            <p:nvPr/>
          </p:nvGraphicFramePr>
          <p:xfrm>
            <a:off x="3897" y="999"/>
            <a:ext cx="180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" name="公式" r:id="rId31" imgW="42976800" imgH="6096000" progId="Equation.3">
                    <p:embed/>
                  </p:oleObj>
                </mc:Choice>
                <mc:Fallback>
                  <p:oleObj name="公式" r:id="rId31" imgW="42976800" imgH="6096000" progId="Equation.3">
                    <p:embed/>
                    <p:pic>
                      <p:nvPicPr>
                        <p:cNvPr id="0" name="Object 4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897" y="999"/>
                          <a:ext cx="1807" cy="256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9525" cap="flat" cmpd="sng">
                          <a:solidFill>
                            <a:srgbClr val="FFFF66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" name="Rectangle 7"/>
          <p:cNvSpPr>
            <a:spLocks noChangeArrowheads="1"/>
          </p:cNvSpPr>
          <p:nvPr/>
        </p:nvSpPr>
        <p:spPr bwMode="auto">
          <a:xfrm>
            <a:off x="5000625" y="3857625"/>
            <a:ext cx="3429000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>
                <a:solidFill>
                  <a:srgbClr val="000000"/>
                </a:solidFill>
                <a:ea typeface="黑体" panose="02010609060101010101" pitchFamily="49" charset="-122"/>
              </a:rPr>
              <a:t>在△</a:t>
            </a:r>
            <a:r>
              <a:rPr lang="en-US" altLang="zh-CN" sz="2400" b="1">
                <a:solidFill>
                  <a:srgbClr val="000000"/>
                </a:solidFill>
                <a:ea typeface="黑体" panose="02010609060101010101" pitchFamily="49" charset="-122"/>
              </a:rPr>
              <a:t>t  →0</a:t>
            </a:r>
            <a:r>
              <a:rPr lang="zh-CN" altLang="en-US" sz="2400" b="1">
                <a:solidFill>
                  <a:srgbClr val="000000"/>
                </a:solidFill>
                <a:ea typeface="黑体" panose="02010609060101010101" pitchFamily="49" charset="-122"/>
              </a:rPr>
              <a:t>时，             </a:t>
            </a:r>
            <a:endParaRPr lang="zh-CN" altLang="en-US" sz="2400" b="1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71" name="Object 41"/>
          <p:cNvGraphicFramePr>
            <a:graphicFrameLocks noChangeAspect="1"/>
          </p:cNvGraphicFramePr>
          <p:nvPr/>
        </p:nvGraphicFramePr>
        <p:xfrm>
          <a:off x="6929438" y="3786188"/>
          <a:ext cx="1447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" r:id="rId33" imgW="14630400" imgH="6400800" progId="Equation.3">
                  <p:embed/>
                </p:oleObj>
              </mc:Choice>
              <mc:Fallback>
                <p:oleObj name="" r:id="rId33" imgW="14630400" imgH="6400800" progId="Equation.3">
                  <p:embed/>
                  <p:pic>
                    <p:nvPicPr>
                      <p:cNvPr id="0" name="Object 41"/>
                      <p:cNvPicPr>
                        <a:picLocks noChangeAspect="1"/>
                      </p:cNvPicPr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929438" y="3786188"/>
                        <a:ext cx="1447800" cy="622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42"/>
          <p:cNvGraphicFramePr>
            <a:graphicFrameLocks noChangeAspect="1"/>
          </p:cNvGraphicFramePr>
          <p:nvPr/>
        </p:nvGraphicFramePr>
        <p:xfrm>
          <a:off x="6929438" y="4357688"/>
          <a:ext cx="14478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" r:id="rId35" imgW="13106400" imgH="6096000" progId="Equation.3">
                  <p:embed/>
                </p:oleObj>
              </mc:Choice>
              <mc:Fallback>
                <p:oleObj name="" r:id="rId35" imgW="13106400" imgH="6096000" progId="Equation.3">
                  <p:embed/>
                  <p:pic>
                    <p:nvPicPr>
                      <p:cNvPr id="0" name="Object 42"/>
                      <p:cNvPicPr>
                        <a:picLocks noChangeAspect="1"/>
                      </p:cNvPicPr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929438" y="4357688"/>
                        <a:ext cx="1447800" cy="6635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Rectangle 21"/>
          <p:cNvSpPr>
            <a:spLocks noChangeArrowheads="1"/>
          </p:cNvSpPr>
          <p:nvPr/>
        </p:nvSpPr>
        <p:spPr bwMode="auto">
          <a:xfrm>
            <a:off x="5572125" y="4357688"/>
            <a:ext cx="1179513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>
                <a:solidFill>
                  <a:srgbClr val="000000"/>
                </a:solidFill>
                <a:ea typeface="黑体" panose="02010609060101010101" pitchFamily="49" charset="-122"/>
              </a:rPr>
              <a:t>但仍是 </a:t>
            </a:r>
            <a:endParaRPr lang="zh-CN" altLang="en-US" sz="2400" b="1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8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/>
      <p:bldP spid="148487" grpId="0"/>
      <p:bldP spid="148491" grpId="0"/>
      <p:bldP spid="148511" grpId="0"/>
      <p:bldP spid="34" grpId="0" animBg="1"/>
      <p:bldP spid="70" grpId="0" autoUpdateAnimBg="0"/>
      <p:bldP spid="7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8496" name="Text Box 16"/>
          <p:cNvSpPr txBox="1">
            <a:spLocks noChangeArrowheads="1"/>
          </p:cNvSpPr>
          <p:nvPr/>
        </p:nvSpPr>
        <p:spPr bwMode="auto">
          <a:xfrm>
            <a:off x="500034" y="714356"/>
            <a:ext cx="7500962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0" dirty="0">
                <a:latin typeface="Times New Roman" panose="02020603050405020304" pitchFamily="18" charset="0"/>
              </a:rPr>
              <a:t>(5)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</a:rPr>
              <a:t>速度</a:t>
            </a:r>
            <a:r>
              <a:rPr lang="zh-CN" altLang="en-US" sz="2800" i="0" dirty="0">
                <a:latin typeface="Times New Roman" panose="02020603050405020304" pitchFamily="18" charset="0"/>
              </a:rPr>
              <a:t>：质点</a:t>
            </a:r>
            <a:r>
              <a:rPr lang="zh-CN" altLang="en-US" sz="2800" i="0" dirty="0" smtClean="0">
                <a:latin typeface="Times New Roman" panose="02020603050405020304" pitchFamily="18" charset="0"/>
              </a:rPr>
              <a:t>位矢对</a:t>
            </a:r>
            <a:r>
              <a:rPr lang="zh-CN" altLang="en-US" sz="2800" i="0" dirty="0">
                <a:latin typeface="Times New Roman" panose="02020603050405020304" pitchFamily="18" charset="0"/>
              </a:rPr>
              <a:t>时间的一阶导数称为速度 </a:t>
            </a:r>
            <a:endParaRPr lang="zh-CN" altLang="en-US" sz="2800" i="0" dirty="0">
              <a:latin typeface="Times New Roman" panose="02020603050405020304" pitchFamily="18" charset="0"/>
            </a:endParaRPr>
          </a:p>
        </p:txBody>
      </p:sp>
      <p:sp>
        <p:nvSpPr>
          <p:cNvPr id="148498" name="Rectangle 1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8499" name="Object 19"/>
          <p:cNvGraphicFramePr>
            <a:graphicFrameLocks noChangeAspect="1"/>
          </p:cNvGraphicFramePr>
          <p:nvPr/>
        </p:nvGraphicFramePr>
        <p:xfrm>
          <a:off x="7786710" y="571480"/>
          <a:ext cx="838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公式" r:id="rId1" imgW="20116800" imgH="17373600" progId="Equation.3">
                  <p:embed/>
                </p:oleObj>
              </mc:Choice>
              <mc:Fallback>
                <p:oleObj name="公式" r:id="rId1" imgW="20116800" imgH="1737360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86710" y="571480"/>
                        <a:ext cx="838200" cy="7239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00" name="Text Box 20"/>
          <p:cNvSpPr txBox="1">
            <a:spLocks noChangeArrowheads="1"/>
          </p:cNvSpPr>
          <p:nvPr/>
        </p:nvSpPr>
        <p:spPr bwMode="auto">
          <a:xfrm>
            <a:off x="571472" y="1500174"/>
            <a:ext cx="3000396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i="0" dirty="0">
                <a:latin typeface="Times New Roman" panose="02020603050405020304" pitchFamily="18" charset="0"/>
              </a:rPr>
              <a:t>在直角坐标系中 </a:t>
            </a:r>
            <a:endParaRPr lang="zh-CN" altLang="en-US" sz="2400" i="0" dirty="0">
              <a:latin typeface="Times New Roman" panose="02020603050405020304" pitchFamily="18" charset="0"/>
            </a:endParaRPr>
          </a:p>
        </p:txBody>
      </p:sp>
      <p:sp>
        <p:nvSpPr>
          <p:cNvPr id="148502" name="Rectangle 22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8503" name="Object 23"/>
          <p:cNvGraphicFramePr>
            <a:graphicFrameLocks noChangeAspect="1"/>
          </p:cNvGraphicFramePr>
          <p:nvPr/>
        </p:nvGraphicFramePr>
        <p:xfrm>
          <a:off x="3071802" y="1500174"/>
          <a:ext cx="234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公式" r:id="rId3" imgW="56388000" imgH="10668000" progId="Equation.3">
                  <p:embed/>
                </p:oleObj>
              </mc:Choice>
              <mc:Fallback>
                <p:oleObj name="公式" r:id="rId3" imgW="56388000" imgH="1066800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1802" y="1500174"/>
                        <a:ext cx="2349500" cy="44450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05" name="Object 25"/>
          <p:cNvGraphicFramePr>
            <a:graphicFrameLocks noChangeAspect="1"/>
          </p:cNvGraphicFramePr>
          <p:nvPr/>
        </p:nvGraphicFramePr>
        <p:xfrm>
          <a:off x="5572132" y="1357298"/>
          <a:ext cx="2374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公式" r:id="rId5" imgW="56997600" imgH="17373600" progId="Equation.3">
                  <p:embed/>
                </p:oleObj>
              </mc:Choice>
              <mc:Fallback>
                <p:oleObj name="公式" r:id="rId5" imgW="56997600" imgH="1737360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72132" y="1357298"/>
                        <a:ext cx="2374900" cy="72390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123977" y="2206627"/>
            <a:ext cx="2232025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i="0" dirty="0"/>
              <a:t>在自然坐标中 </a:t>
            </a:r>
            <a:endParaRPr lang="zh-CN" altLang="en-US" sz="2400" i="0" dirty="0"/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/>
        </p:nvGraphicFramePr>
        <p:xfrm>
          <a:off x="3214678" y="2071678"/>
          <a:ext cx="1041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公式" r:id="rId7" imgW="24993600" imgH="17373600" progId="Equation.3">
                  <p:embed/>
                </p:oleObj>
              </mc:Choice>
              <mc:Fallback>
                <p:oleObj name="公式" r:id="rId7" imgW="24993600" imgH="17373600" progId="Equation.3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14678" y="2071678"/>
                        <a:ext cx="1041400" cy="7239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123977" y="3060702"/>
            <a:ext cx="5040312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i="0" dirty="0"/>
              <a:t>速度的大小称为速率，速率是标量 </a:t>
            </a:r>
            <a:endParaRPr lang="zh-CN" altLang="en-US" sz="2400" i="0" dirty="0"/>
          </a:p>
        </p:txBody>
      </p:sp>
      <p:graphicFrame>
        <p:nvGraphicFramePr>
          <p:cNvPr id="22" name="Object 11"/>
          <p:cNvGraphicFramePr>
            <a:graphicFrameLocks noChangeAspect="1"/>
          </p:cNvGraphicFramePr>
          <p:nvPr/>
        </p:nvGraphicFramePr>
        <p:xfrm>
          <a:off x="5929322" y="2928934"/>
          <a:ext cx="2044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公式" r:id="rId9" imgW="49072800" imgH="18897600" progId="Equation.3">
                  <p:embed/>
                </p:oleObj>
              </mc:Choice>
              <mc:Fallback>
                <p:oleObj name="公式" r:id="rId9" imgW="49072800" imgH="18897600" progId="Equation.3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29322" y="2928934"/>
                        <a:ext cx="2044700" cy="78740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857250" y="3929063"/>
            <a:ext cx="1627188" cy="508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平均速度</a:t>
            </a:r>
            <a:endParaRPr lang="zh-CN" altLang="en-US" sz="28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4" name="Object 9"/>
          <p:cNvGraphicFramePr>
            <a:graphicFrameLocks noChangeAspect="1"/>
          </p:cNvGraphicFramePr>
          <p:nvPr/>
        </p:nvGraphicFramePr>
        <p:xfrm>
          <a:off x="2643188" y="3857625"/>
          <a:ext cx="10668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1" imgW="13411200" imgH="10668000" progId="Equation.3">
                  <p:embed/>
                </p:oleObj>
              </mc:Choice>
              <mc:Fallback>
                <p:oleObj name="" r:id="rId11" imgW="13411200" imgH="10668000" progId="Equation.3">
                  <p:embed/>
                  <p:pic>
                    <p:nvPicPr>
                      <p:cNvPr id="0" name="图片 3077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43188" y="3857625"/>
                        <a:ext cx="1066800" cy="8667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0"/>
          <p:cNvGraphicFramePr>
            <a:graphicFrameLocks noChangeAspect="1"/>
          </p:cNvGraphicFramePr>
          <p:nvPr/>
        </p:nvGraphicFramePr>
        <p:xfrm>
          <a:off x="2571750" y="4857750"/>
          <a:ext cx="9906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3" imgW="12801600" imgH="10668000" progId="Equation.3">
                  <p:embed/>
                </p:oleObj>
              </mc:Choice>
              <mc:Fallback>
                <p:oleObj name="" r:id="rId13" imgW="12801600" imgH="10668000" progId="Equation.3">
                  <p:embed/>
                  <p:pic>
                    <p:nvPicPr>
                      <p:cNvPr id="0" name="图片 3078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71750" y="4857750"/>
                        <a:ext cx="990600" cy="8159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857250" y="4929188"/>
            <a:ext cx="1808163" cy="508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平均速率 </a:t>
            </a:r>
            <a:endParaRPr lang="zh-CN" altLang="en-US" sz="28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grpSp>
        <p:nvGrpSpPr>
          <p:cNvPr id="27" name="Group 7"/>
          <p:cNvGrpSpPr/>
          <p:nvPr/>
        </p:nvGrpSpPr>
        <p:grpSpPr bwMode="auto">
          <a:xfrm>
            <a:off x="4000500" y="4429125"/>
            <a:ext cx="3352800" cy="615950"/>
            <a:chOff x="470" y="192"/>
            <a:chExt cx="2112" cy="388"/>
          </a:xfrm>
        </p:grpSpPr>
        <p:graphicFrame>
          <p:nvGraphicFramePr>
            <p:cNvPr id="28" name="Object 11"/>
            <p:cNvGraphicFramePr>
              <a:graphicFrameLocks noChangeAspect="1"/>
            </p:cNvGraphicFramePr>
            <p:nvPr/>
          </p:nvGraphicFramePr>
          <p:xfrm>
            <a:off x="1910" y="192"/>
            <a:ext cx="672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5" imgW="11277600" imgH="6400800" progId="Equation.3">
                    <p:embed/>
                  </p:oleObj>
                </mc:Choice>
                <mc:Fallback>
                  <p:oleObj name="" r:id="rId15" imgW="11277600" imgH="6400800" progId="Equation.3">
                    <p:embed/>
                    <p:pic>
                      <p:nvPicPr>
                        <p:cNvPr id="0" name="Object 1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910" y="192"/>
                          <a:ext cx="672" cy="38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470" y="205"/>
              <a:ext cx="127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ea typeface="黑体" panose="02010609060101010101" pitchFamily="49" charset="-122"/>
                </a:rPr>
                <a:t>在一般情况下</a:t>
              </a:r>
              <a:endParaRPr lang="zh-CN" altLang="en-US" sz="2400" b="1"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6" grpId="0"/>
      <p:bldP spid="148500" grpId="0"/>
      <p:bldP spid="19" grpId="0"/>
      <p:bldP spid="21" grpId="0"/>
      <p:bldP spid="23" grpId="0" autoUpdateAnimBg="0"/>
      <p:bldP spid="2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9516" name="Text Box 12"/>
          <p:cNvSpPr txBox="1">
            <a:spLocks noChangeArrowheads="1"/>
          </p:cNvSpPr>
          <p:nvPr/>
        </p:nvSpPr>
        <p:spPr bwMode="auto">
          <a:xfrm>
            <a:off x="571472" y="642918"/>
            <a:ext cx="8312150" cy="95410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1519555" indent="-1519555" algn="l">
              <a:spcBef>
                <a:spcPct val="50000"/>
              </a:spcBef>
            </a:pPr>
            <a:r>
              <a:rPr lang="en-US" altLang="zh-CN" sz="2800" i="0" dirty="0">
                <a:latin typeface="Times New Roman" panose="02020603050405020304" pitchFamily="18" charset="0"/>
              </a:rPr>
              <a:t>(6) 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</a:rPr>
              <a:t>加速度</a:t>
            </a:r>
            <a:r>
              <a:rPr lang="en-US" altLang="zh-CN" sz="2800" i="0" dirty="0">
                <a:latin typeface="Times New Roman" panose="02020603050405020304" pitchFamily="18" charset="0"/>
              </a:rPr>
              <a:t>: </a:t>
            </a:r>
            <a:r>
              <a:rPr lang="zh-CN" altLang="en-US" sz="2800" i="0" dirty="0">
                <a:latin typeface="Times New Roman" panose="02020603050405020304" pitchFamily="18" charset="0"/>
              </a:rPr>
              <a:t>质点运动速度对时间的一阶导数或位移</a:t>
            </a:r>
            <a:r>
              <a:rPr lang="zh-CN" altLang="en-US" sz="2800" i="0" dirty="0"/>
              <a:t>对时间的二阶导数</a:t>
            </a:r>
            <a:r>
              <a:rPr lang="zh-CN" altLang="en-US" sz="2800" dirty="0"/>
              <a:t> </a:t>
            </a:r>
            <a:endParaRPr lang="zh-CN" altLang="en-US" sz="2800" dirty="0"/>
          </a:p>
        </p:txBody>
      </p:sp>
      <p:graphicFrame>
        <p:nvGraphicFramePr>
          <p:cNvPr id="149519" name="Object 15"/>
          <p:cNvGraphicFramePr>
            <a:graphicFrameLocks noChangeAspect="1"/>
          </p:cNvGraphicFramePr>
          <p:nvPr/>
        </p:nvGraphicFramePr>
        <p:xfrm>
          <a:off x="2928926" y="1657699"/>
          <a:ext cx="1928826" cy="890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公式" r:id="rId1" imgW="39624000" imgH="18288000" progId="Equation.3">
                  <p:embed/>
                </p:oleObj>
              </mc:Choice>
              <mc:Fallback>
                <p:oleObj name="公式" r:id="rId1" imgW="39624000" imgH="18288000" progId="Equation.3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28926" y="1657699"/>
                        <a:ext cx="1928826" cy="890227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20" name="Text Box 16"/>
          <p:cNvSpPr txBox="1">
            <a:spLocks noChangeArrowheads="1"/>
          </p:cNvSpPr>
          <p:nvPr/>
        </p:nvSpPr>
        <p:spPr bwMode="auto">
          <a:xfrm>
            <a:off x="714348" y="2714620"/>
            <a:ext cx="2376487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i="0" dirty="0"/>
              <a:t>在直角坐标系中 </a:t>
            </a:r>
            <a:endParaRPr lang="zh-CN" altLang="en-US" sz="2400" i="0" dirty="0"/>
          </a:p>
        </p:txBody>
      </p:sp>
      <p:sp>
        <p:nvSpPr>
          <p:cNvPr id="149523" name="Rectangle 19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9524" name="Rectangle 20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9525" name="Object 21"/>
          <p:cNvGraphicFramePr>
            <a:graphicFrameLocks noChangeAspect="1"/>
          </p:cNvGraphicFramePr>
          <p:nvPr/>
        </p:nvGraphicFramePr>
        <p:xfrm>
          <a:off x="2857488" y="3500438"/>
          <a:ext cx="2908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公式" r:id="rId3" imgW="69799200" imgH="18288000" progId="Equation.3">
                  <p:embed/>
                </p:oleObj>
              </mc:Choice>
              <mc:Fallback>
                <p:oleObj name="公式" r:id="rId3" imgW="69799200" imgH="18288000" progId="Equation.3">
                  <p:embed/>
                  <p:pic>
                    <p:nvPicPr>
                      <p:cNvPr id="0" name="图片 409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7488" y="3500438"/>
                        <a:ext cx="2908300" cy="76200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6" name="Object 22"/>
          <p:cNvGraphicFramePr>
            <a:graphicFrameLocks noChangeAspect="1"/>
          </p:cNvGraphicFramePr>
          <p:nvPr/>
        </p:nvGraphicFramePr>
        <p:xfrm>
          <a:off x="3000364" y="2857496"/>
          <a:ext cx="2727101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公式" r:id="rId5" imgW="56388000" imgH="10668000" progId="Equation.3">
                  <p:embed/>
                </p:oleObj>
              </mc:Choice>
              <mc:Fallback>
                <p:oleObj name="公式" r:id="rId5" imgW="56388000" imgH="10668000" progId="Equation.3">
                  <p:embed/>
                  <p:pic>
                    <p:nvPicPr>
                      <p:cNvPr id="0" name="图片 409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0364" y="2857496"/>
                        <a:ext cx="2727101" cy="51593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28" name="Text Box 24"/>
          <p:cNvSpPr txBox="1">
            <a:spLocks noChangeArrowheads="1"/>
          </p:cNvSpPr>
          <p:nvPr/>
        </p:nvSpPr>
        <p:spPr bwMode="auto">
          <a:xfrm>
            <a:off x="714348" y="4429132"/>
            <a:ext cx="2089150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i="0" dirty="0"/>
              <a:t>在自然坐标中 </a:t>
            </a:r>
            <a:endParaRPr lang="zh-CN" altLang="en-US" sz="2400" i="0" dirty="0"/>
          </a:p>
        </p:txBody>
      </p:sp>
      <p:graphicFrame>
        <p:nvGraphicFramePr>
          <p:cNvPr id="149529" name="Object 25"/>
          <p:cNvGraphicFramePr>
            <a:graphicFrameLocks noChangeAspect="1"/>
          </p:cNvGraphicFramePr>
          <p:nvPr/>
        </p:nvGraphicFramePr>
        <p:xfrm>
          <a:off x="2928926" y="4286256"/>
          <a:ext cx="4323648" cy="100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公式" r:id="rId7" imgW="85648800" imgH="19812000" progId="Equation.3">
                  <p:embed/>
                </p:oleObj>
              </mc:Choice>
              <mc:Fallback>
                <p:oleObj name="公式" r:id="rId7" imgW="85648800" imgH="19812000" progId="Equation.3">
                  <p:embed/>
                  <p:pic>
                    <p:nvPicPr>
                      <p:cNvPr id="0" name="图片 409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28926" y="4286256"/>
                        <a:ext cx="4323648" cy="100013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6" grpId="0"/>
      <p:bldP spid="149520" grpId="0"/>
      <p:bldP spid="1495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338138" y="692150"/>
            <a:ext cx="4392612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i="0" dirty="0">
                <a:latin typeface="Times New Roman" panose="02020603050405020304" pitchFamily="18" charset="0"/>
              </a:rPr>
              <a:t>2. </a:t>
            </a:r>
            <a:r>
              <a:rPr lang="zh-CN" altLang="en-US" sz="2800" b="1" i="0" dirty="0">
                <a:latin typeface="Times New Roman" panose="02020603050405020304" pitchFamily="18" charset="0"/>
              </a:rPr>
              <a:t>常见的几种运动形式 </a:t>
            </a:r>
            <a:endParaRPr lang="zh-CN" altLang="en-US" sz="2800" b="1" i="0" dirty="0">
              <a:latin typeface="Times New Roman" panose="02020603050405020304" pitchFamily="18" charset="0"/>
            </a:endParaRPr>
          </a:p>
        </p:txBody>
      </p:sp>
      <p:sp>
        <p:nvSpPr>
          <p:cNvPr id="154634" name="Text Box 10"/>
          <p:cNvSpPr txBox="1">
            <a:spLocks noChangeArrowheads="1"/>
          </p:cNvSpPr>
          <p:nvPr/>
        </p:nvSpPr>
        <p:spPr bwMode="auto">
          <a:xfrm>
            <a:off x="611505" y="1243330"/>
            <a:ext cx="5513705" cy="52197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0" dirty="0">
                <a:latin typeface="Times New Roman" panose="02020603050405020304" pitchFamily="18" charset="0"/>
              </a:rPr>
              <a:t>(1)</a:t>
            </a:r>
            <a:r>
              <a:rPr lang="zh-CN" altLang="en-US" sz="2800" i="0" dirty="0">
                <a:latin typeface="Times New Roman" panose="02020603050405020304" pitchFamily="18" charset="0"/>
              </a:rPr>
              <a:t>匀变速直线（</a:t>
            </a:r>
            <a:r>
              <a:rPr lang="zh-CN" altLang="en-US" sz="2800" i="0" dirty="0">
                <a:latin typeface="Times New Roman" panose="02020603050405020304" pitchFamily="18" charset="0"/>
              </a:rPr>
              <a:t>圆周）运动：</a:t>
            </a:r>
            <a:endParaRPr lang="zh-CN" altLang="en-US" sz="2800" i="0" dirty="0">
              <a:latin typeface="Times New Roman" panose="02020603050405020304" pitchFamily="18" charset="0"/>
            </a:endParaRPr>
          </a:p>
        </p:txBody>
      </p:sp>
      <p:sp>
        <p:nvSpPr>
          <p:cNvPr id="154636" name="Rectangle 12"/>
          <p:cNvSpPr>
            <a:spLocks noChangeArrowheads="1"/>
          </p:cNvSpPr>
          <p:nvPr/>
        </p:nvSpPr>
        <p:spPr bwMode="auto">
          <a:xfrm>
            <a:off x="0" y="2986088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4638" name="Text Box 14"/>
          <p:cNvSpPr txBox="1">
            <a:spLocks noChangeArrowheads="1"/>
          </p:cNvSpPr>
          <p:nvPr/>
        </p:nvSpPr>
        <p:spPr bwMode="auto">
          <a:xfrm>
            <a:off x="539433" y="3572828"/>
            <a:ext cx="2952750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0" dirty="0">
                <a:latin typeface="Times New Roman" panose="02020603050405020304" pitchFamily="18" charset="0"/>
              </a:rPr>
              <a:t>(2)</a:t>
            </a:r>
            <a:r>
              <a:rPr lang="zh-CN" altLang="en-US" sz="2800" i="0" dirty="0">
                <a:latin typeface="Times New Roman" panose="02020603050405020304" pitchFamily="18" charset="0"/>
              </a:rPr>
              <a:t>抛体运动： </a:t>
            </a:r>
            <a:endParaRPr lang="zh-CN" altLang="en-US" sz="2800" i="0" dirty="0">
              <a:latin typeface="Times New Roman" panose="02020603050405020304" pitchFamily="18" charset="0"/>
            </a:endParaRPr>
          </a:p>
        </p:txBody>
      </p:sp>
      <p:sp>
        <p:nvSpPr>
          <p:cNvPr id="154640" name="Rectangle 16"/>
          <p:cNvSpPr>
            <a:spLocks noChangeArrowheads="1"/>
          </p:cNvSpPr>
          <p:nvPr/>
        </p:nvSpPr>
        <p:spPr bwMode="auto">
          <a:xfrm>
            <a:off x="0" y="2986088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4642" name="Object 18"/>
              <p:cNvSpPr txBox="1"/>
              <p:nvPr/>
            </p:nvSpPr>
            <p:spPr bwMode="auto">
              <a:xfrm>
                <a:off x="2339975" y="1701165"/>
                <a:ext cx="4150995" cy="16891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𝑎𝑡</m:t>
                      </m:r>
                    </m:oMath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4642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9975" y="1701165"/>
                <a:ext cx="4150995" cy="16891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643" name="Object 19"/>
              <p:cNvSpPr txBox="1"/>
              <p:nvPr/>
            </p:nvSpPr>
            <p:spPr bwMode="auto">
              <a:xfrm>
                <a:off x="1187450" y="4207510"/>
                <a:ext cx="6972935" cy="2133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plcHide m:val="on"/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m:rPr>
                                <m:sty m:val="p"/>
                              </m:rPr>
                              <a:rPr lang="zh-CN" altLang="en-US" sz="32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</m:mr>
                      </m:m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3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plcHide m:val="on"/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32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func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32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fName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mr>
                      </m:m>
                    </m:oMath>
                    <m:oMath xmlns:m="http://schemas.openxmlformats.org/officeDocument/2006/math"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3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plcHide m:val="on"/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32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func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32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sz="32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32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fName>
                              <m:e>
                                <m:sSup>
                                  <m:sSupPr>
                                    <m:ctrlP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zh-CN" altLang="en-US" sz="32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zh-CN" altLang="en-US" sz="3200"/>
              </a:p>
            </p:txBody>
          </p:sp>
        </mc:Choice>
        <mc:Fallback>
          <p:sp>
            <p:nvSpPr>
              <p:cNvPr id="154643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450" y="4207510"/>
                <a:ext cx="6972935" cy="21336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26"/>
          <p:cNvGrpSpPr/>
          <p:nvPr/>
        </p:nvGrpSpPr>
        <p:grpSpPr bwMode="auto">
          <a:xfrm>
            <a:off x="5652135" y="1701165"/>
            <a:ext cx="3352800" cy="1718310"/>
            <a:chOff x="1565" y="890"/>
            <a:chExt cx="2767" cy="1209"/>
          </a:xfrm>
        </p:grpSpPr>
        <p:graphicFrame>
          <p:nvGraphicFramePr>
            <p:cNvPr id="18440" name="Object 6"/>
            <p:cNvGraphicFramePr>
              <a:graphicFrameLocks noChangeAspect="1"/>
            </p:cNvGraphicFramePr>
            <p:nvPr>
              <p:custDataLst>
                <p:tags r:id="rId3"/>
              </p:custDataLst>
            </p:nvPr>
          </p:nvGraphicFramePr>
          <p:xfrm>
            <a:off x="1746" y="1046"/>
            <a:ext cx="2586" cy="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31" name="公式" r:id="rId4" imgW="1193800" imgH="393700" progId="Equation.3">
                    <p:embed/>
                  </p:oleObj>
                </mc:Choice>
                <mc:Fallback>
                  <p:oleObj name="公式" r:id="rId4" imgW="1193800" imgH="3937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046"/>
                          <a:ext cx="2586" cy="7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1" name="Object 5"/>
            <p:cNvGraphicFramePr>
              <a:graphicFrameLocks noChangeAspect="1"/>
            </p:cNvGraphicFramePr>
            <p:nvPr>
              <p:custDataLst>
                <p:tags r:id="rId6"/>
              </p:custDataLst>
            </p:nvPr>
          </p:nvGraphicFramePr>
          <p:xfrm>
            <a:off x="1771" y="890"/>
            <a:ext cx="1517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7" imgW="1625600" imgH="381000" progId="Equation.3">
                    <p:embed/>
                  </p:oleObj>
                </mc:Choice>
                <mc:Fallback>
                  <p:oleObj name="Equation" r:id="rId7" imgW="1625600" imgH="381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1" y="890"/>
                          <a:ext cx="1517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2" name="Object 7"/>
            <p:cNvGraphicFramePr>
              <a:graphicFrameLocks noChangeAspect="1"/>
            </p:cNvGraphicFramePr>
            <p:nvPr>
              <p:custDataLst>
                <p:tags r:id="rId9"/>
              </p:custDataLst>
            </p:nvPr>
          </p:nvGraphicFramePr>
          <p:xfrm>
            <a:off x="1791" y="1661"/>
            <a:ext cx="2359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10" imgW="2146300" imgH="381000" progId="Equation.3">
                    <p:embed/>
                  </p:oleObj>
                </mc:Choice>
                <mc:Fallback>
                  <p:oleObj name="Equation" r:id="rId10" imgW="2146300" imgH="3810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1661"/>
                          <a:ext cx="2359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1" name="AutoShape 8"/>
            <p:cNvSpPr/>
            <p:nvPr>
              <p:custDataLst>
                <p:tags r:id="rId12"/>
              </p:custDataLst>
            </p:nvPr>
          </p:nvSpPr>
          <p:spPr bwMode="auto">
            <a:xfrm>
              <a:off x="1565" y="978"/>
              <a:ext cx="181" cy="955"/>
            </a:xfrm>
            <a:prstGeom prst="leftBrace">
              <a:avLst>
                <a:gd name="adj1" fmla="val 43969"/>
                <a:gd name="adj2" fmla="val 49019"/>
              </a:avLst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3" grpId="0" bldLvl="0" animBg="1"/>
      <p:bldP spid="154634" grpId="0" bldLvl="0" animBg="1"/>
      <p:bldP spid="15463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565150" y="404813"/>
            <a:ext cx="5400675" cy="52197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0" dirty="0">
                <a:latin typeface="Times New Roman" panose="02020603050405020304" pitchFamily="18" charset="0"/>
              </a:rPr>
              <a:t>(3) </a:t>
            </a:r>
            <a:r>
              <a:rPr lang="zh-CN" altLang="en-US" sz="2800" i="0" dirty="0">
                <a:latin typeface="Times New Roman" panose="02020603050405020304" pitchFamily="18" charset="0"/>
              </a:rPr>
              <a:t>圆周运动的角量和</a:t>
            </a:r>
            <a:r>
              <a:rPr lang="zh-CN" altLang="en-US" sz="2800" i="0" dirty="0">
                <a:latin typeface="Times New Roman" panose="02020603050405020304" pitchFamily="18" charset="0"/>
              </a:rPr>
              <a:t>线量描述：</a:t>
            </a:r>
            <a:endParaRPr lang="zh-CN" altLang="en-US" sz="2800" i="0" dirty="0">
              <a:latin typeface="Times New Roman" panose="02020603050405020304" pitchFamily="18" charset="0"/>
            </a:endParaRPr>
          </a:p>
        </p:txBody>
      </p:sp>
      <p:sp>
        <p:nvSpPr>
          <p:cNvPr id="155661" name="Rectangle 1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5667" name="Rectangle 1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5670" name="Rectangle 22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5673" name="Rectangle 2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5676" name="Rectangle 2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911860" y="908050"/>
            <a:ext cx="7882255" cy="1428115"/>
            <a:chOff x="1436" y="1430"/>
            <a:chExt cx="12413" cy="2249"/>
          </a:xfrm>
        </p:grpSpPr>
        <p:sp>
          <p:nvSpPr>
            <p:cNvPr id="155654" name="Text Box 6"/>
            <p:cNvSpPr txBox="1">
              <a:spLocks noChangeArrowheads="1"/>
            </p:cNvSpPr>
            <p:nvPr/>
          </p:nvSpPr>
          <p:spPr bwMode="auto">
            <a:xfrm>
              <a:off x="1548" y="1430"/>
              <a:ext cx="2267" cy="727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i="0" dirty="0"/>
                <a:t>角位置： </a:t>
              </a:r>
              <a:endParaRPr lang="zh-CN" altLang="en-US" sz="2400" i="0" dirty="0"/>
            </a:p>
          </p:txBody>
        </p:sp>
        <p:sp>
          <p:nvSpPr>
            <p:cNvPr id="155655" name="Text Box 7"/>
            <p:cNvSpPr txBox="1">
              <a:spLocks noChangeArrowheads="1"/>
            </p:cNvSpPr>
            <p:nvPr/>
          </p:nvSpPr>
          <p:spPr bwMode="auto">
            <a:xfrm>
              <a:off x="7783" y="1587"/>
              <a:ext cx="2382" cy="727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i="0" dirty="0"/>
                <a:t>角位移： </a:t>
              </a:r>
              <a:endParaRPr lang="zh-CN" altLang="en-US" sz="2400" i="0" dirty="0"/>
            </a:p>
          </p:txBody>
        </p:sp>
        <p:sp>
          <p:nvSpPr>
            <p:cNvPr id="155656" name="Text Box 8"/>
            <p:cNvSpPr txBox="1">
              <a:spLocks noChangeArrowheads="1"/>
            </p:cNvSpPr>
            <p:nvPr/>
          </p:nvSpPr>
          <p:spPr bwMode="auto">
            <a:xfrm>
              <a:off x="1436" y="2318"/>
              <a:ext cx="2720" cy="727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i="0" dirty="0"/>
                <a:t>角速度： </a:t>
              </a:r>
              <a:endParaRPr lang="zh-CN" altLang="en-US" sz="2400" i="0" dirty="0"/>
            </a:p>
          </p:txBody>
        </p:sp>
        <p:sp>
          <p:nvSpPr>
            <p:cNvPr id="155657" name="Text Box 9"/>
            <p:cNvSpPr txBox="1">
              <a:spLocks noChangeArrowheads="1"/>
            </p:cNvSpPr>
            <p:nvPr/>
          </p:nvSpPr>
          <p:spPr bwMode="auto">
            <a:xfrm>
              <a:off x="7087" y="2679"/>
              <a:ext cx="2835" cy="72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i="0" dirty="0"/>
                <a:t>角加速度</a:t>
              </a:r>
              <a:r>
                <a:rPr lang="en-US" altLang="zh-CN" sz="2400" i="0" dirty="0"/>
                <a:t>: </a:t>
              </a:r>
              <a:endParaRPr lang="en-US" altLang="zh-CN" sz="2400" i="0" dirty="0"/>
            </a:p>
          </p:txBody>
        </p:sp>
        <p:graphicFrame>
          <p:nvGraphicFramePr>
            <p:cNvPr id="155662" name="Object 14"/>
            <p:cNvGraphicFramePr>
              <a:graphicFrameLocks noChangeAspect="1"/>
            </p:cNvGraphicFramePr>
            <p:nvPr/>
          </p:nvGraphicFramePr>
          <p:xfrm>
            <a:off x="3912" y="1484"/>
            <a:ext cx="1540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" name="公式" r:id="rId1" imgW="23469600" imgH="8229600" progId="Equation.3">
                    <p:embed/>
                  </p:oleObj>
                </mc:Choice>
                <mc:Fallback>
                  <p:oleObj name="公式" r:id="rId1" imgW="23469600" imgH="8229600" progId="Equation.3">
                    <p:embed/>
                    <p:pic>
                      <p:nvPicPr>
                        <p:cNvPr id="0" name="图片 614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912" y="1484"/>
                          <a:ext cx="1540" cy="540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65" name="Object 17"/>
            <p:cNvGraphicFramePr>
              <a:graphicFrameLocks noChangeAspect="1"/>
            </p:cNvGraphicFramePr>
            <p:nvPr/>
          </p:nvGraphicFramePr>
          <p:xfrm>
            <a:off x="9809" y="1658"/>
            <a:ext cx="4040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公式" r:id="rId3" imgW="61569600" imgH="8229600" progId="Equation.3">
                    <p:embed/>
                  </p:oleObj>
                </mc:Choice>
                <mc:Fallback>
                  <p:oleObj name="公式" r:id="rId3" imgW="61569600" imgH="8229600" progId="Equation.3">
                    <p:embed/>
                    <p:pic>
                      <p:nvPicPr>
                        <p:cNvPr id="0" name="图片 614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809" y="1658"/>
                          <a:ext cx="4040" cy="540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71" name="Object 23"/>
            <p:cNvGraphicFramePr>
              <a:graphicFrameLocks noChangeAspect="1"/>
            </p:cNvGraphicFramePr>
            <p:nvPr/>
          </p:nvGraphicFramePr>
          <p:xfrm>
            <a:off x="9468" y="2441"/>
            <a:ext cx="2663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公式" r:id="rId5" imgW="21640800" imgH="10058400" progId="Equation.3">
                    <p:embed/>
                  </p:oleObj>
                </mc:Choice>
                <mc:Fallback>
                  <p:oleObj name="公式" r:id="rId5" imgW="21640800" imgH="10058400" progId="Equation.3">
                    <p:embed/>
                    <p:pic>
                      <p:nvPicPr>
                        <p:cNvPr id="0" name="图片 614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468" y="2441"/>
                          <a:ext cx="2663" cy="1238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81" name="Object 33"/>
            <p:cNvGraphicFramePr>
              <a:graphicFrameLocks noChangeAspect="1"/>
            </p:cNvGraphicFramePr>
            <p:nvPr/>
          </p:nvGraphicFramePr>
          <p:xfrm>
            <a:off x="3749" y="2210"/>
            <a:ext cx="2260" cy="1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" name="公式" r:id="rId7" imgW="34442400" imgH="17373600" progId="Equation.3">
                    <p:embed/>
                  </p:oleObj>
                </mc:Choice>
                <mc:Fallback>
                  <p:oleObj name="公式" r:id="rId7" imgW="34442400" imgH="17373600" progId="Equation.3">
                    <p:embed/>
                    <p:pic>
                      <p:nvPicPr>
                        <p:cNvPr id="0" name="图片 614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749" y="2210"/>
                          <a:ext cx="2260" cy="1140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2" name="Rectangle 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28040" y="2277110"/>
            <a:ext cx="4269105" cy="5835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在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自然坐标系中</a:t>
            </a:r>
            <a:r>
              <a:rPr lang="zh-CN" altLang="en-US" sz="32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endParaRPr lang="zh-CN" altLang="en-US" sz="3200" b="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2140" y="2567305"/>
            <a:ext cx="6416675" cy="3221355"/>
            <a:chOff x="964" y="4043"/>
            <a:chExt cx="10105" cy="5073"/>
          </a:xfrm>
        </p:grpSpPr>
        <p:sp>
          <p:nvSpPr>
            <p:cNvPr id="155658" name="Text Box 10"/>
            <p:cNvSpPr txBox="1">
              <a:spLocks noChangeArrowheads="1"/>
            </p:cNvSpPr>
            <p:nvPr/>
          </p:nvSpPr>
          <p:spPr bwMode="auto">
            <a:xfrm>
              <a:off x="1548" y="7087"/>
              <a:ext cx="3855" cy="727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i="0" dirty="0"/>
                <a:t>法向加速度： </a:t>
              </a:r>
              <a:endParaRPr lang="zh-CN" altLang="en-US" sz="2400" i="0" dirty="0"/>
            </a:p>
          </p:txBody>
        </p:sp>
        <p:sp>
          <p:nvSpPr>
            <p:cNvPr id="155659" name="Text Box 11"/>
            <p:cNvSpPr txBox="1">
              <a:spLocks noChangeArrowheads="1"/>
            </p:cNvSpPr>
            <p:nvPr/>
          </p:nvSpPr>
          <p:spPr bwMode="auto">
            <a:xfrm>
              <a:off x="1548" y="8335"/>
              <a:ext cx="3400" cy="727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i="0" dirty="0"/>
                <a:t>切向加速度： </a:t>
              </a:r>
              <a:endParaRPr lang="zh-CN" altLang="en-US" sz="2400" i="0" dirty="0"/>
            </a:p>
          </p:txBody>
        </p:sp>
        <p:graphicFrame>
          <p:nvGraphicFramePr>
            <p:cNvPr id="155674" name="Object 26"/>
            <p:cNvGraphicFramePr>
              <a:graphicFrameLocks noChangeAspect="1"/>
            </p:cNvGraphicFramePr>
            <p:nvPr/>
          </p:nvGraphicFramePr>
          <p:xfrm>
            <a:off x="4723" y="6795"/>
            <a:ext cx="2800" cy="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公式" r:id="rId10" imgW="42672000" imgH="18288000" progId="Equation.3">
                    <p:embed/>
                  </p:oleObj>
                </mc:Choice>
                <mc:Fallback>
                  <p:oleObj name="公式" r:id="rId10" imgW="42672000" imgH="18288000" progId="Equation.3">
                    <p:embed/>
                    <p:pic>
                      <p:nvPicPr>
                        <p:cNvPr id="0" name="图片 614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723" y="6795"/>
                          <a:ext cx="2800" cy="1200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77" name="Object 29"/>
            <p:cNvGraphicFramePr>
              <a:graphicFrameLocks noChangeAspect="1"/>
            </p:cNvGraphicFramePr>
            <p:nvPr/>
          </p:nvGraphicFramePr>
          <p:xfrm>
            <a:off x="4725" y="7982"/>
            <a:ext cx="2563" cy="1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name="公式" r:id="rId12" imgW="21336000" imgH="9448800" progId="Equation.3">
                    <p:embed/>
                  </p:oleObj>
                </mc:Choice>
                <mc:Fallback>
                  <p:oleObj name="公式" r:id="rId12" imgW="21336000" imgH="9448800" progId="Equation.3">
                    <p:embed/>
                    <p:pic>
                      <p:nvPicPr>
                        <p:cNvPr id="0" name="图片 614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725" y="7982"/>
                          <a:ext cx="2563" cy="1135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5678" name="Text Box 30"/>
            <p:cNvSpPr txBox="1">
              <a:spLocks noChangeArrowheads="1"/>
            </p:cNvSpPr>
            <p:nvPr/>
          </p:nvSpPr>
          <p:spPr bwMode="auto">
            <a:xfrm>
              <a:off x="7783" y="7087"/>
              <a:ext cx="3287" cy="58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i="0" dirty="0">
                  <a:solidFill>
                    <a:srgbClr val="FF0000"/>
                  </a:solidFill>
                </a:rPr>
                <a:t>（指向圆心）</a:t>
              </a:r>
              <a:endParaRPr lang="zh-CN" altLang="en-US" i="0" dirty="0">
                <a:solidFill>
                  <a:srgbClr val="FF0000"/>
                </a:solidFill>
              </a:endParaRPr>
            </a:p>
          </p:txBody>
        </p:sp>
        <p:sp>
          <p:nvSpPr>
            <p:cNvPr id="155679" name="Rectangle 31"/>
            <p:cNvSpPr>
              <a:spLocks noChangeArrowheads="1"/>
            </p:cNvSpPr>
            <p:nvPr/>
          </p:nvSpPr>
          <p:spPr bwMode="auto">
            <a:xfrm>
              <a:off x="7783" y="8404"/>
              <a:ext cx="2835" cy="58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i="0" dirty="0">
                  <a:solidFill>
                    <a:srgbClr val="FF0000"/>
                  </a:solidFill>
                </a:rPr>
                <a:t>（沿切线方向）</a:t>
              </a:r>
              <a:endParaRPr lang="zh-CN" altLang="en-US" i="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686" name="Rectangle 38"/>
                <p:cNvSpPr>
                  <a:spLocks noChangeArrowheads="1"/>
                </p:cNvSpPr>
                <p:nvPr/>
              </p:nvSpPr>
              <p:spPr bwMode="auto">
                <a:xfrm>
                  <a:off x="6762" y="4043"/>
                  <a:ext cx="3856" cy="1312"/>
                </a:xfrm>
                <a:prstGeom prst="rect">
                  <a:avLst/>
                </a:prstGeom>
                <a:noFill/>
                <a:ln w="28575" algn="ctr">
                  <a:noFill/>
                  <a:miter lim="800000"/>
                  <a:tailEnd type="none" w="med" len="lg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:r>
                    <a:rPr lang="zh-CN" altLang="en-US" i="0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伽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a14:m>
                  <a:r>
                    <a:rPr lang="en-US" altLang="zh-CN" sz="2800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a:t>=</a:t>
                  </a:r>
                  <a14:m>
                    <m:oMath xmlns:m="http://schemas.openxmlformats.org/officeDocument/2006/math">
                      <m:r>
                        <a:rPr lang="en-US" altLang="zh-CN" sz="28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lang="zh-CN" altLang="en-US" sz="2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zh-CN" altLang="en-US" sz="2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sz="2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endParaRPr lang="en-US" altLang="zh-CN" sz="2800" i="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55686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62" y="4043"/>
                  <a:ext cx="3856" cy="1312"/>
                </a:xfrm>
                <a:prstGeom prst="rect">
                  <a:avLst/>
                </a:prstGeom>
                <a:blipFill rotWithShape="1">
                  <a:blip r:embed="rId14"/>
                </a:blipFill>
                <a:ln w="28575" algn="ctr">
                  <a:noFill/>
                  <a:miter lim="800000"/>
                  <a:tailEnd type="none" w="med" len="lg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aphicFrame>
          <p:nvGraphicFramePr>
            <p:cNvPr id="258086" name="Object 38"/>
            <p:cNvGraphicFramePr>
              <a:graphicFrameLocks noChangeAspect="1"/>
            </p:cNvGraphicFramePr>
            <p:nvPr>
              <p:custDataLst>
                <p:tags r:id="rId15"/>
              </p:custDataLst>
            </p:nvPr>
          </p:nvGraphicFramePr>
          <p:xfrm>
            <a:off x="2665" y="4541"/>
            <a:ext cx="1708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31" name="Equation" r:id="rId16" imgW="494665" imgH="203200" progId="Equation.3">
                    <p:embed/>
                  </p:oleObj>
                </mc:Choice>
                <mc:Fallback>
                  <p:oleObj name="Equation" r:id="rId16" imgW="494665" imgH="2032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5" y="4541"/>
                          <a:ext cx="1708" cy="702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Text Box 6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964" y="4591"/>
              <a:ext cx="2267" cy="725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400" i="0" dirty="0"/>
                <a:t>路程： </a:t>
              </a:r>
              <a:endParaRPr lang="zh-CN" altLang="en-US" sz="2400" i="0" dirty="0"/>
            </a:p>
          </p:txBody>
        </p:sp>
        <p:sp>
          <p:nvSpPr>
            <p:cNvPr id="4" name="Text Box 6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726" y="4493"/>
              <a:ext cx="2267" cy="725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400" i="0" dirty="0"/>
                <a:t>速度： </a:t>
              </a:r>
              <a:endParaRPr lang="zh-CN" altLang="en-US" sz="2400" i="0" dirty="0"/>
            </a:p>
          </p:txBody>
        </p:sp>
        <p:graphicFrame>
          <p:nvGraphicFramePr>
            <p:cNvPr id="9218" name="Object 7"/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3118" y="5681"/>
            <a:ext cx="3234" cy="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公式" r:id="rId21" imgW="673100" imgH="228600" progId="Equation.3">
                    <p:embed/>
                  </p:oleObj>
                </mc:Choice>
                <mc:Fallback>
                  <p:oleObj name="公式" r:id="rId21" imgW="6731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8" y="5681"/>
                          <a:ext cx="3234" cy="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6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998" y="5716"/>
              <a:ext cx="2120" cy="725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400" i="0" dirty="0"/>
                <a:t>加速度： </a:t>
              </a:r>
              <a:endParaRPr lang="zh-CN" altLang="en-US" sz="2400" i="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61" name="Rectangle 1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5667" name="Rectangle 1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5670" name="Rectangle 22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5673" name="Rectangle 2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5676" name="Rectangle 2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5685" name="Rectangle 37"/>
          <p:cNvSpPr>
            <a:spLocks noChangeArrowheads="1"/>
          </p:cNvSpPr>
          <p:nvPr/>
        </p:nvSpPr>
        <p:spPr bwMode="auto">
          <a:xfrm>
            <a:off x="612140" y="908398"/>
            <a:ext cx="4698722" cy="5847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相对运动和伽利略变换</a:t>
            </a:r>
            <a:endParaRPr lang="zh-CN" altLang="en-US" sz="32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5686" name="Rectangle 38"/>
          <p:cNvSpPr>
            <a:spLocks noChangeArrowheads="1"/>
          </p:cNvSpPr>
          <p:nvPr/>
        </p:nvSpPr>
        <p:spPr bwMode="auto">
          <a:xfrm>
            <a:off x="923925" y="5962650"/>
            <a:ext cx="7920038" cy="53022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i="0">
                <a:solidFill>
                  <a:schemeClr val="bg1"/>
                </a:solidFill>
                <a:latin typeface="Times New Roman" panose="02020603050405020304" pitchFamily="18" charset="0"/>
              </a:rPr>
              <a:t>伽利略速度变换式</a:t>
            </a:r>
            <a:r>
              <a:rPr lang="en-US" altLang="zh-CN" i="0">
                <a:solidFill>
                  <a:schemeClr val="bg1"/>
                </a:solidFill>
                <a:latin typeface="Times New Roman" panose="02020603050405020304" pitchFamily="18" charset="0"/>
              </a:rPr>
              <a:t>:</a:t>
            </a:r>
            <a:endParaRPr lang="en-US" altLang="zh-CN" i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55687" name="Object 39"/>
          <p:cNvGraphicFramePr/>
          <p:nvPr/>
        </p:nvGraphicFramePr>
        <p:xfrm>
          <a:off x="1979930" y="1772920"/>
          <a:ext cx="1929130" cy="50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公式" r:id="rId1" imgW="28346400" imgH="7010400" progId="Equation.3">
                  <p:embed/>
                </p:oleObj>
              </mc:Choice>
              <mc:Fallback>
                <p:oleObj name="公式" r:id="rId1" imgW="28346400" imgH="7010400" progId="Equation.3">
                  <p:embed/>
                  <p:pic>
                    <p:nvPicPr>
                      <p:cNvPr id="0" name="图片 61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9930" y="1772920"/>
                        <a:ext cx="1929130" cy="50038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292250" y="1917145"/>
            <a:ext cx="2213372" cy="140374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4109" name="Text Box 8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99406" y="2835117"/>
            <a:ext cx="1026319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500" b="1">
                <a:solidFill>
                  <a:srgbClr val="006600"/>
                </a:solidFill>
                <a:latin typeface="Times New Roman" panose="02020603050405020304" pitchFamily="18" charset="0"/>
              </a:rPr>
              <a:t>牵连</a:t>
            </a:r>
            <a:r>
              <a:rPr kumimoji="1" lang="zh-CN" altLang="en-US" sz="1500" b="1">
                <a:latin typeface="Times New Roman" panose="02020603050405020304" pitchFamily="18" charset="0"/>
              </a:rPr>
              <a:t>速度</a:t>
            </a:r>
            <a:endParaRPr kumimoji="1" lang="zh-CN" altLang="en-US" sz="1500" b="1">
              <a:latin typeface="Times New Roman" panose="02020603050405020304" pitchFamily="18" charset="0"/>
            </a:endParaRPr>
          </a:p>
        </p:txBody>
      </p:sp>
      <p:grpSp>
        <p:nvGrpSpPr>
          <p:cNvPr id="2" name="Group 74"/>
          <p:cNvGrpSpPr/>
          <p:nvPr/>
        </p:nvGrpSpPr>
        <p:grpSpPr bwMode="auto">
          <a:xfrm>
            <a:off x="1764158" y="3060182"/>
            <a:ext cx="2421731" cy="904875"/>
            <a:chOff x="385" y="1070"/>
            <a:chExt cx="2034" cy="760"/>
          </a:xfrm>
        </p:grpSpPr>
        <p:sp>
          <p:nvSpPr>
            <p:cNvPr id="4127" name="Text Box 18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85" y="1244"/>
              <a:ext cx="1344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绝对速度</a:t>
              </a:r>
              <a:endParaRPr kumimoji="1" lang="zh-CN" altLang="en-US" sz="2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107" name="Object 19"/>
            <p:cNvGraphicFramePr>
              <a:graphicFrameLocks noChangeAspect="1"/>
            </p:cNvGraphicFramePr>
            <p:nvPr>
              <p:custDataLst>
                <p:tags r:id="rId6"/>
              </p:custDataLst>
            </p:nvPr>
          </p:nvGraphicFramePr>
          <p:xfrm>
            <a:off x="1512" y="1070"/>
            <a:ext cx="907" cy="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公式" r:id="rId7" imgW="457200" imgH="393700" progId="Equation.3">
                    <p:embed/>
                  </p:oleObj>
                </mc:Choice>
                <mc:Fallback>
                  <p:oleObj name="公式" r:id="rId7" imgW="457200" imgH="3937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2" y="1070"/>
                          <a:ext cx="907" cy="7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82"/>
          <p:cNvGrpSpPr/>
          <p:nvPr/>
        </p:nvGrpSpPr>
        <p:grpSpPr bwMode="auto">
          <a:xfrm>
            <a:off x="1734391" y="3910288"/>
            <a:ext cx="2559844" cy="891779"/>
            <a:chOff x="441" y="1762"/>
            <a:chExt cx="2150" cy="749"/>
          </a:xfrm>
        </p:grpSpPr>
        <p:sp>
          <p:nvSpPr>
            <p:cNvPr id="4126" name="Text Box 21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41" y="1815"/>
              <a:ext cx="1152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1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相对速度</a:t>
              </a:r>
              <a:endParaRPr kumimoji="1" lang="zh-CN" altLang="en-US" sz="21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106" name="Object 22"/>
            <p:cNvGraphicFramePr>
              <a:graphicFrameLocks noChangeAspect="1"/>
            </p:cNvGraphicFramePr>
            <p:nvPr>
              <p:custDataLst>
                <p:tags r:id="rId10"/>
              </p:custDataLst>
            </p:nvPr>
          </p:nvGraphicFramePr>
          <p:xfrm>
            <a:off x="1502" y="1762"/>
            <a:ext cx="1089" cy="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公式" r:id="rId11" imgW="520700" imgH="393700" progId="Equation.3">
                    <p:embed/>
                  </p:oleObj>
                </mc:Choice>
                <mc:Fallback>
                  <p:oleObj name="公式" r:id="rId11" imgW="520700" imgH="3937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2" y="1762"/>
                          <a:ext cx="1089" cy="7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76"/>
          <p:cNvGrpSpPr/>
          <p:nvPr/>
        </p:nvGrpSpPr>
        <p:grpSpPr bwMode="auto">
          <a:xfrm>
            <a:off x="1709389" y="4734200"/>
            <a:ext cx="1653778" cy="467916"/>
            <a:chOff x="443" y="2720"/>
            <a:chExt cx="1389" cy="393"/>
          </a:xfrm>
        </p:grpSpPr>
        <p:sp>
          <p:nvSpPr>
            <p:cNvPr id="4125" name="Text Box 24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43" y="2720"/>
              <a:ext cx="1296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牵连速度</a:t>
              </a:r>
              <a:endParaRPr kumimoji="1" lang="zh-CN" altLang="en-US" sz="2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105" name="Object 25"/>
            <p:cNvGraphicFramePr>
              <a:graphicFrameLocks noChangeAspect="1"/>
            </p:cNvGraphicFramePr>
            <p:nvPr>
              <p:custDataLst>
                <p:tags r:id="rId14"/>
              </p:custDataLst>
            </p:nvPr>
          </p:nvGraphicFramePr>
          <p:xfrm>
            <a:off x="1557" y="2750"/>
            <a:ext cx="275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公式" r:id="rId15" imgW="127000" imgH="164465" progId="Equation.3">
                    <p:embed/>
                  </p:oleObj>
                </mc:Choice>
                <mc:Fallback>
                  <p:oleObj name="公式" r:id="rId15" imgW="127000" imgH="164465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7" y="2750"/>
                          <a:ext cx="275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13" name="Freeform 27"/>
          <p:cNvSpPr/>
          <p:nvPr>
            <p:custDataLst>
              <p:tags r:id="rId17"/>
            </p:custDataLst>
          </p:nvPr>
        </p:nvSpPr>
        <p:spPr bwMode="auto">
          <a:xfrm>
            <a:off x="5452984" y="2270760"/>
            <a:ext cx="1565672" cy="558404"/>
          </a:xfrm>
          <a:custGeom>
            <a:avLst/>
            <a:gdLst>
              <a:gd name="T0" fmla="*/ 0 w 1315"/>
              <a:gd name="T1" fmla="*/ 2147483647 h 469"/>
              <a:gd name="T2" fmla="*/ 2147483647 w 1315"/>
              <a:gd name="T3" fmla="*/ 0 h 469"/>
              <a:gd name="T4" fmla="*/ 0 60000 65536"/>
              <a:gd name="T5" fmla="*/ 0 60000 65536"/>
              <a:gd name="T6" fmla="*/ 0 w 1315"/>
              <a:gd name="T7" fmla="*/ 0 h 469"/>
              <a:gd name="T8" fmla="*/ 1315 w 1315"/>
              <a:gd name="T9" fmla="*/ 469 h 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15" h="469">
                <a:moveTo>
                  <a:pt x="0" y="469"/>
                </a:moveTo>
                <a:lnTo>
                  <a:pt x="1315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114" name="Line 28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V="1">
            <a:off x="6217365" y="2279095"/>
            <a:ext cx="800100" cy="5703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115" name="Line 29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5452984" y="2838689"/>
            <a:ext cx="8001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aphicFrame>
        <p:nvGraphicFramePr>
          <p:cNvPr id="4098" name="Object 30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6263800" y="2812495"/>
          <a:ext cx="270272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21" imgW="177800" imgH="227965" progId="Equation.3">
                  <p:embed/>
                </p:oleObj>
              </mc:Choice>
              <mc:Fallback>
                <p:oleObj name="Equation" r:id="rId21" imgW="177800" imgH="22796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3800" y="2812495"/>
                        <a:ext cx="270272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1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6310234" y="2154079"/>
          <a:ext cx="270272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24" imgW="177800" imgH="228600" progId="Equation.3">
                  <p:embed/>
                </p:oleObj>
              </mc:Choice>
              <mc:Fallback>
                <p:oleObj name="Equation" r:id="rId24" imgW="177800" imgH="228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234" y="2154079"/>
                        <a:ext cx="270272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32"/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6966268" y="2199323"/>
          <a:ext cx="432197" cy="420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公式" r:id="rId27" imgW="165100" imgH="177800" progId="Equation.3">
                  <p:embed/>
                </p:oleObj>
              </mc:Choice>
              <mc:Fallback>
                <p:oleObj name="公式" r:id="rId27" imgW="165100" imgH="177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6268" y="2199323"/>
                        <a:ext cx="432197" cy="420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9" name="Text Box 87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54174" y="2165986"/>
            <a:ext cx="1026319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500" b="1">
                <a:solidFill>
                  <a:srgbClr val="CC0000"/>
                </a:solidFill>
                <a:latin typeface="Times New Roman" panose="02020603050405020304" pitchFamily="18" charset="0"/>
              </a:rPr>
              <a:t>绝对</a:t>
            </a:r>
            <a:r>
              <a:rPr kumimoji="1" lang="zh-CN" altLang="en-US" sz="1500" b="1">
                <a:latin typeface="Times New Roman" panose="02020603050405020304" pitchFamily="18" charset="0"/>
              </a:rPr>
              <a:t>速度</a:t>
            </a:r>
            <a:endParaRPr kumimoji="1" lang="zh-CN" altLang="en-US" sz="1500" b="1">
              <a:latin typeface="Times New Roman" panose="02020603050405020304" pitchFamily="18" charset="0"/>
            </a:endParaRPr>
          </a:p>
        </p:txBody>
      </p:sp>
      <p:sp>
        <p:nvSpPr>
          <p:cNvPr id="4120" name="Text Box 89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534072" y="2511267"/>
            <a:ext cx="1026319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500" b="1">
                <a:solidFill>
                  <a:srgbClr val="0000FF"/>
                </a:solidFill>
                <a:latin typeface="Times New Roman" panose="02020603050405020304" pitchFamily="18" charset="0"/>
              </a:rPr>
              <a:t>相对</a:t>
            </a:r>
            <a:r>
              <a:rPr kumimoji="1" lang="zh-CN" altLang="en-US" sz="1500" b="1">
                <a:latin typeface="Times New Roman" panose="02020603050405020304" pitchFamily="18" charset="0"/>
              </a:rPr>
              <a:t>速度</a:t>
            </a:r>
            <a:endParaRPr kumimoji="1" lang="zh-CN" altLang="en-US" sz="1500" b="1">
              <a:latin typeface="Times New Roman" panose="02020603050405020304" pitchFamily="18" charset="0"/>
            </a:endParaRPr>
          </a:p>
        </p:txBody>
      </p:sp>
      <p:sp>
        <p:nvSpPr>
          <p:cNvPr id="33" name="左大括号 32"/>
          <p:cNvSpPr/>
          <p:nvPr>
            <p:custDataLst>
              <p:tags r:id="rId31"/>
            </p:custDataLst>
          </p:nvPr>
        </p:nvSpPr>
        <p:spPr bwMode="auto">
          <a:xfrm>
            <a:off x="1517698" y="3451898"/>
            <a:ext cx="160735" cy="1607344"/>
          </a:xfrm>
          <a:prstGeom prst="leftBrace">
            <a:avLst>
              <a:gd name="adj1" fmla="val 61574"/>
              <a:gd name="adj2" fmla="val 50000"/>
            </a:avLst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1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6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5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" dur="1000"/>
                                        <p:tgtEl>
                                          <p:spTgt spid="15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55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85" grpId="0" bldLvl="0" animBg="1"/>
      <p:bldP spid="15568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 37"/>
          <p:cNvSpPr/>
          <p:nvPr/>
        </p:nvSpPr>
        <p:spPr>
          <a:xfrm>
            <a:off x="689610" y="1667510"/>
            <a:ext cx="8104505" cy="4172585"/>
          </a:xfrm>
          <a:prstGeom prst="rect">
            <a:avLst/>
          </a:prstGeom>
          <a:gradFill rotWithShape="0">
            <a:gsLst>
              <a:gs pos="0">
                <a:srgbClr val="EDFFD1"/>
              </a:gs>
              <a:gs pos="50000">
                <a:srgbClr val="FBFFF5"/>
              </a:gs>
              <a:gs pos="100000">
                <a:srgbClr val="EDFFD1"/>
              </a:gs>
            </a:gsLst>
            <a:lin ang="5400000" scaled="1"/>
            <a:tileRect/>
          </a:gradFill>
          <a:ln w="9525" cap="flat" cmpd="sng">
            <a:solidFill>
              <a:srgbClr val="00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noAutofit/>
          </a:bodyPr>
          <a:lstStyle/>
          <a:p>
            <a:endParaRPr lang="zh-CN" altLang="en-US" sz="135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85870" y="1796126"/>
            <a:ext cx="5804297" cy="1480185"/>
            <a:chOff x="1581160" y="1251834"/>
            <a:chExt cx="7739063" cy="19735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6" name="Object 39"/>
                <p:cNvSpPr txBox="1"/>
                <p:nvPr/>
              </p:nvSpPr>
              <p:spPr>
                <a:xfrm>
                  <a:off x="2609066" y="1693624"/>
                  <a:ext cx="2841625" cy="587375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zh-CN" alt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 ,</m:t>
                      </m:r>
                      <m:acc>
                        <m:accPr>
                          <m:chr m:val="⃑"/>
                          <m:ctrlP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zh-CN" alt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 ,</m:t>
                      </m:r>
                      <m:r>
                        <m:rPr>
                          <m:sty m:val="p"/>
                        </m:rPr>
                        <a:rPr lang="zh-CN" alt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⃑"/>
                          <m:ctrlP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zh-CN" alt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zh-CN" altLang="en-US" sz="2100" dirty="0">
                      <a:sym typeface="Symbol" panose="05050102010706020507" pitchFamily="18" charset="2"/>
                    </a:rPr>
                    <a:t></a:t>
                  </a:r>
                  <a:endParaRPr lang="zh-CN" altLang="en-US" sz="2100" dirty="0"/>
                </a:p>
              </p:txBody>
            </p:sp>
          </mc:Choice>
          <mc:Fallback>
            <p:sp>
              <p:nvSpPr>
                <p:cNvPr id="1036" name="Object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9066" y="1693624"/>
                  <a:ext cx="2841625" cy="587375"/>
                </a:xfrm>
                <a:prstGeom prst="rect">
                  <a:avLst/>
                </a:prstGeom>
                <a:blipFill rotWithShape="1">
                  <a:blip r:embed="rId1"/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6" name="Rectangle 40"/>
            <p:cNvSpPr/>
            <p:nvPr/>
          </p:nvSpPr>
          <p:spPr>
            <a:xfrm>
              <a:off x="1581160" y="1251834"/>
              <a:ext cx="7739063" cy="1973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2100" dirty="0">
                  <a:latin typeface="Times New Roman" panose="02020603050405020304" pitchFamily="18" charset="0"/>
                  <a:ea typeface="楷体_GB2312" pitchFamily="49" charset="-122"/>
                </a:rPr>
                <a:t>（</a:t>
              </a:r>
              <a:r>
                <a:rPr lang="en-US" altLang="zh-CN" sz="2100" dirty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zh-CN" altLang="en-US" sz="2100" dirty="0">
                  <a:latin typeface="Times New Roman" panose="02020603050405020304" pitchFamily="18" charset="0"/>
                  <a:ea typeface="楷体_GB2312" pitchFamily="49" charset="-122"/>
                </a:rPr>
                <a:t>）已知：质点运动学方                                    。</a:t>
              </a:r>
              <a:endParaRPr lang="zh-CN" altLang="en-US" sz="21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100" dirty="0">
                  <a:latin typeface="Times New Roman" panose="02020603050405020304" pitchFamily="18" charset="0"/>
                  <a:ea typeface="楷体_GB2312" pitchFamily="49" charset="-122"/>
                </a:rPr>
                <a:t>    求：                       及轨迹方程等。      </a:t>
              </a:r>
              <a:endParaRPr lang="zh-CN" altLang="en-US" sz="21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>
                <a:lnSpc>
                  <a:spcPct val="110000"/>
                </a:lnSpc>
              </a:pPr>
              <a:endParaRPr lang="en-US" altLang="zh-CN" sz="21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1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解法：求导</a:t>
              </a:r>
              <a:endParaRPr lang="zh-CN" altLang="en-US" sz="21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037" name="Object 41"/>
            <p:cNvGraphicFramePr/>
            <p:nvPr/>
          </p:nvGraphicFramePr>
          <p:xfrm>
            <a:off x="5815162" y="1308113"/>
            <a:ext cx="2779924" cy="425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4" name="" r:id="rId2" imgW="1179830" imgH="203200" progId="Equation.3">
                    <p:embed/>
                  </p:oleObj>
                </mc:Choice>
                <mc:Fallback>
                  <p:oleObj name="" r:id="rId2" imgW="1179830" imgH="203200" progId="Equation.3">
                    <p:embed/>
                    <p:pic>
                      <p:nvPicPr>
                        <p:cNvPr id="0" name="Object 41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815162" y="1308113"/>
                          <a:ext cx="2779924" cy="4257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2" name="Group 42"/>
          <p:cNvGrpSpPr/>
          <p:nvPr/>
        </p:nvGrpSpPr>
        <p:grpSpPr>
          <a:xfrm>
            <a:off x="2902122" y="2634223"/>
            <a:ext cx="4454243" cy="717383"/>
            <a:chOff x="-95" y="1351"/>
            <a:chExt cx="5521" cy="795"/>
          </a:xfrm>
        </p:grpSpPr>
        <p:graphicFrame>
          <p:nvGraphicFramePr>
            <p:cNvPr id="1032" name="Object 43"/>
            <p:cNvGraphicFramePr/>
            <p:nvPr/>
          </p:nvGraphicFramePr>
          <p:xfrm>
            <a:off x="-95" y="1392"/>
            <a:ext cx="1045" cy="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4" imgW="494665" imgH="405765" progId="Equation.3">
                    <p:embed/>
                  </p:oleObj>
                </mc:Choice>
                <mc:Fallback>
                  <p:oleObj name="" r:id="rId4" imgW="494665" imgH="405765" progId="Equation.3">
                    <p:embed/>
                    <p:pic>
                      <p:nvPicPr>
                        <p:cNvPr id="0" name="Object 4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-95" y="1392"/>
                          <a:ext cx="1045" cy="7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" name="Object 44"/>
            <p:cNvGraphicFramePr/>
            <p:nvPr/>
          </p:nvGraphicFramePr>
          <p:xfrm>
            <a:off x="1224" y="1392"/>
            <a:ext cx="1581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6" imgW="927100" imgH="419100" progId="Equation.3">
                    <p:embed/>
                  </p:oleObj>
                </mc:Choice>
                <mc:Fallback>
                  <p:oleObj name="" r:id="rId6" imgW="927100" imgH="419100" progId="Equation.3">
                    <p:embed/>
                    <p:pic>
                      <p:nvPicPr>
                        <p:cNvPr id="0" name="Object 4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224" y="1392"/>
                          <a:ext cx="1581" cy="6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" name="Object 45"/>
            <p:cNvGraphicFramePr/>
            <p:nvPr/>
          </p:nvGraphicFramePr>
          <p:xfrm>
            <a:off x="3079" y="1351"/>
            <a:ext cx="1045" cy="7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8" imgW="532765" imgH="405765" progId="Equation.3">
                    <p:embed/>
                  </p:oleObj>
                </mc:Choice>
                <mc:Fallback>
                  <p:oleObj name="" r:id="rId8" imgW="532765" imgH="405765" progId="Equation.3">
                    <p:embed/>
                    <p:pic>
                      <p:nvPicPr>
                        <p:cNvPr id="0" name="Object 4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079" y="1351"/>
                          <a:ext cx="1045" cy="7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5" name="Object 46"/>
            <p:cNvGraphicFramePr/>
            <p:nvPr/>
          </p:nvGraphicFramePr>
          <p:xfrm>
            <a:off x="4298" y="1366"/>
            <a:ext cx="1128" cy="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10" imgW="533400" imgH="393700" progId="Equation.3">
                    <p:embed/>
                  </p:oleObj>
                </mc:Choice>
                <mc:Fallback>
                  <p:oleObj name="" r:id="rId10" imgW="533400" imgH="393700" progId="Equation.3">
                    <p:embed/>
                    <p:pic>
                      <p:nvPicPr>
                        <p:cNvPr id="0" name="Object 46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298" y="1366"/>
                          <a:ext cx="1128" cy="7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3" name="Group 47"/>
          <p:cNvGrpSpPr/>
          <p:nvPr/>
        </p:nvGrpSpPr>
        <p:grpSpPr>
          <a:xfrm>
            <a:off x="1276919" y="3547423"/>
            <a:ext cx="6338888" cy="1576388"/>
            <a:chOff x="2363" y="2787"/>
            <a:chExt cx="5324" cy="1324"/>
          </a:xfrm>
        </p:grpSpPr>
        <p:sp>
          <p:nvSpPr>
            <p:cNvPr id="1055" name="Rectangle 48"/>
            <p:cNvSpPr/>
            <p:nvPr/>
          </p:nvSpPr>
          <p:spPr>
            <a:xfrm>
              <a:off x="2363" y="2787"/>
              <a:ext cx="5324" cy="13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2100" dirty="0">
                  <a:latin typeface="Times New Roman" panose="02020603050405020304" pitchFamily="18" charset="0"/>
                  <a:ea typeface="楷体_GB2312" pitchFamily="49" charset="-122"/>
                </a:rPr>
                <a:t>（</a:t>
              </a:r>
              <a:r>
                <a:rPr lang="en-US" altLang="zh-CN" sz="2100" dirty="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zh-CN" altLang="en-US" sz="2100" dirty="0">
                  <a:latin typeface="Times New Roman" panose="02020603050405020304" pitchFamily="18" charset="0"/>
                  <a:ea typeface="楷体_GB2312" pitchFamily="49" charset="-122"/>
                </a:rPr>
                <a:t>）已知：              及初始条件。      </a:t>
              </a:r>
              <a:endParaRPr lang="zh-CN" altLang="en-US" sz="21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100" dirty="0">
                  <a:latin typeface="Times New Roman" panose="02020603050405020304" pitchFamily="18" charset="0"/>
                  <a:ea typeface="楷体_GB2312" pitchFamily="49" charset="-122"/>
                </a:rPr>
                <a:t>    求 </a:t>
              </a:r>
              <a:r>
                <a:rPr lang="en-US" altLang="zh-CN" sz="2100" dirty="0">
                  <a:latin typeface="Times New Roman" panose="02020603050405020304" pitchFamily="18" charset="0"/>
                  <a:ea typeface="楷体_GB2312" pitchFamily="49" charset="-122"/>
                </a:rPr>
                <a:t>:</a:t>
              </a:r>
              <a:r>
                <a:rPr lang="zh-CN" altLang="en-US" sz="2100" dirty="0">
                  <a:latin typeface="Times New Roman" panose="02020603050405020304" pitchFamily="18" charset="0"/>
                  <a:ea typeface="楷体_GB2312" pitchFamily="49" charset="-122"/>
                </a:rPr>
                <a:t>                                         </a:t>
              </a:r>
              <a:endParaRPr lang="zh-CN" altLang="en-US" sz="21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>
                <a:lnSpc>
                  <a:spcPct val="120000"/>
                </a:lnSpc>
              </a:pPr>
              <a:endParaRPr lang="en-US" altLang="zh-CN" sz="21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1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解法：积分</a:t>
              </a:r>
              <a:endParaRPr lang="zh-CN" altLang="en-US" sz="21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030" name="Object 49"/>
            <p:cNvGraphicFramePr/>
            <p:nvPr/>
          </p:nvGraphicFramePr>
          <p:xfrm>
            <a:off x="3734" y="2799"/>
            <a:ext cx="70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12" imgW="393065" imgH="165100" progId="Equation.3">
                    <p:embed/>
                  </p:oleObj>
                </mc:Choice>
                <mc:Fallback>
                  <p:oleObj name="" r:id="rId12" imgW="393065" imgH="165100" progId="Equation.3">
                    <p:embed/>
                    <p:pic>
                      <p:nvPicPr>
                        <p:cNvPr id="0" name="Object 4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734" y="2799"/>
                          <a:ext cx="708" cy="3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50"/>
            <p:cNvGraphicFramePr/>
            <p:nvPr/>
          </p:nvGraphicFramePr>
          <p:xfrm>
            <a:off x="3080" y="3110"/>
            <a:ext cx="2016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14" imgW="1206500" imgH="228600" progId="Equation.3">
                    <p:embed/>
                  </p:oleObj>
                </mc:Choice>
                <mc:Fallback>
                  <p:oleObj name="" r:id="rId14" imgW="1206500" imgH="228600" progId="Equation.3">
                    <p:embed/>
                    <p:pic>
                      <p:nvPicPr>
                        <p:cNvPr id="0" name="Object 50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080" y="3110"/>
                          <a:ext cx="2016" cy="3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4" name="Group 51"/>
          <p:cNvGrpSpPr/>
          <p:nvPr/>
        </p:nvGrpSpPr>
        <p:grpSpPr>
          <a:xfrm>
            <a:off x="3206498" y="4486340"/>
            <a:ext cx="3495859" cy="1052441"/>
            <a:chOff x="348" y="2880"/>
            <a:chExt cx="4164" cy="1136"/>
          </a:xfrm>
        </p:grpSpPr>
        <p:graphicFrame>
          <p:nvGraphicFramePr>
            <p:cNvPr id="1026" name="Object 52"/>
            <p:cNvGraphicFramePr/>
            <p:nvPr/>
          </p:nvGraphicFramePr>
          <p:xfrm>
            <a:off x="444" y="2880"/>
            <a:ext cx="1908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16" imgW="1167130" imgH="355600" progId="Equation.3">
                    <p:embed/>
                  </p:oleObj>
                </mc:Choice>
                <mc:Fallback>
                  <p:oleObj name="" r:id="rId16" imgW="1167130" imgH="355600" progId="Equation.3">
                    <p:embed/>
                    <p:pic>
                      <p:nvPicPr>
                        <p:cNvPr id="0" name="Object 52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44" y="2880"/>
                          <a:ext cx="1908" cy="6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53"/>
            <p:cNvGraphicFramePr/>
            <p:nvPr/>
          </p:nvGraphicFramePr>
          <p:xfrm>
            <a:off x="2599" y="2882"/>
            <a:ext cx="1769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18" imgW="1141730" imgH="355600" progId="Equation.3">
                    <p:embed/>
                  </p:oleObj>
                </mc:Choice>
                <mc:Fallback>
                  <p:oleObj name="" r:id="rId18" imgW="1141730" imgH="355600" progId="Equation.3">
                    <p:embed/>
                    <p:pic>
                      <p:nvPicPr>
                        <p:cNvPr id="0" name="Object 53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599" y="2882"/>
                          <a:ext cx="1769" cy="6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54"/>
            <p:cNvGraphicFramePr/>
            <p:nvPr/>
          </p:nvGraphicFramePr>
          <p:xfrm>
            <a:off x="348" y="3408"/>
            <a:ext cx="2251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" r:id="rId20" imgW="1256030" imgH="355600" progId="Equation.3">
                    <p:embed/>
                  </p:oleObj>
                </mc:Choice>
                <mc:Fallback>
                  <p:oleObj name="" r:id="rId20" imgW="1256030" imgH="355600" progId="Equation.3">
                    <p:embed/>
                    <p:pic>
                      <p:nvPicPr>
                        <p:cNvPr id="0" name="Object 54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48" y="3408"/>
                          <a:ext cx="2251" cy="5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55"/>
            <p:cNvGraphicFramePr/>
            <p:nvPr/>
          </p:nvGraphicFramePr>
          <p:xfrm>
            <a:off x="2599" y="3408"/>
            <a:ext cx="1913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22" imgW="1205230" imgH="355600" progId="Equation.3">
                    <p:embed/>
                  </p:oleObj>
                </mc:Choice>
                <mc:Fallback>
                  <p:oleObj name="" r:id="rId22" imgW="1205230" imgH="355600" progId="Equation.3">
                    <p:embed/>
                    <p:pic>
                      <p:nvPicPr>
                        <p:cNvPr id="0" name="Object 5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2599" y="3408"/>
                          <a:ext cx="1913" cy="6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" name="Rectangle 2"/>
          <p:cNvSpPr txBox="1">
            <a:spLocks noChangeArrowheads="1"/>
          </p:cNvSpPr>
          <p:nvPr/>
        </p:nvSpPr>
        <p:spPr>
          <a:xfrm>
            <a:off x="859790" y="765175"/>
            <a:ext cx="7465060" cy="69659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kumimoji="1" lang="zh-CN" altLang="en-US" sz="32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运动学的两类基本问题</a:t>
            </a:r>
            <a:r>
              <a:rPr kumimoji="1" lang="zh-CN" altLang="en-US" sz="32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zh-CN" altLang="en-US" sz="3200" kern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重点掌握）</a:t>
            </a:r>
            <a:endParaRPr kumimoji="1" lang="zh-CN" altLang="en-US" sz="3200" kern="0" dirty="0"/>
          </a:p>
        </p:txBody>
      </p:sp>
      <p:sp>
        <p:nvSpPr>
          <p:cNvPr id="13" name="矩形 12"/>
          <p:cNvSpPr/>
          <p:nvPr/>
        </p:nvSpPr>
        <p:spPr>
          <a:xfrm>
            <a:off x="2268354" y="5394433"/>
            <a:ext cx="293751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矢量积分要投影后做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commondata" val="eyJoZGlkIjoiZWNjM2NhMWI2OWU0YTFmOWY4MTQ3YTEzMDQ0YWIzMWY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944</Words>
  <Application>WPS 演示</Application>
  <PresentationFormat>全屏显示(4:3)</PresentationFormat>
  <Paragraphs>122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66</vt:i4>
      </vt:variant>
      <vt:variant>
        <vt:lpstr>幻灯片标题</vt:lpstr>
      </vt:variant>
      <vt:variant>
        <vt:i4>9</vt:i4>
      </vt:variant>
    </vt:vector>
  </HeadingPairs>
  <TitlesOfParts>
    <vt:vector size="97" baseType="lpstr">
      <vt:lpstr>Arial</vt:lpstr>
      <vt:lpstr>宋体</vt:lpstr>
      <vt:lpstr>Wingdings</vt:lpstr>
      <vt:lpstr>Wingdings 2</vt:lpstr>
      <vt:lpstr>隶书</vt:lpstr>
      <vt:lpstr>Times New Roman</vt:lpstr>
      <vt:lpstr>黑体</vt:lpstr>
      <vt:lpstr>华文中宋</vt:lpstr>
      <vt:lpstr>楷体_GB2312</vt:lpstr>
      <vt:lpstr>新宋体</vt:lpstr>
      <vt:lpstr>Constantia</vt:lpstr>
      <vt:lpstr>微软雅黑</vt:lpstr>
      <vt:lpstr>Arial Unicode MS</vt:lpstr>
      <vt:lpstr>Calibri</vt:lpstr>
      <vt:lpstr>Cambria Math</vt:lpstr>
      <vt:lpstr>MS Mincho</vt:lpstr>
      <vt:lpstr>Segoe Print</vt:lpstr>
      <vt:lpstr>Symbol</vt:lpstr>
      <vt:lpstr>Cambria</vt:lpstr>
      <vt:lpstr>Cascadia Code ExtraLight</vt:lpstr>
      <vt:lpstr>Californian FB</vt:lpstr>
      <vt:lpstr>流畅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第一章 质点运动学小结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井华</cp:lastModifiedBy>
  <cp:revision>4</cp:revision>
  <dcterms:created xsi:type="dcterms:W3CDTF">2019-03-10T07:36:00Z</dcterms:created>
  <dcterms:modified xsi:type="dcterms:W3CDTF">2024-03-14T01:58:37Z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1DFED07D5C6547C689BCD1E46ED7E85E_12</vt:lpwstr>
  </property>
  <property fmtid="{D5CDD505-2E9C-101B-9397-08002B2CF9AE}" pid="3" name="KSOProductBuildVer">
    <vt:lpwstr>2052-12.1.0.16120</vt:lpwstr>
  </property>
</Properties>
</file>