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1"/>
  </p:notesMasterIdLst>
  <p:sldIdLst>
    <p:sldId id="341" r:id="rId4"/>
    <p:sldId id="342" r:id="rId5"/>
    <p:sldId id="275" r:id="rId6"/>
    <p:sldId id="258" r:id="rId7"/>
    <p:sldId id="305" r:id="rId8"/>
    <p:sldId id="316" r:id="rId9"/>
    <p:sldId id="313" r:id="rId10"/>
    <p:sldId id="307" r:id="rId12"/>
    <p:sldId id="290" r:id="rId13"/>
    <p:sldId id="319" r:id="rId14"/>
    <p:sldId id="310" r:id="rId15"/>
    <p:sldId id="311" r:id="rId16"/>
    <p:sldId id="312" r:id="rId17"/>
    <p:sldId id="308" r:id="rId18"/>
    <p:sldId id="292" r:id="rId19"/>
    <p:sldId id="345" r:id="rId20"/>
    <p:sldId id="294" r:id="rId21"/>
    <p:sldId id="369" r:id="rId22"/>
    <p:sldId id="300" r:id="rId23"/>
    <p:sldId id="289" r:id="rId24"/>
    <p:sldId id="270" r:id="rId25"/>
    <p:sldId id="271" r:id="rId26"/>
    <p:sldId id="272" r:id="rId27"/>
    <p:sldId id="281" r:id="rId28"/>
    <p:sldId id="378" r:id="rId29"/>
    <p:sldId id="287" r:id="rId30"/>
    <p:sldId id="288" r:id="rId31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FFD2"/>
    <a:srgbClr val="000066"/>
    <a:srgbClr val="CC0000"/>
    <a:srgbClr val="AEEDF4"/>
    <a:srgbClr val="79E2ED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5"/>
    <p:restoredTop sz="94698"/>
  </p:normalViewPr>
  <p:slideViewPr>
    <p:cSldViewPr showGuides="1">
      <p:cViewPr varScale="1">
        <p:scale>
          <a:sx n="67" d="100"/>
          <a:sy n="67" d="100"/>
        </p:scale>
        <p:origin x="-77" y="-288"/>
      </p:cViewPr>
      <p:guideLst>
        <p:guide orient="horz" pos="2143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3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png"/><Relationship Id="rId7" Type="http://schemas.openxmlformats.org/officeDocument/2006/relationships/image" Target="../media/image49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png"/><Relationship Id="rId7" Type="http://schemas.openxmlformats.org/officeDocument/2006/relationships/image" Target="../media/image25.png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6" Type="http://schemas.openxmlformats.org/officeDocument/2006/relationships/image" Target="../media/image68.wmf"/><Relationship Id="rId15" Type="http://schemas.openxmlformats.org/officeDocument/2006/relationships/image" Target="../media/image67.wmf"/><Relationship Id="rId14" Type="http://schemas.openxmlformats.org/officeDocument/2006/relationships/image" Target="../media/image66.emf"/><Relationship Id="rId13" Type="http://schemas.openxmlformats.org/officeDocument/2006/relationships/image" Target="../media/image65.emf"/><Relationship Id="rId12" Type="http://schemas.openxmlformats.org/officeDocument/2006/relationships/image" Target="../media/image64.emf"/><Relationship Id="rId11" Type="http://schemas.openxmlformats.org/officeDocument/2006/relationships/image" Target="../media/image63.emf"/><Relationship Id="rId10" Type="http://schemas.openxmlformats.org/officeDocument/2006/relationships/image" Target="../media/image62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4" Type="http://schemas.openxmlformats.org/officeDocument/2006/relationships/image" Target="../media/image96.wmf"/><Relationship Id="rId13" Type="http://schemas.openxmlformats.org/officeDocument/2006/relationships/image" Target="../media/image95.wmf"/><Relationship Id="rId12" Type="http://schemas.openxmlformats.org/officeDocument/2006/relationships/image" Target="../media/image94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5" Type="http://schemas.openxmlformats.org/officeDocument/2006/relationships/image" Target="../media/image48.emf"/><Relationship Id="rId14" Type="http://schemas.openxmlformats.org/officeDocument/2006/relationships/image" Target="../media/image47.emf"/><Relationship Id="rId13" Type="http://schemas.openxmlformats.org/officeDocument/2006/relationships/image" Target="../media/image46.emf"/><Relationship Id="rId12" Type="http://schemas.openxmlformats.org/officeDocument/2006/relationships/image" Target="../media/image45.emf"/><Relationship Id="rId11" Type="http://schemas.openxmlformats.org/officeDocument/2006/relationships/image" Target="../media/image44.emf"/><Relationship Id="rId10" Type="http://schemas.openxmlformats.org/officeDocument/2006/relationships/image" Target="../media/image43.emf"/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med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74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8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8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533" name="Picture 2" descr="http://www.szu.edu.cn/images/szulogo.gif"/>
          <p:cNvPicPr>
            <a:picLocks noChangeAspect="1"/>
          </p:cNvPicPr>
          <p:nvPr/>
        </p:nvPicPr>
        <p:blipFill>
          <a:blip r:embed="rId14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Freeform 8"/>
          <p:cNvSpPr/>
          <p:nvPr/>
        </p:nvSpPr>
        <p:spPr bwMode="auto">
          <a:xfrm>
            <a:off x="214313" y="6391275"/>
            <a:ext cx="7954963" cy="323850"/>
          </a:xfrm>
          <a:custGeom>
            <a:avLst/>
            <a:gdLst>
              <a:gd name="T0" fmla="*/ 0 w 4992"/>
              <a:gd name="T1" fmla="*/ 524 h 529"/>
              <a:gd name="T2" fmla="*/ 610 w 4992"/>
              <a:gd name="T3" fmla="*/ 516 h 529"/>
              <a:gd name="T4" fmla="*/ 686 w 4992"/>
              <a:gd name="T5" fmla="*/ 465 h 529"/>
              <a:gd name="T6" fmla="*/ 889 w 4992"/>
              <a:gd name="T7" fmla="*/ 457 h 529"/>
              <a:gd name="T8" fmla="*/ 1093 w 4992"/>
              <a:gd name="T9" fmla="*/ 448 h 529"/>
              <a:gd name="T10" fmla="*/ 1160 w 4992"/>
              <a:gd name="T11" fmla="*/ 440 h 529"/>
              <a:gd name="T12" fmla="*/ 1211 w 4992"/>
              <a:gd name="T13" fmla="*/ 423 h 529"/>
              <a:gd name="T14" fmla="*/ 1262 w 4992"/>
              <a:gd name="T15" fmla="*/ 389 h 529"/>
              <a:gd name="T16" fmla="*/ 1287 w 4992"/>
              <a:gd name="T17" fmla="*/ 380 h 529"/>
              <a:gd name="T18" fmla="*/ 1364 w 4992"/>
              <a:gd name="T19" fmla="*/ 330 h 529"/>
              <a:gd name="T20" fmla="*/ 1440 w 4992"/>
              <a:gd name="T21" fmla="*/ 304 h 529"/>
              <a:gd name="T22" fmla="*/ 1491 w 4992"/>
              <a:gd name="T23" fmla="*/ 279 h 529"/>
              <a:gd name="T24" fmla="*/ 1626 w 4992"/>
              <a:gd name="T25" fmla="*/ 287 h 529"/>
              <a:gd name="T26" fmla="*/ 1702 w 4992"/>
              <a:gd name="T27" fmla="*/ 330 h 529"/>
              <a:gd name="T28" fmla="*/ 1813 w 4992"/>
              <a:gd name="T29" fmla="*/ 355 h 529"/>
              <a:gd name="T30" fmla="*/ 1863 w 4992"/>
              <a:gd name="T31" fmla="*/ 397 h 529"/>
              <a:gd name="T32" fmla="*/ 1880 w 4992"/>
              <a:gd name="T33" fmla="*/ 490 h 529"/>
              <a:gd name="T34" fmla="*/ 2050 w 4992"/>
              <a:gd name="T35" fmla="*/ 397 h 529"/>
              <a:gd name="T36" fmla="*/ 2126 w 4992"/>
              <a:gd name="T37" fmla="*/ 355 h 529"/>
              <a:gd name="T38" fmla="*/ 2202 w 4992"/>
              <a:gd name="T39" fmla="*/ 313 h 529"/>
              <a:gd name="T40" fmla="*/ 2414 w 4992"/>
              <a:gd name="T41" fmla="*/ 304 h 529"/>
              <a:gd name="T42" fmla="*/ 2422 w 4992"/>
              <a:gd name="T43" fmla="*/ 423 h 529"/>
              <a:gd name="T44" fmla="*/ 2533 w 4992"/>
              <a:gd name="T45" fmla="*/ 389 h 529"/>
              <a:gd name="T46" fmla="*/ 2660 w 4992"/>
              <a:gd name="T47" fmla="*/ 321 h 529"/>
              <a:gd name="T48" fmla="*/ 2888 w 4992"/>
              <a:gd name="T49" fmla="*/ 363 h 529"/>
              <a:gd name="T50" fmla="*/ 2897 w 4992"/>
              <a:gd name="T51" fmla="*/ 457 h 529"/>
              <a:gd name="T52" fmla="*/ 2948 w 4992"/>
              <a:gd name="T53" fmla="*/ 431 h 529"/>
              <a:gd name="T54" fmla="*/ 3244 w 4992"/>
              <a:gd name="T55" fmla="*/ 423 h 529"/>
              <a:gd name="T56" fmla="*/ 3303 w 4992"/>
              <a:gd name="T57" fmla="*/ 414 h 529"/>
              <a:gd name="T58" fmla="*/ 3405 w 4992"/>
              <a:gd name="T59" fmla="*/ 355 h 529"/>
              <a:gd name="T60" fmla="*/ 3456 w 4992"/>
              <a:gd name="T61" fmla="*/ 321 h 529"/>
              <a:gd name="T62" fmla="*/ 3490 w 4992"/>
              <a:gd name="T63" fmla="*/ 270 h 529"/>
              <a:gd name="T64" fmla="*/ 3549 w 4992"/>
              <a:gd name="T65" fmla="*/ 92 h 529"/>
              <a:gd name="T66" fmla="*/ 3558 w 4992"/>
              <a:gd name="T67" fmla="*/ 16 h 529"/>
              <a:gd name="T68" fmla="*/ 3642 w 4992"/>
              <a:gd name="T69" fmla="*/ 25 h 529"/>
              <a:gd name="T70" fmla="*/ 3634 w 4992"/>
              <a:gd name="T71" fmla="*/ 101 h 529"/>
              <a:gd name="T72" fmla="*/ 3541 w 4992"/>
              <a:gd name="T73" fmla="*/ 152 h 529"/>
              <a:gd name="T74" fmla="*/ 3693 w 4992"/>
              <a:gd name="T75" fmla="*/ 202 h 529"/>
              <a:gd name="T76" fmla="*/ 3727 w 4992"/>
              <a:gd name="T77" fmla="*/ 346 h 529"/>
              <a:gd name="T78" fmla="*/ 3812 w 4992"/>
              <a:gd name="T79" fmla="*/ 431 h 529"/>
              <a:gd name="T80" fmla="*/ 3854 w 4992"/>
              <a:gd name="T81" fmla="*/ 490 h 529"/>
              <a:gd name="T82" fmla="*/ 3922 w 4992"/>
              <a:gd name="T83" fmla="*/ 440 h 529"/>
              <a:gd name="T84" fmla="*/ 3990 w 4992"/>
              <a:gd name="T85" fmla="*/ 330 h 529"/>
              <a:gd name="T86" fmla="*/ 4040 w 4992"/>
              <a:gd name="T87" fmla="*/ 228 h 529"/>
              <a:gd name="T88" fmla="*/ 4091 w 4992"/>
              <a:gd name="T89" fmla="*/ 194 h 529"/>
              <a:gd name="T90" fmla="*/ 4117 w 4992"/>
              <a:gd name="T91" fmla="*/ 177 h 529"/>
              <a:gd name="T92" fmla="*/ 4167 w 4992"/>
              <a:gd name="T93" fmla="*/ 186 h 529"/>
              <a:gd name="T94" fmla="*/ 4201 w 4992"/>
              <a:gd name="T95" fmla="*/ 236 h 529"/>
              <a:gd name="T96" fmla="*/ 4294 w 4992"/>
              <a:gd name="T97" fmla="*/ 346 h 529"/>
              <a:gd name="T98" fmla="*/ 4930 w 4992"/>
              <a:gd name="T99" fmla="*/ 372 h 529"/>
              <a:gd name="T100" fmla="*/ 4964 w 4992"/>
              <a:gd name="T101" fmla="*/ 423 h 529"/>
              <a:gd name="T102" fmla="*/ 4981 w 4992"/>
              <a:gd name="T103" fmla="*/ 524 h 529"/>
              <a:gd name="T104" fmla="*/ 0 w 4992"/>
              <a:gd name="T105" fmla="*/ 524 h 52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8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8"/>
          </a:xfrm>
          <a:prstGeom prst="ellipse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533" name="Picture 2" descr="http://www.szu.edu.cn/images/szulogo.gif"/>
          <p:cNvPicPr>
            <a:picLocks noChangeAspect="1"/>
          </p:cNvPicPr>
          <p:nvPr/>
        </p:nvPicPr>
        <p:blipFill>
          <a:blip r:embed="rId14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Freeform 8"/>
          <p:cNvSpPr/>
          <p:nvPr/>
        </p:nvSpPr>
        <p:spPr bwMode="auto">
          <a:xfrm>
            <a:off x="214313" y="6391275"/>
            <a:ext cx="7954963" cy="323850"/>
          </a:xfrm>
          <a:custGeom>
            <a:avLst/>
            <a:gdLst>
              <a:gd name="T0" fmla="*/ 0 w 4992"/>
              <a:gd name="T1" fmla="*/ 524 h 529"/>
              <a:gd name="T2" fmla="*/ 610 w 4992"/>
              <a:gd name="T3" fmla="*/ 516 h 529"/>
              <a:gd name="T4" fmla="*/ 686 w 4992"/>
              <a:gd name="T5" fmla="*/ 465 h 529"/>
              <a:gd name="T6" fmla="*/ 889 w 4992"/>
              <a:gd name="T7" fmla="*/ 457 h 529"/>
              <a:gd name="T8" fmla="*/ 1093 w 4992"/>
              <a:gd name="T9" fmla="*/ 448 h 529"/>
              <a:gd name="T10" fmla="*/ 1160 w 4992"/>
              <a:gd name="T11" fmla="*/ 440 h 529"/>
              <a:gd name="T12" fmla="*/ 1211 w 4992"/>
              <a:gd name="T13" fmla="*/ 423 h 529"/>
              <a:gd name="T14" fmla="*/ 1262 w 4992"/>
              <a:gd name="T15" fmla="*/ 389 h 529"/>
              <a:gd name="T16" fmla="*/ 1287 w 4992"/>
              <a:gd name="T17" fmla="*/ 380 h 529"/>
              <a:gd name="T18" fmla="*/ 1364 w 4992"/>
              <a:gd name="T19" fmla="*/ 330 h 529"/>
              <a:gd name="T20" fmla="*/ 1440 w 4992"/>
              <a:gd name="T21" fmla="*/ 304 h 529"/>
              <a:gd name="T22" fmla="*/ 1491 w 4992"/>
              <a:gd name="T23" fmla="*/ 279 h 529"/>
              <a:gd name="T24" fmla="*/ 1626 w 4992"/>
              <a:gd name="T25" fmla="*/ 287 h 529"/>
              <a:gd name="T26" fmla="*/ 1702 w 4992"/>
              <a:gd name="T27" fmla="*/ 330 h 529"/>
              <a:gd name="T28" fmla="*/ 1813 w 4992"/>
              <a:gd name="T29" fmla="*/ 355 h 529"/>
              <a:gd name="T30" fmla="*/ 1863 w 4992"/>
              <a:gd name="T31" fmla="*/ 397 h 529"/>
              <a:gd name="T32" fmla="*/ 1880 w 4992"/>
              <a:gd name="T33" fmla="*/ 490 h 529"/>
              <a:gd name="T34" fmla="*/ 2050 w 4992"/>
              <a:gd name="T35" fmla="*/ 397 h 529"/>
              <a:gd name="T36" fmla="*/ 2126 w 4992"/>
              <a:gd name="T37" fmla="*/ 355 h 529"/>
              <a:gd name="T38" fmla="*/ 2202 w 4992"/>
              <a:gd name="T39" fmla="*/ 313 h 529"/>
              <a:gd name="T40" fmla="*/ 2414 w 4992"/>
              <a:gd name="T41" fmla="*/ 304 h 529"/>
              <a:gd name="T42" fmla="*/ 2422 w 4992"/>
              <a:gd name="T43" fmla="*/ 423 h 529"/>
              <a:gd name="T44" fmla="*/ 2533 w 4992"/>
              <a:gd name="T45" fmla="*/ 389 h 529"/>
              <a:gd name="T46" fmla="*/ 2660 w 4992"/>
              <a:gd name="T47" fmla="*/ 321 h 529"/>
              <a:gd name="T48" fmla="*/ 2888 w 4992"/>
              <a:gd name="T49" fmla="*/ 363 h 529"/>
              <a:gd name="T50" fmla="*/ 2897 w 4992"/>
              <a:gd name="T51" fmla="*/ 457 h 529"/>
              <a:gd name="T52" fmla="*/ 2948 w 4992"/>
              <a:gd name="T53" fmla="*/ 431 h 529"/>
              <a:gd name="T54" fmla="*/ 3244 w 4992"/>
              <a:gd name="T55" fmla="*/ 423 h 529"/>
              <a:gd name="T56" fmla="*/ 3303 w 4992"/>
              <a:gd name="T57" fmla="*/ 414 h 529"/>
              <a:gd name="T58" fmla="*/ 3405 w 4992"/>
              <a:gd name="T59" fmla="*/ 355 h 529"/>
              <a:gd name="T60" fmla="*/ 3456 w 4992"/>
              <a:gd name="T61" fmla="*/ 321 h 529"/>
              <a:gd name="T62" fmla="*/ 3490 w 4992"/>
              <a:gd name="T63" fmla="*/ 270 h 529"/>
              <a:gd name="T64" fmla="*/ 3549 w 4992"/>
              <a:gd name="T65" fmla="*/ 92 h 529"/>
              <a:gd name="T66" fmla="*/ 3558 w 4992"/>
              <a:gd name="T67" fmla="*/ 16 h 529"/>
              <a:gd name="T68" fmla="*/ 3642 w 4992"/>
              <a:gd name="T69" fmla="*/ 25 h 529"/>
              <a:gd name="T70" fmla="*/ 3634 w 4992"/>
              <a:gd name="T71" fmla="*/ 101 h 529"/>
              <a:gd name="T72" fmla="*/ 3541 w 4992"/>
              <a:gd name="T73" fmla="*/ 152 h 529"/>
              <a:gd name="T74" fmla="*/ 3693 w 4992"/>
              <a:gd name="T75" fmla="*/ 202 h 529"/>
              <a:gd name="T76" fmla="*/ 3727 w 4992"/>
              <a:gd name="T77" fmla="*/ 346 h 529"/>
              <a:gd name="T78" fmla="*/ 3812 w 4992"/>
              <a:gd name="T79" fmla="*/ 431 h 529"/>
              <a:gd name="T80" fmla="*/ 3854 w 4992"/>
              <a:gd name="T81" fmla="*/ 490 h 529"/>
              <a:gd name="T82" fmla="*/ 3922 w 4992"/>
              <a:gd name="T83" fmla="*/ 440 h 529"/>
              <a:gd name="T84" fmla="*/ 3990 w 4992"/>
              <a:gd name="T85" fmla="*/ 330 h 529"/>
              <a:gd name="T86" fmla="*/ 4040 w 4992"/>
              <a:gd name="T87" fmla="*/ 228 h 529"/>
              <a:gd name="T88" fmla="*/ 4091 w 4992"/>
              <a:gd name="T89" fmla="*/ 194 h 529"/>
              <a:gd name="T90" fmla="*/ 4117 w 4992"/>
              <a:gd name="T91" fmla="*/ 177 h 529"/>
              <a:gd name="T92" fmla="*/ 4167 w 4992"/>
              <a:gd name="T93" fmla="*/ 186 h 529"/>
              <a:gd name="T94" fmla="*/ 4201 w 4992"/>
              <a:gd name="T95" fmla="*/ 236 h 529"/>
              <a:gd name="T96" fmla="*/ 4294 w 4992"/>
              <a:gd name="T97" fmla="*/ 346 h 529"/>
              <a:gd name="T98" fmla="*/ 4930 w 4992"/>
              <a:gd name="T99" fmla="*/ 372 h 529"/>
              <a:gd name="T100" fmla="*/ 4964 w 4992"/>
              <a:gd name="T101" fmla="*/ 423 h 529"/>
              <a:gd name="T102" fmla="*/ 4981 w 4992"/>
              <a:gd name="T103" fmla="*/ 524 h 529"/>
              <a:gd name="T104" fmla="*/ 0 w 4992"/>
              <a:gd name="T105" fmla="*/ 524 h 52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35.jpeg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oleObject" Target="../embeddings/oleObject42.bin"/><Relationship Id="rId7" Type="http://schemas.openxmlformats.org/officeDocument/2006/relationships/oleObject" Target="../embeddings/oleObject41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25.png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oleObject" Target="../embeddings/oleObject47.bin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46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45.bin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44.bin"/><Relationship Id="rId1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oleObject" Target="../embeddings/oleObject52.bin"/><Relationship Id="rId7" Type="http://schemas.openxmlformats.org/officeDocument/2006/relationships/oleObject" Target="../embeddings/oleObject51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50.bin"/><Relationship Id="rId43" Type="http://schemas.openxmlformats.org/officeDocument/2006/relationships/vmlDrawing" Target="../drawings/vmlDrawing9.vml"/><Relationship Id="rId42" Type="http://schemas.openxmlformats.org/officeDocument/2006/relationships/slideLayout" Target="../slideLayouts/slideLayout13.xml"/><Relationship Id="rId41" Type="http://schemas.openxmlformats.org/officeDocument/2006/relationships/image" Target="../media/image48.emf"/><Relationship Id="rId40" Type="http://schemas.openxmlformats.org/officeDocument/2006/relationships/oleObject" Target="../embeddings/oleObject66.bin"/><Relationship Id="rId4" Type="http://schemas.openxmlformats.org/officeDocument/2006/relationships/image" Target="../media/image26.wmf"/><Relationship Id="rId39" Type="http://schemas.openxmlformats.org/officeDocument/2006/relationships/tags" Target="../tags/tag17.xml"/><Relationship Id="rId38" Type="http://schemas.openxmlformats.org/officeDocument/2006/relationships/image" Target="../media/image47.emf"/><Relationship Id="rId37" Type="http://schemas.openxmlformats.org/officeDocument/2006/relationships/oleObject" Target="../embeddings/oleObject65.bin"/><Relationship Id="rId36" Type="http://schemas.openxmlformats.org/officeDocument/2006/relationships/tags" Target="../tags/tag16.xml"/><Relationship Id="rId35" Type="http://schemas.openxmlformats.org/officeDocument/2006/relationships/image" Target="../media/image46.emf"/><Relationship Id="rId34" Type="http://schemas.openxmlformats.org/officeDocument/2006/relationships/oleObject" Target="../embeddings/oleObject64.bin"/><Relationship Id="rId33" Type="http://schemas.openxmlformats.org/officeDocument/2006/relationships/tags" Target="../tags/tag15.xml"/><Relationship Id="rId32" Type="http://schemas.openxmlformats.org/officeDocument/2006/relationships/image" Target="../media/image45.emf"/><Relationship Id="rId31" Type="http://schemas.openxmlformats.org/officeDocument/2006/relationships/oleObject" Target="../embeddings/oleObject63.bin"/><Relationship Id="rId30" Type="http://schemas.openxmlformats.org/officeDocument/2006/relationships/tags" Target="../tags/tag14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44.emf"/><Relationship Id="rId28" Type="http://schemas.openxmlformats.org/officeDocument/2006/relationships/oleObject" Target="../embeddings/oleObject62.bin"/><Relationship Id="rId27" Type="http://schemas.openxmlformats.org/officeDocument/2006/relationships/tags" Target="../tags/tag13.xml"/><Relationship Id="rId26" Type="http://schemas.openxmlformats.org/officeDocument/2006/relationships/image" Target="../media/image43.emf"/><Relationship Id="rId25" Type="http://schemas.openxmlformats.org/officeDocument/2006/relationships/oleObject" Target="../embeddings/oleObject61.bin"/><Relationship Id="rId24" Type="http://schemas.openxmlformats.org/officeDocument/2006/relationships/tags" Target="../tags/tag12.xml"/><Relationship Id="rId23" Type="http://schemas.openxmlformats.org/officeDocument/2006/relationships/image" Target="../media/image42.emf"/><Relationship Id="rId22" Type="http://schemas.openxmlformats.org/officeDocument/2006/relationships/oleObject" Target="../embeddings/oleObject60.bin"/><Relationship Id="rId21" Type="http://schemas.openxmlformats.org/officeDocument/2006/relationships/tags" Target="../tags/tag11.xml"/><Relationship Id="rId20" Type="http://schemas.openxmlformats.org/officeDocument/2006/relationships/image" Target="../media/image41.wmf"/><Relationship Id="rId2" Type="http://schemas.openxmlformats.org/officeDocument/2006/relationships/image" Target="../media/image25.png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40.wmf"/><Relationship Id="rId17" Type="http://schemas.openxmlformats.org/officeDocument/2006/relationships/oleObject" Target="../embeddings/oleObject58.bin"/><Relationship Id="rId16" Type="http://schemas.openxmlformats.org/officeDocument/2006/relationships/oleObject" Target="../embeddings/oleObject57.bin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oleObject" Target="../embeddings/oleObject71.bin"/><Relationship Id="rId7" Type="http://schemas.openxmlformats.org/officeDocument/2006/relationships/oleObject" Target="../embeddings/oleObject70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26.wmf"/><Relationship Id="rId31" Type="http://schemas.openxmlformats.org/officeDocument/2006/relationships/vmlDrawing" Target="../drawings/vmlDrawing10.vml"/><Relationship Id="rId30" Type="http://schemas.openxmlformats.org/officeDocument/2006/relationships/slideLayout" Target="../slideLayouts/slideLayout4.xml"/><Relationship Id="rId3" Type="http://schemas.openxmlformats.org/officeDocument/2006/relationships/oleObject" Target="../embeddings/oleObject68.bin"/><Relationship Id="rId29" Type="http://schemas.openxmlformats.org/officeDocument/2006/relationships/image" Target="../media/image53.wmf"/><Relationship Id="rId28" Type="http://schemas.openxmlformats.org/officeDocument/2006/relationships/oleObject" Target="../embeddings/oleObject84.bin"/><Relationship Id="rId27" Type="http://schemas.openxmlformats.org/officeDocument/2006/relationships/image" Target="../media/image52.wmf"/><Relationship Id="rId26" Type="http://schemas.openxmlformats.org/officeDocument/2006/relationships/oleObject" Target="../embeddings/oleObject83.bin"/><Relationship Id="rId25" Type="http://schemas.openxmlformats.org/officeDocument/2006/relationships/oleObject" Target="../embeddings/oleObject82.bin"/><Relationship Id="rId24" Type="http://schemas.openxmlformats.org/officeDocument/2006/relationships/oleObject" Target="../embeddings/oleObject81.bin"/><Relationship Id="rId23" Type="http://schemas.openxmlformats.org/officeDocument/2006/relationships/oleObject" Target="../embeddings/oleObject80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79.bin"/><Relationship Id="rId20" Type="http://schemas.openxmlformats.org/officeDocument/2006/relationships/image" Target="../media/image50.png"/><Relationship Id="rId2" Type="http://schemas.openxmlformats.org/officeDocument/2006/relationships/image" Target="../media/image25.png"/><Relationship Id="rId19" Type="http://schemas.openxmlformats.org/officeDocument/2006/relationships/oleObject" Target="../embeddings/oleObject78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77.bin"/><Relationship Id="rId16" Type="http://schemas.openxmlformats.org/officeDocument/2006/relationships/oleObject" Target="../embeddings/oleObject76.bin"/><Relationship Id="rId15" Type="http://schemas.openxmlformats.org/officeDocument/2006/relationships/image" Target="../media/image39.wmf"/><Relationship Id="rId14" Type="http://schemas.openxmlformats.org/officeDocument/2006/relationships/oleObject" Target="../embeddings/oleObject75.bin"/><Relationship Id="rId13" Type="http://schemas.openxmlformats.org/officeDocument/2006/relationships/image" Target="../media/image38.wmf"/><Relationship Id="rId12" Type="http://schemas.openxmlformats.org/officeDocument/2006/relationships/oleObject" Target="../embeddings/oleObject74.bin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73.bin"/><Relationship Id="rId1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7.bin"/><Relationship Id="rId44" Type="http://schemas.openxmlformats.org/officeDocument/2006/relationships/vmlDrawing" Target="../drawings/vmlDrawing11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68.wmf"/><Relationship Id="rId41" Type="http://schemas.openxmlformats.org/officeDocument/2006/relationships/oleObject" Target="../embeddings/oleObject108.bin"/><Relationship Id="rId40" Type="http://schemas.openxmlformats.org/officeDocument/2006/relationships/tags" Target="../tags/tag19.xml"/><Relationship Id="rId4" Type="http://schemas.openxmlformats.org/officeDocument/2006/relationships/image" Target="../media/image55.wmf"/><Relationship Id="rId39" Type="http://schemas.openxmlformats.org/officeDocument/2006/relationships/tags" Target="../tags/tag18.xml"/><Relationship Id="rId38" Type="http://schemas.openxmlformats.org/officeDocument/2006/relationships/image" Target="../media/image67.wmf"/><Relationship Id="rId37" Type="http://schemas.openxmlformats.org/officeDocument/2006/relationships/oleObject" Target="../embeddings/oleObject107.bin"/><Relationship Id="rId36" Type="http://schemas.openxmlformats.org/officeDocument/2006/relationships/image" Target="../media/image66.emf"/><Relationship Id="rId35" Type="http://schemas.openxmlformats.org/officeDocument/2006/relationships/oleObject" Target="../embeddings/oleObject106.bin"/><Relationship Id="rId34" Type="http://schemas.openxmlformats.org/officeDocument/2006/relationships/image" Target="../media/image65.emf"/><Relationship Id="rId33" Type="http://schemas.openxmlformats.org/officeDocument/2006/relationships/oleObject" Target="../embeddings/oleObject105.bin"/><Relationship Id="rId32" Type="http://schemas.openxmlformats.org/officeDocument/2006/relationships/image" Target="../media/image64.emf"/><Relationship Id="rId31" Type="http://schemas.openxmlformats.org/officeDocument/2006/relationships/oleObject" Target="../embeddings/oleObject104.bin"/><Relationship Id="rId30" Type="http://schemas.openxmlformats.org/officeDocument/2006/relationships/image" Target="../media/image63.emf"/><Relationship Id="rId3" Type="http://schemas.openxmlformats.org/officeDocument/2006/relationships/oleObject" Target="../embeddings/oleObject86.bin"/><Relationship Id="rId29" Type="http://schemas.openxmlformats.org/officeDocument/2006/relationships/oleObject" Target="../embeddings/oleObject103.bin"/><Relationship Id="rId28" Type="http://schemas.openxmlformats.org/officeDocument/2006/relationships/image" Target="../media/image62.wmf"/><Relationship Id="rId27" Type="http://schemas.openxmlformats.org/officeDocument/2006/relationships/oleObject" Target="../embeddings/oleObject102.bin"/><Relationship Id="rId26" Type="http://schemas.openxmlformats.org/officeDocument/2006/relationships/image" Target="../media/image61.wmf"/><Relationship Id="rId25" Type="http://schemas.openxmlformats.org/officeDocument/2006/relationships/oleObject" Target="../embeddings/oleObject101.bin"/><Relationship Id="rId24" Type="http://schemas.openxmlformats.org/officeDocument/2006/relationships/oleObject" Target="../embeddings/oleObject100.bin"/><Relationship Id="rId23" Type="http://schemas.openxmlformats.org/officeDocument/2006/relationships/oleObject" Target="../embeddings/oleObject99.bin"/><Relationship Id="rId22" Type="http://schemas.openxmlformats.org/officeDocument/2006/relationships/oleObject" Target="../embeddings/oleObject98.bin"/><Relationship Id="rId21" Type="http://schemas.openxmlformats.org/officeDocument/2006/relationships/oleObject" Target="../embeddings/oleObject97.bin"/><Relationship Id="rId20" Type="http://schemas.openxmlformats.org/officeDocument/2006/relationships/oleObject" Target="../embeddings/oleObject96.bin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95.bin"/><Relationship Id="rId18" Type="http://schemas.openxmlformats.org/officeDocument/2006/relationships/oleObject" Target="../embeddings/oleObject94.bin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60.png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25.png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8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10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13.bin"/><Relationship Id="rId4" Type="http://schemas.openxmlformats.org/officeDocument/2006/relationships/tags" Target="../tags/tag21.xml"/><Relationship Id="rId3" Type="http://schemas.openxmlformats.org/officeDocument/2006/relationships/image" Target="../media/image72.wmf"/><Relationship Id="rId2" Type="http://schemas.openxmlformats.org/officeDocument/2006/relationships/oleObject" Target="../embeddings/oleObject112.bin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20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76.wmf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15.bin"/><Relationship Id="rId3" Type="http://schemas.openxmlformats.org/officeDocument/2006/relationships/image" Target="../media/image74.wmf"/><Relationship Id="rId2" Type="http://schemas.openxmlformats.org/officeDocument/2006/relationships/oleObject" Target="../embeddings/oleObject114.bin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image" Target="../media/image79.wmf"/><Relationship Id="rId12" Type="http://schemas.openxmlformats.org/officeDocument/2006/relationships/oleObject" Target="../embeddings/oleObject119.bin"/><Relationship Id="rId11" Type="http://schemas.openxmlformats.org/officeDocument/2006/relationships/image" Target="../media/image78.wmf"/><Relationship Id="rId10" Type="http://schemas.openxmlformats.org/officeDocument/2006/relationships/oleObject" Target="../embeddings/oleObject118.bin"/><Relationship Id="rId1" Type="http://schemas.openxmlformats.org/officeDocument/2006/relationships/image" Target="../media/image7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1.wmf"/><Relationship Id="rId1" Type="http://schemas.openxmlformats.org/officeDocument/2006/relationships/image" Target="../media/image8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wmf"/><Relationship Id="rId8" Type="http://schemas.openxmlformats.org/officeDocument/2006/relationships/oleObject" Target="../embeddings/oleObject123.bin"/><Relationship Id="rId7" Type="http://schemas.openxmlformats.org/officeDocument/2006/relationships/image" Target="../media/image85.wmf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121.bin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31.xml"/><Relationship Id="rId3" Type="http://schemas.openxmlformats.org/officeDocument/2006/relationships/image" Target="../media/image83.wmf"/><Relationship Id="rId29" Type="http://schemas.openxmlformats.org/officeDocument/2006/relationships/image" Target="../media/image96.wmf"/><Relationship Id="rId28" Type="http://schemas.openxmlformats.org/officeDocument/2006/relationships/oleObject" Target="../embeddings/oleObject133.bin"/><Relationship Id="rId27" Type="http://schemas.openxmlformats.org/officeDocument/2006/relationships/image" Target="../media/image95.wmf"/><Relationship Id="rId26" Type="http://schemas.openxmlformats.org/officeDocument/2006/relationships/oleObject" Target="../embeddings/oleObject132.bin"/><Relationship Id="rId25" Type="http://schemas.openxmlformats.org/officeDocument/2006/relationships/image" Target="../media/image94.wmf"/><Relationship Id="rId24" Type="http://schemas.openxmlformats.org/officeDocument/2006/relationships/oleObject" Target="../embeddings/oleObject131.bin"/><Relationship Id="rId23" Type="http://schemas.openxmlformats.org/officeDocument/2006/relationships/image" Target="../media/image93.wmf"/><Relationship Id="rId22" Type="http://schemas.openxmlformats.org/officeDocument/2006/relationships/oleObject" Target="../embeddings/oleObject130.bin"/><Relationship Id="rId21" Type="http://schemas.openxmlformats.org/officeDocument/2006/relationships/image" Target="../media/image92.wmf"/><Relationship Id="rId20" Type="http://schemas.openxmlformats.org/officeDocument/2006/relationships/oleObject" Target="../embeddings/oleObject129.bin"/><Relationship Id="rId2" Type="http://schemas.openxmlformats.org/officeDocument/2006/relationships/oleObject" Target="../embeddings/oleObject120.bin"/><Relationship Id="rId19" Type="http://schemas.openxmlformats.org/officeDocument/2006/relationships/image" Target="../media/image91.wmf"/><Relationship Id="rId18" Type="http://schemas.openxmlformats.org/officeDocument/2006/relationships/oleObject" Target="../embeddings/oleObject128.bin"/><Relationship Id="rId17" Type="http://schemas.openxmlformats.org/officeDocument/2006/relationships/image" Target="../media/image90.wmf"/><Relationship Id="rId16" Type="http://schemas.openxmlformats.org/officeDocument/2006/relationships/oleObject" Target="../embeddings/oleObject127.bin"/><Relationship Id="rId15" Type="http://schemas.openxmlformats.org/officeDocument/2006/relationships/image" Target="../media/image89.wmf"/><Relationship Id="rId14" Type="http://schemas.openxmlformats.org/officeDocument/2006/relationships/oleObject" Target="../embeddings/oleObject126.bin"/><Relationship Id="rId13" Type="http://schemas.openxmlformats.org/officeDocument/2006/relationships/image" Target="../media/image88.wmf"/><Relationship Id="rId12" Type="http://schemas.openxmlformats.org/officeDocument/2006/relationships/oleObject" Target="../embeddings/oleObject125.bin"/><Relationship Id="rId11" Type="http://schemas.openxmlformats.org/officeDocument/2006/relationships/image" Target="../media/image87.wmf"/><Relationship Id="rId10" Type="http://schemas.openxmlformats.org/officeDocument/2006/relationships/oleObject" Target="../embeddings/oleObject124.bin"/><Relationship Id="rId1" Type="http://schemas.openxmlformats.org/officeDocument/2006/relationships/image" Target="../media/image8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97.wmf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.jpeg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13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01.wmf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3.jpeg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3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07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14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11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4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58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1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65.bin"/><Relationship Id="rId16" Type="http://schemas.openxmlformats.org/officeDocument/2006/relationships/image" Target="../media/image122.wmf"/><Relationship Id="rId15" Type="http://schemas.openxmlformats.org/officeDocument/2006/relationships/oleObject" Target="../embeddings/oleObject164.bin"/><Relationship Id="rId14" Type="http://schemas.openxmlformats.org/officeDocument/2006/relationships/image" Target="../media/image121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5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24.wmf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6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5.xml"/><Relationship Id="rId13" Type="http://schemas.openxmlformats.org/officeDocument/2006/relationships/tags" Target="../tags/tag4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10" Type="http://schemas.openxmlformats.org/officeDocument/2006/relationships/tags" Target="../tags/tag3.xml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audio" Target="../media/audio1.wav"/><Relationship Id="rId7" Type="http://schemas.openxmlformats.org/officeDocument/2006/relationships/tags" Target="../tags/tag8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10.xml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15.bin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png"/><Relationship Id="rId3" Type="http://schemas.openxmlformats.org/officeDocument/2006/relationships/oleObject" Target="../embeddings/oleObject24.bin"/><Relationship Id="rId25" Type="http://schemas.openxmlformats.org/officeDocument/2006/relationships/vmlDrawing" Target="../drawings/vmlDrawing6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3.wmf"/><Relationship Id="rId22" Type="http://schemas.openxmlformats.org/officeDocument/2006/relationships/oleObject" Target="../embeddings/oleObject35.bin"/><Relationship Id="rId21" Type="http://schemas.openxmlformats.org/officeDocument/2006/relationships/image" Target="../media/image32.wmf"/><Relationship Id="rId20" Type="http://schemas.openxmlformats.org/officeDocument/2006/relationships/oleObject" Target="../embeddings/oleObject34.bin"/><Relationship Id="rId2" Type="http://schemas.openxmlformats.org/officeDocument/2006/relationships/image" Target="../media/image24.jpeg"/><Relationship Id="rId19" Type="http://schemas.openxmlformats.org/officeDocument/2006/relationships/image" Target="../media/image31.wmf"/><Relationship Id="rId18" Type="http://schemas.openxmlformats.org/officeDocument/2006/relationships/oleObject" Target="../embeddings/oleObject33.bin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32.bin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31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11" Type="http://schemas.openxmlformats.org/officeDocument/2006/relationships/oleObject" Target="../embeddings/oleObject29.bin"/><Relationship Id="rId10" Type="http://schemas.openxmlformats.org/officeDocument/2006/relationships/oleObject" Target="../embeddings/oleObject28.bin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 </a:t>
            </a:r>
            <a:br>
              <a:rPr lang="en-US" altLang="zh-CN" dirty="0"/>
            </a:br>
            <a:r>
              <a:rPr lang="zh-CN" altLang="en-US" dirty="0"/>
              <a:t>动量守恒定律和能量守恒定律</a:t>
            </a:r>
            <a:endParaRPr lang="zh-CN" alt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519772" y="3861048"/>
            <a:ext cx="512564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3200" b="1" dirty="0">
                <a:latin typeface="Arial" panose="020B0604020202020204" pitchFamily="34" charset="0"/>
              </a:rPr>
              <a:t>力对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时间</a:t>
            </a:r>
            <a:r>
              <a:rPr lang="zh-CN" altLang="en-US" sz="3200" b="1" dirty="0">
                <a:latin typeface="Arial" panose="020B0604020202020204" pitchFamily="34" charset="0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空间</a:t>
            </a:r>
            <a:r>
              <a:rPr lang="zh-CN" altLang="en-US" sz="3200" b="1" dirty="0">
                <a:latin typeface="Arial" panose="020B0604020202020204" pitchFamily="34" charset="0"/>
              </a:rPr>
              <a:t>的积累效应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Tm="53512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1" name="Group 1095"/>
          <p:cNvGrpSpPr/>
          <p:nvPr/>
        </p:nvGrpSpPr>
        <p:grpSpPr>
          <a:xfrm>
            <a:off x="2971800" y="2133600"/>
            <a:ext cx="4035425" cy="2362200"/>
            <a:chOff x="2786" y="1440"/>
            <a:chExt cx="2542" cy="1488"/>
          </a:xfrm>
        </p:grpSpPr>
        <p:graphicFrame>
          <p:nvGraphicFramePr>
            <p:cNvPr id="7175" name="Picture 1027"/>
            <p:cNvGraphicFramePr>
              <a:graphicFrameLocks noChangeAspect="1"/>
            </p:cNvGraphicFramePr>
            <p:nvPr/>
          </p:nvGraphicFramePr>
          <p:xfrm>
            <a:off x="3724" y="1440"/>
            <a:ext cx="160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" imgW="3764280" imgH="3535680" progId="MS_ClipArt_Gallery.2">
                    <p:embed/>
                  </p:oleObj>
                </mc:Choice>
                <mc:Fallback>
                  <p:oleObj name="" r:id="rId1" imgW="3764280" imgH="3535680" progId="MS_ClipArt_Gallery.2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24" y="1440"/>
                          <a:ext cx="1604" cy="1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6" name="Group 1029"/>
            <p:cNvGrpSpPr/>
            <p:nvPr/>
          </p:nvGrpSpPr>
          <p:grpSpPr>
            <a:xfrm>
              <a:off x="3050" y="2097"/>
              <a:ext cx="573" cy="783"/>
              <a:chOff x="1680" y="960"/>
              <a:chExt cx="480" cy="672"/>
            </a:xfrm>
          </p:grpSpPr>
          <p:sp>
            <p:nvSpPr>
              <p:cNvPr id="7180" name="AutoShape 1030" descr="水滴"/>
              <p:cNvSpPr/>
              <p:nvPr/>
            </p:nvSpPr>
            <p:spPr>
              <a:xfrm>
                <a:off x="1680" y="1200"/>
                <a:ext cx="480" cy="432"/>
              </a:xfrm>
              <a:prstGeom prst="can">
                <a:avLst>
                  <a:gd name="adj" fmla="val 25000"/>
                </a:avLst>
              </a:prstGeom>
              <a:blipFill rotWithShape="0">
                <a:blip r:embed="rId3"/>
              </a:blip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7181" name="AutoShape 1031"/>
              <p:cNvSpPr/>
              <p:nvPr/>
            </p:nvSpPr>
            <p:spPr>
              <a:xfrm>
                <a:off x="1680" y="960"/>
                <a:ext cx="480" cy="672"/>
              </a:xfrm>
              <a:prstGeom prst="can">
                <a:avLst>
                  <a:gd name="adj" fmla="val 35000"/>
                </a:avLst>
              </a:prstGeom>
              <a:solidFill>
                <a:srgbClr val="8ADECE">
                  <a:alpha val="50195"/>
                </a:srgbClr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7177" name="AutoShape 1032"/>
            <p:cNvSpPr/>
            <p:nvPr/>
          </p:nvSpPr>
          <p:spPr>
            <a:xfrm rot="1524662">
              <a:off x="2786" y="1966"/>
              <a:ext cx="1102" cy="479"/>
            </a:xfrm>
            <a:prstGeom prst="cube">
              <a:avLst>
                <a:gd name="adj" fmla="val 93560"/>
              </a:avLst>
            </a:prstGeom>
            <a:solidFill>
              <a:srgbClr val="F1F694">
                <a:alpha val="50195"/>
              </a:srgb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7178" name="Oval 1033"/>
            <p:cNvSpPr/>
            <p:nvPr/>
          </p:nvSpPr>
          <p:spPr>
            <a:xfrm>
              <a:off x="3170" y="2011"/>
              <a:ext cx="336" cy="2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EDBD91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rgbClr val="9966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7179" name="AutoShape 1034"/>
            <p:cNvSpPr/>
            <p:nvPr/>
          </p:nvSpPr>
          <p:spPr>
            <a:xfrm rot="-3535121">
              <a:off x="3949" y="1789"/>
              <a:ext cx="43" cy="794"/>
            </a:xfrm>
            <a:prstGeom prst="can">
              <a:avLst>
                <a:gd name="adj" fmla="val 75227"/>
              </a:avLst>
            </a:prstGeom>
            <a:gradFill rotWithShape="0">
              <a:gsLst>
                <a:gs pos="0">
                  <a:srgbClr val="004700"/>
                </a:gs>
                <a:gs pos="50000">
                  <a:srgbClr val="009900"/>
                </a:gs>
                <a:gs pos="100000">
                  <a:srgbClr val="004700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7172" name="Text Box 1035"/>
          <p:cNvSpPr txBox="1"/>
          <p:nvPr/>
        </p:nvSpPr>
        <p:spPr>
          <a:xfrm>
            <a:off x="381000" y="731838"/>
            <a:ext cx="8610600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Verdana" panose="020B0604030504040204" pitchFamily="34" charset="0"/>
              </a:rPr>
              <a:t>        </a:t>
            </a:r>
            <a:r>
              <a:rPr lang="zh-CN" altLang="en-US" sz="2800" b="1" dirty="0">
                <a:solidFill>
                  <a:srgbClr val="CC0000"/>
                </a:solidFill>
                <a:latin typeface="Verdana" panose="020B0604030504040204" pitchFamily="34" charset="0"/>
              </a:rPr>
              <a:t>问：</a:t>
            </a:r>
            <a:r>
              <a:rPr lang="zh-CN" altLang="en-US" sz="2800" b="1" dirty="0">
                <a:latin typeface="Verdana" panose="020B0604030504040204" pitchFamily="34" charset="0"/>
              </a:rPr>
              <a:t>为什么迅速地把盖在杯上的薄板从侧面打去，鸡蛋就掉在杯中；慢慢地将薄板拉开，鸡蛋就会和薄板一起移动</a:t>
            </a:r>
            <a:r>
              <a:rPr lang="zh-CN" altLang="en-US" sz="2800" b="1" dirty="0">
                <a:solidFill>
                  <a:srgbClr val="CC0000"/>
                </a:solidFill>
                <a:latin typeface="Verdana" panose="020B0604030504040204" pitchFamily="34" charset="0"/>
              </a:rPr>
              <a:t>？</a:t>
            </a:r>
            <a:endParaRPr lang="zh-CN" altLang="en-US" sz="2800" b="1" dirty="0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" name="Group 1098"/>
          <p:cNvGrpSpPr/>
          <p:nvPr/>
        </p:nvGrpSpPr>
        <p:grpSpPr>
          <a:xfrm>
            <a:off x="381000" y="4800600"/>
            <a:ext cx="8686800" cy="1574800"/>
            <a:chOff x="288" y="3168"/>
            <a:chExt cx="5472" cy="992"/>
          </a:xfrm>
        </p:grpSpPr>
        <p:sp>
          <p:nvSpPr>
            <p:cNvPr id="7174" name="Text Box 1096"/>
            <p:cNvSpPr txBox="1"/>
            <p:nvPr/>
          </p:nvSpPr>
          <p:spPr>
            <a:xfrm>
              <a:off x="288" y="3168"/>
              <a:ext cx="5472" cy="9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dirty="0">
                  <a:latin typeface="Verdana" panose="020B0604030504040204" pitchFamily="34" charset="0"/>
                </a:rPr>
                <a:t>        </a:t>
              </a: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答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：因为鸡蛋和薄板间的摩擦力有限，若棒打击时间很短，                                                    所以鸡蛋就掉在杯中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.</a:t>
              </a:r>
              <a:endParaRPr lang="en-US" altLang="zh-CN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7170" name="Object 2"/>
            <p:cNvGraphicFramePr/>
            <p:nvPr/>
          </p:nvGraphicFramePr>
          <p:xfrm>
            <a:off x="1440" y="3504"/>
            <a:ext cx="2880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4" imgW="1497965" imgH="241300" progId="Equation.3">
                    <p:embed/>
                  </p:oleObj>
                </mc:Choice>
                <mc:Fallback>
                  <p:oleObj name="" r:id="rId4" imgW="1497965" imgH="2413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40" y="3504"/>
                          <a:ext cx="2880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4" name="Rectangle 2"/>
          <p:cNvSpPr/>
          <p:nvPr/>
        </p:nvSpPr>
        <p:spPr>
          <a:xfrm>
            <a:off x="6313488" y="981075"/>
            <a:ext cx="2362200" cy="3352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8205" name="Rectangle 3"/>
          <p:cNvSpPr/>
          <p:nvPr/>
        </p:nvSpPr>
        <p:spPr>
          <a:xfrm>
            <a:off x="8294688" y="1209675"/>
            <a:ext cx="152400" cy="2209800"/>
          </a:xfrm>
          <a:prstGeom prst="rect">
            <a:avLst/>
          </a:prstGeom>
          <a:gradFill rotWithShape="0">
            <a:gsLst>
              <a:gs pos="0">
                <a:srgbClr val="003300"/>
              </a:gs>
              <a:gs pos="100000">
                <a:srgbClr val="5D7D5D"/>
              </a:gs>
            </a:gsLst>
            <a:path path="rect">
              <a:fillToRect r="100000" b="100000"/>
            </a:path>
            <a:tileRect/>
          </a:gradFill>
          <a:ln w="9525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999288" y="1362075"/>
            <a:ext cx="1143000" cy="914400"/>
            <a:chOff x="3648" y="1056"/>
            <a:chExt cx="720" cy="576"/>
          </a:xfrm>
        </p:grpSpPr>
        <p:sp>
          <p:nvSpPr>
            <p:cNvPr id="8228" name="Line 5"/>
            <p:cNvSpPr/>
            <p:nvPr/>
          </p:nvSpPr>
          <p:spPr>
            <a:xfrm>
              <a:off x="3744" y="1152"/>
              <a:ext cx="624" cy="480"/>
            </a:xfrm>
            <a:prstGeom prst="line">
              <a:avLst/>
            </a:prstGeom>
            <a:ln w="222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203" name="Object 6"/>
            <p:cNvGraphicFramePr>
              <a:graphicFrameLocks noChangeAspect="1"/>
            </p:cNvGraphicFramePr>
            <p:nvPr/>
          </p:nvGraphicFramePr>
          <p:xfrm>
            <a:off x="3648" y="105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381000" imgH="390525" progId="MS_ClipArt_Gallery.2">
                    <p:embed/>
                  </p:oleObj>
                </mc:Choice>
                <mc:Fallback>
                  <p:oleObj name="" r:id="rId1" imgW="381000" imgH="390525" progId="MS_ClipArt_Gallery.2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48" y="105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7596188" y="1439863"/>
          <a:ext cx="72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66065" imgH="215900" progId="Equation.3">
                  <p:embed/>
                </p:oleObj>
              </mc:Choice>
              <mc:Fallback>
                <p:oleObj name="" r:id="rId3" imgW="266065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6188" y="1439863"/>
                        <a:ext cx="7207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7380288" y="2608263"/>
          <a:ext cx="792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79400" imgH="215900" progId="Equation.3">
                  <p:embed/>
                </p:oleObj>
              </mc:Choice>
              <mc:Fallback>
                <p:oleObj name="" r:id="rId5" imgW="279400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0288" y="2608263"/>
                        <a:ext cx="7921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6999288" y="1362075"/>
            <a:ext cx="1295400" cy="1066800"/>
            <a:chOff x="3648" y="1056"/>
            <a:chExt cx="816" cy="672"/>
          </a:xfrm>
        </p:grpSpPr>
        <p:graphicFrame>
          <p:nvGraphicFramePr>
            <p:cNvPr id="8201" name="Object 10"/>
            <p:cNvGraphicFramePr>
              <a:graphicFrameLocks noChangeAspect="1"/>
            </p:cNvGraphicFramePr>
            <p:nvPr/>
          </p:nvGraphicFramePr>
          <p:xfrm>
            <a:off x="4276" y="153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7" imgW="381000" imgH="390525" progId="MS_ClipArt_Gallery.2">
                    <p:embed/>
                  </p:oleObj>
                </mc:Choice>
                <mc:Fallback>
                  <p:oleObj name="" r:id="rId7" imgW="381000" imgH="390525" progId="MS_ClipArt_Gallery.2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76" y="153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25" name="Group 11"/>
            <p:cNvGrpSpPr/>
            <p:nvPr/>
          </p:nvGrpSpPr>
          <p:grpSpPr>
            <a:xfrm>
              <a:off x="3648" y="1056"/>
              <a:ext cx="720" cy="576"/>
              <a:chOff x="2544" y="1728"/>
              <a:chExt cx="720" cy="576"/>
            </a:xfrm>
          </p:grpSpPr>
          <p:sp>
            <p:nvSpPr>
              <p:cNvPr id="8226" name="Line 12"/>
              <p:cNvSpPr/>
              <p:nvPr/>
            </p:nvSpPr>
            <p:spPr>
              <a:xfrm>
                <a:off x="2640" y="1824"/>
                <a:ext cx="624" cy="480"/>
              </a:xfrm>
              <a:prstGeom prst="line">
                <a:avLst/>
              </a:prstGeom>
              <a:ln w="22225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8202" name="Object 13"/>
              <p:cNvGraphicFramePr>
                <a:graphicFrameLocks noChangeAspect="1"/>
              </p:cNvGraphicFramePr>
              <p:nvPr/>
            </p:nvGraphicFramePr>
            <p:xfrm>
              <a:off x="2544" y="1728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8" imgW="381000" imgH="390525" progId="MS_ClipArt_Gallery.2">
                      <p:embed/>
                    </p:oleObj>
                  </mc:Choice>
                  <mc:Fallback>
                    <p:oleObj name="" r:id="rId8" imgW="381000" imgH="390525" progId="MS_ClipArt_Gallery.2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544" y="1728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7" name="Oval 14"/>
              <p:cNvSpPr/>
              <p:nvPr/>
            </p:nvSpPr>
            <p:spPr>
              <a:xfrm>
                <a:off x="254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5" name="Group 15"/>
          <p:cNvGrpSpPr/>
          <p:nvPr/>
        </p:nvGrpSpPr>
        <p:grpSpPr>
          <a:xfrm>
            <a:off x="6999288" y="1514475"/>
            <a:ext cx="1289050" cy="1676400"/>
            <a:chOff x="4416" y="1776"/>
            <a:chExt cx="812" cy="1056"/>
          </a:xfrm>
        </p:grpSpPr>
        <p:grpSp>
          <p:nvGrpSpPr>
            <p:cNvPr id="8220" name="Group 16"/>
            <p:cNvGrpSpPr/>
            <p:nvPr/>
          </p:nvGrpSpPr>
          <p:grpSpPr>
            <a:xfrm>
              <a:off x="4416" y="2160"/>
              <a:ext cx="812" cy="672"/>
              <a:chOff x="4416" y="2160"/>
              <a:chExt cx="812" cy="672"/>
            </a:xfrm>
          </p:grpSpPr>
          <p:graphicFrame>
            <p:nvGraphicFramePr>
              <p:cNvPr id="8200" name="Object 17"/>
              <p:cNvGraphicFramePr>
                <a:graphicFrameLocks noChangeAspect="1"/>
              </p:cNvGraphicFramePr>
              <p:nvPr/>
            </p:nvGraphicFramePr>
            <p:xfrm>
              <a:off x="4416" y="2640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9" imgW="381000" imgH="390525" progId="MS_ClipArt_Gallery.2">
                      <p:embed/>
                    </p:oleObj>
                  </mc:Choice>
                  <mc:Fallback>
                    <p:oleObj name="" r:id="rId9" imgW="381000" imgH="390525" progId="MS_ClipArt_Gallery.2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416" y="2640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222" name="Group 18"/>
              <p:cNvGrpSpPr/>
              <p:nvPr/>
            </p:nvGrpSpPr>
            <p:grpSpPr>
              <a:xfrm>
                <a:off x="4560" y="2160"/>
                <a:ext cx="668" cy="671"/>
                <a:chOff x="4560" y="2160"/>
                <a:chExt cx="668" cy="671"/>
              </a:xfrm>
            </p:grpSpPr>
            <p:sp>
              <p:nvSpPr>
                <p:cNvPr id="8223" name="Oval 19"/>
                <p:cNvSpPr/>
                <p:nvPr/>
              </p:nvSpPr>
              <p:spPr>
                <a:xfrm rot="6120688">
                  <a:off x="5036" y="216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3300"/>
                  </a:solidFill>
                  <a:prstDash val="sysDot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24" name="Line 20"/>
                <p:cNvSpPr/>
                <p:nvPr/>
              </p:nvSpPr>
              <p:spPr>
                <a:xfrm rot="6328702">
                  <a:off x="4465" y="2255"/>
                  <a:ext cx="671" cy="481"/>
                </a:xfrm>
                <a:prstGeom prst="line">
                  <a:avLst/>
                </a:prstGeom>
                <a:ln w="34925" cap="flat" cmpd="sng">
                  <a:solidFill>
                    <a:srgbClr val="3333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</p:grpSp>
        <p:sp>
          <p:nvSpPr>
            <p:cNvPr id="8221" name="Line 21"/>
            <p:cNvSpPr/>
            <p:nvPr/>
          </p:nvSpPr>
          <p:spPr>
            <a:xfrm>
              <a:off x="4512" y="1776"/>
              <a:ext cx="624" cy="480"/>
            </a:xfrm>
            <a:prstGeom prst="line">
              <a:avLst/>
            </a:prstGeom>
            <a:ln w="349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8" name="Group 22"/>
          <p:cNvGrpSpPr/>
          <p:nvPr/>
        </p:nvGrpSpPr>
        <p:grpSpPr>
          <a:xfrm>
            <a:off x="6465888" y="1901825"/>
            <a:ext cx="1676400" cy="374650"/>
            <a:chOff x="3792" y="2164"/>
            <a:chExt cx="1296" cy="236"/>
          </a:xfrm>
        </p:grpSpPr>
        <p:sp>
          <p:nvSpPr>
            <p:cNvPr id="8219" name="Line 23"/>
            <p:cNvSpPr/>
            <p:nvPr/>
          </p:nvSpPr>
          <p:spPr>
            <a:xfrm flipH="1">
              <a:off x="3792" y="2400"/>
              <a:ext cx="1296" cy="0"/>
            </a:xfrm>
            <a:prstGeom prst="line">
              <a:avLst/>
            </a:prstGeom>
            <a:ln w="15875" cap="flat" cmpd="sng">
              <a:solidFill>
                <a:srgbClr val="00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199" name="Object 24"/>
            <p:cNvGraphicFramePr>
              <a:graphicFrameLocks noChangeAspect="1"/>
            </p:cNvGraphicFramePr>
            <p:nvPr/>
          </p:nvGraphicFramePr>
          <p:xfrm>
            <a:off x="3792" y="2164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0" imgW="127000" imgH="139700" progId="Equation.3">
                    <p:embed/>
                  </p:oleObj>
                </mc:Choice>
                <mc:Fallback>
                  <p:oleObj name="" r:id="rId10" imgW="127000" imgH="1397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92" y="2164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5"/>
          <p:cNvGrpSpPr/>
          <p:nvPr/>
        </p:nvGrpSpPr>
        <p:grpSpPr>
          <a:xfrm>
            <a:off x="7761288" y="2276475"/>
            <a:ext cx="385762" cy="1905000"/>
            <a:chOff x="4848" y="2400"/>
            <a:chExt cx="243" cy="1200"/>
          </a:xfrm>
        </p:grpSpPr>
        <p:sp>
          <p:nvSpPr>
            <p:cNvPr id="8218" name="Line 26"/>
            <p:cNvSpPr/>
            <p:nvPr/>
          </p:nvSpPr>
          <p:spPr>
            <a:xfrm>
              <a:off x="5088" y="2400"/>
              <a:ext cx="0" cy="1056"/>
            </a:xfrm>
            <a:prstGeom prst="line">
              <a:avLst/>
            </a:prstGeom>
            <a:ln w="15875" cap="flat" cmpd="sng">
              <a:solidFill>
                <a:srgbClr val="00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8198" name="Object 27"/>
            <p:cNvGraphicFramePr>
              <a:graphicFrameLocks noChangeAspect="1"/>
            </p:cNvGraphicFramePr>
            <p:nvPr/>
          </p:nvGraphicFramePr>
          <p:xfrm>
            <a:off x="4848" y="3312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2" imgW="139700" imgH="165100" progId="Equation.3">
                    <p:embed/>
                  </p:oleObj>
                </mc:Choice>
                <mc:Fallback>
                  <p:oleObj name="" r:id="rId12" imgW="139700" imgH="1651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48" y="3312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1" name="Text Box 28"/>
          <p:cNvSpPr txBox="1"/>
          <p:nvPr/>
        </p:nvSpPr>
        <p:spPr>
          <a:xfrm>
            <a:off x="665163" y="903288"/>
            <a:ext cx="5419725" cy="418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  例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3200" b="1" dirty="0">
                <a:latin typeface="宋体" panose="02010600030101010101" pitchFamily="2" charset="-122"/>
              </a:rPr>
              <a:t>一质量为</a:t>
            </a:r>
            <a:r>
              <a:rPr lang="zh-CN" altLang="en-US" sz="3200" dirty="0">
                <a:latin typeface="Times New Roman" panose="02020603050405020304" pitchFamily="18" charset="0"/>
              </a:rPr>
              <a:t>0.05 </a:t>
            </a:r>
            <a:r>
              <a:rPr lang="en-US" altLang="zh-CN" sz="3200" dirty="0">
                <a:latin typeface="Times New Roman" panose="02020603050405020304" pitchFamily="18" charset="0"/>
              </a:rPr>
              <a:t>kg</a:t>
            </a:r>
            <a:r>
              <a:rPr lang="en-US" altLang="zh-CN" sz="3200" b="1" dirty="0">
                <a:latin typeface="宋体" panose="02010600030101010101" pitchFamily="2" charset="-122"/>
              </a:rPr>
              <a:t>、</a:t>
            </a:r>
            <a:r>
              <a:rPr lang="zh-CN" altLang="en-US" sz="3200" b="1" dirty="0">
                <a:latin typeface="宋体" panose="02010600030101010101" pitchFamily="2" charset="-122"/>
              </a:rPr>
              <a:t>速率为</a:t>
            </a:r>
            <a:r>
              <a:rPr lang="zh-CN" altLang="en-US" sz="3200" dirty="0">
                <a:latin typeface="Times New Roman" panose="02020603050405020304" pitchFamily="18" charset="0"/>
              </a:rPr>
              <a:t>10 </a:t>
            </a:r>
            <a:r>
              <a:rPr lang="en-US" altLang="zh-CN" sz="3200" dirty="0">
                <a:latin typeface="Times New Roman" panose="02020603050405020304" pitchFamily="18" charset="0"/>
              </a:rPr>
              <a:t>m·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baseline="30000" dirty="0"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的刚球，以与钢板法线呈</a:t>
            </a:r>
            <a:r>
              <a:rPr lang="zh-CN" altLang="en-US" sz="3200" dirty="0">
                <a:latin typeface="Times New Roman" panose="02020603050405020304" pitchFamily="18" charset="0"/>
              </a:rPr>
              <a:t>45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º</a:t>
            </a:r>
            <a:r>
              <a:rPr lang="zh-CN" altLang="en-US" sz="3200" b="1" dirty="0">
                <a:latin typeface="宋体" panose="02010600030101010101" pitchFamily="2" charset="-122"/>
              </a:rPr>
              <a:t>角的方向撞击在钢板上，并以相同的速率和角度弹回来．设碰撞时间为</a:t>
            </a:r>
            <a:r>
              <a:rPr lang="zh-CN" altLang="en-US" sz="3200" dirty="0">
                <a:latin typeface="Times New Roman" panose="02020603050405020304" pitchFamily="18" charset="0"/>
              </a:rPr>
              <a:t>0.05 </a:t>
            </a:r>
            <a:r>
              <a:rPr lang="en-US" altLang="zh-CN" sz="3200" dirty="0">
                <a:latin typeface="Times New Roman" panose="02020603050405020304" pitchFamily="18" charset="0"/>
              </a:rPr>
              <a:t>s</a:t>
            </a:r>
            <a:r>
              <a:rPr lang="en-US" altLang="zh-CN" sz="3200" b="1" dirty="0">
                <a:latin typeface="宋体" panose="02010600030101010101" pitchFamily="2" charset="-122"/>
              </a:rPr>
              <a:t>．</a:t>
            </a:r>
            <a:r>
              <a:rPr lang="zh-CN" altLang="en-US" sz="3200" b="1" dirty="0">
                <a:latin typeface="宋体" panose="02010600030101010101" pitchFamily="2" charset="-122"/>
              </a:rPr>
              <a:t>求在此时间内钢板所受到的平均冲力</a:t>
            </a:r>
            <a:r>
              <a:rPr lang="zh-CN" altLang="en-US" sz="3200" b="1" dirty="0">
                <a:solidFill>
                  <a:srgbClr val="003300"/>
                </a:solidFill>
                <a:latin typeface="宋体" panose="02010600030101010101" pitchFamily="2" charset="-122"/>
              </a:rPr>
              <a:t>．</a:t>
            </a:r>
            <a:endParaRPr lang="en-US" altLang="zh-CN" sz="32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Group 29"/>
          <p:cNvGrpSpPr/>
          <p:nvPr/>
        </p:nvGrpSpPr>
        <p:grpSpPr>
          <a:xfrm>
            <a:off x="7304088" y="1895475"/>
            <a:ext cx="457200" cy="738188"/>
            <a:chOff x="4608" y="2016"/>
            <a:chExt cx="288" cy="465"/>
          </a:xfrm>
        </p:grpSpPr>
        <p:grpSp>
          <p:nvGrpSpPr>
            <p:cNvPr id="8214" name="Group 30"/>
            <p:cNvGrpSpPr/>
            <p:nvPr/>
          </p:nvGrpSpPr>
          <p:grpSpPr>
            <a:xfrm>
              <a:off x="4608" y="2016"/>
              <a:ext cx="240" cy="465"/>
              <a:chOff x="4608" y="2016"/>
              <a:chExt cx="240" cy="465"/>
            </a:xfrm>
          </p:grpSpPr>
          <p:sp>
            <p:nvSpPr>
              <p:cNvPr id="8216" name="Arc 31"/>
              <p:cNvSpPr/>
              <p:nvPr/>
            </p:nvSpPr>
            <p:spPr>
              <a:xfrm flipH="1">
                <a:off x="4800" y="2064"/>
                <a:ext cx="48" cy="19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217" name="Group 32"/>
              <p:cNvGrpSpPr/>
              <p:nvPr/>
            </p:nvGrpSpPr>
            <p:grpSpPr>
              <a:xfrm>
                <a:off x="4608" y="2016"/>
                <a:ext cx="240" cy="465"/>
                <a:chOff x="4608" y="2016"/>
                <a:chExt cx="240" cy="465"/>
              </a:xfrm>
            </p:grpSpPr>
            <p:graphicFrame>
              <p:nvGraphicFramePr>
                <p:cNvPr id="8196" name="Object 33"/>
                <p:cNvGraphicFramePr>
                  <a:graphicFrameLocks noChangeAspect="1"/>
                </p:cNvGraphicFramePr>
                <p:nvPr/>
              </p:nvGraphicFramePr>
              <p:xfrm>
                <a:off x="4656" y="2304"/>
                <a:ext cx="192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4" name="" r:id="rId14" imgW="152400" imgH="139700" progId="Equation.3">
                        <p:embed/>
                      </p:oleObj>
                    </mc:Choice>
                    <mc:Fallback>
                      <p:oleObj name="" r:id="rId14" imgW="152400" imgH="139700" progId="Equation.3">
                        <p:embed/>
                        <p:pic>
                          <p:nvPicPr>
                            <p:cNvPr id="0" name="图片 3093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56" y="2304"/>
                              <a:ext cx="192" cy="17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97" name="Object 34"/>
                <p:cNvGraphicFramePr>
                  <a:graphicFrameLocks noChangeAspect="1"/>
                </p:cNvGraphicFramePr>
                <p:nvPr/>
              </p:nvGraphicFramePr>
              <p:xfrm>
                <a:off x="4608" y="2016"/>
                <a:ext cx="192" cy="1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5" name="" r:id="rId16" imgW="152400" imgH="139700" progId="Equation.3">
                        <p:embed/>
                      </p:oleObj>
                    </mc:Choice>
                    <mc:Fallback>
                      <p:oleObj name="" r:id="rId16" imgW="152400" imgH="139700" progId="Equation.3">
                        <p:embed/>
                        <p:pic>
                          <p:nvPicPr>
                            <p:cNvPr id="0" name="图片 3094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8" y="2016"/>
                              <a:ext cx="192" cy="1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8215" name="Freeform 35"/>
            <p:cNvSpPr/>
            <p:nvPr/>
          </p:nvSpPr>
          <p:spPr>
            <a:xfrm>
              <a:off x="4848" y="2256"/>
              <a:ext cx="48" cy="144"/>
            </a:xfrm>
            <a:custGeom>
              <a:avLst/>
              <a:gdLst>
                <a:gd name="txL" fmla="*/ 0 w 48"/>
                <a:gd name="txT" fmla="*/ 0 h 144"/>
                <a:gd name="txR" fmla="*/ 48 w 4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88"/>
                </a:cxn>
                <a:cxn ang="0">
                  <a:pos x="48" y="144"/>
                </a:cxn>
              </a:cxnLst>
              <a:rect l="txL" t="txT" r="txR" b="txB"/>
              <a:pathLst>
                <a:path w="48" h="144">
                  <a:moveTo>
                    <a:pt x="0" y="0"/>
                  </a:moveTo>
                  <a:cubicBezTo>
                    <a:pt x="1" y="15"/>
                    <a:pt x="0" y="64"/>
                    <a:pt x="8" y="88"/>
                  </a:cubicBezTo>
                  <a:cubicBezTo>
                    <a:pt x="16" y="112"/>
                    <a:pt x="40" y="132"/>
                    <a:pt x="48" y="14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0932" name="Text Box 36"/>
          <p:cNvSpPr txBox="1"/>
          <p:nvPr/>
        </p:nvSpPr>
        <p:spPr>
          <a:xfrm>
            <a:off x="8359775" y="2035175"/>
            <a:ext cx="576263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37" name="Text Box 2"/>
          <p:cNvSpPr txBox="1"/>
          <p:nvPr/>
        </p:nvSpPr>
        <p:spPr>
          <a:xfrm>
            <a:off x="214313" y="714375"/>
            <a:ext cx="8107362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800" b="1" dirty="0">
                <a:latin typeface="宋体" panose="02010600030101010101" pitchFamily="2" charset="-122"/>
              </a:rPr>
              <a:t>建立如图所示坐标，由动量定理得：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38" name="Rectangle 3"/>
          <p:cNvSpPr/>
          <p:nvPr/>
        </p:nvSpPr>
        <p:spPr>
          <a:xfrm>
            <a:off x="6521450" y="1643063"/>
            <a:ext cx="2362200" cy="3352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239" name="Rectangle 4"/>
          <p:cNvSpPr/>
          <p:nvPr/>
        </p:nvSpPr>
        <p:spPr>
          <a:xfrm>
            <a:off x="8502650" y="1871663"/>
            <a:ext cx="152400" cy="2209800"/>
          </a:xfrm>
          <a:prstGeom prst="rect">
            <a:avLst/>
          </a:prstGeom>
          <a:gradFill rotWithShape="0">
            <a:gsLst>
              <a:gs pos="0">
                <a:srgbClr val="003300"/>
              </a:gs>
              <a:gs pos="100000">
                <a:srgbClr val="5D7D5D"/>
              </a:gs>
            </a:gsLst>
            <a:path path="rect">
              <a:fillToRect r="100000" b="100000"/>
            </a:path>
            <a:tileRect/>
          </a:gradFill>
          <a:ln w="9525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9240" name="Group 5"/>
          <p:cNvGrpSpPr/>
          <p:nvPr/>
        </p:nvGrpSpPr>
        <p:grpSpPr>
          <a:xfrm>
            <a:off x="7207250" y="2024063"/>
            <a:ext cx="1143000" cy="914400"/>
            <a:chOff x="3648" y="1056"/>
            <a:chExt cx="720" cy="576"/>
          </a:xfrm>
        </p:grpSpPr>
        <p:sp>
          <p:nvSpPr>
            <p:cNvPr id="9267" name="Line 6"/>
            <p:cNvSpPr/>
            <p:nvPr/>
          </p:nvSpPr>
          <p:spPr>
            <a:xfrm>
              <a:off x="3744" y="1152"/>
              <a:ext cx="624" cy="480"/>
            </a:xfrm>
            <a:prstGeom prst="line">
              <a:avLst/>
            </a:prstGeom>
            <a:ln w="222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36" name="Object 7"/>
            <p:cNvGraphicFramePr>
              <a:graphicFrameLocks noChangeAspect="1"/>
            </p:cNvGraphicFramePr>
            <p:nvPr/>
          </p:nvGraphicFramePr>
          <p:xfrm>
            <a:off x="3648" y="105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381000" imgH="390525" progId="MS_ClipArt_Gallery.2">
                    <p:embed/>
                  </p:oleObj>
                </mc:Choice>
                <mc:Fallback>
                  <p:oleObj name="" r:id="rId1" imgW="381000" imgH="390525" progId="MS_ClipArt_Gallery.2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48" y="105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7804150" y="2101850"/>
          <a:ext cx="72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66065" imgH="215900" progId="Equation.3">
                  <p:embed/>
                </p:oleObj>
              </mc:Choice>
              <mc:Fallback>
                <p:oleObj name="" r:id="rId3" imgW="266065" imgH="215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4150" y="2101850"/>
                        <a:ext cx="7207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7588250" y="3270250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279400" imgH="215900" progId="Equation.3">
                  <p:embed/>
                </p:oleObj>
              </mc:Choice>
              <mc:Fallback>
                <p:oleObj name="" r:id="rId5" imgW="279400" imgH="215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88250" y="3270250"/>
                        <a:ext cx="7921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1" name="Group 10"/>
          <p:cNvGrpSpPr/>
          <p:nvPr/>
        </p:nvGrpSpPr>
        <p:grpSpPr>
          <a:xfrm>
            <a:off x="7207250" y="2024063"/>
            <a:ext cx="1295400" cy="1066800"/>
            <a:chOff x="3648" y="1056"/>
            <a:chExt cx="816" cy="672"/>
          </a:xfrm>
        </p:grpSpPr>
        <p:graphicFrame>
          <p:nvGraphicFramePr>
            <p:cNvPr id="9234" name="Object 11"/>
            <p:cNvGraphicFramePr>
              <a:graphicFrameLocks noChangeAspect="1"/>
            </p:cNvGraphicFramePr>
            <p:nvPr/>
          </p:nvGraphicFramePr>
          <p:xfrm>
            <a:off x="4276" y="153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381000" imgH="390525" progId="MS_ClipArt_Gallery.2">
                    <p:embed/>
                  </p:oleObj>
                </mc:Choice>
                <mc:Fallback>
                  <p:oleObj name="" r:id="rId7" imgW="381000" imgH="390525" progId="MS_ClipArt_Gallery.2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76" y="153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64" name="Group 12"/>
            <p:cNvGrpSpPr/>
            <p:nvPr/>
          </p:nvGrpSpPr>
          <p:grpSpPr>
            <a:xfrm>
              <a:off x="3648" y="1056"/>
              <a:ext cx="720" cy="576"/>
              <a:chOff x="2544" y="1728"/>
              <a:chExt cx="720" cy="576"/>
            </a:xfrm>
          </p:grpSpPr>
          <p:sp>
            <p:nvSpPr>
              <p:cNvPr id="9265" name="Line 13"/>
              <p:cNvSpPr/>
              <p:nvPr/>
            </p:nvSpPr>
            <p:spPr>
              <a:xfrm>
                <a:off x="2640" y="1824"/>
                <a:ext cx="624" cy="480"/>
              </a:xfrm>
              <a:prstGeom prst="line">
                <a:avLst/>
              </a:prstGeom>
              <a:ln w="22225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9235" name="Object 14"/>
              <p:cNvGraphicFramePr>
                <a:graphicFrameLocks noChangeAspect="1"/>
              </p:cNvGraphicFramePr>
              <p:nvPr/>
            </p:nvGraphicFramePr>
            <p:xfrm>
              <a:off x="2544" y="1728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8" imgW="381000" imgH="390525" progId="MS_ClipArt_Gallery.2">
                      <p:embed/>
                    </p:oleObj>
                  </mc:Choice>
                  <mc:Fallback>
                    <p:oleObj name="" r:id="rId8" imgW="381000" imgH="390525" progId="MS_ClipArt_Gallery.2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544" y="1728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6" name="Oval 15"/>
              <p:cNvSpPr/>
              <p:nvPr/>
            </p:nvSpPr>
            <p:spPr>
              <a:xfrm>
                <a:off x="254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9242" name="Group 16"/>
          <p:cNvGrpSpPr/>
          <p:nvPr/>
        </p:nvGrpSpPr>
        <p:grpSpPr>
          <a:xfrm>
            <a:off x="7207250" y="2176463"/>
            <a:ext cx="1289050" cy="1676400"/>
            <a:chOff x="4416" y="1776"/>
            <a:chExt cx="812" cy="1056"/>
          </a:xfrm>
        </p:grpSpPr>
        <p:grpSp>
          <p:nvGrpSpPr>
            <p:cNvPr id="9259" name="Group 17"/>
            <p:cNvGrpSpPr/>
            <p:nvPr/>
          </p:nvGrpSpPr>
          <p:grpSpPr>
            <a:xfrm>
              <a:off x="4416" y="2160"/>
              <a:ext cx="812" cy="672"/>
              <a:chOff x="4416" y="2160"/>
              <a:chExt cx="812" cy="672"/>
            </a:xfrm>
          </p:grpSpPr>
          <p:graphicFrame>
            <p:nvGraphicFramePr>
              <p:cNvPr id="9233" name="Object 18"/>
              <p:cNvGraphicFramePr>
                <a:graphicFrameLocks noChangeAspect="1"/>
              </p:cNvGraphicFramePr>
              <p:nvPr/>
            </p:nvGraphicFramePr>
            <p:xfrm>
              <a:off x="4416" y="2640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9" imgW="381000" imgH="390525" progId="MS_ClipArt_Gallery.2">
                      <p:embed/>
                    </p:oleObj>
                  </mc:Choice>
                  <mc:Fallback>
                    <p:oleObj name="" r:id="rId9" imgW="381000" imgH="390525" progId="MS_ClipArt_Gallery.2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416" y="2640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61" name="Group 19"/>
              <p:cNvGrpSpPr/>
              <p:nvPr/>
            </p:nvGrpSpPr>
            <p:grpSpPr>
              <a:xfrm>
                <a:off x="4560" y="2160"/>
                <a:ext cx="668" cy="671"/>
                <a:chOff x="4560" y="2160"/>
                <a:chExt cx="668" cy="671"/>
              </a:xfrm>
            </p:grpSpPr>
            <p:sp>
              <p:nvSpPr>
                <p:cNvPr id="9262" name="Oval 20"/>
                <p:cNvSpPr/>
                <p:nvPr/>
              </p:nvSpPr>
              <p:spPr>
                <a:xfrm rot="6120688">
                  <a:off x="5036" y="216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3300"/>
                  </a:solidFill>
                  <a:prstDash val="sysDot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9263" name="Line 21"/>
                <p:cNvSpPr/>
                <p:nvPr/>
              </p:nvSpPr>
              <p:spPr>
                <a:xfrm rot="6328702">
                  <a:off x="4465" y="2255"/>
                  <a:ext cx="671" cy="481"/>
                </a:xfrm>
                <a:prstGeom prst="line">
                  <a:avLst/>
                </a:prstGeom>
                <a:ln w="34925" cap="flat" cmpd="sng">
                  <a:solidFill>
                    <a:srgbClr val="3333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</p:grpSp>
        <p:sp>
          <p:nvSpPr>
            <p:cNvPr id="9260" name="Line 22"/>
            <p:cNvSpPr/>
            <p:nvPr/>
          </p:nvSpPr>
          <p:spPr>
            <a:xfrm>
              <a:off x="4512" y="1776"/>
              <a:ext cx="624" cy="480"/>
            </a:xfrm>
            <a:prstGeom prst="line">
              <a:avLst/>
            </a:prstGeom>
            <a:ln w="349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9243" name="Group 23"/>
          <p:cNvGrpSpPr/>
          <p:nvPr/>
        </p:nvGrpSpPr>
        <p:grpSpPr>
          <a:xfrm>
            <a:off x="6673850" y="2563813"/>
            <a:ext cx="1676400" cy="374650"/>
            <a:chOff x="3792" y="2164"/>
            <a:chExt cx="1296" cy="236"/>
          </a:xfrm>
        </p:grpSpPr>
        <p:sp>
          <p:nvSpPr>
            <p:cNvPr id="9258" name="Line 24"/>
            <p:cNvSpPr/>
            <p:nvPr/>
          </p:nvSpPr>
          <p:spPr>
            <a:xfrm flipH="1">
              <a:off x="3792" y="2400"/>
              <a:ext cx="1296" cy="0"/>
            </a:xfrm>
            <a:prstGeom prst="line">
              <a:avLst/>
            </a:prstGeom>
            <a:ln w="15875" cap="flat" cmpd="sng">
              <a:solidFill>
                <a:srgbClr val="00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32" name="Object 25"/>
            <p:cNvGraphicFramePr>
              <a:graphicFrameLocks noChangeAspect="1"/>
            </p:cNvGraphicFramePr>
            <p:nvPr/>
          </p:nvGraphicFramePr>
          <p:xfrm>
            <a:off x="3792" y="2164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0" imgW="127000" imgH="139700" progId="Equation.3">
                    <p:embed/>
                  </p:oleObj>
                </mc:Choice>
                <mc:Fallback>
                  <p:oleObj name="" r:id="rId10" imgW="127000" imgH="139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92" y="2164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4" name="Group 26"/>
          <p:cNvGrpSpPr/>
          <p:nvPr/>
        </p:nvGrpSpPr>
        <p:grpSpPr>
          <a:xfrm>
            <a:off x="7969250" y="2938463"/>
            <a:ext cx="385763" cy="1905000"/>
            <a:chOff x="4848" y="2400"/>
            <a:chExt cx="243" cy="1200"/>
          </a:xfrm>
        </p:grpSpPr>
        <p:sp>
          <p:nvSpPr>
            <p:cNvPr id="9257" name="Line 27"/>
            <p:cNvSpPr/>
            <p:nvPr/>
          </p:nvSpPr>
          <p:spPr>
            <a:xfrm>
              <a:off x="5088" y="2400"/>
              <a:ext cx="0" cy="1056"/>
            </a:xfrm>
            <a:prstGeom prst="line">
              <a:avLst/>
            </a:prstGeom>
            <a:ln w="15875" cap="flat" cmpd="sng">
              <a:solidFill>
                <a:srgbClr val="00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9231" name="Object 28"/>
            <p:cNvGraphicFramePr>
              <a:graphicFrameLocks noChangeAspect="1"/>
            </p:cNvGraphicFramePr>
            <p:nvPr/>
          </p:nvGraphicFramePr>
          <p:xfrm>
            <a:off x="4848" y="3312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2" imgW="139700" imgH="165100" progId="Equation.3">
                    <p:embed/>
                  </p:oleObj>
                </mc:Choice>
                <mc:Fallback>
                  <p:oleObj name="" r:id="rId12" imgW="139700" imgH="1651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48" y="3312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45" name="Group 29"/>
          <p:cNvGrpSpPr/>
          <p:nvPr/>
        </p:nvGrpSpPr>
        <p:grpSpPr>
          <a:xfrm>
            <a:off x="7512050" y="2557463"/>
            <a:ext cx="457200" cy="738187"/>
            <a:chOff x="4608" y="2016"/>
            <a:chExt cx="288" cy="465"/>
          </a:xfrm>
        </p:grpSpPr>
        <p:grpSp>
          <p:nvGrpSpPr>
            <p:cNvPr id="9253" name="Group 30"/>
            <p:cNvGrpSpPr/>
            <p:nvPr/>
          </p:nvGrpSpPr>
          <p:grpSpPr>
            <a:xfrm>
              <a:off x="4608" y="2016"/>
              <a:ext cx="240" cy="465"/>
              <a:chOff x="4608" y="2016"/>
              <a:chExt cx="240" cy="465"/>
            </a:xfrm>
          </p:grpSpPr>
          <p:sp>
            <p:nvSpPr>
              <p:cNvPr id="9255" name="Arc 31"/>
              <p:cNvSpPr/>
              <p:nvPr/>
            </p:nvSpPr>
            <p:spPr>
              <a:xfrm flipH="1">
                <a:off x="4800" y="2064"/>
                <a:ext cx="48" cy="19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9256" name="Group 32"/>
              <p:cNvGrpSpPr/>
              <p:nvPr/>
            </p:nvGrpSpPr>
            <p:grpSpPr>
              <a:xfrm>
                <a:off x="4608" y="2016"/>
                <a:ext cx="240" cy="465"/>
                <a:chOff x="4608" y="2016"/>
                <a:chExt cx="240" cy="465"/>
              </a:xfrm>
            </p:grpSpPr>
            <p:graphicFrame>
              <p:nvGraphicFramePr>
                <p:cNvPr id="9229" name="Object 33"/>
                <p:cNvGraphicFramePr>
                  <a:graphicFrameLocks noChangeAspect="1"/>
                </p:cNvGraphicFramePr>
                <p:nvPr/>
              </p:nvGraphicFramePr>
              <p:xfrm>
                <a:off x="4656" y="2304"/>
                <a:ext cx="192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2" name="" r:id="rId14" imgW="152400" imgH="139700" progId="Equation.3">
                        <p:embed/>
                      </p:oleObj>
                    </mc:Choice>
                    <mc:Fallback>
                      <p:oleObj name="" r:id="rId14" imgW="152400" imgH="139700" progId="Equation.3">
                        <p:embed/>
                        <p:pic>
                          <p:nvPicPr>
                            <p:cNvPr id="0" name="图片 3101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56" y="2304"/>
                              <a:ext cx="192" cy="17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30" name="Object 34"/>
                <p:cNvGraphicFramePr>
                  <a:graphicFrameLocks noChangeAspect="1"/>
                </p:cNvGraphicFramePr>
                <p:nvPr/>
              </p:nvGraphicFramePr>
              <p:xfrm>
                <a:off x="4608" y="2016"/>
                <a:ext cx="192" cy="1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3" name="" r:id="rId16" imgW="152400" imgH="139700" progId="Equation.3">
                        <p:embed/>
                      </p:oleObj>
                    </mc:Choice>
                    <mc:Fallback>
                      <p:oleObj name="" r:id="rId16" imgW="152400" imgH="139700" progId="Equation.3">
                        <p:embed/>
                        <p:pic>
                          <p:nvPicPr>
                            <p:cNvPr id="0" name="图片 3102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8" y="2016"/>
                              <a:ext cx="192" cy="1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9254" name="Freeform 35"/>
            <p:cNvSpPr/>
            <p:nvPr/>
          </p:nvSpPr>
          <p:spPr>
            <a:xfrm>
              <a:off x="4848" y="2256"/>
              <a:ext cx="48" cy="144"/>
            </a:xfrm>
            <a:custGeom>
              <a:avLst/>
              <a:gdLst>
                <a:gd name="txL" fmla="*/ 0 w 48"/>
                <a:gd name="txT" fmla="*/ 0 h 144"/>
                <a:gd name="txR" fmla="*/ 48 w 4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88"/>
                </a:cxn>
                <a:cxn ang="0">
                  <a:pos x="48" y="144"/>
                </a:cxn>
              </a:cxnLst>
              <a:rect l="txL" t="txT" r="txR" b="txB"/>
              <a:pathLst>
                <a:path w="48" h="144">
                  <a:moveTo>
                    <a:pt x="0" y="0"/>
                  </a:moveTo>
                  <a:cubicBezTo>
                    <a:pt x="1" y="15"/>
                    <a:pt x="0" y="64"/>
                    <a:pt x="8" y="88"/>
                  </a:cubicBezTo>
                  <a:cubicBezTo>
                    <a:pt x="16" y="112"/>
                    <a:pt x="40" y="132"/>
                    <a:pt x="48" y="14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46" name="Text Box 36"/>
          <p:cNvSpPr txBox="1"/>
          <p:nvPr/>
        </p:nvSpPr>
        <p:spPr>
          <a:xfrm>
            <a:off x="8567738" y="2697163"/>
            <a:ext cx="5762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9247" name="Rectangle 37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9220" name="Object 38"/>
          <p:cNvGraphicFramePr>
            <a:graphicFrameLocks noChangeAspect="1"/>
          </p:cNvGraphicFramePr>
          <p:nvPr/>
        </p:nvGraphicFramePr>
        <p:xfrm>
          <a:off x="1571625" y="0"/>
          <a:ext cx="26431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901065" imgH="228600" progId="Equation.3">
                  <p:embed/>
                </p:oleObj>
              </mc:Choice>
              <mc:Fallback>
                <p:oleObj name="" r:id="rId17" imgW="901065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71625" y="0"/>
                        <a:ext cx="2643188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9" name="Rectangle 39"/>
          <p:cNvSpPr/>
          <p:nvPr/>
        </p:nvSpPr>
        <p:spPr>
          <a:xfrm>
            <a:off x="755650" y="1443038"/>
            <a:ext cx="4113213" cy="5191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〈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方法一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〉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用分量方程解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1966" name="Text Box 46"/>
          <p:cNvSpPr txBox="1"/>
          <p:nvPr/>
        </p:nvSpPr>
        <p:spPr>
          <a:xfrm>
            <a:off x="357188" y="5286375"/>
            <a:ext cx="1944687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所以，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4" name="Group 48"/>
          <p:cNvGrpSpPr/>
          <p:nvPr/>
        </p:nvGrpSpPr>
        <p:grpSpPr>
          <a:xfrm>
            <a:off x="684213" y="6092825"/>
            <a:ext cx="4845050" cy="579438"/>
            <a:chOff x="884" y="3609"/>
            <a:chExt cx="3052" cy="365"/>
          </a:xfrm>
        </p:grpSpPr>
        <p:sp>
          <p:nvSpPr>
            <p:cNvPr id="9252" name="Text Box 49"/>
            <p:cNvSpPr txBox="1"/>
            <p:nvPr/>
          </p:nvSpPr>
          <p:spPr>
            <a:xfrm>
              <a:off x="884" y="3609"/>
              <a:ext cx="30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方向与     轴正向相同．</a:t>
              </a:r>
              <a:endPara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6" name="Object 50"/>
            <p:cNvGraphicFramePr>
              <a:graphicFrameLocks noChangeAspect="1"/>
            </p:cNvGraphicFramePr>
            <p:nvPr/>
          </p:nvGraphicFramePr>
          <p:xfrm>
            <a:off x="1696" y="3648"/>
            <a:ext cx="33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9" imgW="228600" imgH="177800" progId="Equation.3">
                    <p:embed/>
                  </p:oleObj>
                </mc:Choice>
                <mc:Fallback>
                  <p:oleObj name="" r:id="rId19" imgW="228600" imgH="1778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696" y="3648"/>
                          <a:ext cx="331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40"/>
          <p:cNvGraphicFramePr>
            <a:graphicFrameLocks noGrp="1" noChangeAspect="1"/>
          </p:cNvGraphicFramePr>
          <p:nvPr>
            <p:ph sz="half" idx="1"/>
            <p:custDataLst>
              <p:tags r:id="rId21"/>
            </p:custDataLst>
          </p:nvPr>
        </p:nvGraphicFramePr>
        <p:xfrm>
          <a:off x="457488" y="3762375"/>
          <a:ext cx="453548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6" name="Equation" r:id="rId22" imgW="1249045" imgH="206375" progId="Equation.DSMT4">
                  <p:embed/>
                </p:oleObj>
              </mc:Choice>
              <mc:Fallback>
                <p:oleObj name="Equation" r:id="rId22" imgW="1249045" imgH="206375" progId="Equation.DSMT4">
                  <p:embed/>
                  <p:pic>
                    <p:nvPicPr>
                      <p:cNvPr id="0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488" y="3762375"/>
                        <a:ext cx="453548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Grp="1" noChangeAspect="1"/>
          </p:cNvGraphicFramePr>
          <p:nvPr>
            <p:ph sz="quarter" idx="2"/>
            <p:custDataLst>
              <p:tags r:id="rId24"/>
            </p:custDataLst>
          </p:nvPr>
        </p:nvGraphicFramePr>
        <p:xfrm>
          <a:off x="960725" y="1989138"/>
          <a:ext cx="424815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7" name="Equation" r:id="rId25" imgW="1236345" imgH="193040" progId="Equation.DSMT4">
                  <p:embed/>
                </p:oleObj>
              </mc:Choice>
              <mc:Fallback>
                <p:oleObj name="Equation" r:id="rId25" imgW="1236345" imgH="193040" progId="Equation.DSMT4">
                  <p:embed/>
                  <p:pic>
                    <p:nvPicPr>
                      <p:cNvPr id="0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725" y="1989138"/>
                        <a:ext cx="424815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5"/>
          <p:cNvGraphicFramePr>
            <a:graphicFrameLocks noGrp="1" noChangeAspect="1"/>
          </p:cNvGraphicFramePr>
          <p:nvPr>
            <p:ph sz="quarter" idx="3"/>
            <p:custDataLst>
              <p:tags r:id="rId27"/>
            </p:custDataLst>
          </p:nvPr>
        </p:nvGraphicFramePr>
        <p:xfrm>
          <a:off x="1105188" y="4508500"/>
          <a:ext cx="44402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8" name="公式" r:id="rId28" imgW="1300480" imgH="141605" progId="Equation.3">
                  <p:embed/>
                </p:oleObj>
              </mc:Choice>
              <mc:Fallback>
                <p:oleObj name="公式" r:id="rId28" imgW="1300480" imgH="141605" progId="Equation.3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188" y="4508500"/>
                        <a:ext cx="44402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2"/>
          <p:cNvGrpSpPr/>
          <p:nvPr/>
        </p:nvGrpSpPr>
        <p:grpSpPr bwMode="auto">
          <a:xfrm>
            <a:off x="1032163" y="2636838"/>
            <a:ext cx="4665662" cy="1143000"/>
            <a:chOff x="912" y="1371"/>
            <a:chExt cx="2939" cy="720"/>
          </a:xfrm>
        </p:grpSpPr>
        <p:graphicFrame>
          <p:nvGraphicFramePr>
            <p:cNvPr id="44" name="Object 43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912" y="1752"/>
            <a:ext cx="169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39" name="公式" r:id="rId31" imgW="676275" imgH="141605" progId="Equation.3">
                    <p:embed/>
                  </p:oleObj>
                </mc:Choice>
                <mc:Fallback>
                  <p:oleObj name="公式" r:id="rId31" imgW="676275" imgH="14160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52"/>
                          <a:ext cx="169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994" y="1371"/>
            <a:ext cx="2857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0" name="公式" r:id="rId34" imgW="1300480" imgH="161290" progId="Equation.3">
                    <p:embed/>
                  </p:oleObj>
                </mc:Choice>
                <mc:Fallback>
                  <p:oleObj name="公式" r:id="rId34" imgW="1300480" imgH="16129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1371"/>
                          <a:ext cx="2857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Object 47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321088" y="5013325"/>
          <a:ext cx="48958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1" name="公式" r:id="rId37" imgW="1513205" imgH="321945" progId="Equation.3">
                  <p:embed/>
                </p:oleObj>
              </mc:Choice>
              <mc:Fallback>
                <p:oleObj name="公式" r:id="rId37" imgW="1513205" imgH="32194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088" y="5013325"/>
                        <a:ext cx="48958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4921538" y="6021388"/>
          <a:ext cx="16843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3" name="公式" r:id="rId40" imgW="469900" imgH="154305" progId="Equation.3">
                  <p:embed/>
                </p:oleObj>
              </mc:Choice>
              <mc:Fallback>
                <p:oleObj name="公式" r:id="rId40" imgW="469900" imgH="15430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538" y="6021388"/>
                        <a:ext cx="16843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9" grpId="0"/>
      <p:bldP spid="819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0" name="Rectangle 2"/>
          <p:cNvSpPr/>
          <p:nvPr/>
        </p:nvSpPr>
        <p:spPr>
          <a:xfrm>
            <a:off x="1428750" y="2786063"/>
            <a:ext cx="2362200" cy="3352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0261" name="Rectangle 3"/>
          <p:cNvSpPr/>
          <p:nvPr/>
        </p:nvSpPr>
        <p:spPr>
          <a:xfrm>
            <a:off x="3409950" y="3014663"/>
            <a:ext cx="152400" cy="2209800"/>
          </a:xfrm>
          <a:prstGeom prst="rect">
            <a:avLst/>
          </a:prstGeom>
          <a:gradFill rotWithShape="0">
            <a:gsLst>
              <a:gs pos="0">
                <a:srgbClr val="003300"/>
              </a:gs>
              <a:gs pos="100000">
                <a:srgbClr val="5D7D5D"/>
              </a:gs>
            </a:gsLst>
            <a:path path="rect">
              <a:fillToRect r="100000" b="100000"/>
            </a:path>
            <a:tileRect/>
          </a:gradFill>
          <a:ln w="9525" cap="flat" cmpd="sng">
            <a:solidFill>
              <a:srgbClr val="00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10262" name="Group 4"/>
          <p:cNvGrpSpPr/>
          <p:nvPr/>
        </p:nvGrpSpPr>
        <p:grpSpPr>
          <a:xfrm>
            <a:off x="2114550" y="3167063"/>
            <a:ext cx="1143000" cy="914400"/>
            <a:chOff x="3648" y="1056"/>
            <a:chExt cx="720" cy="576"/>
          </a:xfrm>
        </p:grpSpPr>
        <p:sp>
          <p:nvSpPr>
            <p:cNvPr id="10306" name="Line 5"/>
            <p:cNvSpPr/>
            <p:nvPr/>
          </p:nvSpPr>
          <p:spPr>
            <a:xfrm>
              <a:off x="3744" y="1152"/>
              <a:ext cx="624" cy="480"/>
            </a:xfrm>
            <a:prstGeom prst="line">
              <a:avLst/>
            </a:prstGeom>
            <a:ln w="222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0259" name="Object 6"/>
            <p:cNvGraphicFramePr>
              <a:graphicFrameLocks noChangeAspect="1"/>
            </p:cNvGraphicFramePr>
            <p:nvPr/>
          </p:nvGraphicFramePr>
          <p:xfrm>
            <a:off x="3648" y="105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" imgW="381000" imgH="390525" progId="MS_ClipArt_Gallery.2">
                    <p:embed/>
                  </p:oleObj>
                </mc:Choice>
                <mc:Fallback>
                  <p:oleObj name="" r:id="rId1" imgW="381000" imgH="390525" progId="MS_ClipArt_Gallery.2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648" y="105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2711450" y="3244850"/>
          <a:ext cx="720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66065" imgH="215900" progId="Equation.3">
                  <p:embed/>
                </p:oleObj>
              </mc:Choice>
              <mc:Fallback>
                <p:oleObj name="" r:id="rId3" imgW="266065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1450" y="3244850"/>
                        <a:ext cx="72072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/>
        </p:nvGraphicFramePr>
        <p:xfrm>
          <a:off x="2495550" y="4413250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279400" imgH="215900" progId="Equation.3">
                  <p:embed/>
                </p:oleObj>
              </mc:Choice>
              <mc:Fallback>
                <p:oleObj name="" r:id="rId5" imgW="279400" imgH="215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550" y="4413250"/>
                        <a:ext cx="7921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63" name="Group 9"/>
          <p:cNvGrpSpPr/>
          <p:nvPr/>
        </p:nvGrpSpPr>
        <p:grpSpPr>
          <a:xfrm>
            <a:off x="2114550" y="3167063"/>
            <a:ext cx="1295400" cy="1066800"/>
            <a:chOff x="3648" y="1056"/>
            <a:chExt cx="816" cy="672"/>
          </a:xfrm>
        </p:grpSpPr>
        <p:graphicFrame>
          <p:nvGraphicFramePr>
            <p:cNvPr id="10257" name="Object 10"/>
            <p:cNvGraphicFramePr>
              <a:graphicFrameLocks noChangeAspect="1"/>
            </p:cNvGraphicFramePr>
            <p:nvPr/>
          </p:nvGraphicFramePr>
          <p:xfrm>
            <a:off x="4276" y="153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7" imgW="381000" imgH="390525" progId="MS_ClipArt_Gallery.2">
                    <p:embed/>
                  </p:oleObj>
                </mc:Choice>
                <mc:Fallback>
                  <p:oleObj name="" r:id="rId7" imgW="381000" imgH="390525" progId="MS_ClipArt_Gallery.2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76" y="153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03" name="Group 11"/>
            <p:cNvGrpSpPr/>
            <p:nvPr/>
          </p:nvGrpSpPr>
          <p:grpSpPr>
            <a:xfrm>
              <a:off x="3648" y="1056"/>
              <a:ext cx="720" cy="576"/>
              <a:chOff x="2544" y="1728"/>
              <a:chExt cx="720" cy="576"/>
            </a:xfrm>
          </p:grpSpPr>
          <p:sp>
            <p:nvSpPr>
              <p:cNvPr id="10304" name="Line 12"/>
              <p:cNvSpPr/>
              <p:nvPr/>
            </p:nvSpPr>
            <p:spPr>
              <a:xfrm>
                <a:off x="2640" y="1824"/>
                <a:ext cx="624" cy="480"/>
              </a:xfrm>
              <a:prstGeom prst="line">
                <a:avLst/>
              </a:prstGeom>
              <a:ln w="22225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0258" name="Object 13"/>
              <p:cNvGraphicFramePr>
                <a:graphicFrameLocks noChangeAspect="1"/>
              </p:cNvGraphicFramePr>
              <p:nvPr/>
            </p:nvGraphicFramePr>
            <p:xfrm>
              <a:off x="2544" y="1728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8" imgW="381000" imgH="390525" progId="MS_ClipArt_Gallery.2">
                      <p:embed/>
                    </p:oleObj>
                  </mc:Choice>
                  <mc:Fallback>
                    <p:oleObj name="" r:id="rId8" imgW="381000" imgH="390525" progId="MS_ClipArt_Gallery.2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544" y="1728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05" name="Oval 14"/>
              <p:cNvSpPr/>
              <p:nvPr/>
            </p:nvSpPr>
            <p:spPr>
              <a:xfrm>
                <a:off x="254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10264" name="Group 15"/>
          <p:cNvGrpSpPr/>
          <p:nvPr/>
        </p:nvGrpSpPr>
        <p:grpSpPr>
          <a:xfrm>
            <a:off x="2114550" y="3319463"/>
            <a:ext cx="1289050" cy="1676400"/>
            <a:chOff x="4416" y="1776"/>
            <a:chExt cx="812" cy="1056"/>
          </a:xfrm>
        </p:grpSpPr>
        <p:grpSp>
          <p:nvGrpSpPr>
            <p:cNvPr id="10298" name="Group 16"/>
            <p:cNvGrpSpPr/>
            <p:nvPr/>
          </p:nvGrpSpPr>
          <p:grpSpPr>
            <a:xfrm>
              <a:off x="4416" y="2160"/>
              <a:ext cx="812" cy="672"/>
              <a:chOff x="4416" y="2160"/>
              <a:chExt cx="812" cy="672"/>
            </a:xfrm>
          </p:grpSpPr>
          <p:graphicFrame>
            <p:nvGraphicFramePr>
              <p:cNvPr id="10256" name="Object 17"/>
              <p:cNvGraphicFramePr>
                <a:graphicFrameLocks noChangeAspect="1"/>
              </p:cNvGraphicFramePr>
              <p:nvPr/>
            </p:nvGraphicFramePr>
            <p:xfrm>
              <a:off x="4416" y="2640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9" imgW="381000" imgH="390525" progId="MS_ClipArt_Gallery.2">
                      <p:embed/>
                    </p:oleObj>
                  </mc:Choice>
                  <mc:Fallback>
                    <p:oleObj name="" r:id="rId9" imgW="381000" imgH="390525" progId="MS_ClipArt_Gallery.2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416" y="2640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300" name="Group 18"/>
              <p:cNvGrpSpPr/>
              <p:nvPr/>
            </p:nvGrpSpPr>
            <p:grpSpPr>
              <a:xfrm>
                <a:off x="4560" y="2160"/>
                <a:ext cx="668" cy="671"/>
                <a:chOff x="4560" y="2160"/>
                <a:chExt cx="668" cy="671"/>
              </a:xfrm>
            </p:grpSpPr>
            <p:sp>
              <p:nvSpPr>
                <p:cNvPr id="10301" name="Oval 19"/>
                <p:cNvSpPr/>
                <p:nvPr/>
              </p:nvSpPr>
              <p:spPr>
                <a:xfrm rot="6120688">
                  <a:off x="5036" y="2160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003300"/>
                  </a:solidFill>
                  <a:prstDash val="sysDot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0302" name="Line 20"/>
                <p:cNvSpPr/>
                <p:nvPr/>
              </p:nvSpPr>
              <p:spPr>
                <a:xfrm rot="6328702">
                  <a:off x="4465" y="2255"/>
                  <a:ext cx="671" cy="481"/>
                </a:xfrm>
                <a:prstGeom prst="line">
                  <a:avLst/>
                </a:prstGeom>
                <a:ln w="34925" cap="flat" cmpd="sng">
                  <a:solidFill>
                    <a:srgbClr val="3333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</p:grpSp>
        <p:sp>
          <p:nvSpPr>
            <p:cNvPr id="10299" name="Line 21"/>
            <p:cNvSpPr/>
            <p:nvPr/>
          </p:nvSpPr>
          <p:spPr>
            <a:xfrm>
              <a:off x="4512" y="1776"/>
              <a:ext cx="624" cy="480"/>
            </a:xfrm>
            <a:prstGeom prst="line">
              <a:avLst/>
            </a:prstGeom>
            <a:ln w="349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0265" name="Group 22"/>
          <p:cNvGrpSpPr/>
          <p:nvPr/>
        </p:nvGrpSpPr>
        <p:grpSpPr>
          <a:xfrm>
            <a:off x="1581150" y="3706813"/>
            <a:ext cx="1676400" cy="374650"/>
            <a:chOff x="3792" y="2164"/>
            <a:chExt cx="1296" cy="236"/>
          </a:xfrm>
        </p:grpSpPr>
        <p:sp>
          <p:nvSpPr>
            <p:cNvPr id="10297" name="Line 23"/>
            <p:cNvSpPr/>
            <p:nvPr/>
          </p:nvSpPr>
          <p:spPr>
            <a:xfrm flipH="1">
              <a:off x="3792" y="2400"/>
              <a:ext cx="1296" cy="0"/>
            </a:xfrm>
            <a:prstGeom prst="line">
              <a:avLst/>
            </a:prstGeom>
            <a:ln w="15875" cap="flat" cmpd="sng">
              <a:solidFill>
                <a:srgbClr val="00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0255" name="Object 24"/>
            <p:cNvGraphicFramePr>
              <a:graphicFrameLocks noChangeAspect="1"/>
            </p:cNvGraphicFramePr>
            <p:nvPr/>
          </p:nvGraphicFramePr>
          <p:xfrm>
            <a:off x="3792" y="2164"/>
            <a:ext cx="21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0" imgW="127000" imgH="139700" progId="Equation.3">
                    <p:embed/>
                  </p:oleObj>
                </mc:Choice>
                <mc:Fallback>
                  <p:oleObj name="" r:id="rId10" imgW="127000" imgH="1397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792" y="2164"/>
                          <a:ext cx="215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6" name="Group 25"/>
          <p:cNvGrpSpPr/>
          <p:nvPr/>
        </p:nvGrpSpPr>
        <p:grpSpPr>
          <a:xfrm>
            <a:off x="2876550" y="4081463"/>
            <a:ext cx="385763" cy="1905000"/>
            <a:chOff x="4848" y="2400"/>
            <a:chExt cx="243" cy="1200"/>
          </a:xfrm>
        </p:grpSpPr>
        <p:sp>
          <p:nvSpPr>
            <p:cNvPr id="10296" name="Line 26"/>
            <p:cNvSpPr/>
            <p:nvPr/>
          </p:nvSpPr>
          <p:spPr>
            <a:xfrm>
              <a:off x="5088" y="2400"/>
              <a:ext cx="0" cy="1056"/>
            </a:xfrm>
            <a:prstGeom prst="line">
              <a:avLst/>
            </a:prstGeom>
            <a:ln w="15875" cap="flat" cmpd="sng">
              <a:solidFill>
                <a:srgbClr val="0033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0254" name="Object 27"/>
            <p:cNvGraphicFramePr>
              <a:graphicFrameLocks noChangeAspect="1"/>
            </p:cNvGraphicFramePr>
            <p:nvPr/>
          </p:nvGraphicFramePr>
          <p:xfrm>
            <a:off x="4848" y="3312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2" imgW="139700" imgH="165100" progId="Equation.3">
                    <p:embed/>
                  </p:oleObj>
                </mc:Choice>
                <mc:Fallback>
                  <p:oleObj name="" r:id="rId12" imgW="139700" imgH="1651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848" y="3312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7" name="Group 28"/>
          <p:cNvGrpSpPr/>
          <p:nvPr/>
        </p:nvGrpSpPr>
        <p:grpSpPr>
          <a:xfrm>
            <a:off x="2419350" y="3700463"/>
            <a:ext cx="457200" cy="738187"/>
            <a:chOff x="4608" y="2016"/>
            <a:chExt cx="288" cy="465"/>
          </a:xfrm>
        </p:grpSpPr>
        <p:grpSp>
          <p:nvGrpSpPr>
            <p:cNvPr id="10292" name="Group 29"/>
            <p:cNvGrpSpPr/>
            <p:nvPr/>
          </p:nvGrpSpPr>
          <p:grpSpPr>
            <a:xfrm>
              <a:off x="4608" y="2016"/>
              <a:ext cx="240" cy="465"/>
              <a:chOff x="4608" y="2016"/>
              <a:chExt cx="240" cy="465"/>
            </a:xfrm>
          </p:grpSpPr>
          <p:sp>
            <p:nvSpPr>
              <p:cNvPr id="10294" name="Arc 30"/>
              <p:cNvSpPr/>
              <p:nvPr/>
            </p:nvSpPr>
            <p:spPr>
              <a:xfrm flipH="1">
                <a:off x="4800" y="2064"/>
                <a:ext cx="48" cy="192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295" name="Group 31"/>
              <p:cNvGrpSpPr/>
              <p:nvPr/>
            </p:nvGrpSpPr>
            <p:grpSpPr>
              <a:xfrm>
                <a:off x="4608" y="2016"/>
                <a:ext cx="240" cy="465"/>
                <a:chOff x="4608" y="2016"/>
                <a:chExt cx="240" cy="465"/>
              </a:xfrm>
            </p:grpSpPr>
            <p:graphicFrame>
              <p:nvGraphicFramePr>
                <p:cNvPr id="10252" name="Object 32"/>
                <p:cNvGraphicFramePr>
                  <a:graphicFrameLocks noChangeAspect="1"/>
                </p:cNvGraphicFramePr>
                <p:nvPr/>
              </p:nvGraphicFramePr>
              <p:xfrm>
                <a:off x="4656" y="2304"/>
                <a:ext cx="192" cy="1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4" name="" r:id="rId14" imgW="152400" imgH="139700" progId="Equation.3">
                        <p:embed/>
                      </p:oleObj>
                    </mc:Choice>
                    <mc:Fallback>
                      <p:oleObj name="" r:id="rId14" imgW="152400" imgH="139700" progId="Equation.3">
                        <p:embed/>
                        <p:pic>
                          <p:nvPicPr>
                            <p:cNvPr id="0" name="图片 3123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56" y="2304"/>
                              <a:ext cx="192" cy="17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253" name="Object 33"/>
                <p:cNvGraphicFramePr>
                  <a:graphicFrameLocks noChangeAspect="1"/>
                </p:cNvGraphicFramePr>
                <p:nvPr/>
              </p:nvGraphicFramePr>
              <p:xfrm>
                <a:off x="4608" y="2016"/>
                <a:ext cx="192" cy="1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2" name="" r:id="rId16" imgW="152400" imgH="139700" progId="Equation.3">
                        <p:embed/>
                      </p:oleObj>
                    </mc:Choice>
                    <mc:Fallback>
                      <p:oleObj name="" r:id="rId16" imgW="152400" imgH="139700" progId="Equation.3">
                        <p:embed/>
                        <p:pic>
                          <p:nvPicPr>
                            <p:cNvPr id="0" name="图片 3121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8" y="2016"/>
                              <a:ext cx="192" cy="1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0293" name="Freeform 34"/>
            <p:cNvSpPr/>
            <p:nvPr/>
          </p:nvSpPr>
          <p:spPr>
            <a:xfrm>
              <a:off x="4848" y="2256"/>
              <a:ext cx="48" cy="144"/>
            </a:xfrm>
            <a:custGeom>
              <a:avLst/>
              <a:gdLst>
                <a:gd name="txL" fmla="*/ 0 w 48"/>
                <a:gd name="txT" fmla="*/ 0 h 144"/>
                <a:gd name="txR" fmla="*/ 48 w 4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88"/>
                </a:cxn>
                <a:cxn ang="0">
                  <a:pos x="48" y="144"/>
                </a:cxn>
              </a:cxnLst>
              <a:rect l="txL" t="txT" r="txR" b="txB"/>
              <a:pathLst>
                <a:path w="48" h="144">
                  <a:moveTo>
                    <a:pt x="0" y="0"/>
                  </a:moveTo>
                  <a:cubicBezTo>
                    <a:pt x="1" y="15"/>
                    <a:pt x="0" y="64"/>
                    <a:pt x="8" y="88"/>
                  </a:cubicBezTo>
                  <a:cubicBezTo>
                    <a:pt x="16" y="112"/>
                    <a:pt x="40" y="132"/>
                    <a:pt x="48" y="144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68" name="Text Box 35"/>
          <p:cNvSpPr txBox="1"/>
          <p:nvPr/>
        </p:nvSpPr>
        <p:spPr>
          <a:xfrm>
            <a:off x="3475038" y="3840163"/>
            <a:ext cx="5762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O</a:t>
            </a:r>
            <a:endParaRPr lang="en-US" altLang="zh-CN" sz="2400" i="1" dirty="0">
              <a:latin typeface="Times New Roman" panose="02020603050405020304" pitchFamily="18" charset="0"/>
            </a:endParaRPr>
          </a:p>
        </p:txBody>
      </p:sp>
      <p:sp>
        <p:nvSpPr>
          <p:cNvPr id="82980" name="Rectangle 36"/>
          <p:cNvSpPr/>
          <p:nvPr/>
        </p:nvSpPr>
        <p:spPr>
          <a:xfrm>
            <a:off x="785813" y="928688"/>
            <a:ext cx="4264025" cy="579437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〈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方法二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〉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用矢量图解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981" name="Object 37"/>
          <p:cNvGraphicFramePr>
            <a:graphicFrameLocks noChangeAspect="1"/>
          </p:cNvGraphicFramePr>
          <p:nvPr/>
        </p:nvGraphicFramePr>
        <p:xfrm>
          <a:off x="571500" y="1643063"/>
          <a:ext cx="56165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1701800" imgH="228600" progId="Equation.3">
                  <p:embed/>
                </p:oleObj>
              </mc:Choice>
              <mc:Fallback>
                <p:oleObj name="" r:id="rId17" imgW="17018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1500" y="1643063"/>
                        <a:ext cx="5616575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" name="Rectangle 38"/>
          <p:cNvSpPr/>
          <p:nvPr/>
        </p:nvSpPr>
        <p:spPr>
          <a:xfrm>
            <a:off x="0" y="2290763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13" name="Group 39"/>
          <p:cNvGrpSpPr>
            <a:grpSpLocks noChangeAspect="1"/>
          </p:cNvGrpSpPr>
          <p:nvPr/>
        </p:nvGrpSpPr>
        <p:grpSpPr>
          <a:xfrm>
            <a:off x="5214938" y="3000375"/>
            <a:ext cx="3144837" cy="2506663"/>
            <a:chOff x="1800" y="1523"/>
            <a:chExt cx="4500" cy="3588"/>
          </a:xfrm>
        </p:grpSpPr>
        <p:sp>
          <p:nvSpPr>
            <p:cNvPr id="10272" name="AutoShape 40"/>
            <p:cNvSpPr>
              <a:spLocks noChangeAspect="1" noTextEdit="1"/>
            </p:cNvSpPr>
            <p:nvPr/>
          </p:nvSpPr>
          <p:spPr>
            <a:xfrm>
              <a:off x="1800" y="1523"/>
              <a:ext cx="4500" cy="35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73" name="Rectangle 41"/>
            <p:cNvSpPr/>
            <p:nvPr/>
          </p:nvSpPr>
          <p:spPr>
            <a:xfrm>
              <a:off x="5940" y="1523"/>
              <a:ext cx="241" cy="3480"/>
            </a:xfrm>
            <a:prstGeom prst="rect">
              <a:avLst/>
            </a:prstGeom>
            <a:gradFill rotWithShape="0">
              <a:gsLst>
                <a:gs pos="0">
                  <a:srgbClr val="003300"/>
                </a:gs>
                <a:gs pos="100000">
                  <a:srgbClr val="5D7D5D"/>
                </a:gs>
              </a:gsLst>
              <a:path path="rect">
                <a:fillToRect r="100000" b="100000"/>
              </a:path>
              <a:tileRect/>
            </a:gradFill>
            <a:ln w="9525" cap="flat" cmpd="sng">
              <a:solidFill>
                <a:srgbClr val="00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10274" name="Group 42"/>
            <p:cNvGrpSpPr/>
            <p:nvPr/>
          </p:nvGrpSpPr>
          <p:grpSpPr>
            <a:xfrm>
              <a:off x="3900" y="1763"/>
              <a:ext cx="1801" cy="1440"/>
              <a:chOff x="3648" y="1056"/>
              <a:chExt cx="720" cy="576"/>
            </a:xfrm>
          </p:grpSpPr>
          <p:sp>
            <p:nvSpPr>
              <p:cNvPr id="10291" name="Line 43"/>
              <p:cNvSpPr/>
              <p:nvPr/>
            </p:nvSpPr>
            <p:spPr>
              <a:xfrm>
                <a:off x="3744" y="1152"/>
                <a:ext cx="624" cy="480"/>
              </a:xfrm>
              <a:prstGeom prst="line">
                <a:avLst/>
              </a:prstGeom>
              <a:ln w="22225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0251" name="Object 44"/>
              <p:cNvGraphicFramePr>
                <a:graphicFrameLocks noChangeAspect="1"/>
              </p:cNvGraphicFramePr>
              <p:nvPr/>
            </p:nvGraphicFramePr>
            <p:xfrm>
              <a:off x="3648" y="1056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9" imgW="381000" imgH="390525" progId="Unknown">
                      <p:embed/>
                    </p:oleObj>
                  </mc:Choice>
                  <mc:Fallback>
                    <p:oleObj name="" r:id="rId19" imgW="381000" imgH="390525" progId="Unknown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48" y="1056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45" name="Object 45"/>
            <p:cNvGraphicFramePr>
              <a:graphicFrameLocks noChangeAspect="1"/>
            </p:cNvGraphicFramePr>
            <p:nvPr/>
          </p:nvGraphicFramePr>
          <p:xfrm>
            <a:off x="4681" y="1679"/>
            <a:ext cx="899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1" imgW="266065" imgH="215900" progId="Equation.3">
                    <p:embed/>
                  </p:oleObj>
                </mc:Choice>
                <mc:Fallback>
                  <p:oleObj name="" r:id="rId21" imgW="266065" imgH="2159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81" y="1679"/>
                          <a:ext cx="899" cy="7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275" name="Picture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80" y="1991"/>
              <a:ext cx="899" cy="608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0276" name="Group 47"/>
            <p:cNvGrpSpPr/>
            <p:nvPr/>
          </p:nvGrpSpPr>
          <p:grpSpPr>
            <a:xfrm>
              <a:off x="3900" y="1763"/>
              <a:ext cx="2040" cy="1680"/>
              <a:chOff x="3648" y="1056"/>
              <a:chExt cx="816" cy="672"/>
            </a:xfrm>
          </p:grpSpPr>
          <p:graphicFrame>
            <p:nvGraphicFramePr>
              <p:cNvPr id="10249" name="Object 48"/>
              <p:cNvGraphicFramePr>
                <a:graphicFrameLocks noChangeAspect="1"/>
              </p:cNvGraphicFramePr>
              <p:nvPr/>
            </p:nvGraphicFramePr>
            <p:xfrm>
              <a:off x="4276" y="1536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" r:id="rId23" imgW="381000" imgH="390525" progId="Unknown">
                      <p:embed/>
                    </p:oleObj>
                  </mc:Choice>
                  <mc:Fallback>
                    <p:oleObj name="" r:id="rId23" imgW="381000" imgH="390525" progId="Unknown">
                      <p:embed/>
                      <p:pic>
                        <p:nvPicPr>
                          <p:cNvPr id="0" name="图片 313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276" y="1536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88" name="Group 49"/>
              <p:cNvGrpSpPr/>
              <p:nvPr/>
            </p:nvGrpSpPr>
            <p:grpSpPr>
              <a:xfrm>
                <a:off x="3648" y="1056"/>
                <a:ext cx="720" cy="576"/>
                <a:chOff x="2544" y="1728"/>
                <a:chExt cx="720" cy="576"/>
              </a:xfrm>
            </p:grpSpPr>
            <p:sp>
              <p:nvSpPr>
                <p:cNvPr id="10289" name="Line 50"/>
                <p:cNvSpPr/>
                <p:nvPr/>
              </p:nvSpPr>
              <p:spPr>
                <a:xfrm>
                  <a:off x="2640" y="1824"/>
                  <a:ext cx="624" cy="480"/>
                </a:xfrm>
                <a:prstGeom prst="line">
                  <a:avLst/>
                </a:prstGeom>
                <a:ln w="22225" cap="flat" cmpd="sng">
                  <a:solidFill>
                    <a:srgbClr val="3333CC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0250" name="Object 51"/>
                <p:cNvGraphicFramePr>
                  <a:graphicFrameLocks noChangeAspect="1"/>
                </p:cNvGraphicFramePr>
                <p:nvPr/>
              </p:nvGraphicFramePr>
              <p:xfrm>
                <a:off x="2544" y="1728"/>
                <a:ext cx="18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" r:id="rId24" imgW="381000" imgH="390525" progId="Unknown">
                        <p:embed/>
                      </p:oleObj>
                    </mc:Choice>
                    <mc:Fallback>
                      <p:oleObj name="" r:id="rId24" imgW="381000" imgH="390525" progId="Unknown">
                        <p:embed/>
                        <p:pic>
                          <p:nvPicPr>
                            <p:cNvPr id="0" name="图片 3125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44" y="1728"/>
                              <a:ext cx="188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90" name="Oval 52"/>
                <p:cNvSpPr/>
                <p:nvPr/>
              </p:nvSpPr>
              <p:spPr>
                <a:xfrm>
                  <a:off x="2544" y="1728"/>
                  <a:ext cx="192" cy="192"/>
                </a:xfrm>
                <a:prstGeom prst="ellipse">
                  <a:avLst/>
                </a:prstGeom>
                <a:solidFill>
                  <a:srgbClr val="FFFFFF"/>
                </a:solidFill>
                <a:ln w="38100" cap="flat" cmpd="sng">
                  <a:solidFill>
                    <a:srgbClr val="003300"/>
                  </a:solidFill>
                  <a:prstDash val="sysDot"/>
                  <a:headEnd type="none" w="med" len="med"/>
                  <a:tailEnd type="none" w="med" len="med"/>
                </a:ln>
              </p:spPr>
              <p:txBody>
                <a:bodyPr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</p:grpSp>
        </p:grpSp>
        <p:graphicFrame>
          <p:nvGraphicFramePr>
            <p:cNvPr id="10246" name="Object 53"/>
            <p:cNvGraphicFramePr>
              <a:graphicFrameLocks noChangeAspect="1"/>
            </p:cNvGraphicFramePr>
            <p:nvPr/>
          </p:nvGraphicFramePr>
          <p:xfrm>
            <a:off x="3900" y="4163"/>
            <a:ext cx="470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25" imgW="381000" imgH="390525" progId="Unknown">
                    <p:embed/>
                  </p:oleObj>
                </mc:Choice>
                <mc:Fallback>
                  <p:oleObj name="" r:id="rId25" imgW="381000" imgH="390525" progId="Unknown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00" y="4163"/>
                          <a:ext cx="470" cy="4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Oval 54"/>
            <p:cNvSpPr/>
            <p:nvPr/>
          </p:nvSpPr>
          <p:spPr>
            <a:xfrm rot="6120688">
              <a:off x="5451" y="2962"/>
              <a:ext cx="480" cy="48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300"/>
              </a:solidFill>
              <a:prstDash val="sysDot"/>
              <a:headEnd type="none" w="med" len="med"/>
              <a:tailEnd type="none" w="med" len="med"/>
            </a:ln>
          </p:spPr>
          <p:txBody>
            <a:bodyPr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0278" name="Line 55"/>
            <p:cNvSpPr/>
            <p:nvPr/>
          </p:nvSpPr>
          <p:spPr>
            <a:xfrm rot="6328702">
              <a:off x="4023" y="3199"/>
              <a:ext cx="1677" cy="1204"/>
            </a:xfrm>
            <a:prstGeom prst="line">
              <a:avLst/>
            </a:prstGeom>
            <a:ln w="349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79" name="Line 56"/>
            <p:cNvSpPr/>
            <p:nvPr/>
          </p:nvSpPr>
          <p:spPr>
            <a:xfrm>
              <a:off x="4140" y="2003"/>
              <a:ext cx="1562" cy="1200"/>
            </a:xfrm>
            <a:prstGeom prst="line">
              <a:avLst/>
            </a:prstGeom>
            <a:ln w="349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0280" name="Group 57"/>
            <p:cNvGrpSpPr/>
            <p:nvPr/>
          </p:nvGrpSpPr>
          <p:grpSpPr>
            <a:xfrm>
              <a:off x="4382" y="2603"/>
              <a:ext cx="720" cy="960"/>
              <a:chOff x="4608" y="2016"/>
              <a:chExt cx="288" cy="384"/>
            </a:xfrm>
          </p:grpSpPr>
          <p:grpSp>
            <p:nvGrpSpPr>
              <p:cNvPr id="10284" name="Group 58"/>
              <p:cNvGrpSpPr/>
              <p:nvPr/>
            </p:nvGrpSpPr>
            <p:grpSpPr>
              <a:xfrm>
                <a:off x="4608" y="2016"/>
                <a:ext cx="240" cy="376"/>
                <a:chOff x="4608" y="2016"/>
                <a:chExt cx="240" cy="376"/>
              </a:xfrm>
            </p:grpSpPr>
            <p:sp>
              <p:nvSpPr>
                <p:cNvPr id="10286" name="Arc 59"/>
                <p:cNvSpPr/>
                <p:nvPr/>
              </p:nvSpPr>
              <p:spPr>
                <a:xfrm flipH="1">
                  <a:off x="4800" y="2064"/>
                  <a:ext cx="48" cy="192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0287" name="Group 60"/>
                <p:cNvGrpSpPr/>
                <p:nvPr/>
              </p:nvGrpSpPr>
              <p:grpSpPr>
                <a:xfrm>
                  <a:off x="4608" y="2016"/>
                  <a:ext cx="192" cy="376"/>
                  <a:chOff x="4608" y="2016"/>
                  <a:chExt cx="192" cy="376"/>
                </a:xfrm>
              </p:grpSpPr>
              <p:graphicFrame>
                <p:nvGraphicFramePr>
                  <p:cNvPr id="10247" name="Object 61"/>
                  <p:cNvGraphicFramePr>
                    <a:graphicFrameLocks noChangeAspect="1"/>
                  </p:cNvGraphicFramePr>
                  <p:nvPr/>
                </p:nvGraphicFramePr>
                <p:xfrm>
                  <a:off x="4656" y="2304"/>
                  <a:ext cx="96" cy="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28" name="" r:id="rId26" imgW="152400" imgH="139700" progId="Equation.3">
                          <p:embed/>
                        </p:oleObj>
                      </mc:Choice>
                      <mc:Fallback>
                        <p:oleObj name="" r:id="rId26" imgW="152400" imgH="139700" progId="Equation.3">
                          <p:embed/>
                          <p:pic>
                            <p:nvPicPr>
                              <p:cNvPr id="0" name="图片 3127"/>
                              <p:cNvPicPr/>
                              <p:nvPr/>
                            </p:nvPicPr>
                            <p:blipFill>
                              <a:blip r:embed="rId2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56" y="2304"/>
                                <a:ext cx="96" cy="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0248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4608" y="2016"/>
                  <a:ext cx="192" cy="17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30" name="" r:id="rId28" imgW="152400" imgH="139700" progId="Equation.3">
                          <p:embed/>
                        </p:oleObj>
                      </mc:Choice>
                      <mc:Fallback>
                        <p:oleObj name="" r:id="rId28" imgW="152400" imgH="139700" progId="Equation.3">
                          <p:embed/>
                          <p:pic>
                            <p:nvPicPr>
                              <p:cNvPr id="0" name="图片 3129"/>
                              <p:cNvPicPr/>
                              <p:nvPr/>
                            </p:nvPicPr>
                            <p:blipFill>
                              <a:blip r:embed="rId2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08" y="2016"/>
                                <a:ext cx="192" cy="17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0285" name="Freeform 63"/>
              <p:cNvSpPr/>
              <p:nvPr/>
            </p:nvSpPr>
            <p:spPr>
              <a:xfrm>
                <a:off x="4848" y="2256"/>
                <a:ext cx="48" cy="144"/>
              </a:xfrm>
              <a:custGeom>
                <a:avLst/>
                <a:gdLst>
                  <a:gd name="txL" fmla="*/ 0 w 48"/>
                  <a:gd name="txT" fmla="*/ 0 h 144"/>
                  <a:gd name="txR" fmla="*/ 48 w 48"/>
                  <a:gd name="txB" fmla="*/ 144 h 144"/>
                </a:gdLst>
                <a:ahLst/>
                <a:cxnLst>
                  <a:cxn ang="0">
                    <a:pos x="0" y="0"/>
                  </a:cxn>
                  <a:cxn ang="0">
                    <a:pos x="8" y="88"/>
                  </a:cxn>
                  <a:cxn ang="0">
                    <a:pos x="48" y="144"/>
                  </a:cxn>
                </a:cxnLst>
                <a:rect l="txL" t="txT" r="txR" b="txB"/>
                <a:pathLst>
                  <a:path w="48" h="144">
                    <a:moveTo>
                      <a:pt x="0" y="0"/>
                    </a:moveTo>
                    <a:cubicBezTo>
                      <a:pt x="1" y="15"/>
                      <a:pt x="0" y="64"/>
                      <a:pt x="8" y="88"/>
                    </a:cubicBezTo>
                    <a:cubicBezTo>
                      <a:pt x="16" y="112"/>
                      <a:pt x="40" y="132"/>
                      <a:pt x="48" y="144"/>
                    </a:cubicBezTo>
                  </a:path>
                </a:pathLst>
              </a:custGeom>
              <a:noFill/>
              <a:ln w="952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281" name="Text Box 64"/>
            <p:cNvSpPr txBox="1"/>
            <p:nvPr/>
          </p:nvSpPr>
          <p:spPr>
            <a:xfrm>
              <a:off x="2700" y="2146"/>
              <a:ext cx="1080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1" hangingPunct="1"/>
              <a:r>
                <a:rPr lang="zh-CN" altLang="en-US" sz="1200" b="1" dirty="0">
                  <a:latin typeface="Times New Roman" panose="02020603050405020304" pitchFamily="18" charset="0"/>
                </a:rPr>
                <a:t>平移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282" name="Line 65"/>
            <p:cNvSpPr/>
            <p:nvPr/>
          </p:nvSpPr>
          <p:spPr>
            <a:xfrm rot="6328702">
              <a:off x="2463" y="1988"/>
              <a:ext cx="1678" cy="1204"/>
            </a:xfrm>
            <a:prstGeom prst="line">
              <a:avLst/>
            </a:prstGeom>
            <a:ln w="34925" cap="flat" cmpd="sng">
              <a:solidFill>
                <a:srgbClr val="80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0283" name="Line 66"/>
            <p:cNvSpPr/>
            <p:nvPr/>
          </p:nvSpPr>
          <p:spPr>
            <a:xfrm flipH="1">
              <a:off x="2520" y="3194"/>
              <a:ext cx="3060" cy="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89" name="Group 2"/>
          <p:cNvGrpSpPr/>
          <p:nvPr/>
        </p:nvGrpSpPr>
        <p:grpSpPr>
          <a:xfrm>
            <a:off x="5579745" y="661670"/>
            <a:ext cx="3352800" cy="2895600"/>
            <a:chOff x="3408" y="576"/>
            <a:chExt cx="2112" cy="1824"/>
          </a:xfrm>
        </p:grpSpPr>
        <p:sp>
          <p:nvSpPr>
            <p:cNvPr id="11317" name="Rectangle 3"/>
            <p:cNvSpPr/>
            <p:nvPr/>
          </p:nvSpPr>
          <p:spPr>
            <a:xfrm>
              <a:off x="3408" y="576"/>
              <a:ext cx="2112" cy="182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8" name="Text Box 4"/>
            <p:cNvSpPr txBox="1"/>
            <p:nvPr/>
          </p:nvSpPr>
          <p:spPr>
            <a:xfrm>
              <a:off x="3456" y="585"/>
              <a:ext cx="9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Arial" panose="020B0604020202020204" pitchFamily="34" charset="0"/>
                </a:rPr>
                <a:t>质点系</a:t>
              </a:r>
              <a:endPara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291" name="Group 6"/>
          <p:cNvGrpSpPr/>
          <p:nvPr/>
        </p:nvGrpSpPr>
        <p:grpSpPr>
          <a:xfrm>
            <a:off x="5732145" y="1347470"/>
            <a:ext cx="2895600" cy="1828800"/>
            <a:chOff x="3600" y="1008"/>
            <a:chExt cx="1824" cy="1152"/>
          </a:xfrm>
        </p:grpSpPr>
        <p:sp>
          <p:nvSpPr>
            <p:cNvPr id="11306" name="Oval 7"/>
            <p:cNvSpPr/>
            <p:nvPr/>
          </p:nvSpPr>
          <p:spPr>
            <a:xfrm>
              <a:off x="4320" y="1632"/>
              <a:ext cx="48" cy="48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07" name="Oval 8"/>
            <p:cNvSpPr/>
            <p:nvPr/>
          </p:nvSpPr>
          <p:spPr>
            <a:xfrm>
              <a:off x="4512" y="100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08" name="Oval 9"/>
            <p:cNvSpPr/>
            <p:nvPr/>
          </p:nvSpPr>
          <p:spPr>
            <a:xfrm>
              <a:off x="5328" y="2064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09" name="Oval 10"/>
            <p:cNvSpPr/>
            <p:nvPr/>
          </p:nvSpPr>
          <p:spPr>
            <a:xfrm>
              <a:off x="5040" y="1413"/>
              <a:ext cx="48" cy="48"/>
            </a:xfrm>
            <a:prstGeom prst="ellipse">
              <a:avLst/>
            </a:prstGeom>
            <a:solidFill>
              <a:srgbClr val="FF33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0" name="Oval 11"/>
            <p:cNvSpPr/>
            <p:nvPr/>
          </p:nvSpPr>
          <p:spPr>
            <a:xfrm>
              <a:off x="4128" y="1248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1" name="Oval 12"/>
            <p:cNvSpPr/>
            <p:nvPr/>
          </p:nvSpPr>
          <p:spPr>
            <a:xfrm>
              <a:off x="3744" y="177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2" name="Oval 13"/>
            <p:cNvSpPr/>
            <p:nvPr/>
          </p:nvSpPr>
          <p:spPr>
            <a:xfrm>
              <a:off x="4128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3" name="Oval 14"/>
            <p:cNvSpPr/>
            <p:nvPr/>
          </p:nvSpPr>
          <p:spPr>
            <a:xfrm>
              <a:off x="5376" y="1056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4" name="Oval 15"/>
            <p:cNvSpPr/>
            <p:nvPr/>
          </p:nvSpPr>
          <p:spPr>
            <a:xfrm>
              <a:off x="4656" y="2112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5" name="Oval 16"/>
            <p:cNvSpPr/>
            <p:nvPr/>
          </p:nvSpPr>
          <p:spPr>
            <a:xfrm>
              <a:off x="3600" y="1152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316" name="Freeform 17"/>
            <p:cNvSpPr/>
            <p:nvPr/>
          </p:nvSpPr>
          <p:spPr>
            <a:xfrm>
              <a:off x="3911" y="1104"/>
              <a:ext cx="1464" cy="912"/>
            </a:xfrm>
            <a:custGeom>
              <a:avLst/>
              <a:gdLst>
                <a:gd name="txL" fmla="*/ 0 w 1464"/>
                <a:gd name="txT" fmla="*/ 0 h 767"/>
                <a:gd name="txR" fmla="*/ 1464 w 1464"/>
                <a:gd name="txB" fmla="*/ 767 h 767"/>
              </a:gdLst>
              <a:ahLst/>
              <a:cxnLst>
                <a:cxn ang="0">
                  <a:pos x="122" y="3905"/>
                </a:cxn>
                <a:cxn ang="0">
                  <a:pos x="200" y="2755"/>
                </a:cxn>
                <a:cxn ang="0">
                  <a:pos x="234" y="2491"/>
                </a:cxn>
                <a:cxn ang="0">
                  <a:pos x="278" y="1692"/>
                </a:cxn>
                <a:cxn ang="0">
                  <a:pos x="411" y="1070"/>
                </a:cxn>
                <a:cxn ang="0">
                  <a:pos x="578" y="985"/>
                </a:cxn>
                <a:cxn ang="0">
                  <a:pos x="600" y="801"/>
                </a:cxn>
                <a:cxn ang="0">
                  <a:pos x="667" y="628"/>
                </a:cxn>
                <a:cxn ang="0">
                  <a:pos x="834" y="0"/>
                </a:cxn>
                <a:cxn ang="0">
                  <a:pos x="1167" y="96"/>
                </a:cxn>
                <a:cxn ang="0">
                  <a:pos x="1234" y="272"/>
                </a:cxn>
                <a:cxn ang="0">
                  <a:pos x="1267" y="451"/>
                </a:cxn>
                <a:cxn ang="0">
                  <a:pos x="1356" y="628"/>
                </a:cxn>
                <a:cxn ang="0">
                  <a:pos x="1434" y="1246"/>
                </a:cxn>
                <a:cxn ang="0">
                  <a:pos x="1434" y="2841"/>
                </a:cxn>
                <a:cxn ang="0">
                  <a:pos x="1389" y="3378"/>
                </a:cxn>
                <a:cxn ang="0">
                  <a:pos x="1256" y="4697"/>
                </a:cxn>
                <a:cxn ang="0">
                  <a:pos x="1178" y="5498"/>
                </a:cxn>
                <a:cxn ang="0">
                  <a:pos x="1045" y="6126"/>
                </a:cxn>
                <a:cxn ang="0">
                  <a:pos x="567" y="5861"/>
                </a:cxn>
                <a:cxn ang="0">
                  <a:pos x="245" y="5950"/>
                </a:cxn>
                <a:cxn ang="0">
                  <a:pos x="0" y="5069"/>
                </a:cxn>
                <a:cxn ang="0">
                  <a:pos x="122" y="4354"/>
                </a:cxn>
                <a:cxn ang="0">
                  <a:pos x="122" y="3905"/>
                </a:cxn>
              </a:cxnLst>
              <a:rect l="txL" t="txT" r="txR" b="txB"/>
              <a:pathLst>
                <a:path w="1464" h="767">
                  <a:moveTo>
                    <a:pt x="122" y="489"/>
                  </a:moveTo>
                  <a:cubicBezTo>
                    <a:pt x="134" y="382"/>
                    <a:pt x="115" y="373"/>
                    <a:pt x="200" y="345"/>
                  </a:cubicBezTo>
                  <a:cubicBezTo>
                    <a:pt x="211" y="334"/>
                    <a:pt x="226" y="326"/>
                    <a:pt x="234" y="312"/>
                  </a:cubicBezTo>
                  <a:cubicBezTo>
                    <a:pt x="254" y="277"/>
                    <a:pt x="247" y="239"/>
                    <a:pt x="278" y="212"/>
                  </a:cubicBezTo>
                  <a:cubicBezTo>
                    <a:pt x="316" y="179"/>
                    <a:pt x="363" y="150"/>
                    <a:pt x="411" y="134"/>
                  </a:cubicBezTo>
                  <a:cubicBezTo>
                    <a:pt x="487" y="149"/>
                    <a:pt x="482" y="155"/>
                    <a:pt x="578" y="123"/>
                  </a:cubicBezTo>
                  <a:cubicBezTo>
                    <a:pt x="588" y="120"/>
                    <a:pt x="591" y="105"/>
                    <a:pt x="600" y="100"/>
                  </a:cubicBezTo>
                  <a:cubicBezTo>
                    <a:pt x="621" y="89"/>
                    <a:pt x="647" y="91"/>
                    <a:pt x="667" y="78"/>
                  </a:cubicBezTo>
                  <a:cubicBezTo>
                    <a:pt x="703" y="54"/>
                    <a:pt x="789" y="16"/>
                    <a:pt x="834" y="0"/>
                  </a:cubicBezTo>
                  <a:cubicBezTo>
                    <a:pt x="945" y="4"/>
                    <a:pt x="1056" y="3"/>
                    <a:pt x="1167" y="12"/>
                  </a:cubicBezTo>
                  <a:cubicBezTo>
                    <a:pt x="1190" y="14"/>
                    <a:pt x="1234" y="34"/>
                    <a:pt x="1234" y="34"/>
                  </a:cubicBezTo>
                  <a:cubicBezTo>
                    <a:pt x="1245" y="41"/>
                    <a:pt x="1255" y="52"/>
                    <a:pt x="1267" y="56"/>
                  </a:cubicBezTo>
                  <a:cubicBezTo>
                    <a:pt x="1296" y="66"/>
                    <a:pt x="1356" y="78"/>
                    <a:pt x="1356" y="78"/>
                  </a:cubicBezTo>
                  <a:cubicBezTo>
                    <a:pt x="1392" y="102"/>
                    <a:pt x="1409" y="121"/>
                    <a:pt x="1434" y="156"/>
                  </a:cubicBezTo>
                  <a:cubicBezTo>
                    <a:pt x="1459" y="231"/>
                    <a:pt x="1464" y="232"/>
                    <a:pt x="1434" y="356"/>
                  </a:cubicBezTo>
                  <a:cubicBezTo>
                    <a:pt x="1428" y="382"/>
                    <a:pt x="1404" y="401"/>
                    <a:pt x="1389" y="423"/>
                  </a:cubicBezTo>
                  <a:cubicBezTo>
                    <a:pt x="1350" y="481"/>
                    <a:pt x="1305" y="540"/>
                    <a:pt x="1256" y="589"/>
                  </a:cubicBezTo>
                  <a:cubicBezTo>
                    <a:pt x="1235" y="653"/>
                    <a:pt x="1254" y="613"/>
                    <a:pt x="1178" y="689"/>
                  </a:cubicBezTo>
                  <a:cubicBezTo>
                    <a:pt x="1120" y="747"/>
                    <a:pt x="1125" y="747"/>
                    <a:pt x="1045" y="767"/>
                  </a:cubicBezTo>
                  <a:cubicBezTo>
                    <a:pt x="826" y="760"/>
                    <a:pt x="745" y="756"/>
                    <a:pt x="567" y="734"/>
                  </a:cubicBezTo>
                  <a:cubicBezTo>
                    <a:pt x="460" y="738"/>
                    <a:pt x="352" y="745"/>
                    <a:pt x="245" y="745"/>
                  </a:cubicBezTo>
                  <a:cubicBezTo>
                    <a:pt x="115" y="745"/>
                    <a:pt x="66" y="733"/>
                    <a:pt x="0" y="634"/>
                  </a:cubicBezTo>
                  <a:cubicBezTo>
                    <a:pt x="24" y="559"/>
                    <a:pt x="56" y="567"/>
                    <a:pt x="122" y="545"/>
                  </a:cubicBezTo>
                  <a:cubicBezTo>
                    <a:pt x="173" y="497"/>
                    <a:pt x="122" y="546"/>
                    <a:pt x="122" y="489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CC0099">
                  <a:alpha val="100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1287" name="Object 18"/>
            <p:cNvGraphicFramePr>
              <a:graphicFrameLocks noChangeAspect="1"/>
            </p:cNvGraphicFramePr>
            <p:nvPr/>
          </p:nvGraphicFramePr>
          <p:xfrm>
            <a:off x="4224" y="1605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" imgW="139700" imgH="165100" progId="Equation.3">
                    <p:embed/>
                  </p:oleObj>
                </mc:Choice>
                <mc:Fallback>
                  <p:oleObj name="" r:id="rId1" imgW="139700" imgH="165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24" y="1605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19"/>
            <p:cNvGraphicFramePr>
              <a:graphicFrameLocks noChangeAspect="1"/>
            </p:cNvGraphicFramePr>
            <p:nvPr/>
          </p:nvGraphicFramePr>
          <p:xfrm>
            <a:off x="4944" y="1440"/>
            <a:ext cx="30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152400" imgH="165100" progId="Equation.3">
                    <p:embed/>
                  </p:oleObj>
                </mc:Choice>
                <mc:Fallback>
                  <p:oleObj name="" r:id="rId3" imgW="152400" imgH="1651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44" y="1440"/>
                          <a:ext cx="30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/>
          <p:nvPr/>
        </p:nvGrpSpPr>
        <p:grpSpPr>
          <a:xfrm>
            <a:off x="5732145" y="890270"/>
            <a:ext cx="2781300" cy="1600200"/>
            <a:chOff x="3600" y="720"/>
            <a:chExt cx="1752" cy="1008"/>
          </a:xfrm>
        </p:grpSpPr>
        <p:sp>
          <p:nvSpPr>
            <p:cNvPr id="11302" name="Line 21"/>
            <p:cNvSpPr/>
            <p:nvPr/>
          </p:nvSpPr>
          <p:spPr>
            <a:xfrm flipV="1">
              <a:off x="4368" y="1584"/>
              <a:ext cx="336" cy="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303" name="Line 22"/>
            <p:cNvSpPr/>
            <p:nvPr/>
          </p:nvSpPr>
          <p:spPr>
            <a:xfrm rot="-178958" flipH="1">
              <a:off x="4801" y="1439"/>
              <a:ext cx="335" cy="10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304" name="Line 23"/>
            <p:cNvSpPr/>
            <p:nvPr/>
          </p:nvSpPr>
          <p:spPr>
            <a:xfrm flipH="1" flipV="1">
              <a:off x="3744" y="1248"/>
              <a:ext cx="624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305" name="Line 24"/>
            <p:cNvSpPr/>
            <p:nvPr/>
          </p:nvSpPr>
          <p:spPr>
            <a:xfrm rot="-1202020" flipV="1">
              <a:off x="4992" y="1100"/>
              <a:ext cx="360" cy="33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1283" name="Object 25"/>
            <p:cNvGraphicFramePr>
              <a:graphicFrameLocks noChangeAspect="1"/>
            </p:cNvGraphicFramePr>
            <p:nvPr/>
          </p:nvGraphicFramePr>
          <p:xfrm>
            <a:off x="4272" y="1248"/>
            <a:ext cx="3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5" imgW="215900" imgH="228600" progId="Equation.3">
                    <p:embed/>
                  </p:oleObj>
                </mc:Choice>
                <mc:Fallback>
                  <p:oleObj name="" r:id="rId5" imgW="215900" imgH="2286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72" y="1248"/>
                          <a:ext cx="38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6"/>
            <p:cNvGraphicFramePr>
              <a:graphicFrameLocks noChangeAspect="1"/>
            </p:cNvGraphicFramePr>
            <p:nvPr/>
          </p:nvGraphicFramePr>
          <p:xfrm>
            <a:off x="4656" y="1104"/>
            <a:ext cx="3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7" imgW="215900" imgH="228600" progId="Equation.3">
                    <p:embed/>
                  </p:oleObj>
                </mc:Choice>
                <mc:Fallback>
                  <p:oleObj name="" r:id="rId7" imgW="215900" imgH="2286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56" y="1104"/>
                          <a:ext cx="384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7"/>
            <p:cNvGraphicFramePr>
              <a:graphicFrameLocks noChangeAspect="1"/>
            </p:cNvGraphicFramePr>
            <p:nvPr/>
          </p:nvGraphicFramePr>
          <p:xfrm>
            <a:off x="3600" y="1327"/>
            <a:ext cx="33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165100" imgH="228600" progId="Equation.3">
                    <p:embed/>
                  </p:oleObj>
                </mc:Choice>
                <mc:Fallback>
                  <p:oleObj name="" r:id="rId9" imgW="165100" imgH="2286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00" y="1327"/>
                          <a:ext cx="336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28"/>
            <p:cNvGraphicFramePr>
              <a:graphicFrameLocks noChangeAspect="1"/>
            </p:cNvGraphicFramePr>
            <p:nvPr/>
          </p:nvGraphicFramePr>
          <p:xfrm>
            <a:off x="4944" y="720"/>
            <a:ext cx="30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177800" imgH="228600" progId="Equation.3">
                    <p:embed/>
                  </p:oleObj>
                </mc:Choice>
                <mc:Fallback>
                  <p:oleObj name="" r:id="rId11" imgW="177800" imgH="2286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44" y="720"/>
                          <a:ext cx="30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93" name="Group 29"/>
          <p:cNvGrpSpPr/>
          <p:nvPr/>
        </p:nvGrpSpPr>
        <p:grpSpPr>
          <a:xfrm>
            <a:off x="5655945" y="1271270"/>
            <a:ext cx="3119438" cy="1981200"/>
            <a:chOff x="3552" y="960"/>
            <a:chExt cx="1965" cy="1248"/>
          </a:xfrm>
        </p:grpSpPr>
        <p:graphicFrame>
          <p:nvGraphicFramePr>
            <p:cNvPr id="11273" name="Object 30"/>
            <p:cNvGraphicFramePr>
              <a:graphicFrameLocks noChangeAspect="1"/>
            </p:cNvGraphicFramePr>
            <p:nvPr/>
          </p:nvGraphicFramePr>
          <p:xfrm>
            <a:off x="5280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3" imgW="381000" imgH="390525" progId="MS_ClipArt_Gallery.2">
                    <p:embed/>
                  </p:oleObj>
                </mc:Choice>
                <mc:Fallback>
                  <p:oleObj name="" r:id="rId13" imgW="381000" imgH="390525" progId="MS_ClipArt_Gallery.2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280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31"/>
            <p:cNvGraphicFramePr>
              <a:graphicFrameLocks noChangeAspect="1"/>
            </p:cNvGraphicFramePr>
            <p:nvPr/>
          </p:nvGraphicFramePr>
          <p:xfrm>
            <a:off x="4320" y="158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5" imgW="381000" imgH="390525" progId="MS_ClipArt_Gallery.2">
                    <p:embed/>
                  </p:oleObj>
                </mc:Choice>
                <mc:Fallback>
                  <p:oleObj name="" r:id="rId15" imgW="381000" imgH="390525" progId="MS_ClipArt_Gallery.2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20" y="158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32"/>
            <p:cNvGraphicFramePr>
              <a:graphicFrameLocks noChangeAspect="1"/>
            </p:cNvGraphicFramePr>
            <p:nvPr/>
          </p:nvGraphicFramePr>
          <p:xfrm>
            <a:off x="4611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7" imgW="381000" imgH="390525" progId="MS_ClipArt_Gallery.2">
                    <p:embed/>
                  </p:oleObj>
                </mc:Choice>
                <mc:Fallback>
                  <p:oleObj name="" r:id="rId17" imgW="381000" imgH="390525" progId="MS_ClipArt_Gallery.2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11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33"/>
            <p:cNvGraphicFramePr>
              <a:graphicFrameLocks noChangeAspect="1"/>
            </p:cNvGraphicFramePr>
            <p:nvPr/>
          </p:nvGraphicFramePr>
          <p:xfrm>
            <a:off x="3696" y="172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8" imgW="381000" imgH="390525" progId="MS_ClipArt_Gallery.2">
                    <p:embed/>
                  </p:oleObj>
                </mc:Choice>
                <mc:Fallback>
                  <p:oleObj name="" r:id="rId18" imgW="381000" imgH="390525" progId="MS_ClipArt_Gallery.2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728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34"/>
            <p:cNvGraphicFramePr>
              <a:graphicFrameLocks noChangeAspect="1"/>
            </p:cNvGraphicFramePr>
            <p:nvPr/>
          </p:nvGraphicFramePr>
          <p:xfrm>
            <a:off x="4995" y="1392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9" imgW="381000" imgH="390525" progId="MS_ClipArt_Gallery.2">
                    <p:embed/>
                  </p:oleObj>
                </mc:Choice>
                <mc:Fallback>
                  <p:oleObj name="" r:id="rId19" imgW="381000" imgH="390525" progId="MS_ClipArt_Gallery.2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95" y="1392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35"/>
            <p:cNvGraphicFramePr>
              <a:graphicFrameLocks noChangeAspect="1"/>
            </p:cNvGraphicFramePr>
            <p:nvPr/>
          </p:nvGraphicFramePr>
          <p:xfrm>
            <a:off x="4080" y="20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0" imgW="381000" imgH="390525" progId="MS_ClipArt_Gallery.2">
                    <p:embed/>
                  </p:oleObj>
                </mc:Choice>
                <mc:Fallback>
                  <p:oleObj name="" r:id="rId20" imgW="381000" imgH="390525" progId="MS_ClipArt_Gallery.2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80" y="20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36"/>
            <p:cNvGraphicFramePr>
              <a:graphicFrameLocks noChangeAspect="1"/>
            </p:cNvGraphicFramePr>
            <p:nvPr/>
          </p:nvGraphicFramePr>
          <p:xfrm>
            <a:off x="4083" y="120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21" imgW="381000" imgH="390525" progId="MS_ClipArt_Gallery.2">
                    <p:embed/>
                  </p:oleObj>
                </mc:Choice>
                <mc:Fallback>
                  <p:oleObj name="" r:id="rId21" imgW="381000" imgH="390525" progId="MS_ClipArt_Gallery.2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83" y="1200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37"/>
            <p:cNvGraphicFramePr>
              <a:graphicFrameLocks noChangeAspect="1"/>
            </p:cNvGraphicFramePr>
            <p:nvPr/>
          </p:nvGraphicFramePr>
          <p:xfrm>
            <a:off x="4464" y="960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22" imgW="381000" imgH="390525" progId="MS_ClipArt_Gallery.5">
                    <p:embed/>
                  </p:oleObj>
                </mc:Choice>
                <mc:Fallback>
                  <p:oleObj name="" r:id="rId22" imgW="381000" imgH="390525" progId="MS_ClipArt_Gallery.5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64" y="960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38"/>
            <p:cNvGraphicFramePr>
              <a:graphicFrameLocks noChangeAspect="1"/>
            </p:cNvGraphicFramePr>
            <p:nvPr/>
          </p:nvGraphicFramePr>
          <p:xfrm>
            <a:off x="3552" y="110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3" imgW="381000" imgH="390525" progId="MS_ClipArt_Gallery.2">
                    <p:embed/>
                  </p:oleObj>
                </mc:Choice>
                <mc:Fallback>
                  <p:oleObj name="" r:id="rId23" imgW="381000" imgH="390525" progId="MS_ClipArt_Gallery.2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52" y="110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39"/>
            <p:cNvGraphicFramePr>
              <a:graphicFrameLocks noChangeAspect="1"/>
            </p:cNvGraphicFramePr>
            <p:nvPr/>
          </p:nvGraphicFramePr>
          <p:xfrm>
            <a:off x="5376" y="100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24" imgW="381000" imgH="390525" progId="MS_ClipArt_Gallery.2">
                    <p:embed/>
                  </p:oleObj>
                </mc:Choice>
                <mc:Fallback>
                  <p:oleObj name="" r:id="rId24" imgW="381000" imgH="390525" progId="MS_ClipArt_Gallery.2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76" y="1008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8" name="Text Box 42"/>
          <p:cNvSpPr txBox="1"/>
          <p:nvPr/>
        </p:nvSpPr>
        <p:spPr>
          <a:xfrm>
            <a:off x="284480" y="3610293"/>
            <a:ext cx="7889875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对两质点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分别应用质点动量定理：</a:t>
            </a: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60" name="Text Box 44"/>
          <p:cNvSpPr txBox="1"/>
          <p:nvPr/>
        </p:nvSpPr>
        <p:spPr>
          <a:xfrm>
            <a:off x="571500" y="785813"/>
            <a:ext cx="4929188" cy="170688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两质点系统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：把相互作用的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两个质点看作为一个整体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这组质点就称为质点系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61" name="Object 45"/>
          <p:cNvGraphicFramePr>
            <a:graphicFrameLocks noChangeAspect="1"/>
          </p:cNvGraphicFramePr>
          <p:nvPr/>
        </p:nvGraphicFramePr>
        <p:xfrm>
          <a:off x="971550" y="4940935"/>
          <a:ext cx="4708525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5" imgW="1841500" imgH="355600" progId="Equation.3">
                  <p:embed/>
                </p:oleObj>
              </mc:Choice>
              <mc:Fallback>
                <p:oleObj name="" r:id="rId25" imgW="1841500" imgH="355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71550" y="4940935"/>
                        <a:ext cx="4708525" cy="941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>
            <a:graphicFrameLocks noChangeAspect="1"/>
          </p:cNvGraphicFramePr>
          <p:nvPr/>
        </p:nvGraphicFramePr>
        <p:xfrm>
          <a:off x="904875" y="4220845"/>
          <a:ext cx="4674870" cy="95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7" imgW="1764665" imgH="355600" progId="Equation.3">
                  <p:embed/>
                </p:oleObj>
              </mc:Choice>
              <mc:Fallback>
                <p:oleObj name="" r:id="rId27" imgW="1764665" imgH="355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04875" y="4220845"/>
                        <a:ext cx="4674870" cy="956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4"/>
          <p:cNvGrpSpPr/>
          <p:nvPr/>
        </p:nvGrpSpPr>
        <p:grpSpPr>
          <a:xfrm>
            <a:off x="1500188" y="2500313"/>
            <a:ext cx="2655887" cy="1189037"/>
            <a:chOff x="571472" y="2643182"/>
            <a:chExt cx="2655902" cy="1189042"/>
          </a:xfrm>
        </p:grpSpPr>
        <p:sp>
          <p:nvSpPr>
            <p:cNvPr id="11299" name="Text Box 47"/>
            <p:cNvSpPr txBox="1"/>
            <p:nvPr/>
          </p:nvSpPr>
          <p:spPr>
            <a:xfrm>
              <a:off x="714349" y="2643182"/>
              <a:ext cx="1071570" cy="116955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5000"/>
                </a:lnSpc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内力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5000"/>
                </a:lnSpc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外力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1300" name="组合 53"/>
            <p:cNvGrpSpPr/>
            <p:nvPr/>
          </p:nvGrpSpPr>
          <p:grpSpPr>
            <a:xfrm>
              <a:off x="571472" y="2643182"/>
              <a:ext cx="2655902" cy="1189042"/>
              <a:chOff x="571472" y="2643182"/>
              <a:chExt cx="2655902" cy="1189042"/>
            </a:xfrm>
          </p:grpSpPr>
          <p:graphicFrame>
            <p:nvGraphicFramePr>
              <p:cNvPr id="11269" name="Object 48"/>
              <p:cNvGraphicFramePr>
                <a:graphicFrameLocks noChangeAspect="1"/>
              </p:cNvGraphicFramePr>
              <p:nvPr/>
            </p:nvGraphicFramePr>
            <p:xfrm>
              <a:off x="1857356" y="2643182"/>
              <a:ext cx="584200" cy="617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2" name="" r:id="rId29" imgW="292100" imgH="304800" progId="Equation.3">
                      <p:embed/>
                    </p:oleObj>
                  </mc:Choice>
                  <mc:Fallback>
                    <p:oleObj name="" r:id="rId29" imgW="292100" imgH="304800" progId="Equation.3">
                      <p:embed/>
                      <p:pic>
                        <p:nvPicPr>
                          <p:cNvPr id="0" name="图片 3141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57356" y="2643182"/>
                            <a:ext cx="584200" cy="6175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0" name="Object 22"/>
              <p:cNvGraphicFramePr>
                <a:graphicFrameLocks noChangeAspect="1"/>
              </p:cNvGraphicFramePr>
              <p:nvPr/>
            </p:nvGraphicFramePr>
            <p:xfrm>
              <a:off x="2643174" y="2643182"/>
              <a:ext cx="584200" cy="617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31" imgW="292100" imgH="304800" progId="Equation.3">
                      <p:embed/>
                    </p:oleObj>
                  </mc:Choice>
                  <mc:Fallback>
                    <p:oleObj name="" r:id="rId31" imgW="292100" imgH="3048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43174" y="2643182"/>
                            <a:ext cx="584200" cy="6175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1" name="Object 23"/>
              <p:cNvGraphicFramePr>
                <a:graphicFrameLocks noChangeAspect="1"/>
              </p:cNvGraphicFramePr>
              <p:nvPr/>
            </p:nvGraphicFramePr>
            <p:xfrm>
              <a:off x="1857356" y="3214686"/>
              <a:ext cx="447675" cy="617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33" imgW="215900" imgH="304800" progId="Equation.3">
                      <p:embed/>
                    </p:oleObj>
                  </mc:Choice>
                  <mc:Fallback>
                    <p:oleObj name="" r:id="rId33" imgW="215900" imgH="30480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57356" y="3214686"/>
                            <a:ext cx="447675" cy="6175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2" name="Object 24"/>
              <p:cNvGraphicFramePr>
                <a:graphicFrameLocks noChangeAspect="1"/>
              </p:cNvGraphicFramePr>
              <p:nvPr/>
            </p:nvGraphicFramePr>
            <p:xfrm>
              <a:off x="2571736" y="3214686"/>
              <a:ext cx="481012" cy="617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35" imgW="241300" imgH="304800" progId="Equation.3">
                      <p:embed/>
                    </p:oleObj>
                  </mc:Choice>
                  <mc:Fallback>
                    <p:oleObj name="" r:id="rId35" imgW="241300" imgH="30480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71736" y="3214686"/>
                            <a:ext cx="481012" cy="6175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1" name="AutoShape 19"/>
              <p:cNvSpPr/>
              <p:nvPr/>
            </p:nvSpPr>
            <p:spPr>
              <a:xfrm>
                <a:off x="571472" y="2786058"/>
                <a:ext cx="152400" cy="914400"/>
              </a:xfrm>
              <a:prstGeom prst="leftBrace">
                <a:avLst>
                  <a:gd name="adj1" fmla="val 50000"/>
                  <a:gd name="adj2" fmla="val 50000"/>
                </a:avLst>
              </a:prstGeom>
              <a:noFill/>
              <a:ln w="38100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487E"/>
                  </a:solidFill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8" name="Group 15"/>
          <p:cNvGrpSpPr/>
          <p:nvPr/>
        </p:nvGrpSpPr>
        <p:grpSpPr>
          <a:xfrm>
            <a:off x="6366193" y="4293235"/>
            <a:ext cx="2176462" cy="1357313"/>
            <a:chOff x="744" y="1886"/>
            <a:chExt cx="1596" cy="855"/>
          </a:xfrm>
        </p:grpSpPr>
        <p:sp>
          <p:nvSpPr>
            <p:cNvPr id="11298" name="Text Box 4"/>
            <p:cNvSpPr txBox="1"/>
            <p:nvPr/>
          </p:nvSpPr>
          <p:spPr>
            <a:xfrm>
              <a:off x="744" y="1886"/>
              <a:ext cx="115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内力</a:t>
              </a:r>
              <a:endPara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1268" name="Object 5"/>
            <p:cNvGraphicFramePr>
              <a:graphicFrameLocks noChangeAspect="1"/>
            </p:cNvGraphicFramePr>
            <p:nvPr/>
          </p:nvGraphicFramePr>
          <p:xfrm>
            <a:off x="744" y="2246"/>
            <a:ext cx="1596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7" imgW="647700" imgH="228600" progId="Equation.3">
                    <p:embed/>
                  </p:oleObj>
                </mc:Choice>
                <mc:Fallback>
                  <p:oleObj name="" r:id="rId37" imgW="647700" imgH="2286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744" y="2246"/>
                          <a:ext cx="1596" cy="4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Rectangle 26"/>
          <p:cNvSpPr/>
          <p:nvPr>
            <p:custDataLst>
              <p:tags r:id="rId39"/>
            </p:custDataLst>
          </p:nvPr>
        </p:nvSpPr>
        <p:spPr>
          <a:xfrm>
            <a:off x="1214438" y="214313"/>
            <a:ext cx="54006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质点系的动量定理</a:t>
            </a:r>
            <a:endParaRPr lang="zh-CN" altLang="en-US" sz="32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1763395" y="5805170"/>
          <a:ext cx="7186295" cy="81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1" imgW="5676900" imgH="635000" progId="Equation.3">
                  <p:embed/>
                </p:oleObj>
              </mc:Choice>
              <mc:Fallback>
                <p:oleObj name="" r:id="rId41" imgW="5676900" imgH="635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763395" y="5805170"/>
                        <a:ext cx="7186295" cy="814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6"/>
          <p:cNvSpPr/>
          <p:nvPr/>
        </p:nvSpPr>
        <p:spPr>
          <a:xfrm>
            <a:off x="179705" y="5805170"/>
            <a:ext cx="186055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两式相加后得：</a:t>
            </a:r>
            <a:endParaRPr lang="zh-CN" altLang="en-US" sz="2800" b="1" dirty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8" grpId="0"/>
      <p:bldP spid="9260" grpId="0"/>
      <p:bldP spid="122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3" name="Rectangle 6"/>
          <p:cNvSpPr/>
          <p:nvPr/>
        </p:nvSpPr>
        <p:spPr>
          <a:xfrm>
            <a:off x="899478" y="797878"/>
            <a:ext cx="31426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对两质点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系统：</a:t>
            </a:r>
            <a:endParaRPr lang="zh-CN" altLang="en-US" sz="2800" b="1" dirty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026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3305" y="3140393"/>
          <a:ext cx="62865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311400" imgH="431800" progId="Equation.3">
                  <p:embed/>
                </p:oleObj>
              </mc:Choice>
              <mc:Fallback>
                <p:oleObj name="" r:id="rId1" imgW="23114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305" y="3140393"/>
                        <a:ext cx="6286500" cy="1174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chemeClr val="bg1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  <a:tileRect/>
                      </a:gradFill>
                      <a:ln w="12700">
                        <a:solidFill>
                          <a:srgbClr val="00808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086475" y="4526598"/>
          <a:ext cx="1158875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14300" imgH="215900" progId="Equation.3">
                  <p:embed/>
                </p:oleObj>
              </mc:Choice>
              <mc:Fallback>
                <p:oleObj name="" r:id="rId3" imgW="1143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6475" y="4526598"/>
                        <a:ext cx="1158875" cy="218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26"/>
          <p:cNvSpPr/>
          <p:nvPr/>
        </p:nvSpPr>
        <p:spPr>
          <a:xfrm>
            <a:off x="1214438" y="214313"/>
            <a:ext cx="54006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质点系的动量定理</a:t>
            </a:r>
            <a:endParaRPr lang="zh-CN" altLang="en-US" sz="32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683578" y="4796790"/>
            <a:ext cx="7867650" cy="11890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rgbClr val="000066"/>
            </a:solidFill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smtClean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800" b="1" kern="1200" cap="none" spc="0" normalizeH="0" baseline="0" noProof="0" smtClean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作用于系统的</a:t>
            </a:r>
            <a:r>
              <a:rPr kumimoji="0" lang="zh-CN" altLang="en-US" sz="2800" b="1" kern="1200" cap="none" spc="0" normalizeH="0" baseline="0" noProof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合外力</a:t>
            </a:r>
            <a:r>
              <a:rPr kumimoji="0" lang="zh-CN" altLang="en-US" sz="2800" b="1" kern="1200" cap="none" spc="0" normalizeH="0" baseline="0" noProof="0" smtClean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的冲量等于系统动量的增量</a:t>
            </a:r>
            <a:r>
              <a:rPr kumimoji="0" lang="zh-CN" altLang="en-US" sz="2800" kern="1200" cap="none" spc="0" normalizeH="0" baseline="0" noProof="0" smtClean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800" b="1" kern="1200" cap="none" spc="0" normalizeH="0" baseline="0" noProof="0" smtClean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质点系动量定理</a:t>
            </a:r>
            <a:endParaRPr kumimoji="0" lang="zh-CN" altLang="en-US" sz="2800" b="1" kern="1200" cap="none" spc="0" normalizeH="0" baseline="0" noProof="0" smtClean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7"/>
          <p:cNvSpPr txBox="1"/>
          <p:nvPr/>
        </p:nvSpPr>
        <p:spPr>
          <a:xfrm>
            <a:off x="1043940" y="2298700"/>
            <a:ext cx="29648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 eaLnBrk="1" hangingPunct="1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latin typeface="Verdana" panose="020B0604030504040204" pitchFamily="34" charset="0"/>
              </a:rPr>
              <a:t>对多质点</a:t>
            </a:r>
            <a:r>
              <a:rPr lang="zh-CN" altLang="en-US" sz="2800" b="1" dirty="0">
                <a:latin typeface="Verdana" panose="020B0604030504040204" pitchFamily="34" charset="0"/>
              </a:rPr>
              <a:t>系统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1691640" y="1340485"/>
          <a:ext cx="5888355" cy="87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2590800" imgH="355600" progId="Equation.KSEE3">
                  <p:embed/>
                </p:oleObj>
              </mc:Choice>
              <mc:Fallback>
                <p:oleObj name="" r:id="rId5" imgW="2590800" imgH="3556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40" y="1340485"/>
                        <a:ext cx="5888355" cy="87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9" grpId="0" bldLvl="0" animBg="1"/>
      <p:bldP spid="15" grpId="0"/>
      <p:bldP spid="122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5"/>
          <p:cNvSpPr txBox="1"/>
          <p:nvPr/>
        </p:nvSpPr>
        <p:spPr>
          <a:xfrm>
            <a:off x="467995" y="692468"/>
            <a:ext cx="8286750" cy="138366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质点系的动量定理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质点动量定理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形式一样，但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各量的含义却不同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907540" y="2060575"/>
          <a:ext cx="4264660" cy="9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公式" r:id="rId2" imgW="1434465" imgH="355600" progId="Equation.3">
                  <p:embed/>
                </p:oleObj>
              </mc:Choice>
              <mc:Fallback>
                <p:oleObj name="公式" r:id="rId2" imgW="1434465" imgH="35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540" y="2060575"/>
                        <a:ext cx="4264660" cy="98933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rgbClr val="FFFFFF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403350" y="3284855"/>
          <a:ext cx="599884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公式" r:id="rId5" imgW="2311400" imgH="431800" progId="Equation.3">
                  <p:embed/>
                </p:oleObj>
              </mc:Choice>
              <mc:Fallback>
                <p:oleObj name="公式" r:id="rId5" imgW="2311400" imgH="431800" progId="Equation.3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855"/>
                        <a:ext cx="5998845" cy="1120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chemeClr val="bg1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</a:gradFill>
                      <a:ln w="1270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5605" y="4436745"/>
            <a:ext cx="851090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质点系的动量定理表明，一个系统总动量的变化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仅决定于系统所受的外力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与系统的内力无关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只有外力的冲量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才能改变整个质点组的动量，内力的冲量虽然可以使个别质点的动量改变，但不能改变整个质点系的动量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357" name="Group 1074"/>
          <p:cNvGrpSpPr/>
          <p:nvPr/>
        </p:nvGrpSpPr>
        <p:grpSpPr>
          <a:xfrm>
            <a:off x="1043305" y="61595"/>
            <a:ext cx="1752600" cy="838200"/>
            <a:chOff x="240" y="432"/>
            <a:chExt cx="1104" cy="528"/>
          </a:xfrm>
        </p:grpSpPr>
        <p:sp>
          <p:nvSpPr>
            <p:cNvPr id="19486" name="AutoShape 107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0" y="432"/>
              <a:ext cx="1008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EDFAD2"/>
                </a:gs>
                <a:gs pos="50000">
                  <a:srgbClr val="FFFFFF"/>
                </a:gs>
                <a:gs pos="100000">
                  <a:srgbClr val="EDFAD2"/>
                </a:gs>
              </a:gsLst>
              <a:lin ang="5400000" scaled="1"/>
            </a:gradFill>
            <a:ln w="9525">
              <a:solidFill>
                <a:srgbClr val="006699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Text Box 1073"/>
            <p:cNvSpPr txBox="1"/>
            <p:nvPr>
              <p:custDataLst>
                <p:tags r:id="rId9"/>
              </p:custDataLst>
            </p:nvPr>
          </p:nvSpPr>
          <p:spPr>
            <a:xfrm>
              <a:off x="432" y="480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Verdana" panose="020B0604030504040204" pitchFamily="34" charset="0"/>
                </a:rPr>
                <a:t>讨论</a:t>
              </a:r>
              <a:endParaRPr lang="zh-CN" altLang="en-US" sz="3200" b="1" dirty="0">
                <a:solidFill>
                  <a:srgbClr val="CC0000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4" name="Rectangle 6"/>
          <p:cNvSpPr/>
          <p:nvPr/>
        </p:nvSpPr>
        <p:spPr>
          <a:xfrm>
            <a:off x="764540" y="1052830"/>
            <a:ext cx="7793355" cy="1272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内力不改变质点系的动量（质点系内力的冲量为</a:t>
            </a:r>
            <a:r>
              <a:rPr lang="zh-CN" altLang="en-US" sz="3200" b="1" dirty="0">
                <a:latin typeface="宋体" panose="02010600030101010101" pitchFamily="2" charset="-122"/>
              </a:rPr>
              <a:t>零）.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24" name="Rectangle 6"/>
          <p:cNvSpPr/>
          <p:nvPr>
            <p:custDataLst>
              <p:tags r:id="rId1"/>
            </p:custDataLst>
          </p:nvPr>
        </p:nvSpPr>
        <p:spPr>
          <a:xfrm>
            <a:off x="715010" y="2493010"/>
            <a:ext cx="7442835" cy="1272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外力改变质点系（系统）的动量，内力对动量在各质点的分配起主要</a:t>
            </a:r>
            <a:r>
              <a:rPr lang="zh-CN" altLang="en-US" sz="3200" b="1" dirty="0">
                <a:latin typeface="宋体" panose="02010600030101010101" pitchFamily="2" charset="-122"/>
              </a:rPr>
              <a:t>作用.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/>
          <p:nvPr>
            <p:custDataLst>
              <p:tags r:id="rId2"/>
            </p:custDataLst>
          </p:nvPr>
        </p:nvSpPr>
        <p:spPr>
          <a:xfrm>
            <a:off x="828040" y="3933190"/>
            <a:ext cx="7505065" cy="681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不同惯性系的动量定理具有相同的形式.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pSp>
        <p:nvGrpSpPr>
          <p:cNvPr id="14357" name="Group 1074"/>
          <p:cNvGrpSpPr/>
          <p:nvPr/>
        </p:nvGrpSpPr>
        <p:grpSpPr>
          <a:xfrm>
            <a:off x="1170305" y="114935"/>
            <a:ext cx="1752600" cy="838200"/>
            <a:chOff x="240" y="432"/>
            <a:chExt cx="1104" cy="528"/>
          </a:xfrm>
        </p:grpSpPr>
        <p:sp>
          <p:nvSpPr>
            <p:cNvPr id="19486" name="AutoShape 107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40" y="432"/>
              <a:ext cx="1008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EDFAD2"/>
                </a:gs>
                <a:gs pos="50000">
                  <a:srgbClr val="FFFFFF"/>
                </a:gs>
                <a:gs pos="100000">
                  <a:srgbClr val="EDFAD2"/>
                </a:gs>
              </a:gsLst>
              <a:lin ang="5400000" scaled="1"/>
            </a:gradFill>
            <a:ln w="9525">
              <a:solidFill>
                <a:srgbClr val="006699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Text Box 1073"/>
            <p:cNvSpPr txBox="1"/>
            <p:nvPr>
              <p:custDataLst>
                <p:tags r:id="rId4"/>
              </p:custDataLst>
            </p:nvPr>
          </p:nvSpPr>
          <p:spPr>
            <a:xfrm>
              <a:off x="432" y="480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Verdana" panose="020B0604030504040204" pitchFamily="34" charset="0"/>
                </a:rPr>
                <a:t>讨论</a:t>
              </a:r>
              <a:endParaRPr lang="zh-CN" altLang="en-US" sz="3200" b="1" dirty="0">
                <a:solidFill>
                  <a:srgbClr val="CC0000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22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857250" y="1571625"/>
            <a:ext cx="7620000" cy="3151188"/>
            <a:chOff x="576" y="1584"/>
            <a:chExt cx="4800" cy="1985"/>
          </a:xfrm>
        </p:grpSpPr>
        <p:pic>
          <p:nvPicPr>
            <p:cNvPr id="13331" name="Picture 3" descr="dls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24" y="1632"/>
              <a:ext cx="4560" cy="19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3332" name="Rectangle 4"/>
            <p:cNvSpPr/>
            <p:nvPr/>
          </p:nvSpPr>
          <p:spPr>
            <a:xfrm>
              <a:off x="576" y="1584"/>
              <a:ext cx="4800" cy="172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12294" name="Rectangle 6"/>
          <p:cNvSpPr/>
          <p:nvPr/>
        </p:nvSpPr>
        <p:spPr>
          <a:xfrm>
            <a:off x="1403033" y="836295"/>
            <a:ext cx="5786437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内力不改变质点系的动量.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641350" y="4235450"/>
            <a:ext cx="7945438" cy="658813"/>
            <a:chOff x="384" y="3237"/>
            <a:chExt cx="5005" cy="415"/>
          </a:xfrm>
        </p:grpSpPr>
        <p:graphicFrame>
          <p:nvGraphicFramePr>
            <p:cNvPr id="13317" name="Object 1027"/>
            <p:cNvGraphicFramePr>
              <a:graphicFrameLocks noChangeAspect="1"/>
            </p:cNvGraphicFramePr>
            <p:nvPr/>
          </p:nvGraphicFramePr>
          <p:xfrm>
            <a:off x="3072" y="3237"/>
            <a:ext cx="1018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2" imgW="596900" imgH="241300" progId="Equation.3">
                    <p:embed/>
                  </p:oleObj>
                </mc:Choice>
                <mc:Fallback>
                  <p:oleObj name="" r:id="rId2" imgW="596900" imgH="241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72" y="3237"/>
                          <a:ext cx="1018" cy="4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028"/>
            <p:cNvGraphicFramePr>
              <a:graphicFrameLocks noChangeAspect="1"/>
            </p:cNvGraphicFramePr>
            <p:nvPr/>
          </p:nvGraphicFramePr>
          <p:xfrm>
            <a:off x="1632" y="3238"/>
            <a:ext cx="1275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4" imgW="723900" imgH="241300" progId="Equation.3">
                    <p:embed/>
                  </p:oleObj>
                </mc:Choice>
                <mc:Fallback>
                  <p:oleObj name="" r:id="rId4" imgW="723900" imgH="2413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32" y="3238"/>
                          <a:ext cx="1275" cy="4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 Box 11"/>
            <p:cNvSpPr txBox="1"/>
            <p:nvPr/>
          </p:nvSpPr>
          <p:spPr>
            <a:xfrm>
              <a:off x="384" y="3273"/>
              <a:ext cx="13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初始速度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0" name="Text Box 12"/>
            <p:cNvSpPr txBox="1"/>
            <p:nvPr/>
          </p:nvSpPr>
          <p:spPr>
            <a:xfrm>
              <a:off x="4176" y="3264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9" name="Object 1029"/>
            <p:cNvGraphicFramePr>
              <a:graphicFrameLocks noChangeAspect="1"/>
            </p:cNvGraphicFramePr>
            <p:nvPr/>
          </p:nvGraphicFramePr>
          <p:xfrm>
            <a:off x="4656" y="3264"/>
            <a:ext cx="733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6" imgW="431800" imgH="228600" progId="Equation.3">
                    <p:embed/>
                  </p:oleObj>
                </mc:Choice>
                <mc:Fallback>
                  <p:oleObj name="" r:id="rId6" imgW="4318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56" y="3264"/>
                          <a:ext cx="733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/>
          <p:nvPr/>
        </p:nvGrpSpPr>
        <p:grpSpPr>
          <a:xfrm>
            <a:off x="673100" y="4940300"/>
            <a:ext cx="7924800" cy="650875"/>
            <a:chOff x="384" y="3648"/>
            <a:chExt cx="4992" cy="410"/>
          </a:xfrm>
        </p:grpSpPr>
        <p:graphicFrame>
          <p:nvGraphicFramePr>
            <p:cNvPr id="13315" name="Object 1025"/>
            <p:cNvGraphicFramePr>
              <a:graphicFrameLocks noChangeAspect="1"/>
            </p:cNvGraphicFramePr>
            <p:nvPr/>
          </p:nvGraphicFramePr>
          <p:xfrm>
            <a:off x="1728" y="3648"/>
            <a:ext cx="90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8" imgW="533400" imgH="241300" progId="Equation.3">
                    <p:embed/>
                  </p:oleObj>
                </mc:Choice>
                <mc:Fallback>
                  <p:oleObj name="" r:id="rId8" imgW="533400" imgH="2413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28" y="3648"/>
                          <a:ext cx="907" cy="4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1026"/>
            <p:cNvGraphicFramePr>
              <a:graphicFrameLocks noChangeAspect="1"/>
            </p:cNvGraphicFramePr>
            <p:nvPr/>
          </p:nvGraphicFramePr>
          <p:xfrm>
            <a:off x="4642" y="3648"/>
            <a:ext cx="73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0" imgW="431800" imgH="241300" progId="Equation.3">
                    <p:embed/>
                  </p:oleObj>
                </mc:Choice>
                <mc:Fallback>
                  <p:oleObj name="" r:id="rId10" imgW="4318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642" y="3648"/>
                          <a:ext cx="734" cy="4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7" name="Text Box 17"/>
            <p:cNvSpPr txBox="1"/>
            <p:nvPr/>
          </p:nvSpPr>
          <p:spPr>
            <a:xfrm>
              <a:off x="384" y="3648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推开后速度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8" name="Text Box 18"/>
            <p:cNvSpPr txBox="1"/>
            <p:nvPr/>
          </p:nvSpPr>
          <p:spPr>
            <a:xfrm>
              <a:off x="2736" y="3696"/>
              <a:ext cx="24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且方向相反     则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9"/>
          <p:cNvGrpSpPr/>
          <p:nvPr/>
        </p:nvGrpSpPr>
        <p:grpSpPr>
          <a:xfrm>
            <a:off x="785813" y="5572125"/>
            <a:ext cx="6324600" cy="762000"/>
            <a:chOff x="384" y="3696"/>
            <a:chExt cx="3984" cy="480"/>
          </a:xfrm>
        </p:grpSpPr>
        <p:sp>
          <p:nvSpPr>
            <p:cNvPr id="13326" name="Rectangle 20"/>
            <p:cNvSpPr/>
            <p:nvPr/>
          </p:nvSpPr>
          <p:spPr>
            <a:xfrm>
              <a:off x="384" y="3753"/>
              <a:ext cx="28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推开前后系统动量不变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14" name="Object 1024"/>
            <p:cNvGraphicFramePr>
              <a:graphicFrameLocks noChangeAspect="1"/>
            </p:cNvGraphicFramePr>
            <p:nvPr/>
          </p:nvGraphicFramePr>
          <p:xfrm>
            <a:off x="3216" y="3696"/>
            <a:ext cx="11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2" imgW="444500" imgH="228600" progId="Equation.3">
                    <p:embed/>
                  </p:oleObj>
                </mc:Choice>
                <mc:Fallback>
                  <p:oleObj name="" r:id="rId12" imgW="444500" imgH="228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216" y="3696"/>
                          <a:ext cx="1152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7" name="Group 1074"/>
          <p:cNvGrpSpPr/>
          <p:nvPr/>
        </p:nvGrpSpPr>
        <p:grpSpPr>
          <a:xfrm>
            <a:off x="1000125" y="142875"/>
            <a:ext cx="1752600" cy="838200"/>
            <a:chOff x="240" y="432"/>
            <a:chExt cx="1104" cy="528"/>
          </a:xfrm>
        </p:grpSpPr>
        <p:sp>
          <p:nvSpPr>
            <p:cNvPr id="19486" name="AutoShape 107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0" y="432"/>
              <a:ext cx="1008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rgbClr val="EDFAD2"/>
                </a:gs>
                <a:gs pos="50000">
                  <a:srgbClr val="FFFFFF"/>
                </a:gs>
                <a:gs pos="100000">
                  <a:srgbClr val="EDFAD2"/>
                </a:gs>
              </a:gsLst>
              <a:lin ang="5400000" scaled="1"/>
            </a:gradFill>
            <a:ln w="9525">
              <a:solidFill>
                <a:srgbClr val="006699"/>
              </a:solidFill>
              <a:rou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Text Box 1073"/>
            <p:cNvSpPr txBox="1"/>
            <p:nvPr>
              <p:custDataLst>
                <p:tags r:id="rId15"/>
              </p:custDataLst>
            </p:nvPr>
          </p:nvSpPr>
          <p:spPr>
            <a:xfrm>
              <a:off x="432" y="480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CC0000"/>
                  </a:solidFill>
                  <a:latin typeface="Verdana" panose="020B0604030504040204" pitchFamily="34" charset="0"/>
                </a:rPr>
                <a:t>讨论</a:t>
              </a:r>
              <a:endParaRPr lang="zh-CN" altLang="en-US" sz="3200" b="1" dirty="0">
                <a:solidFill>
                  <a:srgbClr val="CC0000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3"/>
          <p:cNvSpPr txBox="1"/>
          <p:nvPr/>
        </p:nvSpPr>
        <p:spPr>
          <a:xfrm>
            <a:off x="540068" y="1471930"/>
            <a:ext cx="8064500" cy="946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例如：两队运动员拔河，有人说甲队力气大，乙队力气小，所以甲队能获胜，这种说法是否正确</a:t>
            </a:r>
            <a:r>
              <a:rPr lang="en-US" altLang="zh-CN" sz="2800" b="1" dirty="0">
                <a:latin typeface="宋体" panose="02010600030101010101" pitchFamily="2" charset="-122"/>
              </a:rPr>
              <a:t>?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27651" name="Group 4"/>
          <p:cNvGrpSpPr/>
          <p:nvPr/>
        </p:nvGrpSpPr>
        <p:grpSpPr>
          <a:xfrm>
            <a:off x="467043" y="2454910"/>
            <a:ext cx="8077200" cy="2049463"/>
            <a:chOff x="514" y="2523"/>
            <a:chExt cx="5088" cy="1291"/>
          </a:xfrm>
        </p:grpSpPr>
        <p:sp>
          <p:nvSpPr>
            <p:cNvPr id="27654" name="AutoShape 5" descr="新闻纸"/>
            <p:cNvSpPr/>
            <p:nvPr/>
          </p:nvSpPr>
          <p:spPr>
            <a:xfrm flipV="1">
              <a:off x="514" y="2899"/>
              <a:ext cx="5088" cy="624"/>
            </a:xfrm>
            <a:custGeom>
              <a:avLst/>
              <a:gdLst>
                <a:gd name="txL" fmla="*/ 2203 w 21600"/>
                <a:gd name="txT" fmla="*/ 2215 h 21600"/>
                <a:gd name="txR" fmla="*/ 19397 w 21600"/>
                <a:gd name="txB" fmla="*/ 1938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0"/>
                  </a:moveTo>
                  <a:lnTo>
                    <a:pt x="807" y="21600"/>
                  </a:lnTo>
                  <a:lnTo>
                    <a:pt x="2079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</a:blip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7655" name="Group 6"/>
            <p:cNvGrpSpPr/>
            <p:nvPr/>
          </p:nvGrpSpPr>
          <p:grpSpPr>
            <a:xfrm>
              <a:off x="793" y="2523"/>
              <a:ext cx="4656" cy="864"/>
              <a:chOff x="0" y="1536"/>
              <a:chExt cx="5664" cy="1344"/>
            </a:xfrm>
          </p:grpSpPr>
          <p:pic>
            <p:nvPicPr>
              <p:cNvPr id="27660" name="Picture 7" descr="PEOPL0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4" y="1632"/>
                <a:ext cx="2640" cy="124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7661" name="Freeform 8"/>
              <p:cNvSpPr/>
              <p:nvPr/>
            </p:nvSpPr>
            <p:spPr>
              <a:xfrm>
                <a:off x="479" y="2057"/>
                <a:ext cx="110" cy="45"/>
              </a:xfrm>
              <a:custGeom>
                <a:avLst/>
                <a:gdLst>
                  <a:gd name="txL" fmla="*/ 0 w 110"/>
                  <a:gd name="txT" fmla="*/ 0 h 45"/>
                  <a:gd name="txR" fmla="*/ 110 w 110"/>
                  <a:gd name="txB" fmla="*/ 45 h 45"/>
                </a:gdLst>
                <a:ahLst/>
                <a:cxnLst>
                  <a:cxn ang="0">
                    <a:pos x="110" y="17"/>
                  </a:cxn>
                  <a:cxn ang="0">
                    <a:pos x="110" y="0"/>
                  </a:cxn>
                  <a:cxn ang="0">
                    <a:pos x="0" y="23"/>
                  </a:cxn>
                  <a:cxn ang="0">
                    <a:pos x="0" y="45"/>
                  </a:cxn>
                  <a:cxn ang="0">
                    <a:pos x="110" y="17"/>
                  </a:cxn>
                </a:cxnLst>
                <a:rect l="txL" t="txT" r="txR" b="txB"/>
                <a:pathLst>
                  <a:path w="110" h="45">
                    <a:moveTo>
                      <a:pt x="110" y="17"/>
                    </a:moveTo>
                    <a:lnTo>
                      <a:pt x="110" y="0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110" y="1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2" name="Freeform 9"/>
              <p:cNvSpPr/>
              <p:nvPr/>
            </p:nvSpPr>
            <p:spPr>
              <a:xfrm>
                <a:off x="479" y="2057"/>
                <a:ext cx="110" cy="45"/>
              </a:xfrm>
              <a:custGeom>
                <a:avLst/>
                <a:gdLst>
                  <a:gd name="txL" fmla="*/ 0 w 110"/>
                  <a:gd name="txT" fmla="*/ 0 h 45"/>
                  <a:gd name="txR" fmla="*/ 110 w 110"/>
                  <a:gd name="txB" fmla="*/ 45 h 45"/>
                </a:gdLst>
                <a:ahLst/>
                <a:cxnLst>
                  <a:cxn ang="0">
                    <a:pos x="110" y="17"/>
                  </a:cxn>
                  <a:cxn ang="0">
                    <a:pos x="110" y="0"/>
                  </a:cxn>
                  <a:cxn ang="0">
                    <a:pos x="0" y="23"/>
                  </a:cxn>
                  <a:cxn ang="0">
                    <a:pos x="0" y="45"/>
                  </a:cxn>
                  <a:cxn ang="0">
                    <a:pos x="110" y="17"/>
                  </a:cxn>
                </a:cxnLst>
                <a:rect l="txL" t="txT" r="txR" b="txB"/>
                <a:pathLst>
                  <a:path w="110" h="45">
                    <a:moveTo>
                      <a:pt x="110" y="17"/>
                    </a:moveTo>
                    <a:lnTo>
                      <a:pt x="110" y="0"/>
                    </a:lnTo>
                    <a:lnTo>
                      <a:pt x="0" y="23"/>
                    </a:lnTo>
                    <a:lnTo>
                      <a:pt x="0" y="45"/>
                    </a:lnTo>
                    <a:lnTo>
                      <a:pt x="110" y="1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3" name="Freeform 10"/>
              <p:cNvSpPr/>
              <p:nvPr/>
            </p:nvSpPr>
            <p:spPr>
              <a:xfrm>
                <a:off x="1429" y="1852"/>
                <a:ext cx="180" cy="111"/>
              </a:xfrm>
              <a:custGeom>
                <a:avLst/>
                <a:gdLst>
                  <a:gd name="txL" fmla="*/ 0 w 180"/>
                  <a:gd name="txT" fmla="*/ 0 h 111"/>
                  <a:gd name="txR" fmla="*/ 180 w 180"/>
                  <a:gd name="txB" fmla="*/ 111 h 111"/>
                </a:gdLst>
                <a:ahLst/>
                <a:cxnLst>
                  <a:cxn ang="0">
                    <a:pos x="28" y="11"/>
                  </a:cxn>
                  <a:cxn ang="0">
                    <a:pos x="38" y="0"/>
                  </a:cxn>
                  <a:cxn ang="0">
                    <a:pos x="57" y="28"/>
                  </a:cxn>
                  <a:cxn ang="0">
                    <a:pos x="76" y="56"/>
                  </a:cxn>
                  <a:cxn ang="0">
                    <a:pos x="85" y="67"/>
                  </a:cxn>
                  <a:cxn ang="0">
                    <a:pos x="133" y="78"/>
                  </a:cxn>
                  <a:cxn ang="0">
                    <a:pos x="142" y="78"/>
                  </a:cxn>
                  <a:cxn ang="0">
                    <a:pos x="176" y="78"/>
                  </a:cxn>
                  <a:cxn ang="0">
                    <a:pos x="180" y="100"/>
                  </a:cxn>
                  <a:cxn ang="0">
                    <a:pos x="176" y="106"/>
                  </a:cxn>
                  <a:cxn ang="0">
                    <a:pos x="123" y="111"/>
                  </a:cxn>
                  <a:cxn ang="0">
                    <a:pos x="66" y="111"/>
                  </a:cxn>
                  <a:cxn ang="0">
                    <a:pos x="52" y="106"/>
                  </a:cxn>
                  <a:cxn ang="0">
                    <a:pos x="19" y="67"/>
                  </a:cxn>
                  <a:cxn ang="0">
                    <a:pos x="0" y="45"/>
                  </a:cxn>
                  <a:cxn ang="0">
                    <a:pos x="28" y="11"/>
                  </a:cxn>
                </a:cxnLst>
                <a:rect l="txL" t="txT" r="txR" b="txB"/>
                <a:pathLst>
                  <a:path w="180" h="111">
                    <a:moveTo>
                      <a:pt x="28" y="11"/>
                    </a:moveTo>
                    <a:lnTo>
                      <a:pt x="38" y="0"/>
                    </a:lnTo>
                    <a:lnTo>
                      <a:pt x="57" y="28"/>
                    </a:lnTo>
                    <a:lnTo>
                      <a:pt x="76" y="56"/>
                    </a:lnTo>
                    <a:lnTo>
                      <a:pt x="85" y="67"/>
                    </a:lnTo>
                    <a:lnTo>
                      <a:pt x="133" y="78"/>
                    </a:lnTo>
                    <a:lnTo>
                      <a:pt x="142" y="78"/>
                    </a:lnTo>
                    <a:lnTo>
                      <a:pt x="176" y="78"/>
                    </a:lnTo>
                    <a:lnTo>
                      <a:pt x="180" y="100"/>
                    </a:lnTo>
                    <a:lnTo>
                      <a:pt x="176" y="106"/>
                    </a:lnTo>
                    <a:lnTo>
                      <a:pt x="123" y="111"/>
                    </a:lnTo>
                    <a:lnTo>
                      <a:pt x="66" y="111"/>
                    </a:lnTo>
                    <a:lnTo>
                      <a:pt x="52" y="106"/>
                    </a:lnTo>
                    <a:lnTo>
                      <a:pt x="19" y="67"/>
                    </a:lnTo>
                    <a:lnTo>
                      <a:pt x="0" y="45"/>
                    </a:lnTo>
                    <a:lnTo>
                      <a:pt x="28" y="11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4" name="Freeform 11"/>
              <p:cNvSpPr/>
              <p:nvPr/>
            </p:nvSpPr>
            <p:spPr>
              <a:xfrm>
                <a:off x="1429" y="1852"/>
                <a:ext cx="180" cy="111"/>
              </a:xfrm>
              <a:custGeom>
                <a:avLst/>
                <a:gdLst>
                  <a:gd name="txL" fmla="*/ 0 w 180"/>
                  <a:gd name="txT" fmla="*/ 0 h 111"/>
                  <a:gd name="txR" fmla="*/ 180 w 180"/>
                  <a:gd name="txB" fmla="*/ 111 h 111"/>
                </a:gdLst>
                <a:ahLst/>
                <a:cxnLst>
                  <a:cxn ang="0">
                    <a:pos x="28" y="11"/>
                  </a:cxn>
                  <a:cxn ang="0">
                    <a:pos x="38" y="0"/>
                  </a:cxn>
                  <a:cxn ang="0">
                    <a:pos x="57" y="28"/>
                  </a:cxn>
                  <a:cxn ang="0">
                    <a:pos x="76" y="56"/>
                  </a:cxn>
                  <a:cxn ang="0">
                    <a:pos x="85" y="67"/>
                  </a:cxn>
                  <a:cxn ang="0">
                    <a:pos x="133" y="78"/>
                  </a:cxn>
                  <a:cxn ang="0">
                    <a:pos x="142" y="78"/>
                  </a:cxn>
                  <a:cxn ang="0">
                    <a:pos x="176" y="78"/>
                  </a:cxn>
                  <a:cxn ang="0">
                    <a:pos x="180" y="100"/>
                  </a:cxn>
                  <a:cxn ang="0">
                    <a:pos x="176" y="106"/>
                  </a:cxn>
                  <a:cxn ang="0">
                    <a:pos x="123" y="111"/>
                  </a:cxn>
                  <a:cxn ang="0">
                    <a:pos x="66" y="111"/>
                  </a:cxn>
                  <a:cxn ang="0">
                    <a:pos x="52" y="106"/>
                  </a:cxn>
                  <a:cxn ang="0">
                    <a:pos x="19" y="67"/>
                  </a:cxn>
                  <a:cxn ang="0">
                    <a:pos x="0" y="45"/>
                  </a:cxn>
                  <a:cxn ang="0">
                    <a:pos x="28" y="11"/>
                  </a:cxn>
                </a:cxnLst>
                <a:rect l="txL" t="txT" r="txR" b="txB"/>
                <a:pathLst>
                  <a:path w="180" h="111">
                    <a:moveTo>
                      <a:pt x="28" y="11"/>
                    </a:moveTo>
                    <a:lnTo>
                      <a:pt x="38" y="0"/>
                    </a:lnTo>
                    <a:lnTo>
                      <a:pt x="57" y="28"/>
                    </a:lnTo>
                    <a:lnTo>
                      <a:pt x="76" y="56"/>
                    </a:lnTo>
                    <a:lnTo>
                      <a:pt x="85" y="67"/>
                    </a:lnTo>
                    <a:lnTo>
                      <a:pt x="133" y="78"/>
                    </a:lnTo>
                    <a:lnTo>
                      <a:pt x="142" y="78"/>
                    </a:lnTo>
                    <a:lnTo>
                      <a:pt x="176" y="78"/>
                    </a:lnTo>
                    <a:lnTo>
                      <a:pt x="180" y="100"/>
                    </a:lnTo>
                    <a:lnTo>
                      <a:pt x="176" y="106"/>
                    </a:lnTo>
                    <a:lnTo>
                      <a:pt x="123" y="111"/>
                    </a:lnTo>
                    <a:lnTo>
                      <a:pt x="66" y="111"/>
                    </a:lnTo>
                    <a:lnTo>
                      <a:pt x="52" y="106"/>
                    </a:lnTo>
                    <a:lnTo>
                      <a:pt x="19" y="67"/>
                    </a:lnTo>
                    <a:lnTo>
                      <a:pt x="0" y="45"/>
                    </a:lnTo>
                    <a:lnTo>
                      <a:pt x="28" y="1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5" name="Freeform 12"/>
              <p:cNvSpPr/>
              <p:nvPr/>
            </p:nvSpPr>
            <p:spPr>
              <a:xfrm>
                <a:off x="318" y="1808"/>
                <a:ext cx="123" cy="144"/>
              </a:xfrm>
              <a:custGeom>
                <a:avLst/>
                <a:gdLst>
                  <a:gd name="txL" fmla="*/ 0 w 123"/>
                  <a:gd name="txT" fmla="*/ 0 h 144"/>
                  <a:gd name="txR" fmla="*/ 123 w 123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5" y="111"/>
                  </a:cxn>
                  <a:cxn ang="0">
                    <a:pos x="5" y="28"/>
                  </a:cxn>
                  <a:cxn ang="0">
                    <a:pos x="71" y="0"/>
                  </a:cxn>
                  <a:cxn ang="0">
                    <a:pos x="105" y="22"/>
                  </a:cxn>
                  <a:cxn ang="0">
                    <a:pos x="105" y="44"/>
                  </a:cxn>
                  <a:cxn ang="0">
                    <a:pos x="100" y="55"/>
                  </a:cxn>
                  <a:cxn ang="0">
                    <a:pos x="100" y="66"/>
                  </a:cxn>
                  <a:cxn ang="0">
                    <a:pos x="119" y="89"/>
                  </a:cxn>
                  <a:cxn ang="0">
                    <a:pos x="123" y="94"/>
                  </a:cxn>
                  <a:cxn ang="0">
                    <a:pos x="119" y="100"/>
                  </a:cxn>
                  <a:cxn ang="0">
                    <a:pos x="109" y="105"/>
                  </a:cxn>
                  <a:cxn ang="0">
                    <a:pos x="109" y="111"/>
                  </a:cxn>
                  <a:cxn ang="0">
                    <a:pos x="109" y="116"/>
                  </a:cxn>
                  <a:cxn ang="0">
                    <a:pos x="105" y="127"/>
                  </a:cxn>
                  <a:cxn ang="0">
                    <a:pos x="100" y="133"/>
                  </a:cxn>
                  <a:cxn ang="0">
                    <a:pos x="0" y="144"/>
                  </a:cxn>
                </a:cxnLst>
                <a:rect l="txL" t="txT" r="txR" b="txB"/>
                <a:pathLst>
                  <a:path w="123" h="144">
                    <a:moveTo>
                      <a:pt x="0" y="144"/>
                    </a:moveTo>
                    <a:lnTo>
                      <a:pt x="5" y="111"/>
                    </a:lnTo>
                    <a:lnTo>
                      <a:pt x="5" y="28"/>
                    </a:lnTo>
                    <a:lnTo>
                      <a:pt x="71" y="0"/>
                    </a:lnTo>
                    <a:lnTo>
                      <a:pt x="105" y="22"/>
                    </a:lnTo>
                    <a:lnTo>
                      <a:pt x="105" y="44"/>
                    </a:lnTo>
                    <a:lnTo>
                      <a:pt x="100" y="55"/>
                    </a:lnTo>
                    <a:lnTo>
                      <a:pt x="100" y="66"/>
                    </a:lnTo>
                    <a:lnTo>
                      <a:pt x="119" y="89"/>
                    </a:lnTo>
                    <a:lnTo>
                      <a:pt x="123" y="94"/>
                    </a:lnTo>
                    <a:lnTo>
                      <a:pt x="119" y="100"/>
                    </a:lnTo>
                    <a:lnTo>
                      <a:pt x="109" y="105"/>
                    </a:lnTo>
                    <a:lnTo>
                      <a:pt x="109" y="111"/>
                    </a:lnTo>
                    <a:lnTo>
                      <a:pt x="109" y="116"/>
                    </a:lnTo>
                    <a:lnTo>
                      <a:pt x="105" y="127"/>
                    </a:lnTo>
                    <a:lnTo>
                      <a:pt x="100" y="133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6" name="Freeform 13"/>
              <p:cNvSpPr/>
              <p:nvPr/>
            </p:nvSpPr>
            <p:spPr>
              <a:xfrm>
                <a:off x="318" y="1808"/>
                <a:ext cx="123" cy="144"/>
              </a:xfrm>
              <a:custGeom>
                <a:avLst/>
                <a:gdLst>
                  <a:gd name="txL" fmla="*/ 0 w 123"/>
                  <a:gd name="txT" fmla="*/ 0 h 144"/>
                  <a:gd name="txR" fmla="*/ 123 w 123"/>
                  <a:gd name="txB" fmla="*/ 144 h 144"/>
                </a:gdLst>
                <a:ahLst/>
                <a:cxnLst>
                  <a:cxn ang="0">
                    <a:pos x="0" y="144"/>
                  </a:cxn>
                  <a:cxn ang="0">
                    <a:pos x="5" y="111"/>
                  </a:cxn>
                  <a:cxn ang="0">
                    <a:pos x="5" y="28"/>
                  </a:cxn>
                  <a:cxn ang="0">
                    <a:pos x="71" y="0"/>
                  </a:cxn>
                  <a:cxn ang="0">
                    <a:pos x="105" y="22"/>
                  </a:cxn>
                  <a:cxn ang="0">
                    <a:pos x="105" y="44"/>
                  </a:cxn>
                  <a:cxn ang="0">
                    <a:pos x="100" y="55"/>
                  </a:cxn>
                  <a:cxn ang="0">
                    <a:pos x="100" y="66"/>
                  </a:cxn>
                  <a:cxn ang="0">
                    <a:pos x="119" y="89"/>
                  </a:cxn>
                  <a:cxn ang="0">
                    <a:pos x="123" y="94"/>
                  </a:cxn>
                  <a:cxn ang="0">
                    <a:pos x="119" y="100"/>
                  </a:cxn>
                  <a:cxn ang="0">
                    <a:pos x="109" y="105"/>
                  </a:cxn>
                  <a:cxn ang="0">
                    <a:pos x="109" y="111"/>
                  </a:cxn>
                  <a:cxn ang="0">
                    <a:pos x="109" y="116"/>
                  </a:cxn>
                  <a:cxn ang="0">
                    <a:pos x="105" y="127"/>
                  </a:cxn>
                  <a:cxn ang="0">
                    <a:pos x="100" y="133"/>
                  </a:cxn>
                  <a:cxn ang="0">
                    <a:pos x="0" y="144"/>
                  </a:cxn>
                </a:cxnLst>
                <a:rect l="txL" t="txT" r="txR" b="txB"/>
                <a:pathLst>
                  <a:path w="123" h="144">
                    <a:moveTo>
                      <a:pt x="0" y="144"/>
                    </a:moveTo>
                    <a:lnTo>
                      <a:pt x="5" y="111"/>
                    </a:lnTo>
                    <a:lnTo>
                      <a:pt x="5" y="28"/>
                    </a:lnTo>
                    <a:lnTo>
                      <a:pt x="71" y="0"/>
                    </a:lnTo>
                    <a:lnTo>
                      <a:pt x="105" y="22"/>
                    </a:lnTo>
                    <a:lnTo>
                      <a:pt x="105" y="44"/>
                    </a:lnTo>
                    <a:lnTo>
                      <a:pt x="100" y="55"/>
                    </a:lnTo>
                    <a:lnTo>
                      <a:pt x="100" y="66"/>
                    </a:lnTo>
                    <a:lnTo>
                      <a:pt x="119" y="89"/>
                    </a:lnTo>
                    <a:lnTo>
                      <a:pt x="123" y="94"/>
                    </a:lnTo>
                    <a:lnTo>
                      <a:pt x="119" y="100"/>
                    </a:lnTo>
                    <a:lnTo>
                      <a:pt x="109" y="105"/>
                    </a:lnTo>
                    <a:lnTo>
                      <a:pt x="109" y="111"/>
                    </a:lnTo>
                    <a:lnTo>
                      <a:pt x="109" y="116"/>
                    </a:lnTo>
                    <a:lnTo>
                      <a:pt x="105" y="127"/>
                    </a:lnTo>
                    <a:lnTo>
                      <a:pt x="100" y="133"/>
                    </a:lnTo>
                    <a:lnTo>
                      <a:pt x="0" y="144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7" name="Freeform 14"/>
              <p:cNvSpPr/>
              <p:nvPr/>
            </p:nvSpPr>
            <p:spPr>
              <a:xfrm>
                <a:off x="1249" y="2113"/>
                <a:ext cx="270" cy="388"/>
              </a:xfrm>
              <a:custGeom>
                <a:avLst/>
                <a:gdLst>
                  <a:gd name="txL" fmla="*/ 0 w 270"/>
                  <a:gd name="txT" fmla="*/ 0 h 388"/>
                  <a:gd name="txR" fmla="*/ 270 w 270"/>
                  <a:gd name="txB" fmla="*/ 388 h 388"/>
                </a:gdLst>
                <a:ahLst/>
                <a:cxnLst>
                  <a:cxn ang="0">
                    <a:pos x="189" y="0"/>
                  </a:cxn>
                  <a:cxn ang="0">
                    <a:pos x="208" y="28"/>
                  </a:cxn>
                  <a:cxn ang="0">
                    <a:pos x="227" y="61"/>
                  </a:cxn>
                  <a:cxn ang="0">
                    <a:pos x="246" y="111"/>
                  </a:cxn>
                  <a:cxn ang="0">
                    <a:pos x="261" y="172"/>
                  </a:cxn>
                  <a:cxn ang="0">
                    <a:pos x="265" y="188"/>
                  </a:cxn>
                  <a:cxn ang="0">
                    <a:pos x="270" y="200"/>
                  </a:cxn>
                  <a:cxn ang="0">
                    <a:pos x="265" y="211"/>
                  </a:cxn>
                  <a:cxn ang="0">
                    <a:pos x="261" y="227"/>
                  </a:cxn>
                  <a:cxn ang="0">
                    <a:pos x="256" y="327"/>
                  </a:cxn>
                  <a:cxn ang="0">
                    <a:pos x="256" y="360"/>
                  </a:cxn>
                  <a:cxn ang="0">
                    <a:pos x="237" y="366"/>
                  </a:cxn>
                  <a:cxn ang="0">
                    <a:pos x="213" y="355"/>
                  </a:cxn>
                  <a:cxn ang="0">
                    <a:pos x="213" y="316"/>
                  </a:cxn>
                  <a:cxn ang="0">
                    <a:pos x="208" y="272"/>
                  </a:cxn>
                  <a:cxn ang="0">
                    <a:pos x="208" y="244"/>
                  </a:cxn>
                  <a:cxn ang="0">
                    <a:pos x="204" y="222"/>
                  </a:cxn>
                  <a:cxn ang="0">
                    <a:pos x="208" y="194"/>
                  </a:cxn>
                  <a:cxn ang="0">
                    <a:pos x="204" y="183"/>
                  </a:cxn>
                  <a:cxn ang="0">
                    <a:pos x="199" y="172"/>
                  </a:cxn>
                  <a:cxn ang="0">
                    <a:pos x="189" y="161"/>
                  </a:cxn>
                  <a:cxn ang="0">
                    <a:pos x="180" y="144"/>
                  </a:cxn>
                  <a:cxn ang="0">
                    <a:pos x="156" y="111"/>
                  </a:cxn>
                  <a:cxn ang="0">
                    <a:pos x="147" y="100"/>
                  </a:cxn>
                  <a:cxn ang="0">
                    <a:pos x="132" y="72"/>
                  </a:cxn>
                  <a:cxn ang="0">
                    <a:pos x="128" y="94"/>
                  </a:cxn>
                  <a:cxn ang="0">
                    <a:pos x="128" y="122"/>
                  </a:cxn>
                  <a:cxn ang="0">
                    <a:pos x="123" y="144"/>
                  </a:cxn>
                  <a:cxn ang="0">
                    <a:pos x="123" y="166"/>
                  </a:cxn>
                  <a:cxn ang="0">
                    <a:pos x="113" y="211"/>
                  </a:cxn>
                  <a:cxn ang="0">
                    <a:pos x="113" y="238"/>
                  </a:cxn>
                  <a:cxn ang="0">
                    <a:pos x="109" y="266"/>
                  </a:cxn>
                  <a:cxn ang="0">
                    <a:pos x="104" y="277"/>
                  </a:cxn>
                  <a:cxn ang="0">
                    <a:pos x="99" y="283"/>
                  </a:cxn>
                  <a:cxn ang="0">
                    <a:pos x="90" y="288"/>
                  </a:cxn>
                  <a:cxn ang="0">
                    <a:pos x="66" y="327"/>
                  </a:cxn>
                  <a:cxn ang="0">
                    <a:pos x="52" y="344"/>
                  </a:cxn>
                  <a:cxn ang="0">
                    <a:pos x="23" y="388"/>
                  </a:cxn>
                  <a:cxn ang="0">
                    <a:pos x="4" y="383"/>
                  </a:cxn>
                  <a:cxn ang="0">
                    <a:pos x="0" y="360"/>
                  </a:cxn>
                  <a:cxn ang="0">
                    <a:pos x="19" y="305"/>
                  </a:cxn>
                  <a:cxn ang="0">
                    <a:pos x="28" y="272"/>
                  </a:cxn>
                  <a:cxn ang="0">
                    <a:pos x="33" y="261"/>
                  </a:cxn>
                  <a:cxn ang="0">
                    <a:pos x="38" y="249"/>
                  </a:cxn>
                  <a:cxn ang="0">
                    <a:pos x="52" y="238"/>
                  </a:cxn>
                  <a:cxn ang="0">
                    <a:pos x="52" y="222"/>
                  </a:cxn>
                  <a:cxn ang="0">
                    <a:pos x="52" y="211"/>
                  </a:cxn>
                  <a:cxn ang="0">
                    <a:pos x="38" y="150"/>
                  </a:cxn>
                  <a:cxn ang="0">
                    <a:pos x="33" y="122"/>
                  </a:cxn>
                  <a:cxn ang="0">
                    <a:pos x="28" y="89"/>
                  </a:cxn>
                  <a:cxn ang="0">
                    <a:pos x="23" y="28"/>
                  </a:cxn>
                  <a:cxn ang="0">
                    <a:pos x="189" y="0"/>
                  </a:cxn>
                </a:cxnLst>
                <a:rect l="txL" t="txT" r="txR" b="txB"/>
                <a:pathLst>
                  <a:path w="270" h="388">
                    <a:moveTo>
                      <a:pt x="189" y="0"/>
                    </a:moveTo>
                    <a:lnTo>
                      <a:pt x="208" y="28"/>
                    </a:lnTo>
                    <a:lnTo>
                      <a:pt x="227" y="61"/>
                    </a:lnTo>
                    <a:lnTo>
                      <a:pt x="246" y="111"/>
                    </a:lnTo>
                    <a:lnTo>
                      <a:pt x="261" y="172"/>
                    </a:lnTo>
                    <a:lnTo>
                      <a:pt x="265" y="188"/>
                    </a:lnTo>
                    <a:lnTo>
                      <a:pt x="270" y="200"/>
                    </a:lnTo>
                    <a:lnTo>
                      <a:pt x="265" y="211"/>
                    </a:lnTo>
                    <a:lnTo>
                      <a:pt x="261" y="227"/>
                    </a:lnTo>
                    <a:lnTo>
                      <a:pt x="256" y="327"/>
                    </a:lnTo>
                    <a:lnTo>
                      <a:pt x="256" y="360"/>
                    </a:lnTo>
                    <a:lnTo>
                      <a:pt x="237" y="366"/>
                    </a:lnTo>
                    <a:lnTo>
                      <a:pt x="213" y="355"/>
                    </a:lnTo>
                    <a:lnTo>
                      <a:pt x="213" y="316"/>
                    </a:lnTo>
                    <a:lnTo>
                      <a:pt x="208" y="272"/>
                    </a:lnTo>
                    <a:lnTo>
                      <a:pt x="208" y="244"/>
                    </a:lnTo>
                    <a:lnTo>
                      <a:pt x="204" y="222"/>
                    </a:lnTo>
                    <a:lnTo>
                      <a:pt x="208" y="194"/>
                    </a:lnTo>
                    <a:lnTo>
                      <a:pt x="204" y="183"/>
                    </a:lnTo>
                    <a:lnTo>
                      <a:pt x="199" y="172"/>
                    </a:lnTo>
                    <a:lnTo>
                      <a:pt x="189" y="161"/>
                    </a:lnTo>
                    <a:lnTo>
                      <a:pt x="180" y="144"/>
                    </a:lnTo>
                    <a:lnTo>
                      <a:pt x="156" y="111"/>
                    </a:lnTo>
                    <a:lnTo>
                      <a:pt x="147" y="100"/>
                    </a:lnTo>
                    <a:lnTo>
                      <a:pt x="132" y="72"/>
                    </a:lnTo>
                    <a:lnTo>
                      <a:pt x="128" y="94"/>
                    </a:lnTo>
                    <a:lnTo>
                      <a:pt x="128" y="122"/>
                    </a:lnTo>
                    <a:lnTo>
                      <a:pt x="123" y="144"/>
                    </a:lnTo>
                    <a:lnTo>
                      <a:pt x="123" y="166"/>
                    </a:lnTo>
                    <a:lnTo>
                      <a:pt x="113" y="211"/>
                    </a:lnTo>
                    <a:lnTo>
                      <a:pt x="113" y="238"/>
                    </a:lnTo>
                    <a:lnTo>
                      <a:pt x="109" y="266"/>
                    </a:lnTo>
                    <a:lnTo>
                      <a:pt x="104" y="277"/>
                    </a:lnTo>
                    <a:lnTo>
                      <a:pt x="99" y="283"/>
                    </a:lnTo>
                    <a:lnTo>
                      <a:pt x="90" y="288"/>
                    </a:lnTo>
                    <a:lnTo>
                      <a:pt x="66" y="327"/>
                    </a:lnTo>
                    <a:lnTo>
                      <a:pt x="52" y="344"/>
                    </a:lnTo>
                    <a:lnTo>
                      <a:pt x="23" y="388"/>
                    </a:lnTo>
                    <a:lnTo>
                      <a:pt x="4" y="383"/>
                    </a:lnTo>
                    <a:lnTo>
                      <a:pt x="0" y="360"/>
                    </a:lnTo>
                    <a:lnTo>
                      <a:pt x="19" y="305"/>
                    </a:lnTo>
                    <a:lnTo>
                      <a:pt x="28" y="272"/>
                    </a:lnTo>
                    <a:lnTo>
                      <a:pt x="33" y="261"/>
                    </a:lnTo>
                    <a:lnTo>
                      <a:pt x="38" y="249"/>
                    </a:lnTo>
                    <a:lnTo>
                      <a:pt x="52" y="238"/>
                    </a:lnTo>
                    <a:lnTo>
                      <a:pt x="52" y="222"/>
                    </a:lnTo>
                    <a:lnTo>
                      <a:pt x="52" y="211"/>
                    </a:lnTo>
                    <a:lnTo>
                      <a:pt x="38" y="150"/>
                    </a:lnTo>
                    <a:lnTo>
                      <a:pt x="33" y="122"/>
                    </a:lnTo>
                    <a:lnTo>
                      <a:pt x="28" y="89"/>
                    </a:lnTo>
                    <a:lnTo>
                      <a:pt x="23" y="2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8" name="Freeform 15"/>
              <p:cNvSpPr/>
              <p:nvPr/>
            </p:nvSpPr>
            <p:spPr>
              <a:xfrm>
                <a:off x="1249" y="2113"/>
                <a:ext cx="270" cy="388"/>
              </a:xfrm>
              <a:custGeom>
                <a:avLst/>
                <a:gdLst>
                  <a:gd name="txL" fmla="*/ 0 w 270"/>
                  <a:gd name="txT" fmla="*/ 0 h 388"/>
                  <a:gd name="txR" fmla="*/ 270 w 270"/>
                  <a:gd name="txB" fmla="*/ 388 h 388"/>
                </a:gdLst>
                <a:ahLst/>
                <a:cxnLst>
                  <a:cxn ang="0">
                    <a:pos x="189" y="0"/>
                  </a:cxn>
                  <a:cxn ang="0">
                    <a:pos x="208" y="28"/>
                  </a:cxn>
                  <a:cxn ang="0">
                    <a:pos x="227" y="61"/>
                  </a:cxn>
                  <a:cxn ang="0">
                    <a:pos x="246" y="111"/>
                  </a:cxn>
                  <a:cxn ang="0">
                    <a:pos x="261" y="172"/>
                  </a:cxn>
                  <a:cxn ang="0">
                    <a:pos x="265" y="188"/>
                  </a:cxn>
                  <a:cxn ang="0">
                    <a:pos x="270" y="200"/>
                  </a:cxn>
                  <a:cxn ang="0">
                    <a:pos x="265" y="211"/>
                  </a:cxn>
                  <a:cxn ang="0">
                    <a:pos x="261" y="227"/>
                  </a:cxn>
                  <a:cxn ang="0">
                    <a:pos x="256" y="327"/>
                  </a:cxn>
                  <a:cxn ang="0">
                    <a:pos x="256" y="360"/>
                  </a:cxn>
                  <a:cxn ang="0">
                    <a:pos x="237" y="366"/>
                  </a:cxn>
                  <a:cxn ang="0">
                    <a:pos x="213" y="355"/>
                  </a:cxn>
                  <a:cxn ang="0">
                    <a:pos x="213" y="316"/>
                  </a:cxn>
                  <a:cxn ang="0">
                    <a:pos x="208" y="272"/>
                  </a:cxn>
                  <a:cxn ang="0">
                    <a:pos x="208" y="244"/>
                  </a:cxn>
                  <a:cxn ang="0">
                    <a:pos x="204" y="222"/>
                  </a:cxn>
                  <a:cxn ang="0">
                    <a:pos x="208" y="194"/>
                  </a:cxn>
                  <a:cxn ang="0">
                    <a:pos x="204" y="183"/>
                  </a:cxn>
                  <a:cxn ang="0">
                    <a:pos x="199" y="172"/>
                  </a:cxn>
                  <a:cxn ang="0">
                    <a:pos x="189" y="161"/>
                  </a:cxn>
                  <a:cxn ang="0">
                    <a:pos x="180" y="144"/>
                  </a:cxn>
                  <a:cxn ang="0">
                    <a:pos x="156" y="111"/>
                  </a:cxn>
                  <a:cxn ang="0">
                    <a:pos x="147" y="100"/>
                  </a:cxn>
                  <a:cxn ang="0">
                    <a:pos x="132" y="72"/>
                  </a:cxn>
                  <a:cxn ang="0">
                    <a:pos x="128" y="94"/>
                  </a:cxn>
                  <a:cxn ang="0">
                    <a:pos x="128" y="122"/>
                  </a:cxn>
                  <a:cxn ang="0">
                    <a:pos x="123" y="144"/>
                  </a:cxn>
                  <a:cxn ang="0">
                    <a:pos x="123" y="166"/>
                  </a:cxn>
                  <a:cxn ang="0">
                    <a:pos x="113" y="211"/>
                  </a:cxn>
                  <a:cxn ang="0">
                    <a:pos x="113" y="238"/>
                  </a:cxn>
                  <a:cxn ang="0">
                    <a:pos x="109" y="266"/>
                  </a:cxn>
                  <a:cxn ang="0">
                    <a:pos x="104" y="277"/>
                  </a:cxn>
                  <a:cxn ang="0">
                    <a:pos x="99" y="283"/>
                  </a:cxn>
                  <a:cxn ang="0">
                    <a:pos x="90" y="288"/>
                  </a:cxn>
                  <a:cxn ang="0">
                    <a:pos x="66" y="327"/>
                  </a:cxn>
                  <a:cxn ang="0">
                    <a:pos x="52" y="344"/>
                  </a:cxn>
                  <a:cxn ang="0">
                    <a:pos x="23" y="388"/>
                  </a:cxn>
                  <a:cxn ang="0">
                    <a:pos x="4" y="383"/>
                  </a:cxn>
                  <a:cxn ang="0">
                    <a:pos x="0" y="360"/>
                  </a:cxn>
                  <a:cxn ang="0">
                    <a:pos x="19" y="305"/>
                  </a:cxn>
                  <a:cxn ang="0">
                    <a:pos x="28" y="272"/>
                  </a:cxn>
                  <a:cxn ang="0">
                    <a:pos x="33" y="261"/>
                  </a:cxn>
                  <a:cxn ang="0">
                    <a:pos x="38" y="249"/>
                  </a:cxn>
                  <a:cxn ang="0">
                    <a:pos x="52" y="238"/>
                  </a:cxn>
                  <a:cxn ang="0">
                    <a:pos x="52" y="222"/>
                  </a:cxn>
                  <a:cxn ang="0">
                    <a:pos x="52" y="211"/>
                  </a:cxn>
                  <a:cxn ang="0">
                    <a:pos x="38" y="150"/>
                  </a:cxn>
                  <a:cxn ang="0">
                    <a:pos x="33" y="122"/>
                  </a:cxn>
                  <a:cxn ang="0">
                    <a:pos x="28" y="89"/>
                  </a:cxn>
                  <a:cxn ang="0">
                    <a:pos x="23" y="28"/>
                  </a:cxn>
                  <a:cxn ang="0">
                    <a:pos x="189" y="0"/>
                  </a:cxn>
                </a:cxnLst>
                <a:rect l="txL" t="txT" r="txR" b="txB"/>
                <a:pathLst>
                  <a:path w="270" h="388">
                    <a:moveTo>
                      <a:pt x="189" y="0"/>
                    </a:moveTo>
                    <a:lnTo>
                      <a:pt x="208" y="28"/>
                    </a:lnTo>
                    <a:lnTo>
                      <a:pt x="227" y="61"/>
                    </a:lnTo>
                    <a:lnTo>
                      <a:pt x="246" y="111"/>
                    </a:lnTo>
                    <a:lnTo>
                      <a:pt x="261" y="172"/>
                    </a:lnTo>
                    <a:lnTo>
                      <a:pt x="265" y="188"/>
                    </a:lnTo>
                    <a:lnTo>
                      <a:pt x="270" y="200"/>
                    </a:lnTo>
                    <a:lnTo>
                      <a:pt x="265" y="211"/>
                    </a:lnTo>
                    <a:lnTo>
                      <a:pt x="261" y="227"/>
                    </a:lnTo>
                    <a:lnTo>
                      <a:pt x="256" y="327"/>
                    </a:lnTo>
                    <a:lnTo>
                      <a:pt x="256" y="360"/>
                    </a:lnTo>
                    <a:lnTo>
                      <a:pt x="237" y="366"/>
                    </a:lnTo>
                    <a:lnTo>
                      <a:pt x="213" y="355"/>
                    </a:lnTo>
                    <a:lnTo>
                      <a:pt x="213" y="316"/>
                    </a:lnTo>
                    <a:lnTo>
                      <a:pt x="208" y="272"/>
                    </a:lnTo>
                    <a:lnTo>
                      <a:pt x="208" y="244"/>
                    </a:lnTo>
                    <a:lnTo>
                      <a:pt x="204" y="222"/>
                    </a:lnTo>
                    <a:lnTo>
                      <a:pt x="208" y="194"/>
                    </a:lnTo>
                    <a:lnTo>
                      <a:pt x="204" y="183"/>
                    </a:lnTo>
                    <a:lnTo>
                      <a:pt x="199" y="172"/>
                    </a:lnTo>
                    <a:lnTo>
                      <a:pt x="189" y="161"/>
                    </a:lnTo>
                    <a:lnTo>
                      <a:pt x="180" y="144"/>
                    </a:lnTo>
                    <a:lnTo>
                      <a:pt x="156" y="111"/>
                    </a:lnTo>
                    <a:lnTo>
                      <a:pt x="147" y="100"/>
                    </a:lnTo>
                    <a:lnTo>
                      <a:pt x="132" y="72"/>
                    </a:lnTo>
                    <a:lnTo>
                      <a:pt x="128" y="94"/>
                    </a:lnTo>
                    <a:lnTo>
                      <a:pt x="128" y="122"/>
                    </a:lnTo>
                    <a:lnTo>
                      <a:pt x="123" y="144"/>
                    </a:lnTo>
                    <a:lnTo>
                      <a:pt x="123" y="166"/>
                    </a:lnTo>
                    <a:lnTo>
                      <a:pt x="113" y="211"/>
                    </a:lnTo>
                    <a:lnTo>
                      <a:pt x="113" y="238"/>
                    </a:lnTo>
                    <a:lnTo>
                      <a:pt x="109" y="266"/>
                    </a:lnTo>
                    <a:lnTo>
                      <a:pt x="104" y="277"/>
                    </a:lnTo>
                    <a:lnTo>
                      <a:pt x="99" y="283"/>
                    </a:lnTo>
                    <a:lnTo>
                      <a:pt x="90" y="288"/>
                    </a:lnTo>
                    <a:lnTo>
                      <a:pt x="66" y="327"/>
                    </a:lnTo>
                    <a:lnTo>
                      <a:pt x="52" y="344"/>
                    </a:lnTo>
                    <a:lnTo>
                      <a:pt x="23" y="388"/>
                    </a:lnTo>
                    <a:lnTo>
                      <a:pt x="4" y="383"/>
                    </a:lnTo>
                    <a:lnTo>
                      <a:pt x="0" y="360"/>
                    </a:lnTo>
                    <a:lnTo>
                      <a:pt x="19" y="305"/>
                    </a:lnTo>
                    <a:lnTo>
                      <a:pt x="28" y="272"/>
                    </a:lnTo>
                    <a:lnTo>
                      <a:pt x="33" y="261"/>
                    </a:lnTo>
                    <a:lnTo>
                      <a:pt x="38" y="249"/>
                    </a:lnTo>
                    <a:lnTo>
                      <a:pt x="52" y="238"/>
                    </a:lnTo>
                    <a:lnTo>
                      <a:pt x="52" y="222"/>
                    </a:lnTo>
                    <a:lnTo>
                      <a:pt x="52" y="211"/>
                    </a:lnTo>
                    <a:lnTo>
                      <a:pt x="38" y="150"/>
                    </a:lnTo>
                    <a:lnTo>
                      <a:pt x="33" y="122"/>
                    </a:lnTo>
                    <a:lnTo>
                      <a:pt x="28" y="89"/>
                    </a:lnTo>
                    <a:lnTo>
                      <a:pt x="23" y="28"/>
                    </a:lnTo>
                    <a:lnTo>
                      <a:pt x="189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69" name="Freeform 16"/>
              <p:cNvSpPr/>
              <p:nvPr/>
            </p:nvSpPr>
            <p:spPr>
              <a:xfrm>
                <a:off x="608" y="1952"/>
                <a:ext cx="498" cy="116"/>
              </a:xfrm>
              <a:custGeom>
                <a:avLst/>
                <a:gdLst>
                  <a:gd name="txL" fmla="*/ 0 w 498"/>
                  <a:gd name="txT" fmla="*/ 0 h 116"/>
                  <a:gd name="txR" fmla="*/ 498 w 498"/>
                  <a:gd name="txB" fmla="*/ 116 h 116"/>
                </a:gdLst>
                <a:ahLst/>
                <a:cxnLst>
                  <a:cxn ang="0">
                    <a:pos x="0" y="105"/>
                  </a:cxn>
                  <a:cxn ang="0">
                    <a:pos x="161" y="72"/>
                  </a:cxn>
                  <a:cxn ang="0">
                    <a:pos x="256" y="55"/>
                  </a:cxn>
                  <a:cxn ang="0">
                    <a:pos x="289" y="50"/>
                  </a:cxn>
                  <a:cxn ang="0">
                    <a:pos x="432" y="11"/>
                  </a:cxn>
                  <a:cxn ang="0">
                    <a:pos x="498" y="0"/>
                  </a:cxn>
                  <a:cxn ang="0">
                    <a:pos x="493" y="17"/>
                  </a:cxn>
                  <a:cxn ang="0">
                    <a:pos x="294" y="61"/>
                  </a:cxn>
                  <a:cxn ang="0">
                    <a:pos x="204" y="78"/>
                  </a:cxn>
                  <a:cxn ang="0">
                    <a:pos x="19" y="116"/>
                  </a:cxn>
                  <a:cxn ang="0">
                    <a:pos x="0" y="116"/>
                  </a:cxn>
                  <a:cxn ang="0">
                    <a:pos x="0" y="105"/>
                  </a:cxn>
                </a:cxnLst>
                <a:rect l="txL" t="txT" r="txR" b="txB"/>
                <a:pathLst>
                  <a:path w="498" h="116">
                    <a:moveTo>
                      <a:pt x="0" y="105"/>
                    </a:moveTo>
                    <a:lnTo>
                      <a:pt x="161" y="72"/>
                    </a:lnTo>
                    <a:lnTo>
                      <a:pt x="256" y="55"/>
                    </a:lnTo>
                    <a:lnTo>
                      <a:pt x="289" y="50"/>
                    </a:lnTo>
                    <a:lnTo>
                      <a:pt x="432" y="11"/>
                    </a:lnTo>
                    <a:lnTo>
                      <a:pt x="498" y="0"/>
                    </a:lnTo>
                    <a:lnTo>
                      <a:pt x="493" y="17"/>
                    </a:lnTo>
                    <a:lnTo>
                      <a:pt x="294" y="61"/>
                    </a:lnTo>
                    <a:lnTo>
                      <a:pt x="204" y="78"/>
                    </a:lnTo>
                    <a:lnTo>
                      <a:pt x="19" y="116"/>
                    </a:lnTo>
                    <a:lnTo>
                      <a:pt x="0" y="116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0" name="Freeform 17"/>
              <p:cNvSpPr/>
              <p:nvPr/>
            </p:nvSpPr>
            <p:spPr>
              <a:xfrm>
                <a:off x="608" y="1952"/>
                <a:ext cx="498" cy="116"/>
              </a:xfrm>
              <a:custGeom>
                <a:avLst/>
                <a:gdLst>
                  <a:gd name="txL" fmla="*/ 0 w 498"/>
                  <a:gd name="txT" fmla="*/ 0 h 116"/>
                  <a:gd name="txR" fmla="*/ 498 w 498"/>
                  <a:gd name="txB" fmla="*/ 116 h 116"/>
                </a:gdLst>
                <a:ahLst/>
                <a:cxnLst>
                  <a:cxn ang="0">
                    <a:pos x="0" y="105"/>
                  </a:cxn>
                  <a:cxn ang="0">
                    <a:pos x="161" y="72"/>
                  </a:cxn>
                  <a:cxn ang="0">
                    <a:pos x="256" y="55"/>
                  </a:cxn>
                  <a:cxn ang="0">
                    <a:pos x="289" y="50"/>
                  </a:cxn>
                  <a:cxn ang="0">
                    <a:pos x="432" y="11"/>
                  </a:cxn>
                  <a:cxn ang="0">
                    <a:pos x="498" y="0"/>
                  </a:cxn>
                  <a:cxn ang="0">
                    <a:pos x="493" y="17"/>
                  </a:cxn>
                  <a:cxn ang="0">
                    <a:pos x="294" y="61"/>
                  </a:cxn>
                  <a:cxn ang="0">
                    <a:pos x="204" y="78"/>
                  </a:cxn>
                  <a:cxn ang="0">
                    <a:pos x="19" y="116"/>
                  </a:cxn>
                  <a:cxn ang="0">
                    <a:pos x="0" y="116"/>
                  </a:cxn>
                  <a:cxn ang="0">
                    <a:pos x="0" y="105"/>
                  </a:cxn>
                </a:cxnLst>
                <a:rect l="txL" t="txT" r="txR" b="txB"/>
                <a:pathLst>
                  <a:path w="498" h="116">
                    <a:moveTo>
                      <a:pt x="0" y="105"/>
                    </a:moveTo>
                    <a:lnTo>
                      <a:pt x="161" y="72"/>
                    </a:lnTo>
                    <a:lnTo>
                      <a:pt x="256" y="55"/>
                    </a:lnTo>
                    <a:lnTo>
                      <a:pt x="289" y="50"/>
                    </a:lnTo>
                    <a:lnTo>
                      <a:pt x="432" y="11"/>
                    </a:lnTo>
                    <a:lnTo>
                      <a:pt x="498" y="0"/>
                    </a:lnTo>
                    <a:lnTo>
                      <a:pt x="493" y="17"/>
                    </a:lnTo>
                    <a:lnTo>
                      <a:pt x="294" y="61"/>
                    </a:lnTo>
                    <a:lnTo>
                      <a:pt x="204" y="78"/>
                    </a:lnTo>
                    <a:lnTo>
                      <a:pt x="19" y="116"/>
                    </a:lnTo>
                    <a:lnTo>
                      <a:pt x="0" y="116"/>
                    </a:lnTo>
                    <a:lnTo>
                      <a:pt x="0" y="105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1" name="Freeform 18"/>
              <p:cNvSpPr/>
              <p:nvPr/>
            </p:nvSpPr>
            <p:spPr>
              <a:xfrm>
                <a:off x="0" y="2135"/>
                <a:ext cx="280" cy="594"/>
              </a:xfrm>
              <a:custGeom>
                <a:avLst/>
                <a:gdLst>
                  <a:gd name="txL" fmla="*/ 0 w 280"/>
                  <a:gd name="txT" fmla="*/ 0 h 594"/>
                  <a:gd name="txR" fmla="*/ 280 w 280"/>
                  <a:gd name="txB" fmla="*/ 594 h 594"/>
                </a:gdLst>
                <a:ahLst/>
                <a:cxnLst>
                  <a:cxn ang="0">
                    <a:pos x="271" y="6"/>
                  </a:cxn>
                  <a:cxn ang="0">
                    <a:pos x="256" y="11"/>
                  </a:cxn>
                  <a:cxn ang="0">
                    <a:pos x="247" y="17"/>
                  </a:cxn>
                  <a:cxn ang="0">
                    <a:pos x="242" y="33"/>
                  </a:cxn>
                  <a:cxn ang="0">
                    <a:pos x="233" y="56"/>
                  </a:cxn>
                  <a:cxn ang="0">
                    <a:pos x="223" y="94"/>
                  </a:cxn>
                  <a:cxn ang="0">
                    <a:pos x="218" y="144"/>
                  </a:cxn>
                  <a:cxn ang="0">
                    <a:pos x="218" y="189"/>
                  </a:cxn>
                  <a:cxn ang="0">
                    <a:pos x="218" y="239"/>
                  </a:cxn>
                  <a:cxn ang="0">
                    <a:pos x="218" y="311"/>
                  </a:cxn>
                  <a:cxn ang="0">
                    <a:pos x="214" y="361"/>
                  </a:cxn>
                  <a:cxn ang="0">
                    <a:pos x="204" y="383"/>
                  </a:cxn>
                  <a:cxn ang="0">
                    <a:pos x="195" y="410"/>
                  </a:cxn>
                  <a:cxn ang="0">
                    <a:pos x="185" y="433"/>
                  </a:cxn>
                  <a:cxn ang="0">
                    <a:pos x="171" y="449"/>
                  </a:cxn>
                  <a:cxn ang="0">
                    <a:pos x="157" y="460"/>
                  </a:cxn>
                  <a:cxn ang="0">
                    <a:pos x="128" y="483"/>
                  </a:cxn>
                  <a:cxn ang="0">
                    <a:pos x="104" y="499"/>
                  </a:cxn>
                  <a:cxn ang="0">
                    <a:pos x="76" y="521"/>
                  </a:cxn>
                  <a:cxn ang="0">
                    <a:pos x="47" y="544"/>
                  </a:cxn>
                  <a:cxn ang="0">
                    <a:pos x="24" y="560"/>
                  </a:cxn>
                  <a:cxn ang="0">
                    <a:pos x="5" y="577"/>
                  </a:cxn>
                  <a:cxn ang="0">
                    <a:pos x="5" y="594"/>
                  </a:cxn>
                  <a:cxn ang="0">
                    <a:pos x="19" y="577"/>
                  </a:cxn>
                  <a:cxn ang="0">
                    <a:pos x="43" y="560"/>
                  </a:cxn>
                  <a:cxn ang="0">
                    <a:pos x="71" y="538"/>
                  </a:cxn>
                  <a:cxn ang="0">
                    <a:pos x="104" y="516"/>
                  </a:cxn>
                  <a:cxn ang="0">
                    <a:pos x="138" y="488"/>
                  </a:cxn>
                  <a:cxn ang="0">
                    <a:pos x="161" y="466"/>
                  </a:cxn>
                  <a:cxn ang="0">
                    <a:pos x="185" y="449"/>
                  </a:cxn>
                  <a:cxn ang="0">
                    <a:pos x="204" y="433"/>
                  </a:cxn>
                  <a:cxn ang="0">
                    <a:pos x="214" y="416"/>
                  </a:cxn>
                  <a:cxn ang="0">
                    <a:pos x="218" y="394"/>
                  </a:cxn>
                  <a:cxn ang="0">
                    <a:pos x="228" y="377"/>
                  </a:cxn>
                  <a:cxn ang="0">
                    <a:pos x="233" y="355"/>
                  </a:cxn>
                  <a:cxn ang="0">
                    <a:pos x="233" y="266"/>
                  </a:cxn>
                  <a:cxn ang="0">
                    <a:pos x="233" y="183"/>
                  </a:cxn>
                  <a:cxn ang="0">
                    <a:pos x="237" y="122"/>
                  </a:cxn>
                  <a:cxn ang="0">
                    <a:pos x="247" y="67"/>
                  </a:cxn>
                  <a:cxn ang="0">
                    <a:pos x="252" y="50"/>
                  </a:cxn>
                  <a:cxn ang="0">
                    <a:pos x="256" y="39"/>
                  </a:cxn>
                  <a:cxn ang="0">
                    <a:pos x="266" y="28"/>
                  </a:cxn>
                  <a:cxn ang="0">
                    <a:pos x="280" y="22"/>
                  </a:cxn>
                </a:cxnLst>
                <a:rect l="txL" t="txT" r="txR" b="txB"/>
                <a:pathLst>
                  <a:path w="280" h="594">
                    <a:moveTo>
                      <a:pt x="280" y="0"/>
                    </a:moveTo>
                    <a:lnTo>
                      <a:pt x="271" y="6"/>
                    </a:lnTo>
                    <a:lnTo>
                      <a:pt x="261" y="6"/>
                    </a:lnTo>
                    <a:lnTo>
                      <a:pt x="256" y="11"/>
                    </a:lnTo>
                    <a:lnTo>
                      <a:pt x="252" y="11"/>
                    </a:lnTo>
                    <a:lnTo>
                      <a:pt x="247" y="17"/>
                    </a:lnTo>
                    <a:lnTo>
                      <a:pt x="242" y="22"/>
                    </a:lnTo>
                    <a:lnTo>
                      <a:pt x="242" y="33"/>
                    </a:lnTo>
                    <a:lnTo>
                      <a:pt x="237" y="39"/>
                    </a:lnTo>
                    <a:lnTo>
                      <a:pt x="233" y="56"/>
                    </a:lnTo>
                    <a:lnTo>
                      <a:pt x="228" y="72"/>
                    </a:lnTo>
                    <a:lnTo>
                      <a:pt x="223" y="94"/>
                    </a:lnTo>
                    <a:lnTo>
                      <a:pt x="223" y="117"/>
                    </a:lnTo>
                    <a:lnTo>
                      <a:pt x="218" y="144"/>
                    </a:lnTo>
                    <a:lnTo>
                      <a:pt x="218" y="166"/>
                    </a:lnTo>
                    <a:lnTo>
                      <a:pt x="218" y="189"/>
                    </a:lnTo>
                    <a:lnTo>
                      <a:pt x="214" y="205"/>
                    </a:lnTo>
                    <a:lnTo>
                      <a:pt x="218" y="239"/>
                    </a:lnTo>
                    <a:lnTo>
                      <a:pt x="218" y="272"/>
                    </a:lnTo>
                    <a:lnTo>
                      <a:pt x="218" y="311"/>
                    </a:lnTo>
                    <a:lnTo>
                      <a:pt x="218" y="344"/>
                    </a:lnTo>
                    <a:lnTo>
                      <a:pt x="214" y="361"/>
                    </a:lnTo>
                    <a:lnTo>
                      <a:pt x="209" y="372"/>
                    </a:lnTo>
                    <a:lnTo>
                      <a:pt x="204" y="383"/>
                    </a:lnTo>
                    <a:lnTo>
                      <a:pt x="199" y="399"/>
                    </a:lnTo>
                    <a:lnTo>
                      <a:pt x="195" y="410"/>
                    </a:lnTo>
                    <a:lnTo>
                      <a:pt x="190" y="422"/>
                    </a:lnTo>
                    <a:lnTo>
                      <a:pt x="185" y="433"/>
                    </a:lnTo>
                    <a:lnTo>
                      <a:pt x="176" y="444"/>
                    </a:lnTo>
                    <a:lnTo>
                      <a:pt x="171" y="449"/>
                    </a:lnTo>
                    <a:lnTo>
                      <a:pt x="166" y="455"/>
                    </a:lnTo>
                    <a:lnTo>
                      <a:pt x="157" y="460"/>
                    </a:lnTo>
                    <a:lnTo>
                      <a:pt x="142" y="472"/>
                    </a:lnTo>
                    <a:lnTo>
                      <a:pt x="128" y="483"/>
                    </a:lnTo>
                    <a:lnTo>
                      <a:pt x="119" y="494"/>
                    </a:lnTo>
                    <a:lnTo>
                      <a:pt x="104" y="499"/>
                    </a:lnTo>
                    <a:lnTo>
                      <a:pt x="90" y="510"/>
                    </a:lnTo>
                    <a:lnTo>
                      <a:pt x="76" y="521"/>
                    </a:lnTo>
                    <a:lnTo>
                      <a:pt x="62" y="533"/>
                    </a:lnTo>
                    <a:lnTo>
                      <a:pt x="47" y="544"/>
                    </a:lnTo>
                    <a:lnTo>
                      <a:pt x="33" y="555"/>
                    </a:lnTo>
                    <a:lnTo>
                      <a:pt x="24" y="560"/>
                    </a:lnTo>
                    <a:lnTo>
                      <a:pt x="14" y="571"/>
                    </a:lnTo>
                    <a:lnTo>
                      <a:pt x="5" y="577"/>
                    </a:lnTo>
                    <a:lnTo>
                      <a:pt x="0" y="577"/>
                    </a:lnTo>
                    <a:lnTo>
                      <a:pt x="5" y="594"/>
                    </a:lnTo>
                    <a:lnTo>
                      <a:pt x="9" y="588"/>
                    </a:lnTo>
                    <a:lnTo>
                      <a:pt x="19" y="577"/>
                    </a:lnTo>
                    <a:lnTo>
                      <a:pt x="33" y="571"/>
                    </a:lnTo>
                    <a:lnTo>
                      <a:pt x="43" y="560"/>
                    </a:lnTo>
                    <a:lnTo>
                      <a:pt x="57" y="549"/>
                    </a:lnTo>
                    <a:lnTo>
                      <a:pt x="71" y="538"/>
                    </a:lnTo>
                    <a:lnTo>
                      <a:pt x="90" y="527"/>
                    </a:lnTo>
                    <a:lnTo>
                      <a:pt x="104" y="516"/>
                    </a:lnTo>
                    <a:lnTo>
                      <a:pt x="119" y="505"/>
                    </a:lnTo>
                    <a:lnTo>
                      <a:pt x="138" y="488"/>
                    </a:lnTo>
                    <a:lnTo>
                      <a:pt x="152" y="477"/>
                    </a:lnTo>
                    <a:lnTo>
                      <a:pt x="161" y="466"/>
                    </a:lnTo>
                    <a:lnTo>
                      <a:pt x="176" y="460"/>
                    </a:lnTo>
                    <a:lnTo>
                      <a:pt x="185" y="449"/>
                    </a:lnTo>
                    <a:lnTo>
                      <a:pt x="195" y="438"/>
                    </a:lnTo>
                    <a:lnTo>
                      <a:pt x="204" y="433"/>
                    </a:lnTo>
                    <a:lnTo>
                      <a:pt x="209" y="422"/>
                    </a:lnTo>
                    <a:lnTo>
                      <a:pt x="214" y="416"/>
                    </a:lnTo>
                    <a:lnTo>
                      <a:pt x="218" y="405"/>
                    </a:lnTo>
                    <a:lnTo>
                      <a:pt x="218" y="394"/>
                    </a:lnTo>
                    <a:lnTo>
                      <a:pt x="223" y="388"/>
                    </a:lnTo>
                    <a:lnTo>
                      <a:pt x="228" y="377"/>
                    </a:lnTo>
                    <a:lnTo>
                      <a:pt x="228" y="366"/>
                    </a:lnTo>
                    <a:lnTo>
                      <a:pt x="233" y="355"/>
                    </a:lnTo>
                    <a:lnTo>
                      <a:pt x="233" y="311"/>
                    </a:lnTo>
                    <a:lnTo>
                      <a:pt x="233" y="266"/>
                    </a:lnTo>
                    <a:lnTo>
                      <a:pt x="233" y="222"/>
                    </a:lnTo>
                    <a:lnTo>
                      <a:pt x="233" y="183"/>
                    </a:lnTo>
                    <a:lnTo>
                      <a:pt x="233" y="150"/>
                    </a:lnTo>
                    <a:lnTo>
                      <a:pt x="237" y="122"/>
                    </a:lnTo>
                    <a:lnTo>
                      <a:pt x="242" y="94"/>
                    </a:lnTo>
                    <a:lnTo>
                      <a:pt x="247" y="67"/>
                    </a:lnTo>
                    <a:lnTo>
                      <a:pt x="247" y="61"/>
                    </a:lnTo>
                    <a:lnTo>
                      <a:pt x="252" y="50"/>
                    </a:lnTo>
                    <a:lnTo>
                      <a:pt x="252" y="44"/>
                    </a:lnTo>
                    <a:lnTo>
                      <a:pt x="256" y="39"/>
                    </a:lnTo>
                    <a:lnTo>
                      <a:pt x="261" y="33"/>
                    </a:lnTo>
                    <a:lnTo>
                      <a:pt x="266" y="28"/>
                    </a:lnTo>
                    <a:lnTo>
                      <a:pt x="271" y="22"/>
                    </a:lnTo>
                    <a:lnTo>
                      <a:pt x="280" y="22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2" name="Freeform 19"/>
              <p:cNvSpPr/>
              <p:nvPr/>
            </p:nvSpPr>
            <p:spPr>
              <a:xfrm>
                <a:off x="0" y="2135"/>
                <a:ext cx="280" cy="594"/>
              </a:xfrm>
              <a:custGeom>
                <a:avLst/>
                <a:gdLst>
                  <a:gd name="txL" fmla="*/ 0 w 280"/>
                  <a:gd name="txT" fmla="*/ 0 h 594"/>
                  <a:gd name="txR" fmla="*/ 280 w 280"/>
                  <a:gd name="txB" fmla="*/ 594 h 594"/>
                </a:gdLst>
                <a:ahLst/>
                <a:cxnLst>
                  <a:cxn ang="0">
                    <a:pos x="271" y="6"/>
                  </a:cxn>
                  <a:cxn ang="0">
                    <a:pos x="256" y="11"/>
                  </a:cxn>
                  <a:cxn ang="0">
                    <a:pos x="247" y="17"/>
                  </a:cxn>
                  <a:cxn ang="0">
                    <a:pos x="242" y="33"/>
                  </a:cxn>
                  <a:cxn ang="0">
                    <a:pos x="233" y="56"/>
                  </a:cxn>
                  <a:cxn ang="0">
                    <a:pos x="223" y="94"/>
                  </a:cxn>
                  <a:cxn ang="0">
                    <a:pos x="218" y="144"/>
                  </a:cxn>
                  <a:cxn ang="0">
                    <a:pos x="218" y="189"/>
                  </a:cxn>
                  <a:cxn ang="0">
                    <a:pos x="218" y="239"/>
                  </a:cxn>
                  <a:cxn ang="0">
                    <a:pos x="218" y="311"/>
                  </a:cxn>
                  <a:cxn ang="0">
                    <a:pos x="214" y="361"/>
                  </a:cxn>
                  <a:cxn ang="0">
                    <a:pos x="204" y="383"/>
                  </a:cxn>
                  <a:cxn ang="0">
                    <a:pos x="195" y="410"/>
                  </a:cxn>
                  <a:cxn ang="0">
                    <a:pos x="185" y="433"/>
                  </a:cxn>
                  <a:cxn ang="0">
                    <a:pos x="171" y="449"/>
                  </a:cxn>
                  <a:cxn ang="0">
                    <a:pos x="157" y="460"/>
                  </a:cxn>
                  <a:cxn ang="0">
                    <a:pos x="128" y="483"/>
                  </a:cxn>
                  <a:cxn ang="0">
                    <a:pos x="104" y="499"/>
                  </a:cxn>
                  <a:cxn ang="0">
                    <a:pos x="76" y="521"/>
                  </a:cxn>
                  <a:cxn ang="0">
                    <a:pos x="47" y="544"/>
                  </a:cxn>
                  <a:cxn ang="0">
                    <a:pos x="24" y="560"/>
                  </a:cxn>
                  <a:cxn ang="0">
                    <a:pos x="5" y="577"/>
                  </a:cxn>
                  <a:cxn ang="0">
                    <a:pos x="5" y="594"/>
                  </a:cxn>
                  <a:cxn ang="0">
                    <a:pos x="19" y="577"/>
                  </a:cxn>
                  <a:cxn ang="0">
                    <a:pos x="43" y="560"/>
                  </a:cxn>
                  <a:cxn ang="0">
                    <a:pos x="71" y="538"/>
                  </a:cxn>
                  <a:cxn ang="0">
                    <a:pos x="104" y="516"/>
                  </a:cxn>
                  <a:cxn ang="0">
                    <a:pos x="138" y="488"/>
                  </a:cxn>
                  <a:cxn ang="0">
                    <a:pos x="161" y="466"/>
                  </a:cxn>
                  <a:cxn ang="0">
                    <a:pos x="185" y="449"/>
                  </a:cxn>
                  <a:cxn ang="0">
                    <a:pos x="204" y="433"/>
                  </a:cxn>
                  <a:cxn ang="0">
                    <a:pos x="214" y="416"/>
                  </a:cxn>
                  <a:cxn ang="0">
                    <a:pos x="218" y="394"/>
                  </a:cxn>
                  <a:cxn ang="0">
                    <a:pos x="228" y="377"/>
                  </a:cxn>
                  <a:cxn ang="0">
                    <a:pos x="233" y="355"/>
                  </a:cxn>
                  <a:cxn ang="0">
                    <a:pos x="233" y="266"/>
                  </a:cxn>
                  <a:cxn ang="0">
                    <a:pos x="233" y="183"/>
                  </a:cxn>
                  <a:cxn ang="0">
                    <a:pos x="237" y="122"/>
                  </a:cxn>
                  <a:cxn ang="0">
                    <a:pos x="247" y="67"/>
                  </a:cxn>
                  <a:cxn ang="0">
                    <a:pos x="252" y="50"/>
                  </a:cxn>
                  <a:cxn ang="0">
                    <a:pos x="256" y="39"/>
                  </a:cxn>
                  <a:cxn ang="0">
                    <a:pos x="266" y="28"/>
                  </a:cxn>
                  <a:cxn ang="0">
                    <a:pos x="280" y="22"/>
                  </a:cxn>
                </a:cxnLst>
                <a:rect l="txL" t="txT" r="txR" b="txB"/>
                <a:pathLst>
                  <a:path w="280" h="594">
                    <a:moveTo>
                      <a:pt x="280" y="0"/>
                    </a:moveTo>
                    <a:lnTo>
                      <a:pt x="271" y="6"/>
                    </a:lnTo>
                    <a:lnTo>
                      <a:pt x="261" y="6"/>
                    </a:lnTo>
                    <a:lnTo>
                      <a:pt x="256" y="11"/>
                    </a:lnTo>
                    <a:lnTo>
                      <a:pt x="252" y="11"/>
                    </a:lnTo>
                    <a:lnTo>
                      <a:pt x="247" y="17"/>
                    </a:lnTo>
                    <a:lnTo>
                      <a:pt x="242" y="22"/>
                    </a:lnTo>
                    <a:lnTo>
                      <a:pt x="242" y="33"/>
                    </a:lnTo>
                    <a:lnTo>
                      <a:pt x="237" y="39"/>
                    </a:lnTo>
                    <a:lnTo>
                      <a:pt x="233" y="56"/>
                    </a:lnTo>
                    <a:lnTo>
                      <a:pt x="228" y="72"/>
                    </a:lnTo>
                    <a:lnTo>
                      <a:pt x="223" y="94"/>
                    </a:lnTo>
                    <a:lnTo>
                      <a:pt x="223" y="117"/>
                    </a:lnTo>
                    <a:lnTo>
                      <a:pt x="218" y="144"/>
                    </a:lnTo>
                    <a:lnTo>
                      <a:pt x="218" y="166"/>
                    </a:lnTo>
                    <a:lnTo>
                      <a:pt x="218" y="189"/>
                    </a:lnTo>
                    <a:lnTo>
                      <a:pt x="214" y="205"/>
                    </a:lnTo>
                    <a:lnTo>
                      <a:pt x="218" y="239"/>
                    </a:lnTo>
                    <a:lnTo>
                      <a:pt x="218" y="272"/>
                    </a:lnTo>
                    <a:lnTo>
                      <a:pt x="218" y="311"/>
                    </a:lnTo>
                    <a:lnTo>
                      <a:pt x="218" y="344"/>
                    </a:lnTo>
                    <a:lnTo>
                      <a:pt x="214" y="361"/>
                    </a:lnTo>
                    <a:lnTo>
                      <a:pt x="209" y="372"/>
                    </a:lnTo>
                    <a:lnTo>
                      <a:pt x="204" y="383"/>
                    </a:lnTo>
                    <a:lnTo>
                      <a:pt x="199" y="399"/>
                    </a:lnTo>
                    <a:lnTo>
                      <a:pt x="195" y="410"/>
                    </a:lnTo>
                    <a:lnTo>
                      <a:pt x="190" y="422"/>
                    </a:lnTo>
                    <a:lnTo>
                      <a:pt x="185" y="433"/>
                    </a:lnTo>
                    <a:lnTo>
                      <a:pt x="176" y="444"/>
                    </a:lnTo>
                    <a:lnTo>
                      <a:pt x="171" y="449"/>
                    </a:lnTo>
                    <a:lnTo>
                      <a:pt x="166" y="455"/>
                    </a:lnTo>
                    <a:lnTo>
                      <a:pt x="157" y="460"/>
                    </a:lnTo>
                    <a:lnTo>
                      <a:pt x="142" y="472"/>
                    </a:lnTo>
                    <a:lnTo>
                      <a:pt x="128" y="483"/>
                    </a:lnTo>
                    <a:lnTo>
                      <a:pt x="119" y="494"/>
                    </a:lnTo>
                    <a:lnTo>
                      <a:pt x="104" y="499"/>
                    </a:lnTo>
                    <a:lnTo>
                      <a:pt x="90" y="510"/>
                    </a:lnTo>
                    <a:lnTo>
                      <a:pt x="76" y="521"/>
                    </a:lnTo>
                    <a:lnTo>
                      <a:pt x="62" y="533"/>
                    </a:lnTo>
                    <a:lnTo>
                      <a:pt x="47" y="544"/>
                    </a:lnTo>
                    <a:lnTo>
                      <a:pt x="33" y="555"/>
                    </a:lnTo>
                    <a:lnTo>
                      <a:pt x="24" y="560"/>
                    </a:lnTo>
                    <a:lnTo>
                      <a:pt x="14" y="571"/>
                    </a:lnTo>
                    <a:lnTo>
                      <a:pt x="5" y="577"/>
                    </a:lnTo>
                    <a:lnTo>
                      <a:pt x="0" y="577"/>
                    </a:lnTo>
                    <a:lnTo>
                      <a:pt x="5" y="594"/>
                    </a:lnTo>
                    <a:lnTo>
                      <a:pt x="9" y="588"/>
                    </a:lnTo>
                    <a:lnTo>
                      <a:pt x="19" y="577"/>
                    </a:lnTo>
                    <a:lnTo>
                      <a:pt x="33" y="571"/>
                    </a:lnTo>
                    <a:lnTo>
                      <a:pt x="43" y="560"/>
                    </a:lnTo>
                    <a:lnTo>
                      <a:pt x="57" y="549"/>
                    </a:lnTo>
                    <a:lnTo>
                      <a:pt x="71" y="538"/>
                    </a:lnTo>
                    <a:lnTo>
                      <a:pt x="90" y="527"/>
                    </a:lnTo>
                    <a:lnTo>
                      <a:pt x="104" y="516"/>
                    </a:lnTo>
                    <a:lnTo>
                      <a:pt x="119" y="505"/>
                    </a:lnTo>
                    <a:lnTo>
                      <a:pt x="138" y="488"/>
                    </a:lnTo>
                    <a:lnTo>
                      <a:pt x="152" y="477"/>
                    </a:lnTo>
                    <a:lnTo>
                      <a:pt x="161" y="466"/>
                    </a:lnTo>
                    <a:lnTo>
                      <a:pt x="176" y="460"/>
                    </a:lnTo>
                    <a:lnTo>
                      <a:pt x="185" y="449"/>
                    </a:lnTo>
                    <a:lnTo>
                      <a:pt x="195" y="438"/>
                    </a:lnTo>
                    <a:lnTo>
                      <a:pt x="204" y="433"/>
                    </a:lnTo>
                    <a:lnTo>
                      <a:pt x="209" y="422"/>
                    </a:lnTo>
                    <a:lnTo>
                      <a:pt x="214" y="416"/>
                    </a:lnTo>
                    <a:lnTo>
                      <a:pt x="218" y="405"/>
                    </a:lnTo>
                    <a:lnTo>
                      <a:pt x="218" y="394"/>
                    </a:lnTo>
                    <a:lnTo>
                      <a:pt x="223" y="388"/>
                    </a:lnTo>
                    <a:lnTo>
                      <a:pt x="228" y="377"/>
                    </a:lnTo>
                    <a:lnTo>
                      <a:pt x="228" y="366"/>
                    </a:lnTo>
                    <a:lnTo>
                      <a:pt x="233" y="355"/>
                    </a:lnTo>
                    <a:lnTo>
                      <a:pt x="233" y="311"/>
                    </a:lnTo>
                    <a:lnTo>
                      <a:pt x="233" y="266"/>
                    </a:lnTo>
                    <a:lnTo>
                      <a:pt x="233" y="222"/>
                    </a:lnTo>
                    <a:lnTo>
                      <a:pt x="233" y="183"/>
                    </a:lnTo>
                    <a:lnTo>
                      <a:pt x="233" y="150"/>
                    </a:lnTo>
                    <a:lnTo>
                      <a:pt x="237" y="122"/>
                    </a:lnTo>
                    <a:lnTo>
                      <a:pt x="242" y="94"/>
                    </a:lnTo>
                    <a:lnTo>
                      <a:pt x="247" y="67"/>
                    </a:lnTo>
                    <a:lnTo>
                      <a:pt x="247" y="61"/>
                    </a:lnTo>
                    <a:lnTo>
                      <a:pt x="252" y="50"/>
                    </a:lnTo>
                    <a:lnTo>
                      <a:pt x="252" y="44"/>
                    </a:lnTo>
                    <a:lnTo>
                      <a:pt x="256" y="39"/>
                    </a:lnTo>
                    <a:lnTo>
                      <a:pt x="261" y="33"/>
                    </a:lnTo>
                    <a:lnTo>
                      <a:pt x="266" y="28"/>
                    </a:lnTo>
                    <a:lnTo>
                      <a:pt x="271" y="22"/>
                    </a:lnTo>
                    <a:lnTo>
                      <a:pt x="280" y="22"/>
                    </a:lnTo>
                    <a:lnTo>
                      <a:pt x="28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3" name="Freeform 20"/>
              <p:cNvSpPr/>
              <p:nvPr/>
            </p:nvSpPr>
            <p:spPr>
              <a:xfrm>
                <a:off x="1234" y="1641"/>
                <a:ext cx="190" cy="195"/>
              </a:xfrm>
              <a:custGeom>
                <a:avLst/>
                <a:gdLst>
                  <a:gd name="txL" fmla="*/ 0 w 190"/>
                  <a:gd name="txT" fmla="*/ 0 h 195"/>
                  <a:gd name="txR" fmla="*/ 190 w 190"/>
                  <a:gd name="txB" fmla="*/ 195 h 195"/>
                </a:gdLst>
                <a:ahLst/>
                <a:cxnLst>
                  <a:cxn ang="0">
                    <a:pos x="171" y="23"/>
                  </a:cxn>
                  <a:cxn ang="0">
                    <a:pos x="176" y="23"/>
                  </a:cxn>
                  <a:cxn ang="0">
                    <a:pos x="181" y="28"/>
                  </a:cxn>
                  <a:cxn ang="0">
                    <a:pos x="185" y="34"/>
                  </a:cxn>
                  <a:cxn ang="0">
                    <a:pos x="190" y="45"/>
                  </a:cxn>
                  <a:cxn ang="0">
                    <a:pos x="190" y="61"/>
                  </a:cxn>
                  <a:cxn ang="0">
                    <a:pos x="190" y="67"/>
                  </a:cxn>
                  <a:cxn ang="0">
                    <a:pos x="190" y="95"/>
                  </a:cxn>
                  <a:cxn ang="0">
                    <a:pos x="185" y="117"/>
                  </a:cxn>
                  <a:cxn ang="0">
                    <a:pos x="190" y="139"/>
                  </a:cxn>
                  <a:cxn ang="0">
                    <a:pos x="190" y="156"/>
                  </a:cxn>
                  <a:cxn ang="0">
                    <a:pos x="15" y="195"/>
                  </a:cxn>
                  <a:cxn ang="0">
                    <a:pos x="10" y="195"/>
                  </a:cxn>
                  <a:cxn ang="0">
                    <a:pos x="10" y="195"/>
                  </a:cxn>
                  <a:cxn ang="0">
                    <a:pos x="5" y="189"/>
                  </a:cxn>
                  <a:cxn ang="0">
                    <a:pos x="5" y="183"/>
                  </a:cxn>
                  <a:cxn ang="0">
                    <a:pos x="0" y="178"/>
                  </a:cxn>
                  <a:cxn ang="0">
                    <a:pos x="0" y="167"/>
                  </a:cxn>
                  <a:cxn ang="0">
                    <a:pos x="0" y="161"/>
                  </a:cxn>
                  <a:cxn ang="0">
                    <a:pos x="0" y="150"/>
                  </a:cxn>
                  <a:cxn ang="0">
                    <a:pos x="5" y="139"/>
                  </a:cxn>
                  <a:cxn ang="0">
                    <a:pos x="10" y="134"/>
                  </a:cxn>
                  <a:cxn ang="0">
                    <a:pos x="19" y="117"/>
                  </a:cxn>
                  <a:cxn ang="0">
                    <a:pos x="34" y="100"/>
                  </a:cxn>
                  <a:cxn ang="0">
                    <a:pos x="53" y="78"/>
                  </a:cxn>
                  <a:cxn ang="0">
                    <a:pos x="71" y="56"/>
                  </a:cxn>
                  <a:cxn ang="0">
                    <a:pos x="81" y="34"/>
                  </a:cxn>
                  <a:cxn ang="0">
                    <a:pos x="90" y="17"/>
                  </a:cxn>
                  <a:cxn ang="0">
                    <a:pos x="90" y="17"/>
                  </a:cxn>
                  <a:cxn ang="0">
                    <a:pos x="95" y="11"/>
                  </a:cxn>
                  <a:cxn ang="0">
                    <a:pos x="100" y="6"/>
                  </a:cxn>
                  <a:cxn ang="0">
                    <a:pos x="109" y="6"/>
                  </a:cxn>
                  <a:cxn ang="0">
                    <a:pos x="119" y="0"/>
                  </a:cxn>
                  <a:cxn ang="0">
                    <a:pos x="133" y="0"/>
                  </a:cxn>
                  <a:cxn ang="0">
                    <a:pos x="143" y="6"/>
                  </a:cxn>
                  <a:cxn ang="0">
                    <a:pos x="152" y="6"/>
                  </a:cxn>
                  <a:cxn ang="0">
                    <a:pos x="162" y="11"/>
                  </a:cxn>
                  <a:cxn ang="0">
                    <a:pos x="171" y="23"/>
                  </a:cxn>
                </a:cxnLst>
                <a:rect l="txL" t="txT" r="txR" b="txB"/>
                <a:pathLst>
                  <a:path w="190" h="195">
                    <a:moveTo>
                      <a:pt x="171" y="23"/>
                    </a:moveTo>
                    <a:lnTo>
                      <a:pt x="176" y="23"/>
                    </a:lnTo>
                    <a:lnTo>
                      <a:pt x="181" y="28"/>
                    </a:lnTo>
                    <a:lnTo>
                      <a:pt x="185" y="34"/>
                    </a:lnTo>
                    <a:lnTo>
                      <a:pt x="190" y="45"/>
                    </a:lnTo>
                    <a:lnTo>
                      <a:pt x="190" y="61"/>
                    </a:lnTo>
                    <a:lnTo>
                      <a:pt x="190" y="67"/>
                    </a:lnTo>
                    <a:lnTo>
                      <a:pt x="190" y="95"/>
                    </a:lnTo>
                    <a:lnTo>
                      <a:pt x="185" y="117"/>
                    </a:lnTo>
                    <a:lnTo>
                      <a:pt x="190" y="139"/>
                    </a:lnTo>
                    <a:lnTo>
                      <a:pt x="190" y="156"/>
                    </a:lnTo>
                    <a:lnTo>
                      <a:pt x="15" y="195"/>
                    </a:lnTo>
                    <a:lnTo>
                      <a:pt x="10" y="195"/>
                    </a:lnTo>
                    <a:lnTo>
                      <a:pt x="5" y="189"/>
                    </a:lnTo>
                    <a:lnTo>
                      <a:pt x="5" y="183"/>
                    </a:lnTo>
                    <a:lnTo>
                      <a:pt x="0" y="178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0"/>
                    </a:lnTo>
                    <a:lnTo>
                      <a:pt x="5" y="139"/>
                    </a:lnTo>
                    <a:lnTo>
                      <a:pt x="10" y="134"/>
                    </a:lnTo>
                    <a:lnTo>
                      <a:pt x="19" y="117"/>
                    </a:lnTo>
                    <a:lnTo>
                      <a:pt x="34" y="100"/>
                    </a:lnTo>
                    <a:lnTo>
                      <a:pt x="53" y="78"/>
                    </a:lnTo>
                    <a:lnTo>
                      <a:pt x="71" y="56"/>
                    </a:lnTo>
                    <a:lnTo>
                      <a:pt x="81" y="34"/>
                    </a:lnTo>
                    <a:lnTo>
                      <a:pt x="90" y="17"/>
                    </a:lnTo>
                    <a:lnTo>
                      <a:pt x="95" y="11"/>
                    </a:lnTo>
                    <a:lnTo>
                      <a:pt x="100" y="6"/>
                    </a:lnTo>
                    <a:lnTo>
                      <a:pt x="109" y="6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3" y="6"/>
                    </a:lnTo>
                    <a:lnTo>
                      <a:pt x="152" y="6"/>
                    </a:lnTo>
                    <a:lnTo>
                      <a:pt x="162" y="11"/>
                    </a:lnTo>
                    <a:lnTo>
                      <a:pt x="171" y="23"/>
                    </a:lnTo>
                    <a:close/>
                  </a:path>
                </a:pathLst>
              </a:custGeom>
              <a:solidFill>
                <a:srgbClr val="FFCC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4" name="Freeform 21"/>
              <p:cNvSpPr/>
              <p:nvPr/>
            </p:nvSpPr>
            <p:spPr>
              <a:xfrm>
                <a:off x="1234" y="1641"/>
                <a:ext cx="190" cy="195"/>
              </a:xfrm>
              <a:custGeom>
                <a:avLst/>
                <a:gdLst>
                  <a:gd name="txL" fmla="*/ 0 w 190"/>
                  <a:gd name="txT" fmla="*/ 0 h 195"/>
                  <a:gd name="txR" fmla="*/ 190 w 190"/>
                  <a:gd name="txB" fmla="*/ 195 h 195"/>
                </a:gdLst>
                <a:ahLst/>
                <a:cxnLst>
                  <a:cxn ang="0">
                    <a:pos x="171" y="23"/>
                  </a:cxn>
                  <a:cxn ang="0">
                    <a:pos x="176" y="23"/>
                  </a:cxn>
                  <a:cxn ang="0">
                    <a:pos x="181" y="28"/>
                  </a:cxn>
                  <a:cxn ang="0">
                    <a:pos x="185" y="34"/>
                  </a:cxn>
                  <a:cxn ang="0">
                    <a:pos x="190" y="45"/>
                  </a:cxn>
                  <a:cxn ang="0">
                    <a:pos x="190" y="61"/>
                  </a:cxn>
                  <a:cxn ang="0">
                    <a:pos x="190" y="67"/>
                  </a:cxn>
                  <a:cxn ang="0">
                    <a:pos x="190" y="95"/>
                  </a:cxn>
                  <a:cxn ang="0">
                    <a:pos x="185" y="117"/>
                  </a:cxn>
                  <a:cxn ang="0">
                    <a:pos x="190" y="139"/>
                  </a:cxn>
                  <a:cxn ang="0">
                    <a:pos x="190" y="156"/>
                  </a:cxn>
                  <a:cxn ang="0">
                    <a:pos x="15" y="195"/>
                  </a:cxn>
                  <a:cxn ang="0">
                    <a:pos x="10" y="195"/>
                  </a:cxn>
                  <a:cxn ang="0">
                    <a:pos x="10" y="195"/>
                  </a:cxn>
                  <a:cxn ang="0">
                    <a:pos x="5" y="189"/>
                  </a:cxn>
                  <a:cxn ang="0">
                    <a:pos x="5" y="183"/>
                  </a:cxn>
                  <a:cxn ang="0">
                    <a:pos x="0" y="178"/>
                  </a:cxn>
                  <a:cxn ang="0">
                    <a:pos x="0" y="167"/>
                  </a:cxn>
                  <a:cxn ang="0">
                    <a:pos x="0" y="161"/>
                  </a:cxn>
                  <a:cxn ang="0">
                    <a:pos x="0" y="150"/>
                  </a:cxn>
                  <a:cxn ang="0">
                    <a:pos x="5" y="139"/>
                  </a:cxn>
                  <a:cxn ang="0">
                    <a:pos x="10" y="134"/>
                  </a:cxn>
                  <a:cxn ang="0">
                    <a:pos x="19" y="117"/>
                  </a:cxn>
                  <a:cxn ang="0">
                    <a:pos x="34" y="100"/>
                  </a:cxn>
                  <a:cxn ang="0">
                    <a:pos x="53" y="78"/>
                  </a:cxn>
                  <a:cxn ang="0">
                    <a:pos x="71" y="56"/>
                  </a:cxn>
                  <a:cxn ang="0">
                    <a:pos x="81" y="34"/>
                  </a:cxn>
                  <a:cxn ang="0">
                    <a:pos x="90" y="17"/>
                  </a:cxn>
                  <a:cxn ang="0">
                    <a:pos x="90" y="17"/>
                  </a:cxn>
                  <a:cxn ang="0">
                    <a:pos x="95" y="11"/>
                  </a:cxn>
                  <a:cxn ang="0">
                    <a:pos x="100" y="6"/>
                  </a:cxn>
                  <a:cxn ang="0">
                    <a:pos x="109" y="6"/>
                  </a:cxn>
                  <a:cxn ang="0">
                    <a:pos x="119" y="0"/>
                  </a:cxn>
                  <a:cxn ang="0">
                    <a:pos x="133" y="0"/>
                  </a:cxn>
                  <a:cxn ang="0">
                    <a:pos x="143" y="6"/>
                  </a:cxn>
                  <a:cxn ang="0">
                    <a:pos x="152" y="6"/>
                  </a:cxn>
                  <a:cxn ang="0">
                    <a:pos x="162" y="11"/>
                  </a:cxn>
                  <a:cxn ang="0">
                    <a:pos x="171" y="23"/>
                  </a:cxn>
                </a:cxnLst>
                <a:rect l="txL" t="txT" r="txR" b="txB"/>
                <a:pathLst>
                  <a:path w="190" h="195">
                    <a:moveTo>
                      <a:pt x="171" y="23"/>
                    </a:moveTo>
                    <a:lnTo>
                      <a:pt x="176" y="23"/>
                    </a:lnTo>
                    <a:lnTo>
                      <a:pt x="181" y="28"/>
                    </a:lnTo>
                    <a:lnTo>
                      <a:pt x="185" y="34"/>
                    </a:lnTo>
                    <a:lnTo>
                      <a:pt x="190" y="45"/>
                    </a:lnTo>
                    <a:lnTo>
                      <a:pt x="190" y="61"/>
                    </a:lnTo>
                    <a:lnTo>
                      <a:pt x="190" y="67"/>
                    </a:lnTo>
                    <a:lnTo>
                      <a:pt x="190" y="95"/>
                    </a:lnTo>
                    <a:lnTo>
                      <a:pt x="185" y="117"/>
                    </a:lnTo>
                    <a:lnTo>
                      <a:pt x="190" y="139"/>
                    </a:lnTo>
                    <a:lnTo>
                      <a:pt x="190" y="156"/>
                    </a:lnTo>
                    <a:lnTo>
                      <a:pt x="15" y="195"/>
                    </a:lnTo>
                    <a:lnTo>
                      <a:pt x="10" y="195"/>
                    </a:lnTo>
                    <a:lnTo>
                      <a:pt x="5" y="189"/>
                    </a:lnTo>
                    <a:lnTo>
                      <a:pt x="5" y="183"/>
                    </a:lnTo>
                    <a:lnTo>
                      <a:pt x="0" y="178"/>
                    </a:lnTo>
                    <a:lnTo>
                      <a:pt x="0" y="167"/>
                    </a:lnTo>
                    <a:lnTo>
                      <a:pt x="0" y="161"/>
                    </a:lnTo>
                    <a:lnTo>
                      <a:pt x="0" y="150"/>
                    </a:lnTo>
                    <a:lnTo>
                      <a:pt x="5" y="139"/>
                    </a:lnTo>
                    <a:lnTo>
                      <a:pt x="10" y="134"/>
                    </a:lnTo>
                    <a:lnTo>
                      <a:pt x="19" y="117"/>
                    </a:lnTo>
                    <a:lnTo>
                      <a:pt x="34" y="100"/>
                    </a:lnTo>
                    <a:lnTo>
                      <a:pt x="53" y="78"/>
                    </a:lnTo>
                    <a:lnTo>
                      <a:pt x="71" y="56"/>
                    </a:lnTo>
                    <a:lnTo>
                      <a:pt x="81" y="34"/>
                    </a:lnTo>
                    <a:lnTo>
                      <a:pt x="90" y="17"/>
                    </a:lnTo>
                    <a:lnTo>
                      <a:pt x="95" y="11"/>
                    </a:lnTo>
                    <a:lnTo>
                      <a:pt x="100" y="6"/>
                    </a:lnTo>
                    <a:lnTo>
                      <a:pt x="109" y="6"/>
                    </a:lnTo>
                    <a:lnTo>
                      <a:pt x="119" y="0"/>
                    </a:lnTo>
                    <a:lnTo>
                      <a:pt x="133" y="0"/>
                    </a:lnTo>
                    <a:lnTo>
                      <a:pt x="143" y="6"/>
                    </a:lnTo>
                    <a:lnTo>
                      <a:pt x="152" y="6"/>
                    </a:lnTo>
                    <a:lnTo>
                      <a:pt x="162" y="11"/>
                    </a:lnTo>
                    <a:lnTo>
                      <a:pt x="171" y="23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5" name="Freeform 22"/>
              <p:cNvSpPr/>
              <p:nvPr/>
            </p:nvSpPr>
            <p:spPr>
              <a:xfrm>
                <a:off x="1453" y="2457"/>
                <a:ext cx="52" cy="77"/>
              </a:xfrm>
              <a:custGeom>
                <a:avLst/>
                <a:gdLst>
                  <a:gd name="txL" fmla="*/ 0 w 52"/>
                  <a:gd name="txT" fmla="*/ 0 h 77"/>
                  <a:gd name="txR" fmla="*/ 52 w 52"/>
                  <a:gd name="txB" fmla="*/ 77 h 77"/>
                </a:gdLst>
                <a:ahLst/>
                <a:cxnLst>
                  <a:cxn ang="0">
                    <a:pos x="9" y="0"/>
                  </a:cxn>
                  <a:cxn ang="0">
                    <a:pos x="14" y="5"/>
                  </a:cxn>
                  <a:cxn ang="0">
                    <a:pos x="23" y="11"/>
                  </a:cxn>
                  <a:cxn ang="0">
                    <a:pos x="33" y="11"/>
                  </a:cxn>
                  <a:cxn ang="0">
                    <a:pos x="42" y="11"/>
                  </a:cxn>
                  <a:cxn ang="0">
                    <a:pos x="47" y="11"/>
                  </a:cxn>
                  <a:cxn ang="0">
                    <a:pos x="52" y="11"/>
                  </a:cxn>
                  <a:cxn ang="0">
                    <a:pos x="52" y="16"/>
                  </a:cxn>
                  <a:cxn ang="0">
                    <a:pos x="52" y="44"/>
                  </a:cxn>
                  <a:cxn ang="0">
                    <a:pos x="52" y="66"/>
                  </a:cxn>
                  <a:cxn ang="0">
                    <a:pos x="33" y="77"/>
                  </a:cxn>
                  <a:cxn ang="0">
                    <a:pos x="0" y="72"/>
                  </a:cxn>
                  <a:cxn ang="0">
                    <a:pos x="0" y="61"/>
                  </a:cxn>
                  <a:cxn ang="0">
                    <a:pos x="4" y="33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txL" t="txT" r="txR" b="txB"/>
                <a:pathLst>
                  <a:path w="52" h="77">
                    <a:moveTo>
                      <a:pt x="9" y="0"/>
                    </a:moveTo>
                    <a:lnTo>
                      <a:pt x="14" y="5"/>
                    </a:lnTo>
                    <a:lnTo>
                      <a:pt x="23" y="11"/>
                    </a:lnTo>
                    <a:lnTo>
                      <a:pt x="33" y="11"/>
                    </a:lnTo>
                    <a:lnTo>
                      <a:pt x="42" y="11"/>
                    </a:lnTo>
                    <a:lnTo>
                      <a:pt x="47" y="11"/>
                    </a:lnTo>
                    <a:lnTo>
                      <a:pt x="52" y="11"/>
                    </a:lnTo>
                    <a:lnTo>
                      <a:pt x="52" y="16"/>
                    </a:lnTo>
                    <a:lnTo>
                      <a:pt x="52" y="44"/>
                    </a:lnTo>
                    <a:lnTo>
                      <a:pt x="52" y="66"/>
                    </a:lnTo>
                    <a:lnTo>
                      <a:pt x="33" y="77"/>
                    </a:lnTo>
                    <a:lnTo>
                      <a:pt x="0" y="72"/>
                    </a:lnTo>
                    <a:lnTo>
                      <a:pt x="0" y="61"/>
                    </a:lnTo>
                    <a:lnTo>
                      <a:pt x="4" y="33"/>
                    </a:lnTo>
                    <a:lnTo>
                      <a:pt x="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6" name="Freeform 23"/>
              <p:cNvSpPr/>
              <p:nvPr/>
            </p:nvSpPr>
            <p:spPr>
              <a:xfrm>
                <a:off x="1453" y="2457"/>
                <a:ext cx="52" cy="77"/>
              </a:xfrm>
              <a:custGeom>
                <a:avLst/>
                <a:gdLst>
                  <a:gd name="txL" fmla="*/ 0 w 52"/>
                  <a:gd name="txT" fmla="*/ 0 h 77"/>
                  <a:gd name="txR" fmla="*/ 52 w 52"/>
                  <a:gd name="txB" fmla="*/ 77 h 77"/>
                </a:gdLst>
                <a:ahLst/>
                <a:cxnLst>
                  <a:cxn ang="0">
                    <a:pos x="9" y="0"/>
                  </a:cxn>
                  <a:cxn ang="0">
                    <a:pos x="14" y="5"/>
                  </a:cxn>
                  <a:cxn ang="0">
                    <a:pos x="23" y="11"/>
                  </a:cxn>
                  <a:cxn ang="0">
                    <a:pos x="33" y="11"/>
                  </a:cxn>
                  <a:cxn ang="0">
                    <a:pos x="42" y="11"/>
                  </a:cxn>
                  <a:cxn ang="0">
                    <a:pos x="47" y="11"/>
                  </a:cxn>
                  <a:cxn ang="0">
                    <a:pos x="52" y="11"/>
                  </a:cxn>
                  <a:cxn ang="0">
                    <a:pos x="52" y="16"/>
                  </a:cxn>
                  <a:cxn ang="0">
                    <a:pos x="52" y="44"/>
                  </a:cxn>
                  <a:cxn ang="0">
                    <a:pos x="52" y="66"/>
                  </a:cxn>
                  <a:cxn ang="0">
                    <a:pos x="33" y="77"/>
                  </a:cxn>
                  <a:cxn ang="0">
                    <a:pos x="0" y="72"/>
                  </a:cxn>
                  <a:cxn ang="0">
                    <a:pos x="0" y="61"/>
                  </a:cxn>
                  <a:cxn ang="0">
                    <a:pos x="4" y="33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txL" t="txT" r="txR" b="txB"/>
                <a:pathLst>
                  <a:path w="52" h="77">
                    <a:moveTo>
                      <a:pt x="9" y="0"/>
                    </a:moveTo>
                    <a:lnTo>
                      <a:pt x="14" y="5"/>
                    </a:lnTo>
                    <a:lnTo>
                      <a:pt x="23" y="11"/>
                    </a:lnTo>
                    <a:lnTo>
                      <a:pt x="33" y="11"/>
                    </a:lnTo>
                    <a:lnTo>
                      <a:pt x="42" y="11"/>
                    </a:lnTo>
                    <a:lnTo>
                      <a:pt x="47" y="11"/>
                    </a:lnTo>
                    <a:lnTo>
                      <a:pt x="52" y="11"/>
                    </a:lnTo>
                    <a:lnTo>
                      <a:pt x="52" y="16"/>
                    </a:lnTo>
                    <a:lnTo>
                      <a:pt x="52" y="44"/>
                    </a:lnTo>
                    <a:lnTo>
                      <a:pt x="52" y="66"/>
                    </a:lnTo>
                    <a:lnTo>
                      <a:pt x="33" y="77"/>
                    </a:lnTo>
                    <a:lnTo>
                      <a:pt x="0" y="72"/>
                    </a:lnTo>
                    <a:lnTo>
                      <a:pt x="0" y="61"/>
                    </a:lnTo>
                    <a:lnTo>
                      <a:pt x="4" y="33"/>
                    </a:lnTo>
                    <a:lnTo>
                      <a:pt x="9" y="11"/>
                    </a:lnTo>
                    <a:lnTo>
                      <a:pt x="9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7" name="Freeform 24"/>
              <p:cNvSpPr/>
              <p:nvPr/>
            </p:nvSpPr>
            <p:spPr>
              <a:xfrm>
                <a:off x="1225" y="2468"/>
                <a:ext cx="52" cy="66"/>
              </a:xfrm>
              <a:custGeom>
                <a:avLst/>
                <a:gdLst>
                  <a:gd name="txL" fmla="*/ 0 w 52"/>
                  <a:gd name="txT" fmla="*/ 0 h 66"/>
                  <a:gd name="txR" fmla="*/ 52 w 52"/>
                  <a:gd name="txB" fmla="*/ 66 h 66"/>
                </a:gdLst>
                <a:ahLst/>
                <a:cxnLst>
                  <a:cxn ang="0">
                    <a:pos x="33" y="16"/>
                  </a:cxn>
                  <a:cxn ang="0">
                    <a:pos x="43" y="22"/>
                  </a:cxn>
                  <a:cxn ang="0">
                    <a:pos x="52" y="28"/>
                  </a:cxn>
                  <a:cxn ang="0">
                    <a:pos x="43" y="50"/>
                  </a:cxn>
                  <a:cxn ang="0">
                    <a:pos x="38" y="66"/>
                  </a:cxn>
                  <a:cxn ang="0">
                    <a:pos x="19" y="61"/>
                  </a:cxn>
                  <a:cxn ang="0">
                    <a:pos x="5" y="50"/>
                  </a:cxn>
                  <a:cxn ang="0">
                    <a:pos x="0" y="28"/>
                  </a:cxn>
                  <a:cxn ang="0">
                    <a:pos x="9" y="16"/>
                  </a:cxn>
                  <a:cxn ang="0">
                    <a:pos x="24" y="0"/>
                  </a:cxn>
                  <a:cxn ang="0">
                    <a:pos x="24" y="5"/>
                  </a:cxn>
                  <a:cxn ang="0">
                    <a:pos x="33" y="16"/>
                  </a:cxn>
                </a:cxnLst>
                <a:rect l="txL" t="txT" r="txR" b="txB"/>
                <a:pathLst>
                  <a:path w="52" h="66">
                    <a:moveTo>
                      <a:pt x="33" y="16"/>
                    </a:moveTo>
                    <a:lnTo>
                      <a:pt x="43" y="22"/>
                    </a:lnTo>
                    <a:lnTo>
                      <a:pt x="52" y="28"/>
                    </a:lnTo>
                    <a:lnTo>
                      <a:pt x="43" y="50"/>
                    </a:lnTo>
                    <a:lnTo>
                      <a:pt x="38" y="66"/>
                    </a:lnTo>
                    <a:lnTo>
                      <a:pt x="19" y="61"/>
                    </a:lnTo>
                    <a:lnTo>
                      <a:pt x="5" y="50"/>
                    </a:lnTo>
                    <a:lnTo>
                      <a:pt x="0" y="28"/>
                    </a:lnTo>
                    <a:lnTo>
                      <a:pt x="9" y="16"/>
                    </a:lnTo>
                    <a:lnTo>
                      <a:pt x="24" y="0"/>
                    </a:lnTo>
                    <a:lnTo>
                      <a:pt x="24" y="5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8" name="Freeform 25"/>
              <p:cNvSpPr/>
              <p:nvPr/>
            </p:nvSpPr>
            <p:spPr>
              <a:xfrm>
                <a:off x="1225" y="2468"/>
                <a:ext cx="52" cy="66"/>
              </a:xfrm>
              <a:custGeom>
                <a:avLst/>
                <a:gdLst>
                  <a:gd name="txL" fmla="*/ 0 w 52"/>
                  <a:gd name="txT" fmla="*/ 0 h 66"/>
                  <a:gd name="txR" fmla="*/ 52 w 52"/>
                  <a:gd name="txB" fmla="*/ 66 h 66"/>
                </a:gdLst>
                <a:ahLst/>
                <a:cxnLst>
                  <a:cxn ang="0">
                    <a:pos x="33" y="16"/>
                  </a:cxn>
                  <a:cxn ang="0">
                    <a:pos x="43" y="22"/>
                  </a:cxn>
                  <a:cxn ang="0">
                    <a:pos x="52" y="28"/>
                  </a:cxn>
                  <a:cxn ang="0">
                    <a:pos x="43" y="50"/>
                  </a:cxn>
                  <a:cxn ang="0">
                    <a:pos x="38" y="66"/>
                  </a:cxn>
                  <a:cxn ang="0">
                    <a:pos x="19" y="61"/>
                  </a:cxn>
                  <a:cxn ang="0">
                    <a:pos x="5" y="50"/>
                  </a:cxn>
                  <a:cxn ang="0">
                    <a:pos x="0" y="28"/>
                  </a:cxn>
                  <a:cxn ang="0">
                    <a:pos x="9" y="16"/>
                  </a:cxn>
                  <a:cxn ang="0">
                    <a:pos x="24" y="0"/>
                  </a:cxn>
                  <a:cxn ang="0">
                    <a:pos x="24" y="5"/>
                  </a:cxn>
                  <a:cxn ang="0">
                    <a:pos x="33" y="16"/>
                  </a:cxn>
                </a:cxnLst>
                <a:rect l="txL" t="txT" r="txR" b="txB"/>
                <a:pathLst>
                  <a:path w="52" h="66">
                    <a:moveTo>
                      <a:pt x="33" y="16"/>
                    </a:moveTo>
                    <a:lnTo>
                      <a:pt x="43" y="22"/>
                    </a:lnTo>
                    <a:lnTo>
                      <a:pt x="52" y="28"/>
                    </a:lnTo>
                    <a:lnTo>
                      <a:pt x="43" y="50"/>
                    </a:lnTo>
                    <a:lnTo>
                      <a:pt x="38" y="66"/>
                    </a:lnTo>
                    <a:lnTo>
                      <a:pt x="19" y="61"/>
                    </a:lnTo>
                    <a:lnTo>
                      <a:pt x="5" y="50"/>
                    </a:lnTo>
                    <a:lnTo>
                      <a:pt x="0" y="28"/>
                    </a:lnTo>
                    <a:lnTo>
                      <a:pt x="9" y="16"/>
                    </a:lnTo>
                    <a:lnTo>
                      <a:pt x="24" y="0"/>
                    </a:lnTo>
                    <a:lnTo>
                      <a:pt x="24" y="5"/>
                    </a:lnTo>
                    <a:lnTo>
                      <a:pt x="33" y="1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79" name="Freeform 26"/>
              <p:cNvSpPr/>
              <p:nvPr/>
            </p:nvSpPr>
            <p:spPr>
              <a:xfrm>
                <a:off x="1443" y="2512"/>
                <a:ext cx="128" cy="61"/>
              </a:xfrm>
              <a:custGeom>
                <a:avLst/>
                <a:gdLst>
                  <a:gd name="txL" fmla="*/ 0 w 128"/>
                  <a:gd name="txT" fmla="*/ 0 h 61"/>
                  <a:gd name="txR" fmla="*/ 128 w 128"/>
                  <a:gd name="txB" fmla="*/ 61 h 61"/>
                </a:gdLst>
                <a:ahLst/>
                <a:cxnLst>
                  <a:cxn ang="0">
                    <a:pos x="14" y="0"/>
                  </a:cxn>
                  <a:cxn ang="0">
                    <a:pos x="14" y="6"/>
                  </a:cxn>
                  <a:cxn ang="0">
                    <a:pos x="19" y="11"/>
                  </a:cxn>
                  <a:cxn ang="0">
                    <a:pos x="29" y="11"/>
                  </a:cxn>
                  <a:cxn ang="0">
                    <a:pos x="38" y="17"/>
                  </a:cxn>
                  <a:cxn ang="0">
                    <a:pos x="48" y="17"/>
                  </a:cxn>
                  <a:cxn ang="0">
                    <a:pos x="62" y="6"/>
                  </a:cxn>
                  <a:cxn ang="0">
                    <a:pos x="62" y="0"/>
                  </a:cxn>
                  <a:cxn ang="0">
                    <a:pos x="81" y="17"/>
                  </a:cxn>
                  <a:cxn ang="0">
                    <a:pos x="105" y="22"/>
                  </a:cxn>
                  <a:cxn ang="0">
                    <a:pos x="119" y="28"/>
                  </a:cxn>
                  <a:cxn ang="0">
                    <a:pos x="124" y="33"/>
                  </a:cxn>
                  <a:cxn ang="0">
                    <a:pos x="128" y="39"/>
                  </a:cxn>
                  <a:cxn ang="0">
                    <a:pos x="128" y="45"/>
                  </a:cxn>
                  <a:cxn ang="0">
                    <a:pos x="128" y="50"/>
                  </a:cxn>
                  <a:cxn ang="0">
                    <a:pos x="119" y="56"/>
                  </a:cxn>
                  <a:cxn ang="0">
                    <a:pos x="100" y="56"/>
                  </a:cxn>
                  <a:cxn ang="0">
                    <a:pos x="81" y="61"/>
                  </a:cxn>
                  <a:cxn ang="0">
                    <a:pos x="62" y="56"/>
                  </a:cxn>
                  <a:cxn ang="0">
                    <a:pos x="38" y="50"/>
                  </a:cxn>
                  <a:cxn ang="0">
                    <a:pos x="24" y="50"/>
                  </a:cxn>
                  <a:cxn ang="0">
                    <a:pos x="5" y="50"/>
                  </a:cxn>
                  <a:cxn ang="0">
                    <a:pos x="0" y="39"/>
                  </a:cxn>
                  <a:cxn ang="0">
                    <a:pos x="5" y="17"/>
                  </a:cxn>
                  <a:cxn ang="0">
                    <a:pos x="10" y="6"/>
                  </a:cxn>
                  <a:cxn ang="0">
                    <a:pos x="14" y="0"/>
                  </a:cxn>
                </a:cxnLst>
                <a:rect l="txL" t="txT" r="txR" b="txB"/>
                <a:pathLst>
                  <a:path w="128" h="61">
                    <a:moveTo>
                      <a:pt x="14" y="0"/>
                    </a:moveTo>
                    <a:lnTo>
                      <a:pt x="14" y="6"/>
                    </a:lnTo>
                    <a:lnTo>
                      <a:pt x="19" y="11"/>
                    </a:lnTo>
                    <a:lnTo>
                      <a:pt x="29" y="11"/>
                    </a:lnTo>
                    <a:lnTo>
                      <a:pt x="38" y="17"/>
                    </a:lnTo>
                    <a:lnTo>
                      <a:pt x="48" y="17"/>
                    </a:lnTo>
                    <a:lnTo>
                      <a:pt x="62" y="6"/>
                    </a:lnTo>
                    <a:lnTo>
                      <a:pt x="62" y="0"/>
                    </a:lnTo>
                    <a:lnTo>
                      <a:pt x="81" y="17"/>
                    </a:lnTo>
                    <a:lnTo>
                      <a:pt x="105" y="22"/>
                    </a:lnTo>
                    <a:lnTo>
                      <a:pt x="119" y="28"/>
                    </a:lnTo>
                    <a:lnTo>
                      <a:pt x="124" y="33"/>
                    </a:lnTo>
                    <a:lnTo>
                      <a:pt x="128" y="39"/>
                    </a:lnTo>
                    <a:lnTo>
                      <a:pt x="128" y="45"/>
                    </a:lnTo>
                    <a:lnTo>
                      <a:pt x="128" y="50"/>
                    </a:lnTo>
                    <a:lnTo>
                      <a:pt x="119" y="56"/>
                    </a:lnTo>
                    <a:lnTo>
                      <a:pt x="100" y="56"/>
                    </a:lnTo>
                    <a:lnTo>
                      <a:pt x="81" y="61"/>
                    </a:lnTo>
                    <a:lnTo>
                      <a:pt x="62" y="56"/>
                    </a:lnTo>
                    <a:lnTo>
                      <a:pt x="38" y="50"/>
                    </a:lnTo>
                    <a:lnTo>
                      <a:pt x="24" y="50"/>
                    </a:lnTo>
                    <a:lnTo>
                      <a:pt x="5" y="50"/>
                    </a:lnTo>
                    <a:lnTo>
                      <a:pt x="0" y="39"/>
                    </a:lnTo>
                    <a:lnTo>
                      <a:pt x="5" y="17"/>
                    </a:lnTo>
                    <a:lnTo>
                      <a:pt x="10" y="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0" name="Freeform 27"/>
              <p:cNvSpPr/>
              <p:nvPr/>
            </p:nvSpPr>
            <p:spPr>
              <a:xfrm>
                <a:off x="1443" y="2512"/>
                <a:ext cx="128" cy="61"/>
              </a:xfrm>
              <a:custGeom>
                <a:avLst/>
                <a:gdLst>
                  <a:gd name="txL" fmla="*/ 0 w 128"/>
                  <a:gd name="txT" fmla="*/ 0 h 61"/>
                  <a:gd name="txR" fmla="*/ 128 w 128"/>
                  <a:gd name="txB" fmla="*/ 61 h 61"/>
                </a:gdLst>
                <a:ahLst/>
                <a:cxnLst>
                  <a:cxn ang="0">
                    <a:pos x="14" y="0"/>
                  </a:cxn>
                  <a:cxn ang="0">
                    <a:pos x="14" y="6"/>
                  </a:cxn>
                  <a:cxn ang="0">
                    <a:pos x="19" y="11"/>
                  </a:cxn>
                  <a:cxn ang="0">
                    <a:pos x="29" y="11"/>
                  </a:cxn>
                  <a:cxn ang="0">
                    <a:pos x="38" y="17"/>
                  </a:cxn>
                  <a:cxn ang="0">
                    <a:pos x="48" y="17"/>
                  </a:cxn>
                  <a:cxn ang="0">
                    <a:pos x="62" y="6"/>
                  </a:cxn>
                  <a:cxn ang="0">
                    <a:pos x="62" y="0"/>
                  </a:cxn>
                  <a:cxn ang="0">
                    <a:pos x="81" y="17"/>
                  </a:cxn>
                  <a:cxn ang="0">
                    <a:pos x="105" y="22"/>
                  </a:cxn>
                  <a:cxn ang="0">
                    <a:pos x="119" y="28"/>
                  </a:cxn>
                  <a:cxn ang="0">
                    <a:pos x="124" y="33"/>
                  </a:cxn>
                  <a:cxn ang="0">
                    <a:pos x="128" y="39"/>
                  </a:cxn>
                  <a:cxn ang="0">
                    <a:pos x="128" y="45"/>
                  </a:cxn>
                  <a:cxn ang="0">
                    <a:pos x="128" y="50"/>
                  </a:cxn>
                  <a:cxn ang="0">
                    <a:pos x="119" y="56"/>
                  </a:cxn>
                  <a:cxn ang="0">
                    <a:pos x="100" y="56"/>
                  </a:cxn>
                  <a:cxn ang="0">
                    <a:pos x="81" y="61"/>
                  </a:cxn>
                  <a:cxn ang="0">
                    <a:pos x="62" y="56"/>
                  </a:cxn>
                  <a:cxn ang="0">
                    <a:pos x="38" y="50"/>
                  </a:cxn>
                  <a:cxn ang="0">
                    <a:pos x="24" y="50"/>
                  </a:cxn>
                  <a:cxn ang="0">
                    <a:pos x="5" y="50"/>
                  </a:cxn>
                  <a:cxn ang="0">
                    <a:pos x="0" y="39"/>
                  </a:cxn>
                  <a:cxn ang="0">
                    <a:pos x="5" y="17"/>
                  </a:cxn>
                  <a:cxn ang="0">
                    <a:pos x="10" y="6"/>
                  </a:cxn>
                  <a:cxn ang="0">
                    <a:pos x="14" y="0"/>
                  </a:cxn>
                </a:cxnLst>
                <a:rect l="txL" t="txT" r="txR" b="txB"/>
                <a:pathLst>
                  <a:path w="128" h="61">
                    <a:moveTo>
                      <a:pt x="14" y="0"/>
                    </a:moveTo>
                    <a:lnTo>
                      <a:pt x="14" y="6"/>
                    </a:lnTo>
                    <a:lnTo>
                      <a:pt x="19" y="11"/>
                    </a:lnTo>
                    <a:lnTo>
                      <a:pt x="29" y="11"/>
                    </a:lnTo>
                    <a:lnTo>
                      <a:pt x="38" y="17"/>
                    </a:lnTo>
                    <a:lnTo>
                      <a:pt x="48" y="17"/>
                    </a:lnTo>
                    <a:lnTo>
                      <a:pt x="62" y="6"/>
                    </a:lnTo>
                    <a:lnTo>
                      <a:pt x="62" y="0"/>
                    </a:lnTo>
                    <a:lnTo>
                      <a:pt x="81" y="17"/>
                    </a:lnTo>
                    <a:lnTo>
                      <a:pt x="105" y="22"/>
                    </a:lnTo>
                    <a:lnTo>
                      <a:pt x="119" y="28"/>
                    </a:lnTo>
                    <a:lnTo>
                      <a:pt x="124" y="33"/>
                    </a:lnTo>
                    <a:lnTo>
                      <a:pt x="128" y="39"/>
                    </a:lnTo>
                    <a:lnTo>
                      <a:pt x="128" y="45"/>
                    </a:lnTo>
                    <a:lnTo>
                      <a:pt x="128" y="50"/>
                    </a:lnTo>
                    <a:lnTo>
                      <a:pt x="119" y="56"/>
                    </a:lnTo>
                    <a:lnTo>
                      <a:pt x="100" y="56"/>
                    </a:lnTo>
                    <a:lnTo>
                      <a:pt x="81" y="61"/>
                    </a:lnTo>
                    <a:lnTo>
                      <a:pt x="62" y="56"/>
                    </a:lnTo>
                    <a:lnTo>
                      <a:pt x="38" y="50"/>
                    </a:lnTo>
                    <a:lnTo>
                      <a:pt x="24" y="50"/>
                    </a:lnTo>
                    <a:lnTo>
                      <a:pt x="5" y="50"/>
                    </a:lnTo>
                    <a:lnTo>
                      <a:pt x="0" y="39"/>
                    </a:lnTo>
                    <a:lnTo>
                      <a:pt x="5" y="17"/>
                    </a:lnTo>
                    <a:lnTo>
                      <a:pt x="10" y="6"/>
                    </a:lnTo>
                    <a:lnTo>
                      <a:pt x="1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1" name="Freeform 28"/>
              <p:cNvSpPr/>
              <p:nvPr/>
            </p:nvSpPr>
            <p:spPr>
              <a:xfrm>
                <a:off x="1201" y="2490"/>
                <a:ext cx="90" cy="122"/>
              </a:xfrm>
              <a:custGeom>
                <a:avLst/>
                <a:gdLst>
                  <a:gd name="txL" fmla="*/ 0 w 90"/>
                  <a:gd name="txT" fmla="*/ 0 h 122"/>
                  <a:gd name="txR" fmla="*/ 90 w 90"/>
                  <a:gd name="txB" fmla="*/ 122 h 122"/>
                </a:gdLst>
                <a:ahLst/>
                <a:cxnLst>
                  <a:cxn ang="0">
                    <a:pos x="29" y="0"/>
                  </a:cxn>
                  <a:cxn ang="0">
                    <a:pos x="29" y="11"/>
                  </a:cxn>
                  <a:cxn ang="0">
                    <a:pos x="33" y="22"/>
                  </a:cxn>
                  <a:cxn ang="0">
                    <a:pos x="38" y="28"/>
                  </a:cxn>
                  <a:cxn ang="0">
                    <a:pos x="43" y="33"/>
                  </a:cxn>
                  <a:cxn ang="0">
                    <a:pos x="52" y="39"/>
                  </a:cxn>
                  <a:cxn ang="0">
                    <a:pos x="62" y="44"/>
                  </a:cxn>
                  <a:cxn ang="0">
                    <a:pos x="62" y="61"/>
                  </a:cxn>
                  <a:cxn ang="0">
                    <a:pos x="71" y="78"/>
                  </a:cxn>
                  <a:cxn ang="0">
                    <a:pos x="86" y="100"/>
                  </a:cxn>
                  <a:cxn ang="0">
                    <a:pos x="90" y="105"/>
                  </a:cxn>
                  <a:cxn ang="0">
                    <a:pos x="90" y="111"/>
                  </a:cxn>
                  <a:cxn ang="0">
                    <a:pos x="90" y="117"/>
                  </a:cxn>
                  <a:cxn ang="0">
                    <a:pos x="86" y="117"/>
                  </a:cxn>
                  <a:cxn ang="0">
                    <a:pos x="81" y="122"/>
                  </a:cxn>
                  <a:cxn ang="0">
                    <a:pos x="67" y="122"/>
                  </a:cxn>
                  <a:cxn ang="0">
                    <a:pos x="57" y="122"/>
                  </a:cxn>
                  <a:cxn ang="0">
                    <a:pos x="43" y="111"/>
                  </a:cxn>
                  <a:cxn ang="0">
                    <a:pos x="33" y="94"/>
                  </a:cxn>
                  <a:cxn ang="0">
                    <a:pos x="24" y="78"/>
                  </a:cxn>
                  <a:cxn ang="0">
                    <a:pos x="10" y="61"/>
                  </a:cxn>
                  <a:cxn ang="0">
                    <a:pos x="0" y="39"/>
                  </a:cxn>
                  <a:cxn ang="0">
                    <a:pos x="5" y="28"/>
                  </a:cxn>
                  <a:cxn ang="0">
                    <a:pos x="10" y="17"/>
                  </a:cxn>
                  <a:cxn ang="0">
                    <a:pos x="24" y="0"/>
                  </a:cxn>
                  <a:cxn ang="0">
                    <a:pos x="29" y="0"/>
                  </a:cxn>
                </a:cxnLst>
                <a:rect l="txL" t="txT" r="txR" b="txB"/>
                <a:pathLst>
                  <a:path w="90" h="122">
                    <a:moveTo>
                      <a:pt x="29" y="0"/>
                    </a:moveTo>
                    <a:lnTo>
                      <a:pt x="29" y="11"/>
                    </a:lnTo>
                    <a:lnTo>
                      <a:pt x="33" y="22"/>
                    </a:lnTo>
                    <a:lnTo>
                      <a:pt x="38" y="28"/>
                    </a:lnTo>
                    <a:lnTo>
                      <a:pt x="43" y="33"/>
                    </a:lnTo>
                    <a:lnTo>
                      <a:pt x="52" y="39"/>
                    </a:lnTo>
                    <a:lnTo>
                      <a:pt x="62" y="44"/>
                    </a:lnTo>
                    <a:lnTo>
                      <a:pt x="62" y="61"/>
                    </a:lnTo>
                    <a:lnTo>
                      <a:pt x="71" y="78"/>
                    </a:lnTo>
                    <a:lnTo>
                      <a:pt x="86" y="100"/>
                    </a:lnTo>
                    <a:lnTo>
                      <a:pt x="90" y="105"/>
                    </a:lnTo>
                    <a:lnTo>
                      <a:pt x="90" y="111"/>
                    </a:lnTo>
                    <a:lnTo>
                      <a:pt x="90" y="117"/>
                    </a:lnTo>
                    <a:lnTo>
                      <a:pt x="86" y="117"/>
                    </a:lnTo>
                    <a:lnTo>
                      <a:pt x="81" y="122"/>
                    </a:lnTo>
                    <a:lnTo>
                      <a:pt x="67" y="122"/>
                    </a:lnTo>
                    <a:lnTo>
                      <a:pt x="57" y="122"/>
                    </a:lnTo>
                    <a:lnTo>
                      <a:pt x="43" y="111"/>
                    </a:lnTo>
                    <a:lnTo>
                      <a:pt x="33" y="94"/>
                    </a:lnTo>
                    <a:lnTo>
                      <a:pt x="24" y="78"/>
                    </a:lnTo>
                    <a:lnTo>
                      <a:pt x="10" y="61"/>
                    </a:lnTo>
                    <a:lnTo>
                      <a:pt x="0" y="39"/>
                    </a:lnTo>
                    <a:lnTo>
                      <a:pt x="5" y="28"/>
                    </a:lnTo>
                    <a:lnTo>
                      <a:pt x="10" y="17"/>
                    </a:lnTo>
                    <a:lnTo>
                      <a:pt x="24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2" name="Freeform 29"/>
              <p:cNvSpPr/>
              <p:nvPr/>
            </p:nvSpPr>
            <p:spPr>
              <a:xfrm>
                <a:off x="1201" y="2490"/>
                <a:ext cx="90" cy="122"/>
              </a:xfrm>
              <a:custGeom>
                <a:avLst/>
                <a:gdLst>
                  <a:gd name="txL" fmla="*/ 0 w 90"/>
                  <a:gd name="txT" fmla="*/ 0 h 122"/>
                  <a:gd name="txR" fmla="*/ 90 w 90"/>
                  <a:gd name="txB" fmla="*/ 122 h 122"/>
                </a:gdLst>
                <a:ahLst/>
                <a:cxnLst>
                  <a:cxn ang="0">
                    <a:pos x="29" y="0"/>
                  </a:cxn>
                  <a:cxn ang="0">
                    <a:pos x="29" y="11"/>
                  </a:cxn>
                  <a:cxn ang="0">
                    <a:pos x="33" y="22"/>
                  </a:cxn>
                  <a:cxn ang="0">
                    <a:pos x="38" y="28"/>
                  </a:cxn>
                  <a:cxn ang="0">
                    <a:pos x="43" y="33"/>
                  </a:cxn>
                  <a:cxn ang="0">
                    <a:pos x="52" y="39"/>
                  </a:cxn>
                  <a:cxn ang="0">
                    <a:pos x="62" y="44"/>
                  </a:cxn>
                  <a:cxn ang="0">
                    <a:pos x="62" y="61"/>
                  </a:cxn>
                  <a:cxn ang="0">
                    <a:pos x="71" y="78"/>
                  </a:cxn>
                  <a:cxn ang="0">
                    <a:pos x="86" y="100"/>
                  </a:cxn>
                  <a:cxn ang="0">
                    <a:pos x="90" y="105"/>
                  </a:cxn>
                  <a:cxn ang="0">
                    <a:pos x="90" y="111"/>
                  </a:cxn>
                  <a:cxn ang="0">
                    <a:pos x="90" y="117"/>
                  </a:cxn>
                  <a:cxn ang="0">
                    <a:pos x="86" y="117"/>
                  </a:cxn>
                  <a:cxn ang="0">
                    <a:pos x="81" y="122"/>
                  </a:cxn>
                  <a:cxn ang="0">
                    <a:pos x="67" y="122"/>
                  </a:cxn>
                  <a:cxn ang="0">
                    <a:pos x="57" y="122"/>
                  </a:cxn>
                  <a:cxn ang="0">
                    <a:pos x="43" y="111"/>
                  </a:cxn>
                  <a:cxn ang="0">
                    <a:pos x="33" y="94"/>
                  </a:cxn>
                  <a:cxn ang="0">
                    <a:pos x="24" y="78"/>
                  </a:cxn>
                  <a:cxn ang="0">
                    <a:pos x="10" y="61"/>
                  </a:cxn>
                  <a:cxn ang="0">
                    <a:pos x="0" y="39"/>
                  </a:cxn>
                  <a:cxn ang="0">
                    <a:pos x="5" y="28"/>
                  </a:cxn>
                  <a:cxn ang="0">
                    <a:pos x="10" y="17"/>
                  </a:cxn>
                  <a:cxn ang="0">
                    <a:pos x="24" y="0"/>
                  </a:cxn>
                  <a:cxn ang="0">
                    <a:pos x="29" y="0"/>
                  </a:cxn>
                </a:cxnLst>
                <a:rect l="txL" t="txT" r="txR" b="txB"/>
                <a:pathLst>
                  <a:path w="90" h="122">
                    <a:moveTo>
                      <a:pt x="29" y="0"/>
                    </a:moveTo>
                    <a:lnTo>
                      <a:pt x="29" y="11"/>
                    </a:lnTo>
                    <a:lnTo>
                      <a:pt x="33" y="22"/>
                    </a:lnTo>
                    <a:lnTo>
                      <a:pt x="38" y="28"/>
                    </a:lnTo>
                    <a:lnTo>
                      <a:pt x="43" y="33"/>
                    </a:lnTo>
                    <a:lnTo>
                      <a:pt x="52" y="39"/>
                    </a:lnTo>
                    <a:lnTo>
                      <a:pt x="62" y="44"/>
                    </a:lnTo>
                    <a:lnTo>
                      <a:pt x="62" y="61"/>
                    </a:lnTo>
                    <a:lnTo>
                      <a:pt x="71" y="78"/>
                    </a:lnTo>
                    <a:lnTo>
                      <a:pt x="86" y="100"/>
                    </a:lnTo>
                    <a:lnTo>
                      <a:pt x="90" y="105"/>
                    </a:lnTo>
                    <a:lnTo>
                      <a:pt x="90" y="111"/>
                    </a:lnTo>
                    <a:lnTo>
                      <a:pt x="90" y="117"/>
                    </a:lnTo>
                    <a:lnTo>
                      <a:pt x="86" y="117"/>
                    </a:lnTo>
                    <a:lnTo>
                      <a:pt x="81" y="122"/>
                    </a:lnTo>
                    <a:lnTo>
                      <a:pt x="67" y="122"/>
                    </a:lnTo>
                    <a:lnTo>
                      <a:pt x="57" y="122"/>
                    </a:lnTo>
                    <a:lnTo>
                      <a:pt x="43" y="111"/>
                    </a:lnTo>
                    <a:lnTo>
                      <a:pt x="33" y="94"/>
                    </a:lnTo>
                    <a:lnTo>
                      <a:pt x="24" y="78"/>
                    </a:lnTo>
                    <a:lnTo>
                      <a:pt x="10" y="61"/>
                    </a:lnTo>
                    <a:lnTo>
                      <a:pt x="0" y="39"/>
                    </a:lnTo>
                    <a:lnTo>
                      <a:pt x="5" y="28"/>
                    </a:lnTo>
                    <a:lnTo>
                      <a:pt x="10" y="17"/>
                    </a:lnTo>
                    <a:lnTo>
                      <a:pt x="24" y="0"/>
                    </a:lnTo>
                    <a:lnTo>
                      <a:pt x="29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3" name="Freeform 30"/>
              <p:cNvSpPr/>
              <p:nvPr/>
            </p:nvSpPr>
            <p:spPr>
              <a:xfrm>
                <a:off x="399" y="1869"/>
                <a:ext cx="14" cy="5"/>
              </a:xfrm>
              <a:custGeom>
                <a:avLst/>
                <a:gdLst>
                  <a:gd name="txL" fmla="*/ 0 w 14"/>
                  <a:gd name="txT" fmla="*/ 0 h 5"/>
                  <a:gd name="txR" fmla="*/ 14 w 14"/>
                  <a:gd name="txB" fmla="*/ 5 h 5"/>
                </a:gdLst>
                <a:ahLst/>
                <a:cxnLst>
                  <a:cxn ang="0">
                    <a:pos x="9" y="0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9" y="0"/>
                  </a:cxn>
                </a:cxnLst>
                <a:rect l="txL" t="txT" r="txR" b="txB"/>
                <a:pathLst>
                  <a:path w="14" h="5">
                    <a:moveTo>
                      <a:pt x="9" y="0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9" y="5"/>
                    </a:lnTo>
                    <a:lnTo>
                      <a:pt x="14" y="5"/>
                    </a:lnTo>
                    <a:lnTo>
                      <a:pt x="14" y="0"/>
                    </a:lnTo>
                    <a:lnTo>
                      <a:pt x="9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4" name="Freeform 31"/>
              <p:cNvSpPr/>
              <p:nvPr/>
            </p:nvSpPr>
            <p:spPr>
              <a:xfrm>
                <a:off x="408" y="1858"/>
                <a:ext cx="10" cy="11"/>
              </a:xfrm>
              <a:custGeom>
                <a:avLst/>
                <a:gdLst>
                  <a:gd name="txL" fmla="*/ 0 w 10"/>
                  <a:gd name="txT" fmla="*/ 0 h 11"/>
                  <a:gd name="txR" fmla="*/ 10 w 10"/>
                  <a:gd name="txB" fmla="*/ 11 h 11"/>
                </a:gdLst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5" y="11"/>
                  </a:cxn>
                  <a:cxn ang="0">
                    <a:pos x="10" y="5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11"/>
                  </a:cxn>
                </a:cxnLst>
                <a:rect l="txL" t="txT" r="txR" b="txB"/>
                <a:pathLst>
                  <a:path w="10" h="11">
                    <a:moveTo>
                      <a:pt x="0" y="11"/>
                    </a:moveTo>
                    <a:lnTo>
                      <a:pt x="0" y="11"/>
                    </a:lnTo>
                    <a:lnTo>
                      <a:pt x="5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5" name="Freeform 32"/>
              <p:cNvSpPr/>
              <p:nvPr/>
            </p:nvSpPr>
            <p:spPr>
              <a:xfrm>
                <a:off x="404" y="1858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4" y="11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11"/>
                  </a:cxn>
                </a:cxnLst>
                <a:rect l="txL" t="txT" r="txR" b="txB"/>
                <a:pathLst>
                  <a:path w="9" h="11">
                    <a:moveTo>
                      <a:pt x="4" y="11"/>
                    </a:moveTo>
                    <a:lnTo>
                      <a:pt x="0" y="11"/>
                    </a:lnTo>
                    <a:lnTo>
                      <a:pt x="4" y="11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6" name="Freeform 33"/>
              <p:cNvSpPr/>
              <p:nvPr/>
            </p:nvSpPr>
            <p:spPr>
              <a:xfrm>
                <a:off x="404" y="1858"/>
                <a:ext cx="4" cy="11"/>
              </a:xfrm>
              <a:custGeom>
                <a:avLst/>
                <a:gdLst>
                  <a:gd name="txL" fmla="*/ 0 w 4"/>
                  <a:gd name="txT" fmla="*/ 0 h 11"/>
                  <a:gd name="txR" fmla="*/ 4 w 4"/>
                  <a:gd name="txB" fmla="*/ 11 h 11"/>
                </a:gdLst>
                <a:ahLst/>
                <a:cxnLst>
                  <a:cxn ang="0">
                    <a:pos x="0" y="5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txL" t="txT" r="txR" b="txB"/>
                <a:pathLst>
                  <a:path w="4" h="11">
                    <a:moveTo>
                      <a:pt x="0" y="5"/>
                    </a:moveTo>
                    <a:lnTo>
                      <a:pt x="0" y="11"/>
                    </a:ln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7" name="Freeform 34"/>
              <p:cNvSpPr/>
              <p:nvPr/>
            </p:nvSpPr>
            <p:spPr>
              <a:xfrm>
                <a:off x="408" y="2019"/>
                <a:ext cx="238" cy="160"/>
              </a:xfrm>
              <a:custGeom>
                <a:avLst/>
                <a:gdLst>
                  <a:gd name="txL" fmla="*/ 0 w 238"/>
                  <a:gd name="txT" fmla="*/ 0 h 160"/>
                  <a:gd name="txR" fmla="*/ 238 w 238"/>
                  <a:gd name="txB" fmla="*/ 160 h 160"/>
                </a:gdLst>
                <a:ahLst/>
                <a:cxnLst>
                  <a:cxn ang="0">
                    <a:pos x="0" y="55"/>
                  </a:cxn>
                  <a:cxn ang="0">
                    <a:pos x="0" y="33"/>
                  </a:cxn>
                  <a:cxn ang="0">
                    <a:pos x="43" y="0"/>
                  </a:cxn>
                  <a:cxn ang="0">
                    <a:pos x="57" y="16"/>
                  </a:cxn>
                  <a:cxn ang="0">
                    <a:pos x="71" y="55"/>
                  </a:cxn>
                  <a:cxn ang="0">
                    <a:pos x="76" y="77"/>
                  </a:cxn>
                  <a:cxn ang="0">
                    <a:pos x="90" y="72"/>
                  </a:cxn>
                  <a:cxn ang="0">
                    <a:pos x="128" y="66"/>
                  </a:cxn>
                  <a:cxn ang="0">
                    <a:pos x="147" y="55"/>
                  </a:cxn>
                  <a:cxn ang="0">
                    <a:pos x="171" y="49"/>
                  </a:cxn>
                  <a:cxn ang="0">
                    <a:pos x="181" y="38"/>
                  </a:cxn>
                  <a:cxn ang="0">
                    <a:pos x="190" y="27"/>
                  </a:cxn>
                  <a:cxn ang="0">
                    <a:pos x="195" y="22"/>
                  </a:cxn>
                  <a:cxn ang="0">
                    <a:pos x="209" y="27"/>
                  </a:cxn>
                  <a:cxn ang="0">
                    <a:pos x="219" y="22"/>
                  </a:cxn>
                  <a:cxn ang="0">
                    <a:pos x="228" y="22"/>
                  </a:cxn>
                  <a:cxn ang="0">
                    <a:pos x="233" y="22"/>
                  </a:cxn>
                  <a:cxn ang="0">
                    <a:pos x="233" y="27"/>
                  </a:cxn>
                  <a:cxn ang="0">
                    <a:pos x="228" y="33"/>
                  </a:cxn>
                  <a:cxn ang="0">
                    <a:pos x="223" y="33"/>
                  </a:cxn>
                  <a:cxn ang="0">
                    <a:pos x="209" y="38"/>
                  </a:cxn>
                  <a:cxn ang="0">
                    <a:pos x="209" y="44"/>
                  </a:cxn>
                  <a:cxn ang="0">
                    <a:pos x="214" y="49"/>
                  </a:cxn>
                  <a:cxn ang="0">
                    <a:pos x="219" y="49"/>
                  </a:cxn>
                  <a:cxn ang="0">
                    <a:pos x="238" y="44"/>
                  </a:cxn>
                  <a:cxn ang="0">
                    <a:pos x="233" y="61"/>
                  </a:cxn>
                  <a:cxn ang="0">
                    <a:pos x="209" y="83"/>
                  </a:cxn>
                  <a:cxn ang="0">
                    <a:pos x="195" y="88"/>
                  </a:cxn>
                  <a:cxn ang="0">
                    <a:pos x="181" y="83"/>
                  </a:cxn>
                  <a:cxn ang="0">
                    <a:pos x="162" y="99"/>
                  </a:cxn>
                  <a:cxn ang="0">
                    <a:pos x="133" y="116"/>
                  </a:cxn>
                  <a:cxn ang="0">
                    <a:pos x="90" y="144"/>
                  </a:cxn>
                  <a:cxn ang="0">
                    <a:pos x="71" y="155"/>
                  </a:cxn>
                  <a:cxn ang="0">
                    <a:pos x="57" y="160"/>
                  </a:cxn>
                  <a:cxn ang="0">
                    <a:pos x="48" y="155"/>
                  </a:cxn>
                  <a:cxn ang="0">
                    <a:pos x="38" y="144"/>
                  </a:cxn>
                  <a:cxn ang="0">
                    <a:pos x="29" y="127"/>
                  </a:cxn>
                  <a:cxn ang="0">
                    <a:pos x="19" y="116"/>
                  </a:cxn>
                  <a:cxn ang="0">
                    <a:pos x="15" y="99"/>
                  </a:cxn>
                  <a:cxn ang="0">
                    <a:pos x="0" y="55"/>
                  </a:cxn>
                </a:cxnLst>
                <a:rect l="txL" t="txT" r="txR" b="txB"/>
                <a:pathLst>
                  <a:path w="238" h="160">
                    <a:moveTo>
                      <a:pt x="0" y="55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7" y="16"/>
                    </a:lnTo>
                    <a:lnTo>
                      <a:pt x="71" y="55"/>
                    </a:lnTo>
                    <a:lnTo>
                      <a:pt x="76" y="77"/>
                    </a:lnTo>
                    <a:lnTo>
                      <a:pt x="90" y="72"/>
                    </a:lnTo>
                    <a:lnTo>
                      <a:pt x="128" y="66"/>
                    </a:lnTo>
                    <a:lnTo>
                      <a:pt x="147" y="55"/>
                    </a:lnTo>
                    <a:lnTo>
                      <a:pt x="171" y="49"/>
                    </a:lnTo>
                    <a:lnTo>
                      <a:pt x="181" y="38"/>
                    </a:lnTo>
                    <a:lnTo>
                      <a:pt x="190" y="27"/>
                    </a:lnTo>
                    <a:lnTo>
                      <a:pt x="195" y="22"/>
                    </a:lnTo>
                    <a:lnTo>
                      <a:pt x="209" y="27"/>
                    </a:lnTo>
                    <a:lnTo>
                      <a:pt x="219" y="22"/>
                    </a:lnTo>
                    <a:lnTo>
                      <a:pt x="228" y="22"/>
                    </a:lnTo>
                    <a:lnTo>
                      <a:pt x="233" y="22"/>
                    </a:lnTo>
                    <a:lnTo>
                      <a:pt x="233" y="27"/>
                    </a:lnTo>
                    <a:lnTo>
                      <a:pt x="228" y="33"/>
                    </a:lnTo>
                    <a:lnTo>
                      <a:pt x="223" y="33"/>
                    </a:lnTo>
                    <a:lnTo>
                      <a:pt x="209" y="38"/>
                    </a:lnTo>
                    <a:lnTo>
                      <a:pt x="209" y="44"/>
                    </a:lnTo>
                    <a:lnTo>
                      <a:pt x="214" y="49"/>
                    </a:lnTo>
                    <a:lnTo>
                      <a:pt x="219" y="49"/>
                    </a:lnTo>
                    <a:lnTo>
                      <a:pt x="238" y="44"/>
                    </a:lnTo>
                    <a:lnTo>
                      <a:pt x="233" y="61"/>
                    </a:lnTo>
                    <a:lnTo>
                      <a:pt x="209" y="83"/>
                    </a:lnTo>
                    <a:lnTo>
                      <a:pt x="195" y="88"/>
                    </a:lnTo>
                    <a:lnTo>
                      <a:pt x="181" y="83"/>
                    </a:lnTo>
                    <a:lnTo>
                      <a:pt x="162" y="99"/>
                    </a:lnTo>
                    <a:lnTo>
                      <a:pt x="133" y="116"/>
                    </a:lnTo>
                    <a:lnTo>
                      <a:pt x="90" y="144"/>
                    </a:lnTo>
                    <a:lnTo>
                      <a:pt x="71" y="155"/>
                    </a:lnTo>
                    <a:lnTo>
                      <a:pt x="57" y="160"/>
                    </a:lnTo>
                    <a:lnTo>
                      <a:pt x="48" y="155"/>
                    </a:lnTo>
                    <a:lnTo>
                      <a:pt x="38" y="144"/>
                    </a:lnTo>
                    <a:lnTo>
                      <a:pt x="29" y="127"/>
                    </a:lnTo>
                    <a:lnTo>
                      <a:pt x="19" y="116"/>
                    </a:lnTo>
                    <a:lnTo>
                      <a:pt x="15" y="99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8" name="Freeform 35"/>
              <p:cNvSpPr/>
              <p:nvPr/>
            </p:nvSpPr>
            <p:spPr>
              <a:xfrm>
                <a:off x="318" y="2296"/>
                <a:ext cx="280" cy="349"/>
              </a:xfrm>
              <a:custGeom>
                <a:avLst/>
                <a:gdLst>
                  <a:gd name="txL" fmla="*/ 0 w 280"/>
                  <a:gd name="txT" fmla="*/ 0 h 349"/>
                  <a:gd name="txR" fmla="*/ 280 w 280"/>
                  <a:gd name="txB" fmla="*/ 349 h 349"/>
                </a:gdLst>
                <a:ahLst/>
                <a:cxnLst>
                  <a:cxn ang="0">
                    <a:pos x="138" y="0"/>
                  </a:cxn>
                  <a:cxn ang="0">
                    <a:pos x="176" y="17"/>
                  </a:cxn>
                  <a:cxn ang="0">
                    <a:pos x="199" y="44"/>
                  </a:cxn>
                  <a:cxn ang="0">
                    <a:pos x="218" y="72"/>
                  </a:cxn>
                  <a:cxn ang="0">
                    <a:pos x="233" y="94"/>
                  </a:cxn>
                  <a:cxn ang="0">
                    <a:pos x="247" y="116"/>
                  </a:cxn>
                  <a:cxn ang="0">
                    <a:pos x="266" y="144"/>
                  </a:cxn>
                  <a:cxn ang="0">
                    <a:pos x="271" y="155"/>
                  </a:cxn>
                  <a:cxn ang="0">
                    <a:pos x="271" y="172"/>
                  </a:cxn>
                  <a:cxn ang="0">
                    <a:pos x="271" y="177"/>
                  </a:cxn>
                  <a:cxn ang="0">
                    <a:pos x="271" y="188"/>
                  </a:cxn>
                  <a:cxn ang="0">
                    <a:pos x="275" y="222"/>
                  </a:cxn>
                  <a:cxn ang="0">
                    <a:pos x="280" y="261"/>
                  </a:cxn>
                  <a:cxn ang="0">
                    <a:pos x="280" y="277"/>
                  </a:cxn>
                  <a:cxn ang="0">
                    <a:pos x="280" y="322"/>
                  </a:cxn>
                  <a:cxn ang="0">
                    <a:pos x="256" y="349"/>
                  </a:cxn>
                  <a:cxn ang="0">
                    <a:pos x="228" y="322"/>
                  </a:cxn>
                  <a:cxn ang="0">
                    <a:pos x="204" y="299"/>
                  </a:cxn>
                  <a:cxn ang="0">
                    <a:pos x="195" y="261"/>
                  </a:cxn>
                  <a:cxn ang="0">
                    <a:pos x="195" y="233"/>
                  </a:cxn>
                  <a:cxn ang="0">
                    <a:pos x="195" y="216"/>
                  </a:cxn>
                  <a:cxn ang="0">
                    <a:pos x="195" y="194"/>
                  </a:cxn>
                  <a:cxn ang="0">
                    <a:pos x="171" y="172"/>
                  </a:cxn>
                  <a:cxn ang="0">
                    <a:pos x="157" y="161"/>
                  </a:cxn>
                  <a:cxn ang="0">
                    <a:pos x="123" y="127"/>
                  </a:cxn>
                  <a:cxn ang="0">
                    <a:pos x="109" y="116"/>
                  </a:cxn>
                  <a:cxn ang="0">
                    <a:pos x="133" y="188"/>
                  </a:cxn>
                  <a:cxn ang="0">
                    <a:pos x="133" y="205"/>
                  </a:cxn>
                  <a:cxn ang="0">
                    <a:pos x="128" y="222"/>
                  </a:cxn>
                  <a:cxn ang="0">
                    <a:pos x="123" y="233"/>
                  </a:cxn>
                  <a:cxn ang="0">
                    <a:pos x="105" y="288"/>
                  </a:cxn>
                  <a:cxn ang="0">
                    <a:pos x="95" y="311"/>
                  </a:cxn>
                  <a:cxn ang="0">
                    <a:pos x="67" y="338"/>
                  </a:cxn>
                  <a:cxn ang="0">
                    <a:pos x="29" y="322"/>
                  </a:cxn>
                  <a:cxn ang="0">
                    <a:pos x="29" y="288"/>
                  </a:cxn>
                  <a:cxn ang="0">
                    <a:pos x="33" y="249"/>
                  </a:cxn>
                  <a:cxn ang="0">
                    <a:pos x="38" y="227"/>
                  </a:cxn>
                  <a:cxn ang="0">
                    <a:pos x="38" y="216"/>
                  </a:cxn>
                  <a:cxn ang="0">
                    <a:pos x="43" y="205"/>
                  </a:cxn>
                  <a:cxn ang="0">
                    <a:pos x="52" y="188"/>
                  </a:cxn>
                  <a:cxn ang="0">
                    <a:pos x="38" y="172"/>
                  </a:cxn>
                  <a:cxn ang="0">
                    <a:pos x="19" y="144"/>
                  </a:cxn>
                  <a:cxn ang="0">
                    <a:pos x="0" y="105"/>
                  </a:cxn>
                  <a:cxn ang="0">
                    <a:pos x="138" y="0"/>
                  </a:cxn>
                </a:cxnLst>
                <a:rect l="txL" t="txT" r="txR" b="txB"/>
                <a:pathLst>
                  <a:path w="280" h="349">
                    <a:moveTo>
                      <a:pt x="138" y="0"/>
                    </a:moveTo>
                    <a:lnTo>
                      <a:pt x="176" y="17"/>
                    </a:lnTo>
                    <a:lnTo>
                      <a:pt x="199" y="44"/>
                    </a:lnTo>
                    <a:lnTo>
                      <a:pt x="218" y="72"/>
                    </a:lnTo>
                    <a:lnTo>
                      <a:pt x="233" y="94"/>
                    </a:lnTo>
                    <a:lnTo>
                      <a:pt x="247" y="116"/>
                    </a:lnTo>
                    <a:lnTo>
                      <a:pt x="266" y="144"/>
                    </a:lnTo>
                    <a:lnTo>
                      <a:pt x="271" y="155"/>
                    </a:lnTo>
                    <a:lnTo>
                      <a:pt x="271" y="172"/>
                    </a:lnTo>
                    <a:lnTo>
                      <a:pt x="271" y="177"/>
                    </a:lnTo>
                    <a:lnTo>
                      <a:pt x="271" y="188"/>
                    </a:lnTo>
                    <a:lnTo>
                      <a:pt x="275" y="222"/>
                    </a:lnTo>
                    <a:lnTo>
                      <a:pt x="280" y="261"/>
                    </a:lnTo>
                    <a:lnTo>
                      <a:pt x="280" y="277"/>
                    </a:lnTo>
                    <a:lnTo>
                      <a:pt x="280" y="322"/>
                    </a:lnTo>
                    <a:lnTo>
                      <a:pt x="256" y="349"/>
                    </a:lnTo>
                    <a:lnTo>
                      <a:pt x="228" y="322"/>
                    </a:lnTo>
                    <a:lnTo>
                      <a:pt x="204" y="299"/>
                    </a:lnTo>
                    <a:lnTo>
                      <a:pt x="195" y="261"/>
                    </a:lnTo>
                    <a:lnTo>
                      <a:pt x="195" y="233"/>
                    </a:lnTo>
                    <a:lnTo>
                      <a:pt x="195" y="216"/>
                    </a:lnTo>
                    <a:lnTo>
                      <a:pt x="195" y="194"/>
                    </a:lnTo>
                    <a:lnTo>
                      <a:pt x="171" y="172"/>
                    </a:lnTo>
                    <a:lnTo>
                      <a:pt x="157" y="161"/>
                    </a:lnTo>
                    <a:lnTo>
                      <a:pt x="123" y="127"/>
                    </a:lnTo>
                    <a:lnTo>
                      <a:pt x="109" y="116"/>
                    </a:lnTo>
                    <a:lnTo>
                      <a:pt x="133" y="188"/>
                    </a:lnTo>
                    <a:lnTo>
                      <a:pt x="133" y="205"/>
                    </a:lnTo>
                    <a:lnTo>
                      <a:pt x="128" y="222"/>
                    </a:lnTo>
                    <a:lnTo>
                      <a:pt x="123" y="233"/>
                    </a:lnTo>
                    <a:lnTo>
                      <a:pt x="105" y="288"/>
                    </a:lnTo>
                    <a:lnTo>
                      <a:pt x="95" y="311"/>
                    </a:lnTo>
                    <a:lnTo>
                      <a:pt x="67" y="338"/>
                    </a:lnTo>
                    <a:lnTo>
                      <a:pt x="29" y="322"/>
                    </a:lnTo>
                    <a:lnTo>
                      <a:pt x="29" y="288"/>
                    </a:lnTo>
                    <a:lnTo>
                      <a:pt x="33" y="249"/>
                    </a:lnTo>
                    <a:lnTo>
                      <a:pt x="38" y="227"/>
                    </a:lnTo>
                    <a:lnTo>
                      <a:pt x="38" y="216"/>
                    </a:lnTo>
                    <a:lnTo>
                      <a:pt x="43" y="205"/>
                    </a:lnTo>
                    <a:lnTo>
                      <a:pt x="52" y="188"/>
                    </a:lnTo>
                    <a:lnTo>
                      <a:pt x="38" y="172"/>
                    </a:lnTo>
                    <a:lnTo>
                      <a:pt x="19" y="144"/>
                    </a:lnTo>
                    <a:lnTo>
                      <a:pt x="0" y="10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89" name="Freeform 36"/>
              <p:cNvSpPr/>
              <p:nvPr/>
            </p:nvSpPr>
            <p:spPr>
              <a:xfrm>
                <a:off x="294" y="1786"/>
                <a:ext cx="138" cy="144"/>
              </a:xfrm>
              <a:custGeom>
                <a:avLst/>
                <a:gdLst>
                  <a:gd name="txL" fmla="*/ 0 w 138"/>
                  <a:gd name="txT" fmla="*/ 0 h 144"/>
                  <a:gd name="txR" fmla="*/ 138 w 138"/>
                  <a:gd name="txB" fmla="*/ 144 h 144"/>
                </a:gdLst>
                <a:ahLst/>
                <a:cxnLst>
                  <a:cxn ang="0">
                    <a:pos x="53" y="0"/>
                  </a:cxn>
                  <a:cxn ang="0">
                    <a:pos x="62" y="0"/>
                  </a:cxn>
                  <a:cxn ang="0">
                    <a:pos x="72" y="0"/>
                  </a:cxn>
                  <a:cxn ang="0">
                    <a:pos x="91" y="5"/>
                  </a:cxn>
                  <a:cxn ang="0">
                    <a:pos x="110" y="5"/>
                  </a:cxn>
                  <a:cxn ang="0">
                    <a:pos x="119" y="11"/>
                  </a:cxn>
                  <a:cxn ang="0">
                    <a:pos x="124" y="16"/>
                  </a:cxn>
                  <a:cxn ang="0">
                    <a:pos x="133" y="33"/>
                  </a:cxn>
                  <a:cxn ang="0">
                    <a:pos x="138" y="44"/>
                  </a:cxn>
                  <a:cxn ang="0">
                    <a:pos x="138" y="50"/>
                  </a:cxn>
                  <a:cxn ang="0">
                    <a:pos x="133" y="55"/>
                  </a:cxn>
                  <a:cxn ang="0">
                    <a:pos x="129" y="55"/>
                  </a:cxn>
                  <a:cxn ang="0">
                    <a:pos x="114" y="66"/>
                  </a:cxn>
                  <a:cxn ang="0">
                    <a:pos x="105" y="66"/>
                  </a:cxn>
                  <a:cxn ang="0">
                    <a:pos x="81" y="72"/>
                  </a:cxn>
                  <a:cxn ang="0">
                    <a:pos x="86" y="77"/>
                  </a:cxn>
                  <a:cxn ang="0">
                    <a:pos x="86" y="83"/>
                  </a:cxn>
                  <a:cxn ang="0">
                    <a:pos x="86" y="99"/>
                  </a:cxn>
                  <a:cxn ang="0">
                    <a:pos x="72" y="105"/>
                  </a:cxn>
                  <a:cxn ang="0">
                    <a:pos x="72" y="88"/>
                  </a:cxn>
                  <a:cxn ang="0">
                    <a:pos x="72" y="88"/>
                  </a:cxn>
                  <a:cxn ang="0">
                    <a:pos x="67" y="83"/>
                  </a:cxn>
                  <a:cxn ang="0">
                    <a:pos x="62" y="83"/>
                  </a:cxn>
                  <a:cxn ang="0">
                    <a:pos x="57" y="88"/>
                  </a:cxn>
                  <a:cxn ang="0">
                    <a:pos x="53" y="94"/>
                  </a:cxn>
                  <a:cxn ang="0">
                    <a:pos x="53" y="99"/>
                  </a:cxn>
                  <a:cxn ang="0">
                    <a:pos x="53" y="105"/>
                  </a:cxn>
                  <a:cxn ang="0">
                    <a:pos x="53" y="111"/>
                  </a:cxn>
                  <a:cxn ang="0">
                    <a:pos x="57" y="122"/>
                  </a:cxn>
                  <a:cxn ang="0">
                    <a:pos x="57" y="127"/>
                  </a:cxn>
                  <a:cxn ang="0">
                    <a:pos x="48" y="133"/>
                  </a:cxn>
                  <a:cxn ang="0">
                    <a:pos x="29" y="144"/>
                  </a:cxn>
                  <a:cxn ang="0">
                    <a:pos x="24" y="144"/>
                  </a:cxn>
                  <a:cxn ang="0">
                    <a:pos x="15" y="144"/>
                  </a:cxn>
                  <a:cxn ang="0">
                    <a:pos x="10" y="133"/>
                  </a:cxn>
                  <a:cxn ang="0">
                    <a:pos x="10" y="127"/>
                  </a:cxn>
                  <a:cxn ang="0">
                    <a:pos x="15" y="122"/>
                  </a:cxn>
                  <a:cxn ang="0">
                    <a:pos x="15" y="116"/>
                  </a:cxn>
                  <a:cxn ang="0">
                    <a:pos x="15" y="111"/>
                  </a:cxn>
                  <a:cxn ang="0">
                    <a:pos x="5" y="105"/>
                  </a:cxn>
                  <a:cxn ang="0">
                    <a:pos x="5" y="88"/>
                  </a:cxn>
                  <a:cxn ang="0">
                    <a:pos x="0" y="77"/>
                  </a:cxn>
                  <a:cxn ang="0">
                    <a:pos x="0" y="66"/>
                  </a:cxn>
                  <a:cxn ang="0">
                    <a:pos x="0" y="50"/>
                  </a:cxn>
                  <a:cxn ang="0">
                    <a:pos x="5" y="33"/>
                  </a:cxn>
                  <a:cxn ang="0">
                    <a:pos x="10" y="22"/>
                  </a:cxn>
                  <a:cxn ang="0">
                    <a:pos x="19" y="16"/>
                  </a:cxn>
                  <a:cxn ang="0">
                    <a:pos x="38" y="5"/>
                  </a:cxn>
                  <a:cxn ang="0">
                    <a:pos x="53" y="0"/>
                  </a:cxn>
                </a:cxnLst>
                <a:rect l="txL" t="txT" r="txR" b="txB"/>
                <a:pathLst>
                  <a:path w="138" h="144">
                    <a:moveTo>
                      <a:pt x="53" y="0"/>
                    </a:moveTo>
                    <a:lnTo>
                      <a:pt x="62" y="0"/>
                    </a:lnTo>
                    <a:lnTo>
                      <a:pt x="72" y="0"/>
                    </a:lnTo>
                    <a:lnTo>
                      <a:pt x="91" y="5"/>
                    </a:lnTo>
                    <a:lnTo>
                      <a:pt x="110" y="5"/>
                    </a:lnTo>
                    <a:lnTo>
                      <a:pt x="119" y="11"/>
                    </a:lnTo>
                    <a:lnTo>
                      <a:pt x="124" y="16"/>
                    </a:lnTo>
                    <a:lnTo>
                      <a:pt x="133" y="33"/>
                    </a:lnTo>
                    <a:lnTo>
                      <a:pt x="138" y="44"/>
                    </a:lnTo>
                    <a:lnTo>
                      <a:pt x="138" y="50"/>
                    </a:lnTo>
                    <a:lnTo>
                      <a:pt x="133" y="55"/>
                    </a:lnTo>
                    <a:lnTo>
                      <a:pt x="129" y="55"/>
                    </a:lnTo>
                    <a:lnTo>
                      <a:pt x="114" y="66"/>
                    </a:lnTo>
                    <a:lnTo>
                      <a:pt x="105" y="66"/>
                    </a:lnTo>
                    <a:lnTo>
                      <a:pt x="81" y="72"/>
                    </a:lnTo>
                    <a:lnTo>
                      <a:pt x="86" y="77"/>
                    </a:lnTo>
                    <a:lnTo>
                      <a:pt x="86" y="83"/>
                    </a:lnTo>
                    <a:lnTo>
                      <a:pt x="86" y="99"/>
                    </a:lnTo>
                    <a:lnTo>
                      <a:pt x="72" y="105"/>
                    </a:lnTo>
                    <a:lnTo>
                      <a:pt x="72" y="88"/>
                    </a:lnTo>
                    <a:lnTo>
                      <a:pt x="67" y="83"/>
                    </a:lnTo>
                    <a:lnTo>
                      <a:pt x="62" y="83"/>
                    </a:lnTo>
                    <a:lnTo>
                      <a:pt x="57" y="88"/>
                    </a:lnTo>
                    <a:lnTo>
                      <a:pt x="53" y="94"/>
                    </a:lnTo>
                    <a:lnTo>
                      <a:pt x="53" y="99"/>
                    </a:lnTo>
                    <a:lnTo>
                      <a:pt x="53" y="105"/>
                    </a:lnTo>
                    <a:lnTo>
                      <a:pt x="53" y="111"/>
                    </a:lnTo>
                    <a:lnTo>
                      <a:pt x="57" y="122"/>
                    </a:lnTo>
                    <a:lnTo>
                      <a:pt x="57" y="127"/>
                    </a:lnTo>
                    <a:lnTo>
                      <a:pt x="48" y="133"/>
                    </a:lnTo>
                    <a:lnTo>
                      <a:pt x="29" y="144"/>
                    </a:lnTo>
                    <a:lnTo>
                      <a:pt x="24" y="144"/>
                    </a:lnTo>
                    <a:lnTo>
                      <a:pt x="15" y="144"/>
                    </a:lnTo>
                    <a:lnTo>
                      <a:pt x="10" y="133"/>
                    </a:lnTo>
                    <a:lnTo>
                      <a:pt x="10" y="127"/>
                    </a:lnTo>
                    <a:lnTo>
                      <a:pt x="15" y="122"/>
                    </a:lnTo>
                    <a:lnTo>
                      <a:pt x="15" y="116"/>
                    </a:lnTo>
                    <a:lnTo>
                      <a:pt x="15" y="111"/>
                    </a:lnTo>
                    <a:lnTo>
                      <a:pt x="5" y="105"/>
                    </a:lnTo>
                    <a:lnTo>
                      <a:pt x="5" y="88"/>
                    </a:lnTo>
                    <a:lnTo>
                      <a:pt x="0" y="77"/>
                    </a:lnTo>
                    <a:lnTo>
                      <a:pt x="0" y="66"/>
                    </a:lnTo>
                    <a:lnTo>
                      <a:pt x="0" y="50"/>
                    </a:lnTo>
                    <a:lnTo>
                      <a:pt x="5" y="33"/>
                    </a:lnTo>
                    <a:lnTo>
                      <a:pt x="10" y="22"/>
                    </a:lnTo>
                    <a:lnTo>
                      <a:pt x="19" y="16"/>
                    </a:lnTo>
                    <a:lnTo>
                      <a:pt x="38" y="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0" name="Freeform 37"/>
              <p:cNvSpPr/>
              <p:nvPr/>
            </p:nvSpPr>
            <p:spPr>
              <a:xfrm>
                <a:off x="256" y="1935"/>
                <a:ext cx="219" cy="311"/>
              </a:xfrm>
              <a:custGeom>
                <a:avLst/>
                <a:gdLst>
                  <a:gd name="txL" fmla="*/ 0 w 219"/>
                  <a:gd name="txT" fmla="*/ 0 h 311"/>
                  <a:gd name="txR" fmla="*/ 219 w 219"/>
                  <a:gd name="txB" fmla="*/ 311 h 311"/>
                </a:gdLst>
                <a:ahLst/>
                <a:cxnLst>
                  <a:cxn ang="0">
                    <a:pos x="57" y="11"/>
                  </a:cxn>
                  <a:cxn ang="0">
                    <a:pos x="86" y="6"/>
                  </a:cxn>
                  <a:cxn ang="0">
                    <a:pos x="110" y="0"/>
                  </a:cxn>
                  <a:cxn ang="0">
                    <a:pos x="138" y="6"/>
                  </a:cxn>
                  <a:cxn ang="0">
                    <a:pos x="162" y="6"/>
                  </a:cxn>
                  <a:cxn ang="0">
                    <a:pos x="181" y="11"/>
                  </a:cxn>
                  <a:cxn ang="0">
                    <a:pos x="190" y="17"/>
                  </a:cxn>
                  <a:cxn ang="0">
                    <a:pos x="195" y="28"/>
                  </a:cxn>
                  <a:cxn ang="0">
                    <a:pos x="200" y="34"/>
                  </a:cxn>
                  <a:cxn ang="0">
                    <a:pos x="209" y="61"/>
                  </a:cxn>
                  <a:cxn ang="0">
                    <a:pos x="209" y="78"/>
                  </a:cxn>
                  <a:cxn ang="0">
                    <a:pos x="219" y="95"/>
                  </a:cxn>
                  <a:cxn ang="0">
                    <a:pos x="200" y="100"/>
                  </a:cxn>
                  <a:cxn ang="0">
                    <a:pos x="181" y="106"/>
                  </a:cxn>
                  <a:cxn ang="0">
                    <a:pos x="167" y="117"/>
                  </a:cxn>
                  <a:cxn ang="0">
                    <a:pos x="152" y="133"/>
                  </a:cxn>
                  <a:cxn ang="0">
                    <a:pos x="152" y="150"/>
                  </a:cxn>
                  <a:cxn ang="0">
                    <a:pos x="157" y="156"/>
                  </a:cxn>
                  <a:cxn ang="0">
                    <a:pos x="162" y="183"/>
                  </a:cxn>
                  <a:cxn ang="0">
                    <a:pos x="176" y="211"/>
                  </a:cxn>
                  <a:cxn ang="0">
                    <a:pos x="190" y="233"/>
                  </a:cxn>
                  <a:cxn ang="0">
                    <a:pos x="200" y="250"/>
                  </a:cxn>
                  <a:cxn ang="0">
                    <a:pos x="200" y="256"/>
                  </a:cxn>
                  <a:cxn ang="0">
                    <a:pos x="200" y="267"/>
                  </a:cxn>
                  <a:cxn ang="0">
                    <a:pos x="195" y="272"/>
                  </a:cxn>
                  <a:cxn ang="0">
                    <a:pos x="181" y="289"/>
                  </a:cxn>
                  <a:cxn ang="0">
                    <a:pos x="167" y="300"/>
                  </a:cxn>
                  <a:cxn ang="0">
                    <a:pos x="114" y="311"/>
                  </a:cxn>
                  <a:cxn ang="0">
                    <a:pos x="95" y="311"/>
                  </a:cxn>
                  <a:cxn ang="0">
                    <a:pos x="53" y="311"/>
                  </a:cxn>
                  <a:cxn ang="0">
                    <a:pos x="29" y="300"/>
                  </a:cxn>
                  <a:cxn ang="0">
                    <a:pos x="19" y="283"/>
                  </a:cxn>
                  <a:cxn ang="0">
                    <a:pos x="15" y="256"/>
                  </a:cxn>
                  <a:cxn ang="0">
                    <a:pos x="19" y="233"/>
                  </a:cxn>
                  <a:cxn ang="0">
                    <a:pos x="24" y="206"/>
                  </a:cxn>
                  <a:cxn ang="0">
                    <a:pos x="19" y="167"/>
                  </a:cxn>
                  <a:cxn ang="0">
                    <a:pos x="15" y="150"/>
                  </a:cxn>
                  <a:cxn ang="0">
                    <a:pos x="5" y="122"/>
                  </a:cxn>
                  <a:cxn ang="0">
                    <a:pos x="0" y="100"/>
                  </a:cxn>
                  <a:cxn ang="0">
                    <a:pos x="0" y="84"/>
                  </a:cxn>
                  <a:cxn ang="0">
                    <a:pos x="5" y="72"/>
                  </a:cxn>
                  <a:cxn ang="0">
                    <a:pos x="10" y="56"/>
                  </a:cxn>
                  <a:cxn ang="0">
                    <a:pos x="29" y="34"/>
                  </a:cxn>
                  <a:cxn ang="0">
                    <a:pos x="43" y="23"/>
                  </a:cxn>
                  <a:cxn ang="0">
                    <a:pos x="57" y="11"/>
                  </a:cxn>
                </a:cxnLst>
                <a:rect l="txL" t="txT" r="txR" b="txB"/>
                <a:pathLst>
                  <a:path w="219" h="311">
                    <a:moveTo>
                      <a:pt x="57" y="11"/>
                    </a:moveTo>
                    <a:lnTo>
                      <a:pt x="86" y="6"/>
                    </a:lnTo>
                    <a:lnTo>
                      <a:pt x="110" y="0"/>
                    </a:lnTo>
                    <a:lnTo>
                      <a:pt x="138" y="6"/>
                    </a:lnTo>
                    <a:lnTo>
                      <a:pt x="162" y="6"/>
                    </a:lnTo>
                    <a:lnTo>
                      <a:pt x="181" y="11"/>
                    </a:lnTo>
                    <a:lnTo>
                      <a:pt x="190" y="17"/>
                    </a:lnTo>
                    <a:lnTo>
                      <a:pt x="195" y="28"/>
                    </a:lnTo>
                    <a:lnTo>
                      <a:pt x="200" y="34"/>
                    </a:lnTo>
                    <a:lnTo>
                      <a:pt x="209" y="61"/>
                    </a:lnTo>
                    <a:lnTo>
                      <a:pt x="209" y="78"/>
                    </a:lnTo>
                    <a:lnTo>
                      <a:pt x="219" y="95"/>
                    </a:lnTo>
                    <a:lnTo>
                      <a:pt x="200" y="100"/>
                    </a:lnTo>
                    <a:lnTo>
                      <a:pt x="181" y="106"/>
                    </a:lnTo>
                    <a:lnTo>
                      <a:pt x="167" y="117"/>
                    </a:lnTo>
                    <a:lnTo>
                      <a:pt x="152" y="133"/>
                    </a:lnTo>
                    <a:lnTo>
                      <a:pt x="152" y="150"/>
                    </a:lnTo>
                    <a:lnTo>
                      <a:pt x="157" y="156"/>
                    </a:lnTo>
                    <a:lnTo>
                      <a:pt x="162" y="183"/>
                    </a:lnTo>
                    <a:lnTo>
                      <a:pt x="176" y="211"/>
                    </a:lnTo>
                    <a:lnTo>
                      <a:pt x="190" y="233"/>
                    </a:lnTo>
                    <a:lnTo>
                      <a:pt x="200" y="250"/>
                    </a:lnTo>
                    <a:lnTo>
                      <a:pt x="200" y="256"/>
                    </a:lnTo>
                    <a:lnTo>
                      <a:pt x="200" y="267"/>
                    </a:lnTo>
                    <a:lnTo>
                      <a:pt x="195" y="272"/>
                    </a:lnTo>
                    <a:lnTo>
                      <a:pt x="181" y="289"/>
                    </a:lnTo>
                    <a:lnTo>
                      <a:pt x="167" y="300"/>
                    </a:lnTo>
                    <a:lnTo>
                      <a:pt x="114" y="311"/>
                    </a:lnTo>
                    <a:lnTo>
                      <a:pt x="95" y="311"/>
                    </a:lnTo>
                    <a:lnTo>
                      <a:pt x="53" y="311"/>
                    </a:lnTo>
                    <a:lnTo>
                      <a:pt x="29" y="300"/>
                    </a:lnTo>
                    <a:lnTo>
                      <a:pt x="19" y="283"/>
                    </a:lnTo>
                    <a:lnTo>
                      <a:pt x="15" y="256"/>
                    </a:lnTo>
                    <a:lnTo>
                      <a:pt x="19" y="233"/>
                    </a:lnTo>
                    <a:lnTo>
                      <a:pt x="24" y="206"/>
                    </a:lnTo>
                    <a:lnTo>
                      <a:pt x="19" y="167"/>
                    </a:lnTo>
                    <a:lnTo>
                      <a:pt x="15" y="150"/>
                    </a:lnTo>
                    <a:lnTo>
                      <a:pt x="5" y="122"/>
                    </a:lnTo>
                    <a:lnTo>
                      <a:pt x="0" y="100"/>
                    </a:lnTo>
                    <a:lnTo>
                      <a:pt x="0" y="84"/>
                    </a:lnTo>
                    <a:lnTo>
                      <a:pt x="5" y="72"/>
                    </a:lnTo>
                    <a:lnTo>
                      <a:pt x="10" y="56"/>
                    </a:lnTo>
                    <a:lnTo>
                      <a:pt x="29" y="34"/>
                    </a:lnTo>
                    <a:lnTo>
                      <a:pt x="43" y="23"/>
                    </a:ln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FF006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1" name="Freeform 38"/>
              <p:cNvSpPr/>
              <p:nvPr/>
            </p:nvSpPr>
            <p:spPr>
              <a:xfrm>
                <a:off x="285" y="2213"/>
                <a:ext cx="209" cy="205"/>
              </a:xfrm>
              <a:custGeom>
                <a:avLst/>
                <a:gdLst>
                  <a:gd name="txL" fmla="*/ 0 w 209"/>
                  <a:gd name="txT" fmla="*/ 0 h 205"/>
                  <a:gd name="txR" fmla="*/ 209 w 209"/>
                  <a:gd name="txB" fmla="*/ 205 h 205"/>
                </a:gdLst>
                <a:ahLst/>
                <a:cxnLst>
                  <a:cxn ang="0">
                    <a:pos x="9" y="22"/>
                  </a:cxn>
                  <a:cxn ang="0">
                    <a:pos x="14" y="16"/>
                  </a:cxn>
                  <a:cxn ang="0">
                    <a:pos x="24" y="11"/>
                  </a:cxn>
                  <a:cxn ang="0">
                    <a:pos x="52" y="5"/>
                  </a:cxn>
                  <a:cxn ang="0">
                    <a:pos x="81" y="0"/>
                  </a:cxn>
                  <a:cxn ang="0">
                    <a:pos x="109" y="0"/>
                  </a:cxn>
                  <a:cxn ang="0">
                    <a:pos x="152" y="5"/>
                  </a:cxn>
                  <a:cxn ang="0">
                    <a:pos x="161" y="5"/>
                  </a:cxn>
                  <a:cxn ang="0">
                    <a:pos x="171" y="16"/>
                  </a:cxn>
                  <a:cxn ang="0">
                    <a:pos x="175" y="33"/>
                  </a:cxn>
                  <a:cxn ang="0">
                    <a:pos x="180" y="50"/>
                  </a:cxn>
                  <a:cxn ang="0">
                    <a:pos x="190" y="61"/>
                  </a:cxn>
                  <a:cxn ang="0">
                    <a:pos x="199" y="77"/>
                  </a:cxn>
                  <a:cxn ang="0">
                    <a:pos x="209" y="94"/>
                  </a:cxn>
                  <a:cxn ang="0">
                    <a:pos x="199" y="100"/>
                  </a:cxn>
                  <a:cxn ang="0">
                    <a:pos x="190" y="100"/>
                  </a:cxn>
                  <a:cxn ang="0">
                    <a:pos x="175" y="105"/>
                  </a:cxn>
                  <a:cxn ang="0">
                    <a:pos x="166" y="111"/>
                  </a:cxn>
                  <a:cxn ang="0">
                    <a:pos x="156" y="116"/>
                  </a:cxn>
                  <a:cxn ang="0">
                    <a:pos x="142" y="133"/>
                  </a:cxn>
                  <a:cxn ang="0">
                    <a:pos x="133" y="149"/>
                  </a:cxn>
                  <a:cxn ang="0">
                    <a:pos x="128" y="166"/>
                  </a:cxn>
                  <a:cxn ang="0">
                    <a:pos x="128" y="183"/>
                  </a:cxn>
                  <a:cxn ang="0">
                    <a:pos x="100" y="183"/>
                  </a:cxn>
                  <a:cxn ang="0">
                    <a:pos x="71" y="183"/>
                  </a:cxn>
                  <a:cxn ang="0">
                    <a:pos x="47" y="188"/>
                  </a:cxn>
                  <a:cxn ang="0">
                    <a:pos x="38" y="194"/>
                  </a:cxn>
                  <a:cxn ang="0">
                    <a:pos x="28" y="205"/>
                  </a:cxn>
                  <a:cxn ang="0">
                    <a:pos x="14" y="172"/>
                  </a:cxn>
                  <a:cxn ang="0">
                    <a:pos x="5" y="138"/>
                  </a:cxn>
                  <a:cxn ang="0">
                    <a:pos x="0" y="105"/>
                  </a:cxn>
                  <a:cxn ang="0">
                    <a:pos x="5" y="77"/>
                  </a:cxn>
                  <a:cxn ang="0">
                    <a:pos x="9" y="50"/>
                  </a:cxn>
                  <a:cxn ang="0">
                    <a:pos x="5" y="33"/>
                  </a:cxn>
                  <a:cxn ang="0">
                    <a:pos x="5" y="27"/>
                  </a:cxn>
                  <a:cxn ang="0">
                    <a:pos x="9" y="22"/>
                  </a:cxn>
                </a:cxnLst>
                <a:rect l="txL" t="txT" r="txR" b="txB"/>
                <a:pathLst>
                  <a:path w="209" h="205">
                    <a:moveTo>
                      <a:pt x="9" y="22"/>
                    </a:moveTo>
                    <a:lnTo>
                      <a:pt x="14" y="16"/>
                    </a:lnTo>
                    <a:lnTo>
                      <a:pt x="24" y="11"/>
                    </a:lnTo>
                    <a:lnTo>
                      <a:pt x="52" y="5"/>
                    </a:lnTo>
                    <a:lnTo>
                      <a:pt x="81" y="0"/>
                    </a:lnTo>
                    <a:lnTo>
                      <a:pt x="109" y="0"/>
                    </a:lnTo>
                    <a:lnTo>
                      <a:pt x="152" y="5"/>
                    </a:lnTo>
                    <a:lnTo>
                      <a:pt x="161" y="5"/>
                    </a:lnTo>
                    <a:lnTo>
                      <a:pt x="171" y="16"/>
                    </a:lnTo>
                    <a:lnTo>
                      <a:pt x="175" y="33"/>
                    </a:lnTo>
                    <a:lnTo>
                      <a:pt x="180" y="50"/>
                    </a:lnTo>
                    <a:lnTo>
                      <a:pt x="190" y="61"/>
                    </a:lnTo>
                    <a:lnTo>
                      <a:pt x="199" y="77"/>
                    </a:lnTo>
                    <a:lnTo>
                      <a:pt x="209" y="94"/>
                    </a:lnTo>
                    <a:lnTo>
                      <a:pt x="199" y="100"/>
                    </a:lnTo>
                    <a:lnTo>
                      <a:pt x="190" y="100"/>
                    </a:lnTo>
                    <a:lnTo>
                      <a:pt x="175" y="105"/>
                    </a:lnTo>
                    <a:lnTo>
                      <a:pt x="166" y="111"/>
                    </a:lnTo>
                    <a:lnTo>
                      <a:pt x="156" y="116"/>
                    </a:lnTo>
                    <a:lnTo>
                      <a:pt x="142" y="133"/>
                    </a:lnTo>
                    <a:lnTo>
                      <a:pt x="133" y="149"/>
                    </a:lnTo>
                    <a:lnTo>
                      <a:pt x="128" y="166"/>
                    </a:lnTo>
                    <a:lnTo>
                      <a:pt x="128" y="183"/>
                    </a:lnTo>
                    <a:lnTo>
                      <a:pt x="100" y="183"/>
                    </a:lnTo>
                    <a:lnTo>
                      <a:pt x="71" y="183"/>
                    </a:lnTo>
                    <a:lnTo>
                      <a:pt x="47" y="188"/>
                    </a:lnTo>
                    <a:lnTo>
                      <a:pt x="38" y="194"/>
                    </a:lnTo>
                    <a:lnTo>
                      <a:pt x="28" y="205"/>
                    </a:lnTo>
                    <a:lnTo>
                      <a:pt x="14" y="172"/>
                    </a:lnTo>
                    <a:lnTo>
                      <a:pt x="5" y="138"/>
                    </a:lnTo>
                    <a:lnTo>
                      <a:pt x="0" y="105"/>
                    </a:lnTo>
                    <a:lnTo>
                      <a:pt x="5" y="77"/>
                    </a:lnTo>
                    <a:lnTo>
                      <a:pt x="9" y="50"/>
                    </a:lnTo>
                    <a:lnTo>
                      <a:pt x="5" y="33"/>
                    </a:lnTo>
                    <a:lnTo>
                      <a:pt x="5" y="27"/>
                    </a:lnTo>
                    <a:lnTo>
                      <a:pt x="9" y="22"/>
                    </a:lnTo>
                    <a:close/>
                  </a:path>
                </a:pathLst>
              </a:custGeom>
              <a:solidFill>
                <a:srgbClr val="00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2" name="Freeform 39"/>
              <p:cNvSpPr/>
              <p:nvPr/>
            </p:nvSpPr>
            <p:spPr>
              <a:xfrm>
                <a:off x="522" y="2573"/>
                <a:ext cx="90" cy="150"/>
              </a:xfrm>
              <a:custGeom>
                <a:avLst/>
                <a:gdLst>
                  <a:gd name="txL" fmla="*/ 0 w 90"/>
                  <a:gd name="txT" fmla="*/ 0 h 150"/>
                  <a:gd name="txR" fmla="*/ 90 w 90"/>
                  <a:gd name="txB" fmla="*/ 150 h 150"/>
                </a:gdLst>
                <a:ahLst/>
                <a:cxnLst>
                  <a:cxn ang="0">
                    <a:pos x="0" y="17"/>
                  </a:cxn>
                  <a:cxn ang="0">
                    <a:pos x="5" y="22"/>
                  </a:cxn>
                  <a:cxn ang="0">
                    <a:pos x="14" y="28"/>
                  </a:cxn>
                  <a:cxn ang="0">
                    <a:pos x="29" y="34"/>
                  </a:cxn>
                  <a:cxn ang="0">
                    <a:pos x="43" y="34"/>
                  </a:cxn>
                  <a:cxn ang="0">
                    <a:pos x="52" y="28"/>
                  </a:cxn>
                  <a:cxn ang="0">
                    <a:pos x="57" y="22"/>
                  </a:cxn>
                  <a:cxn ang="0">
                    <a:pos x="67" y="17"/>
                  </a:cxn>
                  <a:cxn ang="0">
                    <a:pos x="76" y="11"/>
                  </a:cxn>
                  <a:cxn ang="0">
                    <a:pos x="81" y="0"/>
                  </a:cxn>
                  <a:cxn ang="0">
                    <a:pos x="81" y="39"/>
                  </a:cxn>
                  <a:cxn ang="0">
                    <a:pos x="81" y="50"/>
                  </a:cxn>
                  <a:cxn ang="0">
                    <a:pos x="81" y="78"/>
                  </a:cxn>
                  <a:cxn ang="0">
                    <a:pos x="86" y="106"/>
                  </a:cxn>
                  <a:cxn ang="0">
                    <a:pos x="90" y="139"/>
                  </a:cxn>
                  <a:cxn ang="0">
                    <a:pos x="52" y="150"/>
                  </a:cxn>
                  <a:cxn ang="0">
                    <a:pos x="38" y="128"/>
                  </a:cxn>
                  <a:cxn ang="0">
                    <a:pos x="24" y="95"/>
                  </a:cxn>
                  <a:cxn ang="0">
                    <a:pos x="10" y="61"/>
                  </a:cxn>
                  <a:cxn ang="0">
                    <a:pos x="0" y="39"/>
                  </a:cxn>
                  <a:cxn ang="0">
                    <a:pos x="0" y="17"/>
                  </a:cxn>
                </a:cxnLst>
                <a:rect l="txL" t="txT" r="txR" b="txB"/>
                <a:pathLst>
                  <a:path w="90" h="150">
                    <a:moveTo>
                      <a:pt x="0" y="17"/>
                    </a:moveTo>
                    <a:lnTo>
                      <a:pt x="5" y="22"/>
                    </a:lnTo>
                    <a:lnTo>
                      <a:pt x="14" y="28"/>
                    </a:lnTo>
                    <a:lnTo>
                      <a:pt x="29" y="34"/>
                    </a:lnTo>
                    <a:lnTo>
                      <a:pt x="43" y="34"/>
                    </a:lnTo>
                    <a:lnTo>
                      <a:pt x="52" y="28"/>
                    </a:lnTo>
                    <a:lnTo>
                      <a:pt x="57" y="22"/>
                    </a:lnTo>
                    <a:lnTo>
                      <a:pt x="67" y="17"/>
                    </a:lnTo>
                    <a:lnTo>
                      <a:pt x="76" y="11"/>
                    </a:lnTo>
                    <a:lnTo>
                      <a:pt x="81" y="0"/>
                    </a:lnTo>
                    <a:lnTo>
                      <a:pt x="81" y="39"/>
                    </a:lnTo>
                    <a:lnTo>
                      <a:pt x="81" y="50"/>
                    </a:lnTo>
                    <a:lnTo>
                      <a:pt x="81" y="78"/>
                    </a:lnTo>
                    <a:lnTo>
                      <a:pt x="86" y="106"/>
                    </a:lnTo>
                    <a:lnTo>
                      <a:pt x="90" y="139"/>
                    </a:lnTo>
                    <a:lnTo>
                      <a:pt x="52" y="150"/>
                    </a:lnTo>
                    <a:lnTo>
                      <a:pt x="38" y="128"/>
                    </a:lnTo>
                    <a:lnTo>
                      <a:pt x="24" y="95"/>
                    </a:lnTo>
                    <a:lnTo>
                      <a:pt x="10" y="61"/>
                    </a:lnTo>
                    <a:lnTo>
                      <a:pt x="0" y="39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3" name="Freeform 40"/>
              <p:cNvSpPr/>
              <p:nvPr/>
            </p:nvSpPr>
            <p:spPr>
              <a:xfrm>
                <a:off x="342" y="2584"/>
                <a:ext cx="76" cy="139"/>
              </a:xfrm>
              <a:custGeom>
                <a:avLst/>
                <a:gdLst>
                  <a:gd name="txL" fmla="*/ 0 w 76"/>
                  <a:gd name="txT" fmla="*/ 0 h 139"/>
                  <a:gd name="txR" fmla="*/ 76 w 76"/>
                  <a:gd name="txB" fmla="*/ 139 h 139"/>
                </a:gdLst>
                <a:ahLst/>
                <a:cxnLst>
                  <a:cxn ang="0">
                    <a:pos x="14" y="11"/>
                  </a:cxn>
                  <a:cxn ang="0">
                    <a:pos x="19" y="17"/>
                  </a:cxn>
                  <a:cxn ang="0">
                    <a:pos x="38" y="23"/>
                  </a:cxn>
                  <a:cxn ang="0">
                    <a:pos x="52" y="28"/>
                  </a:cxn>
                  <a:cxn ang="0">
                    <a:pos x="66" y="28"/>
                  </a:cxn>
                  <a:cxn ang="0">
                    <a:pos x="76" y="23"/>
                  </a:cxn>
                  <a:cxn ang="0">
                    <a:pos x="66" y="50"/>
                  </a:cxn>
                  <a:cxn ang="0">
                    <a:pos x="52" y="89"/>
                  </a:cxn>
                  <a:cxn ang="0">
                    <a:pos x="43" y="128"/>
                  </a:cxn>
                  <a:cxn ang="0">
                    <a:pos x="33" y="139"/>
                  </a:cxn>
                  <a:cxn ang="0">
                    <a:pos x="24" y="139"/>
                  </a:cxn>
                  <a:cxn ang="0">
                    <a:pos x="0" y="122"/>
                  </a:cxn>
                  <a:cxn ang="0">
                    <a:pos x="0" y="95"/>
                  </a:cxn>
                  <a:cxn ang="0">
                    <a:pos x="0" y="67"/>
                  </a:cxn>
                  <a:cxn ang="0">
                    <a:pos x="0" y="50"/>
                  </a:cxn>
                  <a:cxn ang="0">
                    <a:pos x="5" y="28"/>
                  </a:cxn>
                  <a:cxn ang="0">
                    <a:pos x="5" y="0"/>
                  </a:cxn>
                  <a:cxn ang="0">
                    <a:pos x="9" y="6"/>
                  </a:cxn>
                  <a:cxn ang="0">
                    <a:pos x="14" y="11"/>
                  </a:cxn>
                </a:cxnLst>
                <a:rect l="txL" t="txT" r="txR" b="txB"/>
                <a:pathLst>
                  <a:path w="76" h="139">
                    <a:moveTo>
                      <a:pt x="14" y="11"/>
                    </a:moveTo>
                    <a:lnTo>
                      <a:pt x="19" y="17"/>
                    </a:lnTo>
                    <a:lnTo>
                      <a:pt x="38" y="23"/>
                    </a:lnTo>
                    <a:lnTo>
                      <a:pt x="52" y="28"/>
                    </a:lnTo>
                    <a:lnTo>
                      <a:pt x="66" y="28"/>
                    </a:lnTo>
                    <a:lnTo>
                      <a:pt x="76" y="23"/>
                    </a:lnTo>
                    <a:lnTo>
                      <a:pt x="66" y="50"/>
                    </a:lnTo>
                    <a:lnTo>
                      <a:pt x="52" y="89"/>
                    </a:lnTo>
                    <a:lnTo>
                      <a:pt x="43" y="128"/>
                    </a:lnTo>
                    <a:lnTo>
                      <a:pt x="33" y="139"/>
                    </a:lnTo>
                    <a:lnTo>
                      <a:pt x="24" y="139"/>
                    </a:lnTo>
                    <a:lnTo>
                      <a:pt x="0" y="122"/>
                    </a:lnTo>
                    <a:lnTo>
                      <a:pt x="0" y="95"/>
                    </a:lnTo>
                    <a:lnTo>
                      <a:pt x="0" y="67"/>
                    </a:lnTo>
                    <a:lnTo>
                      <a:pt x="0" y="50"/>
                    </a:lnTo>
                    <a:lnTo>
                      <a:pt x="5" y="28"/>
                    </a:lnTo>
                    <a:lnTo>
                      <a:pt x="5" y="0"/>
                    </a:lnTo>
                    <a:lnTo>
                      <a:pt x="9" y="6"/>
                    </a:lnTo>
                    <a:lnTo>
                      <a:pt x="14" y="11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4" name="Freeform 41"/>
              <p:cNvSpPr/>
              <p:nvPr/>
            </p:nvSpPr>
            <p:spPr>
              <a:xfrm>
                <a:off x="551" y="2668"/>
                <a:ext cx="137" cy="116"/>
              </a:xfrm>
              <a:custGeom>
                <a:avLst/>
                <a:gdLst>
                  <a:gd name="txL" fmla="*/ 0 w 137"/>
                  <a:gd name="txT" fmla="*/ 0 h 116"/>
                  <a:gd name="txR" fmla="*/ 137 w 137"/>
                  <a:gd name="txB" fmla="*/ 116 h 116"/>
                </a:gdLst>
                <a:ahLst/>
                <a:cxnLst>
                  <a:cxn ang="0">
                    <a:pos x="9" y="33"/>
                  </a:cxn>
                  <a:cxn ang="0">
                    <a:pos x="14" y="38"/>
                  </a:cxn>
                  <a:cxn ang="0">
                    <a:pos x="19" y="44"/>
                  </a:cxn>
                  <a:cxn ang="0">
                    <a:pos x="23" y="49"/>
                  </a:cxn>
                  <a:cxn ang="0">
                    <a:pos x="33" y="49"/>
                  </a:cxn>
                  <a:cxn ang="0">
                    <a:pos x="47" y="44"/>
                  </a:cxn>
                  <a:cxn ang="0">
                    <a:pos x="57" y="33"/>
                  </a:cxn>
                  <a:cxn ang="0">
                    <a:pos x="57" y="16"/>
                  </a:cxn>
                  <a:cxn ang="0">
                    <a:pos x="80" y="16"/>
                  </a:cxn>
                  <a:cxn ang="0">
                    <a:pos x="95" y="11"/>
                  </a:cxn>
                  <a:cxn ang="0">
                    <a:pos x="109" y="5"/>
                  </a:cxn>
                  <a:cxn ang="0">
                    <a:pos x="114" y="0"/>
                  </a:cxn>
                  <a:cxn ang="0">
                    <a:pos x="128" y="5"/>
                  </a:cxn>
                  <a:cxn ang="0">
                    <a:pos x="133" y="16"/>
                  </a:cxn>
                  <a:cxn ang="0">
                    <a:pos x="137" y="27"/>
                  </a:cxn>
                  <a:cxn ang="0">
                    <a:pos x="133" y="38"/>
                  </a:cxn>
                  <a:cxn ang="0">
                    <a:pos x="123" y="55"/>
                  </a:cxn>
                  <a:cxn ang="0">
                    <a:pos x="95" y="77"/>
                  </a:cxn>
                  <a:cxn ang="0">
                    <a:pos x="66" y="99"/>
                  </a:cxn>
                  <a:cxn ang="0">
                    <a:pos x="42" y="116"/>
                  </a:cxn>
                  <a:cxn ang="0">
                    <a:pos x="28" y="116"/>
                  </a:cxn>
                  <a:cxn ang="0">
                    <a:pos x="14" y="110"/>
                  </a:cxn>
                  <a:cxn ang="0">
                    <a:pos x="4" y="99"/>
                  </a:cxn>
                  <a:cxn ang="0">
                    <a:pos x="0" y="83"/>
                  </a:cxn>
                  <a:cxn ang="0">
                    <a:pos x="0" y="55"/>
                  </a:cxn>
                  <a:cxn ang="0">
                    <a:pos x="4" y="44"/>
                  </a:cxn>
                  <a:cxn ang="0">
                    <a:pos x="9" y="33"/>
                  </a:cxn>
                </a:cxnLst>
                <a:rect l="txL" t="txT" r="txR" b="txB"/>
                <a:pathLst>
                  <a:path w="137" h="116">
                    <a:moveTo>
                      <a:pt x="9" y="33"/>
                    </a:moveTo>
                    <a:lnTo>
                      <a:pt x="14" y="38"/>
                    </a:lnTo>
                    <a:lnTo>
                      <a:pt x="19" y="44"/>
                    </a:lnTo>
                    <a:lnTo>
                      <a:pt x="23" y="49"/>
                    </a:lnTo>
                    <a:lnTo>
                      <a:pt x="33" y="49"/>
                    </a:lnTo>
                    <a:lnTo>
                      <a:pt x="47" y="44"/>
                    </a:lnTo>
                    <a:lnTo>
                      <a:pt x="57" y="33"/>
                    </a:lnTo>
                    <a:lnTo>
                      <a:pt x="57" y="16"/>
                    </a:lnTo>
                    <a:lnTo>
                      <a:pt x="80" y="16"/>
                    </a:lnTo>
                    <a:lnTo>
                      <a:pt x="95" y="11"/>
                    </a:lnTo>
                    <a:lnTo>
                      <a:pt x="109" y="5"/>
                    </a:lnTo>
                    <a:lnTo>
                      <a:pt x="114" y="0"/>
                    </a:lnTo>
                    <a:lnTo>
                      <a:pt x="128" y="5"/>
                    </a:lnTo>
                    <a:lnTo>
                      <a:pt x="133" y="16"/>
                    </a:lnTo>
                    <a:lnTo>
                      <a:pt x="137" y="27"/>
                    </a:lnTo>
                    <a:lnTo>
                      <a:pt x="133" y="38"/>
                    </a:lnTo>
                    <a:lnTo>
                      <a:pt x="123" y="55"/>
                    </a:lnTo>
                    <a:lnTo>
                      <a:pt x="95" y="77"/>
                    </a:lnTo>
                    <a:lnTo>
                      <a:pt x="66" y="99"/>
                    </a:lnTo>
                    <a:lnTo>
                      <a:pt x="42" y="116"/>
                    </a:lnTo>
                    <a:lnTo>
                      <a:pt x="28" y="116"/>
                    </a:lnTo>
                    <a:lnTo>
                      <a:pt x="14" y="110"/>
                    </a:lnTo>
                    <a:lnTo>
                      <a:pt x="4" y="99"/>
                    </a:lnTo>
                    <a:lnTo>
                      <a:pt x="0" y="83"/>
                    </a:lnTo>
                    <a:lnTo>
                      <a:pt x="0" y="55"/>
                    </a:lnTo>
                    <a:lnTo>
                      <a:pt x="4" y="44"/>
                    </a:lnTo>
                    <a:lnTo>
                      <a:pt x="9" y="33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5" name="Freeform 42"/>
              <p:cNvSpPr/>
              <p:nvPr/>
            </p:nvSpPr>
            <p:spPr>
              <a:xfrm>
                <a:off x="323" y="2668"/>
                <a:ext cx="128" cy="105"/>
              </a:xfrm>
              <a:custGeom>
                <a:avLst/>
                <a:gdLst>
                  <a:gd name="txL" fmla="*/ 0 w 128"/>
                  <a:gd name="txT" fmla="*/ 0 h 105"/>
                  <a:gd name="txR" fmla="*/ 128 w 128"/>
                  <a:gd name="txB" fmla="*/ 105 h 105"/>
                </a:gdLst>
                <a:ahLst/>
                <a:cxnLst>
                  <a:cxn ang="0">
                    <a:pos x="19" y="22"/>
                  </a:cxn>
                  <a:cxn ang="0">
                    <a:pos x="19" y="38"/>
                  </a:cxn>
                  <a:cxn ang="0">
                    <a:pos x="24" y="38"/>
                  </a:cxn>
                  <a:cxn ang="0">
                    <a:pos x="28" y="44"/>
                  </a:cxn>
                  <a:cxn ang="0">
                    <a:pos x="33" y="49"/>
                  </a:cxn>
                  <a:cxn ang="0">
                    <a:pos x="43" y="49"/>
                  </a:cxn>
                  <a:cxn ang="0">
                    <a:pos x="47" y="49"/>
                  </a:cxn>
                  <a:cxn ang="0">
                    <a:pos x="57" y="49"/>
                  </a:cxn>
                  <a:cxn ang="0">
                    <a:pos x="57" y="49"/>
                  </a:cxn>
                  <a:cxn ang="0">
                    <a:pos x="62" y="44"/>
                  </a:cxn>
                  <a:cxn ang="0">
                    <a:pos x="66" y="33"/>
                  </a:cxn>
                  <a:cxn ang="0">
                    <a:pos x="71" y="11"/>
                  </a:cxn>
                  <a:cxn ang="0">
                    <a:pos x="90" y="0"/>
                  </a:cxn>
                  <a:cxn ang="0">
                    <a:pos x="100" y="0"/>
                  </a:cxn>
                  <a:cxn ang="0">
                    <a:pos x="109" y="0"/>
                  </a:cxn>
                  <a:cxn ang="0">
                    <a:pos x="123" y="5"/>
                  </a:cxn>
                  <a:cxn ang="0">
                    <a:pos x="128" y="11"/>
                  </a:cxn>
                  <a:cxn ang="0">
                    <a:pos x="128" y="22"/>
                  </a:cxn>
                  <a:cxn ang="0">
                    <a:pos x="123" y="33"/>
                  </a:cxn>
                  <a:cxn ang="0">
                    <a:pos x="118" y="44"/>
                  </a:cxn>
                  <a:cxn ang="0">
                    <a:pos x="104" y="61"/>
                  </a:cxn>
                  <a:cxn ang="0">
                    <a:pos x="81" y="72"/>
                  </a:cxn>
                  <a:cxn ang="0">
                    <a:pos x="66" y="83"/>
                  </a:cxn>
                  <a:cxn ang="0">
                    <a:pos x="52" y="99"/>
                  </a:cxn>
                  <a:cxn ang="0">
                    <a:pos x="38" y="105"/>
                  </a:cxn>
                  <a:cxn ang="0">
                    <a:pos x="24" y="105"/>
                  </a:cxn>
                  <a:cxn ang="0">
                    <a:pos x="9" y="99"/>
                  </a:cxn>
                  <a:cxn ang="0">
                    <a:pos x="5" y="94"/>
                  </a:cxn>
                  <a:cxn ang="0">
                    <a:pos x="0" y="83"/>
                  </a:cxn>
                  <a:cxn ang="0">
                    <a:pos x="0" y="66"/>
                  </a:cxn>
                  <a:cxn ang="0">
                    <a:pos x="5" y="49"/>
                  </a:cxn>
                  <a:cxn ang="0">
                    <a:pos x="9" y="33"/>
                  </a:cxn>
                  <a:cxn ang="0">
                    <a:pos x="19" y="22"/>
                  </a:cxn>
                </a:cxnLst>
                <a:rect l="txL" t="txT" r="txR" b="txB"/>
                <a:pathLst>
                  <a:path w="128" h="105">
                    <a:moveTo>
                      <a:pt x="19" y="22"/>
                    </a:moveTo>
                    <a:lnTo>
                      <a:pt x="19" y="38"/>
                    </a:lnTo>
                    <a:lnTo>
                      <a:pt x="24" y="38"/>
                    </a:lnTo>
                    <a:lnTo>
                      <a:pt x="28" y="44"/>
                    </a:lnTo>
                    <a:lnTo>
                      <a:pt x="33" y="49"/>
                    </a:lnTo>
                    <a:lnTo>
                      <a:pt x="43" y="49"/>
                    </a:lnTo>
                    <a:lnTo>
                      <a:pt x="47" y="49"/>
                    </a:lnTo>
                    <a:lnTo>
                      <a:pt x="57" y="49"/>
                    </a:lnTo>
                    <a:lnTo>
                      <a:pt x="62" y="44"/>
                    </a:lnTo>
                    <a:lnTo>
                      <a:pt x="66" y="33"/>
                    </a:lnTo>
                    <a:lnTo>
                      <a:pt x="71" y="11"/>
                    </a:lnTo>
                    <a:lnTo>
                      <a:pt x="90" y="0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23" y="5"/>
                    </a:lnTo>
                    <a:lnTo>
                      <a:pt x="128" y="11"/>
                    </a:lnTo>
                    <a:lnTo>
                      <a:pt x="128" y="22"/>
                    </a:lnTo>
                    <a:lnTo>
                      <a:pt x="123" y="33"/>
                    </a:lnTo>
                    <a:lnTo>
                      <a:pt x="118" y="44"/>
                    </a:lnTo>
                    <a:lnTo>
                      <a:pt x="104" y="61"/>
                    </a:lnTo>
                    <a:lnTo>
                      <a:pt x="81" y="72"/>
                    </a:lnTo>
                    <a:lnTo>
                      <a:pt x="66" y="83"/>
                    </a:lnTo>
                    <a:lnTo>
                      <a:pt x="52" y="99"/>
                    </a:lnTo>
                    <a:lnTo>
                      <a:pt x="38" y="105"/>
                    </a:lnTo>
                    <a:lnTo>
                      <a:pt x="24" y="105"/>
                    </a:lnTo>
                    <a:lnTo>
                      <a:pt x="9" y="99"/>
                    </a:lnTo>
                    <a:lnTo>
                      <a:pt x="5" y="94"/>
                    </a:lnTo>
                    <a:lnTo>
                      <a:pt x="0" y="83"/>
                    </a:lnTo>
                    <a:lnTo>
                      <a:pt x="0" y="66"/>
                    </a:lnTo>
                    <a:lnTo>
                      <a:pt x="5" y="49"/>
                    </a:lnTo>
                    <a:lnTo>
                      <a:pt x="9" y="33"/>
                    </a:lnTo>
                    <a:lnTo>
                      <a:pt x="19" y="22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6" name="Line 43"/>
              <p:cNvSpPr/>
              <p:nvPr/>
            </p:nvSpPr>
            <p:spPr>
              <a:xfrm>
                <a:off x="451" y="2246"/>
                <a:ext cx="14" cy="17"/>
              </a:xfrm>
              <a:prstGeom prst="line">
                <a:avLst/>
              </a:prstGeom>
              <a:ln w="0" cap="flat" cmpd="sng">
                <a:solidFill>
                  <a:srgbClr val="822B0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697" name="Freeform 44"/>
              <p:cNvSpPr/>
              <p:nvPr/>
            </p:nvSpPr>
            <p:spPr>
              <a:xfrm>
                <a:off x="304" y="2379"/>
                <a:ext cx="33" cy="17"/>
              </a:xfrm>
              <a:custGeom>
                <a:avLst/>
                <a:gdLst>
                  <a:gd name="txL" fmla="*/ 0 w 33"/>
                  <a:gd name="txT" fmla="*/ 0 h 17"/>
                  <a:gd name="txR" fmla="*/ 33 w 33"/>
                  <a:gd name="txB" fmla="*/ 17 h 17"/>
                </a:gdLst>
                <a:ahLst/>
                <a:cxnLst>
                  <a:cxn ang="0">
                    <a:pos x="0" y="17"/>
                  </a:cxn>
                  <a:cxn ang="0">
                    <a:pos x="0" y="11"/>
                  </a:cxn>
                  <a:cxn ang="0">
                    <a:pos x="9" y="6"/>
                  </a:cxn>
                  <a:cxn ang="0">
                    <a:pos x="28" y="0"/>
                  </a:cxn>
                  <a:cxn ang="0">
                    <a:pos x="33" y="0"/>
                  </a:cxn>
                </a:cxnLst>
                <a:rect l="txL" t="txT" r="txR" b="txB"/>
                <a:pathLst>
                  <a:path w="33" h="17">
                    <a:moveTo>
                      <a:pt x="0" y="17"/>
                    </a:moveTo>
                    <a:lnTo>
                      <a:pt x="0" y="11"/>
                    </a:lnTo>
                    <a:lnTo>
                      <a:pt x="9" y="6"/>
                    </a:lnTo>
                    <a:lnTo>
                      <a:pt x="28" y="0"/>
                    </a:lnTo>
                    <a:lnTo>
                      <a:pt x="33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8" name="Freeform 45"/>
              <p:cNvSpPr/>
              <p:nvPr/>
            </p:nvSpPr>
            <p:spPr>
              <a:xfrm>
                <a:off x="370" y="2473"/>
                <a:ext cx="10" cy="11"/>
              </a:xfrm>
              <a:custGeom>
                <a:avLst/>
                <a:gdLst>
                  <a:gd name="txL" fmla="*/ 0 w 10"/>
                  <a:gd name="txT" fmla="*/ 0 h 11"/>
                  <a:gd name="txR" fmla="*/ 10 w 10"/>
                  <a:gd name="txB" fmla="*/ 11 h 11"/>
                </a:gdLst>
                <a:ahLst/>
                <a:cxnLst>
                  <a:cxn ang="0">
                    <a:pos x="0" y="11"/>
                  </a:cxn>
                  <a:cxn ang="0">
                    <a:pos x="5" y="6"/>
                  </a:cxn>
                  <a:cxn ang="0">
                    <a:pos x="10" y="0"/>
                  </a:cxn>
                </a:cxnLst>
                <a:rect l="txL" t="txT" r="txR" b="txB"/>
                <a:pathLst>
                  <a:path w="10" h="11">
                    <a:moveTo>
                      <a:pt x="0" y="11"/>
                    </a:moveTo>
                    <a:lnTo>
                      <a:pt x="5" y="6"/>
                    </a:lnTo>
                    <a:lnTo>
                      <a:pt x="1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699" name="Freeform 46"/>
              <p:cNvSpPr/>
              <p:nvPr/>
            </p:nvSpPr>
            <p:spPr>
              <a:xfrm>
                <a:off x="380" y="2013"/>
                <a:ext cx="28" cy="61"/>
              </a:xfrm>
              <a:custGeom>
                <a:avLst/>
                <a:gdLst>
                  <a:gd name="txL" fmla="*/ 0 w 28"/>
                  <a:gd name="txT" fmla="*/ 0 h 61"/>
                  <a:gd name="txR" fmla="*/ 28 w 28"/>
                  <a:gd name="txB" fmla="*/ 61 h 61"/>
                </a:gdLst>
                <a:ahLst/>
                <a:cxnLst>
                  <a:cxn ang="0">
                    <a:pos x="0" y="0"/>
                  </a:cxn>
                  <a:cxn ang="0">
                    <a:pos x="9" y="17"/>
                  </a:cxn>
                  <a:cxn ang="0">
                    <a:pos x="9" y="33"/>
                  </a:cxn>
                  <a:cxn ang="0">
                    <a:pos x="19" y="50"/>
                  </a:cxn>
                  <a:cxn ang="0">
                    <a:pos x="28" y="61"/>
                  </a:cxn>
                </a:cxnLst>
                <a:rect l="txL" t="txT" r="txR" b="txB"/>
                <a:pathLst>
                  <a:path w="28" h="61">
                    <a:moveTo>
                      <a:pt x="0" y="0"/>
                    </a:moveTo>
                    <a:lnTo>
                      <a:pt x="9" y="17"/>
                    </a:lnTo>
                    <a:lnTo>
                      <a:pt x="9" y="33"/>
                    </a:lnTo>
                    <a:lnTo>
                      <a:pt x="19" y="50"/>
                    </a:lnTo>
                    <a:lnTo>
                      <a:pt x="28" y="6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0" name="Freeform 47"/>
              <p:cNvSpPr/>
              <p:nvPr/>
            </p:nvSpPr>
            <p:spPr>
              <a:xfrm>
                <a:off x="1244" y="1786"/>
                <a:ext cx="232" cy="277"/>
              </a:xfrm>
              <a:custGeom>
                <a:avLst/>
                <a:gdLst>
                  <a:gd name="txL" fmla="*/ 0 w 232"/>
                  <a:gd name="txT" fmla="*/ 0 h 277"/>
                  <a:gd name="txR" fmla="*/ 232 w 232"/>
                  <a:gd name="txB" fmla="*/ 277 h 277"/>
                </a:gdLst>
                <a:ahLst/>
                <a:cxnLst>
                  <a:cxn ang="0">
                    <a:pos x="156" y="0"/>
                  </a:cxn>
                  <a:cxn ang="0">
                    <a:pos x="166" y="5"/>
                  </a:cxn>
                  <a:cxn ang="0">
                    <a:pos x="171" y="5"/>
                  </a:cxn>
                  <a:cxn ang="0">
                    <a:pos x="185" y="16"/>
                  </a:cxn>
                  <a:cxn ang="0">
                    <a:pos x="204" y="33"/>
                  </a:cxn>
                  <a:cxn ang="0">
                    <a:pos x="218" y="50"/>
                  </a:cxn>
                  <a:cxn ang="0">
                    <a:pos x="232" y="72"/>
                  </a:cxn>
                  <a:cxn ang="0">
                    <a:pos x="232" y="77"/>
                  </a:cxn>
                  <a:cxn ang="0">
                    <a:pos x="223" y="77"/>
                  </a:cxn>
                  <a:cxn ang="0">
                    <a:pos x="218" y="83"/>
                  </a:cxn>
                  <a:cxn ang="0">
                    <a:pos x="213" y="88"/>
                  </a:cxn>
                  <a:cxn ang="0">
                    <a:pos x="209" y="94"/>
                  </a:cxn>
                  <a:cxn ang="0">
                    <a:pos x="204" y="105"/>
                  </a:cxn>
                  <a:cxn ang="0">
                    <a:pos x="204" y="111"/>
                  </a:cxn>
                  <a:cxn ang="0">
                    <a:pos x="194" y="133"/>
                  </a:cxn>
                  <a:cxn ang="0">
                    <a:pos x="185" y="116"/>
                  </a:cxn>
                  <a:cxn ang="0">
                    <a:pos x="190" y="122"/>
                  </a:cxn>
                  <a:cxn ang="0">
                    <a:pos x="190" y="133"/>
                  </a:cxn>
                  <a:cxn ang="0">
                    <a:pos x="190" y="144"/>
                  </a:cxn>
                  <a:cxn ang="0">
                    <a:pos x="185" y="155"/>
                  </a:cxn>
                  <a:cxn ang="0">
                    <a:pos x="180" y="177"/>
                  </a:cxn>
                  <a:cxn ang="0">
                    <a:pos x="180" y="194"/>
                  </a:cxn>
                  <a:cxn ang="0">
                    <a:pos x="175" y="227"/>
                  </a:cxn>
                  <a:cxn ang="0">
                    <a:pos x="166" y="271"/>
                  </a:cxn>
                  <a:cxn ang="0">
                    <a:pos x="161" y="277"/>
                  </a:cxn>
                  <a:cxn ang="0">
                    <a:pos x="142" y="277"/>
                  </a:cxn>
                  <a:cxn ang="0">
                    <a:pos x="118" y="277"/>
                  </a:cxn>
                  <a:cxn ang="0">
                    <a:pos x="95" y="277"/>
                  </a:cxn>
                  <a:cxn ang="0">
                    <a:pos x="71" y="271"/>
                  </a:cxn>
                  <a:cxn ang="0">
                    <a:pos x="47" y="255"/>
                  </a:cxn>
                  <a:cxn ang="0">
                    <a:pos x="43" y="255"/>
                  </a:cxn>
                  <a:cxn ang="0">
                    <a:pos x="43" y="210"/>
                  </a:cxn>
                  <a:cxn ang="0">
                    <a:pos x="47" y="177"/>
                  </a:cxn>
                  <a:cxn ang="0">
                    <a:pos x="43" y="149"/>
                  </a:cxn>
                  <a:cxn ang="0">
                    <a:pos x="33" y="133"/>
                  </a:cxn>
                  <a:cxn ang="0">
                    <a:pos x="9" y="144"/>
                  </a:cxn>
                  <a:cxn ang="0">
                    <a:pos x="0" y="105"/>
                  </a:cxn>
                  <a:cxn ang="0">
                    <a:pos x="0" y="94"/>
                  </a:cxn>
                  <a:cxn ang="0">
                    <a:pos x="0" y="77"/>
                  </a:cxn>
                  <a:cxn ang="0">
                    <a:pos x="5" y="66"/>
                  </a:cxn>
                  <a:cxn ang="0">
                    <a:pos x="5" y="50"/>
                  </a:cxn>
                  <a:cxn ang="0">
                    <a:pos x="9" y="44"/>
                  </a:cxn>
                  <a:cxn ang="0">
                    <a:pos x="14" y="38"/>
                  </a:cxn>
                  <a:cxn ang="0">
                    <a:pos x="19" y="33"/>
                  </a:cxn>
                  <a:cxn ang="0">
                    <a:pos x="28" y="27"/>
                  </a:cxn>
                  <a:cxn ang="0">
                    <a:pos x="43" y="22"/>
                  </a:cxn>
                  <a:cxn ang="0">
                    <a:pos x="57" y="16"/>
                  </a:cxn>
                  <a:cxn ang="0">
                    <a:pos x="156" y="0"/>
                  </a:cxn>
                </a:cxnLst>
                <a:rect l="txL" t="txT" r="txR" b="txB"/>
                <a:pathLst>
                  <a:path w="232" h="277">
                    <a:moveTo>
                      <a:pt x="156" y="0"/>
                    </a:moveTo>
                    <a:lnTo>
                      <a:pt x="166" y="5"/>
                    </a:lnTo>
                    <a:lnTo>
                      <a:pt x="171" y="5"/>
                    </a:lnTo>
                    <a:lnTo>
                      <a:pt x="185" y="16"/>
                    </a:lnTo>
                    <a:lnTo>
                      <a:pt x="204" y="33"/>
                    </a:lnTo>
                    <a:lnTo>
                      <a:pt x="218" y="50"/>
                    </a:lnTo>
                    <a:lnTo>
                      <a:pt x="232" y="72"/>
                    </a:lnTo>
                    <a:lnTo>
                      <a:pt x="232" y="77"/>
                    </a:lnTo>
                    <a:lnTo>
                      <a:pt x="223" y="77"/>
                    </a:lnTo>
                    <a:lnTo>
                      <a:pt x="218" y="83"/>
                    </a:lnTo>
                    <a:lnTo>
                      <a:pt x="213" y="88"/>
                    </a:lnTo>
                    <a:lnTo>
                      <a:pt x="209" y="94"/>
                    </a:lnTo>
                    <a:lnTo>
                      <a:pt x="204" y="105"/>
                    </a:lnTo>
                    <a:lnTo>
                      <a:pt x="204" y="111"/>
                    </a:lnTo>
                    <a:lnTo>
                      <a:pt x="194" y="133"/>
                    </a:lnTo>
                    <a:lnTo>
                      <a:pt x="185" y="116"/>
                    </a:lnTo>
                    <a:lnTo>
                      <a:pt x="190" y="122"/>
                    </a:lnTo>
                    <a:lnTo>
                      <a:pt x="190" y="133"/>
                    </a:lnTo>
                    <a:lnTo>
                      <a:pt x="190" y="144"/>
                    </a:lnTo>
                    <a:lnTo>
                      <a:pt x="185" y="155"/>
                    </a:lnTo>
                    <a:lnTo>
                      <a:pt x="180" y="177"/>
                    </a:lnTo>
                    <a:lnTo>
                      <a:pt x="180" y="194"/>
                    </a:lnTo>
                    <a:lnTo>
                      <a:pt x="175" y="227"/>
                    </a:lnTo>
                    <a:lnTo>
                      <a:pt x="166" y="271"/>
                    </a:lnTo>
                    <a:lnTo>
                      <a:pt x="161" y="277"/>
                    </a:lnTo>
                    <a:lnTo>
                      <a:pt x="142" y="277"/>
                    </a:lnTo>
                    <a:lnTo>
                      <a:pt x="118" y="277"/>
                    </a:lnTo>
                    <a:lnTo>
                      <a:pt x="95" y="277"/>
                    </a:lnTo>
                    <a:lnTo>
                      <a:pt x="71" y="271"/>
                    </a:lnTo>
                    <a:lnTo>
                      <a:pt x="47" y="255"/>
                    </a:lnTo>
                    <a:lnTo>
                      <a:pt x="43" y="255"/>
                    </a:lnTo>
                    <a:lnTo>
                      <a:pt x="43" y="210"/>
                    </a:lnTo>
                    <a:lnTo>
                      <a:pt x="47" y="177"/>
                    </a:lnTo>
                    <a:lnTo>
                      <a:pt x="43" y="149"/>
                    </a:lnTo>
                    <a:lnTo>
                      <a:pt x="33" y="133"/>
                    </a:lnTo>
                    <a:lnTo>
                      <a:pt x="9" y="144"/>
                    </a:lnTo>
                    <a:lnTo>
                      <a:pt x="0" y="105"/>
                    </a:lnTo>
                    <a:lnTo>
                      <a:pt x="0" y="94"/>
                    </a:lnTo>
                    <a:lnTo>
                      <a:pt x="0" y="77"/>
                    </a:lnTo>
                    <a:lnTo>
                      <a:pt x="5" y="66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4" y="38"/>
                    </a:lnTo>
                    <a:lnTo>
                      <a:pt x="19" y="33"/>
                    </a:lnTo>
                    <a:lnTo>
                      <a:pt x="28" y="27"/>
                    </a:lnTo>
                    <a:lnTo>
                      <a:pt x="43" y="22"/>
                    </a:lnTo>
                    <a:lnTo>
                      <a:pt x="57" y="16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FF006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1" name="Freeform 48"/>
              <p:cNvSpPr/>
              <p:nvPr/>
            </p:nvSpPr>
            <p:spPr>
              <a:xfrm>
                <a:off x="1268" y="2035"/>
                <a:ext cx="194" cy="172"/>
              </a:xfrm>
              <a:custGeom>
                <a:avLst/>
                <a:gdLst>
                  <a:gd name="txL" fmla="*/ 0 w 194"/>
                  <a:gd name="txT" fmla="*/ 0 h 172"/>
                  <a:gd name="txR" fmla="*/ 194 w 194"/>
                  <a:gd name="txB" fmla="*/ 172 h 172"/>
                </a:gdLst>
                <a:ahLst/>
                <a:cxnLst>
                  <a:cxn ang="0">
                    <a:pos x="19" y="0"/>
                  </a:cxn>
                  <a:cxn ang="0">
                    <a:pos x="28" y="6"/>
                  </a:cxn>
                  <a:cxn ang="0">
                    <a:pos x="61" y="22"/>
                  </a:cxn>
                  <a:cxn ang="0">
                    <a:pos x="90" y="28"/>
                  </a:cxn>
                  <a:cxn ang="0">
                    <a:pos x="113" y="28"/>
                  </a:cxn>
                  <a:cxn ang="0">
                    <a:pos x="132" y="17"/>
                  </a:cxn>
                  <a:cxn ang="0">
                    <a:pos x="147" y="11"/>
                  </a:cxn>
                  <a:cxn ang="0">
                    <a:pos x="151" y="22"/>
                  </a:cxn>
                  <a:cxn ang="0">
                    <a:pos x="156" y="39"/>
                  </a:cxn>
                  <a:cxn ang="0">
                    <a:pos x="166" y="56"/>
                  </a:cxn>
                  <a:cxn ang="0">
                    <a:pos x="170" y="67"/>
                  </a:cxn>
                  <a:cxn ang="0">
                    <a:pos x="194" y="100"/>
                  </a:cxn>
                  <a:cxn ang="0">
                    <a:pos x="175" y="128"/>
                  </a:cxn>
                  <a:cxn ang="0">
                    <a:pos x="161" y="144"/>
                  </a:cxn>
                  <a:cxn ang="0">
                    <a:pos x="151" y="156"/>
                  </a:cxn>
                  <a:cxn ang="0">
                    <a:pos x="142" y="161"/>
                  </a:cxn>
                  <a:cxn ang="0">
                    <a:pos x="123" y="167"/>
                  </a:cxn>
                  <a:cxn ang="0">
                    <a:pos x="113" y="161"/>
                  </a:cxn>
                  <a:cxn ang="0">
                    <a:pos x="109" y="172"/>
                  </a:cxn>
                  <a:cxn ang="0">
                    <a:pos x="99" y="172"/>
                  </a:cxn>
                  <a:cxn ang="0">
                    <a:pos x="71" y="172"/>
                  </a:cxn>
                  <a:cxn ang="0">
                    <a:pos x="47" y="172"/>
                  </a:cxn>
                  <a:cxn ang="0">
                    <a:pos x="28" y="172"/>
                  </a:cxn>
                  <a:cxn ang="0">
                    <a:pos x="4" y="167"/>
                  </a:cxn>
                  <a:cxn ang="0">
                    <a:pos x="4" y="133"/>
                  </a:cxn>
                  <a:cxn ang="0">
                    <a:pos x="0" y="94"/>
                  </a:cxn>
                  <a:cxn ang="0">
                    <a:pos x="0" y="78"/>
                  </a:cxn>
                  <a:cxn ang="0">
                    <a:pos x="0" y="56"/>
                  </a:cxn>
                  <a:cxn ang="0">
                    <a:pos x="4" y="39"/>
                  </a:cxn>
                  <a:cxn ang="0">
                    <a:pos x="9" y="28"/>
                  </a:cxn>
                  <a:cxn ang="0">
                    <a:pos x="14" y="17"/>
                  </a:cxn>
                  <a:cxn ang="0">
                    <a:pos x="19" y="0"/>
                  </a:cxn>
                </a:cxnLst>
                <a:rect l="txL" t="txT" r="txR" b="txB"/>
                <a:pathLst>
                  <a:path w="194" h="172">
                    <a:moveTo>
                      <a:pt x="19" y="0"/>
                    </a:moveTo>
                    <a:lnTo>
                      <a:pt x="28" y="6"/>
                    </a:lnTo>
                    <a:lnTo>
                      <a:pt x="61" y="22"/>
                    </a:lnTo>
                    <a:lnTo>
                      <a:pt x="90" y="28"/>
                    </a:lnTo>
                    <a:lnTo>
                      <a:pt x="113" y="28"/>
                    </a:lnTo>
                    <a:lnTo>
                      <a:pt x="132" y="17"/>
                    </a:lnTo>
                    <a:lnTo>
                      <a:pt x="147" y="11"/>
                    </a:lnTo>
                    <a:lnTo>
                      <a:pt x="151" y="22"/>
                    </a:lnTo>
                    <a:lnTo>
                      <a:pt x="156" y="39"/>
                    </a:lnTo>
                    <a:lnTo>
                      <a:pt x="166" y="56"/>
                    </a:lnTo>
                    <a:lnTo>
                      <a:pt x="170" y="67"/>
                    </a:lnTo>
                    <a:lnTo>
                      <a:pt x="194" y="100"/>
                    </a:lnTo>
                    <a:lnTo>
                      <a:pt x="175" y="128"/>
                    </a:lnTo>
                    <a:lnTo>
                      <a:pt x="161" y="144"/>
                    </a:lnTo>
                    <a:lnTo>
                      <a:pt x="151" y="156"/>
                    </a:lnTo>
                    <a:lnTo>
                      <a:pt x="142" y="161"/>
                    </a:lnTo>
                    <a:lnTo>
                      <a:pt x="123" y="167"/>
                    </a:lnTo>
                    <a:lnTo>
                      <a:pt x="113" y="161"/>
                    </a:lnTo>
                    <a:lnTo>
                      <a:pt x="109" y="172"/>
                    </a:lnTo>
                    <a:lnTo>
                      <a:pt x="99" y="172"/>
                    </a:lnTo>
                    <a:lnTo>
                      <a:pt x="71" y="172"/>
                    </a:lnTo>
                    <a:lnTo>
                      <a:pt x="47" y="172"/>
                    </a:lnTo>
                    <a:lnTo>
                      <a:pt x="28" y="172"/>
                    </a:lnTo>
                    <a:lnTo>
                      <a:pt x="4" y="167"/>
                    </a:lnTo>
                    <a:lnTo>
                      <a:pt x="4" y="133"/>
                    </a:lnTo>
                    <a:lnTo>
                      <a:pt x="0" y="94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4" y="39"/>
                    </a:lnTo>
                    <a:lnTo>
                      <a:pt x="9" y="28"/>
                    </a:lnTo>
                    <a:lnTo>
                      <a:pt x="14" y="1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2" name="Freeform 49"/>
              <p:cNvSpPr/>
              <p:nvPr/>
            </p:nvSpPr>
            <p:spPr>
              <a:xfrm>
                <a:off x="1377" y="2141"/>
                <a:ext cx="4" cy="50"/>
              </a:xfrm>
              <a:custGeom>
                <a:avLst/>
                <a:gdLst>
                  <a:gd name="txL" fmla="*/ 0 w 4"/>
                  <a:gd name="txT" fmla="*/ 0 h 50"/>
                  <a:gd name="txR" fmla="*/ 4 w 4"/>
                  <a:gd name="txB" fmla="*/ 50 h 50"/>
                </a:gdLst>
                <a:ahLst/>
                <a:cxnLst>
                  <a:cxn ang="0">
                    <a:pos x="4" y="50"/>
                  </a:cxn>
                  <a:cxn ang="0">
                    <a:pos x="0" y="38"/>
                  </a:cxn>
                  <a:cxn ang="0">
                    <a:pos x="0" y="27"/>
                  </a:cxn>
                  <a:cxn ang="0">
                    <a:pos x="0" y="11"/>
                  </a:cxn>
                  <a:cxn ang="0">
                    <a:pos x="0" y="0"/>
                  </a:cxn>
                </a:cxnLst>
                <a:rect l="txL" t="txT" r="txR" b="txB"/>
                <a:pathLst>
                  <a:path w="4" h="50">
                    <a:moveTo>
                      <a:pt x="4" y="50"/>
                    </a:moveTo>
                    <a:lnTo>
                      <a:pt x="0" y="38"/>
                    </a:lnTo>
                    <a:lnTo>
                      <a:pt x="0" y="27"/>
                    </a:lnTo>
                    <a:lnTo>
                      <a:pt x="0" y="11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A10303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3" name="Freeform 50"/>
              <p:cNvSpPr/>
              <p:nvPr/>
            </p:nvSpPr>
            <p:spPr>
              <a:xfrm>
                <a:off x="1381" y="2146"/>
                <a:ext cx="5" cy="50"/>
              </a:xfrm>
              <a:custGeom>
                <a:avLst/>
                <a:gdLst>
                  <a:gd name="txL" fmla="*/ 0 w 5"/>
                  <a:gd name="txT" fmla="*/ 0 h 50"/>
                  <a:gd name="txR" fmla="*/ 5 w 5"/>
                  <a:gd name="txB" fmla="*/ 50 h 50"/>
                </a:gdLst>
                <a:ahLst/>
                <a:cxnLst>
                  <a:cxn ang="0">
                    <a:pos x="5" y="0"/>
                  </a:cxn>
                  <a:cxn ang="0">
                    <a:pos x="0" y="17"/>
                  </a:cxn>
                  <a:cxn ang="0">
                    <a:pos x="0" y="28"/>
                  </a:cxn>
                  <a:cxn ang="0">
                    <a:pos x="0" y="39"/>
                  </a:cxn>
                  <a:cxn ang="0">
                    <a:pos x="0" y="50"/>
                  </a:cxn>
                </a:cxnLst>
                <a:rect l="txL" t="txT" r="txR" b="txB"/>
                <a:pathLst>
                  <a:path w="5" h="50">
                    <a:moveTo>
                      <a:pt x="5" y="0"/>
                    </a:moveTo>
                    <a:lnTo>
                      <a:pt x="0" y="17"/>
                    </a:lnTo>
                    <a:lnTo>
                      <a:pt x="0" y="28"/>
                    </a:lnTo>
                    <a:lnTo>
                      <a:pt x="0" y="39"/>
                    </a:lnTo>
                    <a:lnTo>
                      <a:pt x="0" y="50"/>
                    </a:lnTo>
                  </a:path>
                </a:pathLst>
              </a:custGeom>
              <a:noFill/>
              <a:ln w="0" cap="flat" cmpd="sng">
                <a:solidFill>
                  <a:srgbClr val="A10303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4" name="Freeform 51"/>
              <p:cNvSpPr/>
              <p:nvPr/>
            </p:nvSpPr>
            <p:spPr>
              <a:xfrm>
                <a:off x="1272" y="2041"/>
                <a:ext cx="29" cy="161"/>
              </a:xfrm>
              <a:custGeom>
                <a:avLst/>
                <a:gdLst>
                  <a:gd name="txL" fmla="*/ 0 w 29"/>
                  <a:gd name="txT" fmla="*/ 0 h 161"/>
                  <a:gd name="txR" fmla="*/ 29 w 29"/>
                  <a:gd name="txB" fmla="*/ 161 h 161"/>
                </a:gdLst>
                <a:ahLst/>
                <a:cxnLst>
                  <a:cxn ang="0">
                    <a:pos x="24" y="0"/>
                  </a:cxn>
                  <a:cxn ang="0">
                    <a:pos x="19" y="16"/>
                  </a:cxn>
                  <a:cxn ang="0">
                    <a:pos x="10" y="22"/>
                  </a:cxn>
                  <a:cxn ang="0">
                    <a:pos x="10" y="33"/>
                  </a:cxn>
                  <a:cxn ang="0">
                    <a:pos x="5" y="44"/>
                  </a:cxn>
                  <a:cxn ang="0">
                    <a:pos x="0" y="55"/>
                  </a:cxn>
                  <a:cxn ang="0">
                    <a:pos x="0" y="61"/>
                  </a:cxn>
                  <a:cxn ang="0">
                    <a:pos x="0" y="77"/>
                  </a:cxn>
                  <a:cxn ang="0">
                    <a:pos x="5" y="94"/>
                  </a:cxn>
                  <a:cxn ang="0">
                    <a:pos x="5" y="111"/>
                  </a:cxn>
                  <a:cxn ang="0">
                    <a:pos x="5" y="127"/>
                  </a:cxn>
                  <a:cxn ang="0">
                    <a:pos x="5" y="161"/>
                  </a:cxn>
                  <a:cxn ang="0">
                    <a:pos x="15" y="161"/>
                  </a:cxn>
                  <a:cxn ang="0">
                    <a:pos x="15" y="127"/>
                  </a:cxn>
                  <a:cxn ang="0">
                    <a:pos x="15" y="111"/>
                  </a:cxn>
                  <a:cxn ang="0">
                    <a:pos x="10" y="88"/>
                  </a:cxn>
                  <a:cxn ang="0">
                    <a:pos x="10" y="61"/>
                  </a:cxn>
                  <a:cxn ang="0">
                    <a:pos x="10" y="55"/>
                  </a:cxn>
                  <a:cxn ang="0">
                    <a:pos x="10" y="44"/>
                  </a:cxn>
                  <a:cxn ang="0">
                    <a:pos x="19" y="39"/>
                  </a:cxn>
                  <a:cxn ang="0">
                    <a:pos x="19" y="27"/>
                  </a:cxn>
                  <a:cxn ang="0">
                    <a:pos x="19" y="27"/>
                  </a:cxn>
                  <a:cxn ang="0">
                    <a:pos x="24" y="16"/>
                  </a:cxn>
                  <a:cxn ang="0">
                    <a:pos x="29" y="5"/>
                  </a:cxn>
                  <a:cxn ang="0">
                    <a:pos x="24" y="0"/>
                  </a:cxn>
                </a:cxnLst>
                <a:rect l="txL" t="txT" r="txR" b="txB"/>
                <a:pathLst>
                  <a:path w="29" h="161">
                    <a:moveTo>
                      <a:pt x="24" y="0"/>
                    </a:moveTo>
                    <a:lnTo>
                      <a:pt x="19" y="16"/>
                    </a:lnTo>
                    <a:lnTo>
                      <a:pt x="10" y="22"/>
                    </a:lnTo>
                    <a:lnTo>
                      <a:pt x="10" y="33"/>
                    </a:lnTo>
                    <a:lnTo>
                      <a:pt x="5" y="44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77"/>
                    </a:lnTo>
                    <a:lnTo>
                      <a:pt x="5" y="94"/>
                    </a:lnTo>
                    <a:lnTo>
                      <a:pt x="5" y="111"/>
                    </a:lnTo>
                    <a:lnTo>
                      <a:pt x="5" y="127"/>
                    </a:lnTo>
                    <a:lnTo>
                      <a:pt x="5" y="161"/>
                    </a:lnTo>
                    <a:lnTo>
                      <a:pt x="15" y="161"/>
                    </a:lnTo>
                    <a:lnTo>
                      <a:pt x="15" y="127"/>
                    </a:lnTo>
                    <a:lnTo>
                      <a:pt x="15" y="111"/>
                    </a:lnTo>
                    <a:lnTo>
                      <a:pt x="10" y="88"/>
                    </a:lnTo>
                    <a:lnTo>
                      <a:pt x="10" y="61"/>
                    </a:lnTo>
                    <a:lnTo>
                      <a:pt x="10" y="55"/>
                    </a:lnTo>
                    <a:lnTo>
                      <a:pt x="10" y="44"/>
                    </a:lnTo>
                    <a:lnTo>
                      <a:pt x="19" y="39"/>
                    </a:lnTo>
                    <a:lnTo>
                      <a:pt x="19" y="27"/>
                    </a:lnTo>
                    <a:lnTo>
                      <a:pt x="24" y="16"/>
                    </a:lnTo>
                    <a:lnTo>
                      <a:pt x="29" y="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5" name="Freeform 52"/>
              <p:cNvSpPr/>
              <p:nvPr/>
            </p:nvSpPr>
            <p:spPr>
              <a:xfrm>
                <a:off x="1272" y="2041"/>
                <a:ext cx="29" cy="161"/>
              </a:xfrm>
              <a:custGeom>
                <a:avLst/>
                <a:gdLst>
                  <a:gd name="txL" fmla="*/ 0 w 29"/>
                  <a:gd name="txT" fmla="*/ 0 h 161"/>
                  <a:gd name="txR" fmla="*/ 29 w 29"/>
                  <a:gd name="txB" fmla="*/ 161 h 161"/>
                </a:gdLst>
                <a:ahLst/>
                <a:cxnLst>
                  <a:cxn ang="0">
                    <a:pos x="24" y="0"/>
                  </a:cxn>
                  <a:cxn ang="0">
                    <a:pos x="19" y="16"/>
                  </a:cxn>
                  <a:cxn ang="0">
                    <a:pos x="10" y="22"/>
                  </a:cxn>
                  <a:cxn ang="0">
                    <a:pos x="10" y="33"/>
                  </a:cxn>
                  <a:cxn ang="0">
                    <a:pos x="5" y="44"/>
                  </a:cxn>
                  <a:cxn ang="0">
                    <a:pos x="0" y="55"/>
                  </a:cxn>
                  <a:cxn ang="0">
                    <a:pos x="0" y="61"/>
                  </a:cxn>
                  <a:cxn ang="0">
                    <a:pos x="0" y="77"/>
                  </a:cxn>
                  <a:cxn ang="0">
                    <a:pos x="5" y="94"/>
                  </a:cxn>
                  <a:cxn ang="0">
                    <a:pos x="5" y="111"/>
                  </a:cxn>
                  <a:cxn ang="0">
                    <a:pos x="5" y="127"/>
                  </a:cxn>
                  <a:cxn ang="0">
                    <a:pos x="5" y="161"/>
                  </a:cxn>
                  <a:cxn ang="0">
                    <a:pos x="15" y="161"/>
                  </a:cxn>
                  <a:cxn ang="0">
                    <a:pos x="15" y="127"/>
                  </a:cxn>
                  <a:cxn ang="0">
                    <a:pos x="15" y="111"/>
                  </a:cxn>
                  <a:cxn ang="0">
                    <a:pos x="10" y="88"/>
                  </a:cxn>
                  <a:cxn ang="0">
                    <a:pos x="10" y="61"/>
                  </a:cxn>
                  <a:cxn ang="0">
                    <a:pos x="10" y="55"/>
                  </a:cxn>
                  <a:cxn ang="0">
                    <a:pos x="10" y="44"/>
                  </a:cxn>
                  <a:cxn ang="0">
                    <a:pos x="19" y="39"/>
                  </a:cxn>
                  <a:cxn ang="0">
                    <a:pos x="19" y="27"/>
                  </a:cxn>
                  <a:cxn ang="0">
                    <a:pos x="19" y="27"/>
                  </a:cxn>
                  <a:cxn ang="0">
                    <a:pos x="24" y="16"/>
                  </a:cxn>
                  <a:cxn ang="0">
                    <a:pos x="29" y="5"/>
                  </a:cxn>
                  <a:cxn ang="0">
                    <a:pos x="24" y="0"/>
                  </a:cxn>
                </a:cxnLst>
                <a:rect l="txL" t="txT" r="txR" b="txB"/>
                <a:pathLst>
                  <a:path w="29" h="161">
                    <a:moveTo>
                      <a:pt x="24" y="0"/>
                    </a:moveTo>
                    <a:lnTo>
                      <a:pt x="19" y="16"/>
                    </a:lnTo>
                    <a:lnTo>
                      <a:pt x="10" y="22"/>
                    </a:lnTo>
                    <a:lnTo>
                      <a:pt x="10" y="33"/>
                    </a:lnTo>
                    <a:lnTo>
                      <a:pt x="5" y="44"/>
                    </a:lnTo>
                    <a:lnTo>
                      <a:pt x="0" y="55"/>
                    </a:lnTo>
                    <a:lnTo>
                      <a:pt x="0" y="61"/>
                    </a:lnTo>
                    <a:lnTo>
                      <a:pt x="0" y="77"/>
                    </a:lnTo>
                    <a:lnTo>
                      <a:pt x="5" y="94"/>
                    </a:lnTo>
                    <a:lnTo>
                      <a:pt x="5" y="111"/>
                    </a:lnTo>
                    <a:lnTo>
                      <a:pt x="5" y="127"/>
                    </a:lnTo>
                    <a:lnTo>
                      <a:pt x="5" y="161"/>
                    </a:lnTo>
                    <a:lnTo>
                      <a:pt x="15" y="161"/>
                    </a:lnTo>
                    <a:lnTo>
                      <a:pt x="15" y="127"/>
                    </a:lnTo>
                    <a:lnTo>
                      <a:pt x="15" y="111"/>
                    </a:lnTo>
                    <a:lnTo>
                      <a:pt x="10" y="88"/>
                    </a:lnTo>
                    <a:lnTo>
                      <a:pt x="10" y="61"/>
                    </a:lnTo>
                    <a:lnTo>
                      <a:pt x="10" y="55"/>
                    </a:lnTo>
                    <a:lnTo>
                      <a:pt x="10" y="44"/>
                    </a:lnTo>
                    <a:lnTo>
                      <a:pt x="19" y="39"/>
                    </a:lnTo>
                    <a:lnTo>
                      <a:pt x="19" y="27"/>
                    </a:lnTo>
                    <a:lnTo>
                      <a:pt x="24" y="16"/>
                    </a:lnTo>
                    <a:lnTo>
                      <a:pt x="29" y="5"/>
                    </a:lnTo>
                    <a:lnTo>
                      <a:pt x="2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6" name="Freeform 53"/>
              <p:cNvSpPr/>
              <p:nvPr/>
            </p:nvSpPr>
            <p:spPr>
              <a:xfrm>
                <a:off x="427" y="2213"/>
                <a:ext cx="57" cy="100"/>
              </a:xfrm>
              <a:custGeom>
                <a:avLst/>
                <a:gdLst>
                  <a:gd name="txL" fmla="*/ 0 w 57"/>
                  <a:gd name="txT" fmla="*/ 0 h 100"/>
                  <a:gd name="txR" fmla="*/ 57 w 57"/>
                  <a:gd name="txB" fmla="*/ 100 h 100"/>
                </a:gdLst>
                <a:ahLst/>
                <a:cxnLst>
                  <a:cxn ang="0">
                    <a:pos x="57" y="100"/>
                  </a:cxn>
                  <a:cxn ang="0">
                    <a:pos x="57" y="83"/>
                  </a:cxn>
                  <a:cxn ang="0">
                    <a:pos x="52" y="77"/>
                  </a:cxn>
                  <a:cxn ang="0">
                    <a:pos x="48" y="72"/>
                  </a:cxn>
                  <a:cxn ang="0">
                    <a:pos x="33" y="61"/>
                  </a:cxn>
                  <a:cxn ang="0">
                    <a:pos x="24" y="39"/>
                  </a:cxn>
                  <a:cxn ang="0">
                    <a:pos x="14" y="22"/>
                  </a:cxn>
                  <a:cxn ang="0">
                    <a:pos x="14" y="11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5" y="11"/>
                  </a:cxn>
                  <a:cxn ang="0">
                    <a:pos x="5" y="22"/>
                  </a:cxn>
                  <a:cxn ang="0">
                    <a:pos x="5" y="33"/>
                  </a:cxn>
                  <a:cxn ang="0">
                    <a:pos x="10" y="50"/>
                  </a:cxn>
                  <a:cxn ang="0">
                    <a:pos x="19" y="61"/>
                  </a:cxn>
                  <a:cxn ang="0">
                    <a:pos x="33" y="77"/>
                  </a:cxn>
                  <a:cxn ang="0">
                    <a:pos x="38" y="83"/>
                  </a:cxn>
                  <a:cxn ang="0">
                    <a:pos x="43" y="94"/>
                  </a:cxn>
                  <a:cxn ang="0">
                    <a:pos x="43" y="100"/>
                  </a:cxn>
                  <a:cxn ang="0">
                    <a:pos x="57" y="100"/>
                  </a:cxn>
                </a:cxnLst>
                <a:rect l="txL" t="txT" r="txR" b="txB"/>
                <a:pathLst>
                  <a:path w="57" h="100">
                    <a:moveTo>
                      <a:pt x="57" y="100"/>
                    </a:moveTo>
                    <a:lnTo>
                      <a:pt x="57" y="83"/>
                    </a:lnTo>
                    <a:lnTo>
                      <a:pt x="52" y="77"/>
                    </a:lnTo>
                    <a:lnTo>
                      <a:pt x="48" y="72"/>
                    </a:lnTo>
                    <a:lnTo>
                      <a:pt x="33" y="61"/>
                    </a:lnTo>
                    <a:lnTo>
                      <a:pt x="24" y="39"/>
                    </a:lnTo>
                    <a:lnTo>
                      <a:pt x="14" y="22"/>
                    </a:lnTo>
                    <a:lnTo>
                      <a:pt x="14" y="11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5" y="11"/>
                    </a:lnTo>
                    <a:lnTo>
                      <a:pt x="5" y="22"/>
                    </a:lnTo>
                    <a:lnTo>
                      <a:pt x="5" y="33"/>
                    </a:lnTo>
                    <a:lnTo>
                      <a:pt x="10" y="50"/>
                    </a:lnTo>
                    <a:lnTo>
                      <a:pt x="19" y="61"/>
                    </a:lnTo>
                    <a:lnTo>
                      <a:pt x="33" y="77"/>
                    </a:lnTo>
                    <a:lnTo>
                      <a:pt x="38" y="83"/>
                    </a:lnTo>
                    <a:lnTo>
                      <a:pt x="43" y="94"/>
                    </a:lnTo>
                    <a:lnTo>
                      <a:pt x="43" y="100"/>
                    </a:lnTo>
                    <a:lnTo>
                      <a:pt x="57" y="10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7" name="Freeform 54"/>
              <p:cNvSpPr/>
              <p:nvPr/>
            </p:nvSpPr>
            <p:spPr>
              <a:xfrm>
                <a:off x="427" y="2213"/>
                <a:ext cx="57" cy="100"/>
              </a:xfrm>
              <a:custGeom>
                <a:avLst/>
                <a:gdLst>
                  <a:gd name="txL" fmla="*/ 0 w 57"/>
                  <a:gd name="txT" fmla="*/ 0 h 100"/>
                  <a:gd name="txR" fmla="*/ 57 w 57"/>
                  <a:gd name="txB" fmla="*/ 100 h 100"/>
                </a:gdLst>
                <a:ahLst/>
                <a:cxnLst>
                  <a:cxn ang="0">
                    <a:pos x="57" y="100"/>
                  </a:cxn>
                  <a:cxn ang="0">
                    <a:pos x="57" y="83"/>
                  </a:cxn>
                  <a:cxn ang="0">
                    <a:pos x="52" y="77"/>
                  </a:cxn>
                  <a:cxn ang="0">
                    <a:pos x="48" y="72"/>
                  </a:cxn>
                  <a:cxn ang="0">
                    <a:pos x="33" y="61"/>
                  </a:cxn>
                  <a:cxn ang="0">
                    <a:pos x="24" y="39"/>
                  </a:cxn>
                  <a:cxn ang="0">
                    <a:pos x="14" y="22"/>
                  </a:cxn>
                  <a:cxn ang="0">
                    <a:pos x="14" y="11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5" y="11"/>
                  </a:cxn>
                  <a:cxn ang="0">
                    <a:pos x="5" y="22"/>
                  </a:cxn>
                  <a:cxn ang="0">
                    <a:pos x="5" y="33"/>
                  </a:cxn>
                  <a:cxn ang="0">
                    <a:pos x="10" y="50"/>
                  </a:cxn>
                  <a:cxn ang="0">
                    <a:pos x="19" y="61"/>
                  </a:cxn>
                  <a:cxn ang="0">
                    <a:pos x="33" y="77"/>
                  </a:cxn>
                  <a:cxn ang="0">
                    <a:pos x="38" y="83"/>
                  </a:cxn>
                  <a:cxn ang="0">
                    <a:pos x="43" y="94"/>
                  </a:cxn>
                  <a:cxn ang="0">
                    <a:pos x="43" y="100"/>
                  </a:cxn>
                  <a:cxn ang="0">
                    <a:pos x="57" y="100"/>
                  </a:cxn>
                </a:cxnLst>
                <a:rect l="txL" t="txT" r="txR" b="txB"/>
                <a:pathLst>
                  <a:path w="57" h="100">
                    <a:moveTo>
                      <a:pt x="57" y="100"/>
                    </a:moveTo>
                    <a:lnTo>
                      <a:pt x="57" y="83"/>
                    </a:lnTo>
                    <a:lnTo>
                      <a:pt x="52" y="77"/>
                    </a:lnTo>
                    <a:lnTo>
                      <a:pt x="48" y="72"/>
                    </a:lnTo>
                    <a:lnTo>
                      <a:pt x="33" y="61"/>
                    </a:lnTo>
                    <a:lnTo>
                      <a:pt x="24" y="39"/>
                    </a:lnTo>
                    <a:lnTo>
                      <a:pt x="14" y="22"/>
                    </a:lnTo>
                    <a:lnTo>
                      <a:pt x="14" y="11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5" y="11"/>
                    </a:lnTo>
                    <a:lnTo>
                      <a:pt x="5" y="22"/>
                    </a:lnTo>
                    <a:lnTo>
                      <a:pt x="5" y="33"/>
                    </a:lnTo>
                    <a:lnTo>
                      <a:pt x="10" y="50"/>
                    </a:lnTo>
                    <a:lnTo>
                      <a:pt x="19" y="61"/>
                    </a:lnTo>
                    <a:lnTo>
                      <a:pt x="33" y="77"/>
                    </a:lnTo>
                    <a:lnTo>
                      <a:pt x="38" y="83"/>
                    </a:lnTo>
                    <a:lnTo>
                      <a:pt x="43" y="94"/>
                    </a:lnTo>
                    <a:lnTo>
                      <a:pt x="43" y="100"/>
                    </a:lnTo>
                    <a:lnTo>
                      <a:pt x="57" y="10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8" name="Freeform 55"/>
              <p:cNvSpPr/>
              <p:nvPr/>
            </p:nvSpPr>
            <p:spPr>
              <a:xfrm>
                <a:off x="347" y="2584"/>
                <a:ext cx="71" cy="28"/>
              </a:xfrm>
              <a:custGeom>
                <a:avLst/>
                <a:gdLst>
                  <a:gd name="txL" fmla="*/ 0 w 71"/>
                  <a:gd name="txT" fmla="*/ 0 h 28"/>
                  <a:gd name="txR" fmla="*/ 71 w 71"/>
                  <a:gd name="txB" fmla="*/ 28 h 28"/>
                </a:gdLst>
                <a:ahLst/>
                <a:cxnLst>
                  <a:cxn ang="0">
                    <a:pos x="0" y="0"/>
                  </a:cxn>
                  <a:cxn ang="0">
                    <a:pos x="9" y="11"/>
                  </a:cxn>
                  <a:cxn ang="0">
                    <a:pos x="14" y="17"/>
                  </a:cxn>
                  <a:cxn ang="0">
                    <a:pos x="33" y="23"/>
                  </a:cxn>
                  <a:cxn ang="0">
                    <a:pos x="47" y="28"/>
                  </a:cxn>
                  <a:cxn ang="0">
                    <a:pos x="61" y="28"/>
                  </a:cxn>
                  <a:cxn ang="0">
                    <a:pos x="71" y="23"/>
                  </a:cxn>
                </a:cxnLst>
                <a:rect l="txL" t="txT" r="txR" b="txB"/>
                <a:pathLst>
                  <a:path w="71" h="28">
                    <a:moveTo>
                      <a:pt x="0" y="0"/>
                    </a:moveTo>
                    <a:lnTo>
                      <a:pt x="9" y="11"/>
                    </a:lnTo>
                    <a:lnTo>
                      <a:pt x="14" y="17"/>
                    </a:lnTo>
                    <a:lnTo>
                      <a:pt x="33" y="23"/>
                    </a:lnTo>
                    <a:lnTo>
                      <a:pt x="47" y="28"/>
                    </a:lnTo>
                    <a:lnTo>
                      <a:pt x="61" y="28"/>
                    </a:lnTo>
                    <a:lnTo>
                      <a:pt x="71" y="23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9" name="Freeform 56"/>
              <p:cNvSpPr/>
              <p:nvPr/>
            </p:nvSpPr>
            <p:spPr>
              <a:xfrm>
                <a:off x="522" y="2573"/>
                <a:ext cx="81" cy="34"/>
              </a:xfrm>
              <a:custGeom>
                <a:avLst/>
                <a:gdLst>
                  <a:gd name="txL" fmla="*/ 0 w 81"/>
                  <a:gd name="txT" fmla="*/ 0 h 34"/>
                  <a:gd name="txR" fmla="*/ 81 w 81"/>
                  <a:gd name="txB" fmla="*/ 34 h 34"/>
                </a:gdLst>
                <a:ahLst/>
                <a:cxnLst>
                  <a:cxn ang="0">
                    <a:pos x="0" y="17"/>
                  </a:cxn>
                  <a:cxn ang="0">
                    <a:pos x="5" y="22"/>
                  </a:cxn>
                  <a:cxn ang="0">
                    <a:pos x="14" y="28"/>
                  </a:cxn>
                  <a:cxn ang="0">
                    <a:pos x="29" y="34"/>
                  </a:cxn>
                  <a:cxn ang="0">
                    <a:pos x="43" y="34"/>
                  </a:cxn>
                  <a:cxn ang="0">
                    <a:pos x="52" y="28"/>
                  </a:cxn>
                  <a:cxn ang="0">
                    <a:pos x="57" y="22"/>
                  </a:cxn>
                  <a:cxn ang="0">
                    <a:pos x="67" y="17"/>
                  </a:cxn>
                  <a:cxn ang="0">
                    <a:pos x="76" y="11"/>
                  </a:cxn>
                  <a:cxn ang="0">
                    <a:pos x="81" y="0"/>
                  </a:cxn>
                </a:cxnLst>
                <a:rect l="txL" t="txT" r="txR" b="txB"/>
                <a:pathLst>
                  <a:path w="81" h="34">
                    <a:moveTo>
                      <a:pt x="0" y="17"/>
                    </a:moveTo>
                    <a:lnTo>
                      <a:pt x="5" y="22"/>
                    </a:lnTo>
                    <a:lnTo>
                      <a:pt x="14" y="28"/>
                    </a:lnTo>
                    <a:lnTo>
                      <a:pt x="29" y="34"/>
                    </a:lnTo>
                    <a:lnTo>
                      <a:pt x="43" y="34"/>
                    </a:lnTo>
                    <a:lnTo>
                      <a:pt x="52" y="28"/>
                    </a:lnTo>
                    <a:lnTo>
                      <a:pt x="57" y="22"/>
                    </a:lnTo>
                    <a:lnTo>
                      <a:pt x="67" y="17"/>
                    </a:lnTo>
                    <a:lnTo>
                      <a:pt x="76" y="11"/>
                    </a:lnTo>
                    <a:lnTo>
                      <a:pt x="81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0" name="Freeform 57"/>
              <p:cNvSpPr/>
              <p:nvPr/>
            </p:nvSpPr>
            <p:spPr>
              <a:xfrm>
                <a:off x="1249" y="2468"/>
                <a:ext cx="28" cy="28"/>
              </a:xfrm>
              <a:custGeom>
                <a:avLst/>
                <a:gdLst>
                  <a:gd name="txL" fmla="*/ 0 w 28"/>
                  <a:gd name="txT" fmla="*/ 0 h 28"/>
                  <a:gd name="txR" fmla="*/ 28 w 28"/>
                  <a:gd name="txB" fmla="*/ 28 h 28"/>
                </a:gdLst>
                <a:ahLst/>
                <a:cxnLst>
                  <a:cxn ang="0">
                    <a:pos x="0" y="0"/>
                  </a:cxn>
                  <a:cxn ang="0">
                    <a:pos x="4" y="5"/>
                  </a:cxn>
                  <a:cxn ang="0">
                    <a:pos x="9" y="16"/>
                  </a:cxn>
                  <a:cxn ang="0">
                    <a:pos x="19" y="28"/>
                  </a:cxn>
                  <a:cxn ang="0">
                    <a:pos x="28" y="28"/>
                  </a:cxn>
                </a:cxnLst>
                <a:rect l="txL" t="txT" r="txR" b="txB"/>
                <a:pathLst>
                  <a:path w="28" h="28">
                    <a:moveTo>
                      <a:pt x="0" y="0"/>
                    </a:moveTo>
                    <a:lnTo>
                      <a:pt x="4" y="5"/>
                    </a:lnTo>
                    <a:lnTo>
                      <a:pt x="9" y="16"/>
                    </a:lnTo>
                    <a:lnTo>
                      <a:pt x="19" y="28"/>
                    </a:lnTo>
                    <a:lnTo>
                      <a:pt x="28" y="28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1" name="Freeform 58"/>
              <p:cNvSpPr/>
              <p:nvPr/>
            </p:nvSpPr>
            <p:spPr>
              <a:xfrm>
                <a:off x="555" y="2690"/>
                <a:ext cx="129" cy="83"/>
              </a:xfrm>
              <a:custGeom>
                <a:avLst/>
                <a:gdLst>
                  <a:gd name="txL" fmla="*/ 0 w 129"/>
                  <a:gd name="txT" fmla="*/ 0 h 83"/>
                  <a:gd name="txR" fmla="*/ 129 w 129"/>
                  <a:gd name="txB" fmla="*/ 83 h 83"/>
                </a:gdLst>
                <a:ahLst/>
                <a:cxnLst>
                  <a:cxn ang="0">
                    <a:pos x="129" y="0"/>
                  </a:cxn>
                  <a:cxn ang="0">
                    <a:pos x="124" y="11"/>
                  </a:cxn>
                  <a:cxn ang="0">
                    <a:pos x="124" y="16"/>
                  </a:cxn>
                  <a:cxn ang="0">
                    <a:pos x="114" y="27"/>
                  </a:cxn>
                  <a:cxn ang="0">
                    <a:pos x="105" y="33"/>
                  </a:cxn>
                  <a:cxn ang="0">
                    <a:pos x="95" y="39"/>
                  </a:cxn>
                  <a:cxn ang="0">
                    <a:pos x="86" y="44"/>
                  </a:cxn>
                  <a:cxn ang="0">
                    <a:pos x="76" y="55"/>
                  </a:cxn>
                  <a:cxn ang="0">
                    <a:pos x="62" y="61"/>
                  </a:cxn>
                  <a:cxn ang="0">
                    <a:pos x="53" y="72"/>
                  </a:cxn>
                  <a:cxn ang="0">
                    <a:pos x="43" y="77"/>
                  </a:cxn>
                  <a:cxn ang="0">
                    <a:pos x="34" y="83"/>
                  </a:cxn>
                  <a:cxn ang="0">
                    <a:pos x="24" y="83"/>
                  </a:cxn>
                  <a:cxn ang="0">
                    <a:pos x="10" y="77"/>
                  </a:cxn>
                  <a:cxn ang="0">
                    <a:pos x="0" y="77"/>
                  </a:cxn>
                </a:cxnLst>
                <a:rect l="txL" t="txT" r="txR" b="txB"/>
                <a:pathLst>
                  <a:path w="129" h="83">
                    <a:moveTo>
                      <a:pt x="129" y="0"/>
                    </a:moveTo>
                    <a:lnTo>
                      <a:pt x="124" y="11"/>
                    </a:lnTo>
                    <a:lnTo>
                      <a:pt x="124" y="16"/>
                    </a:lnTo>
                    <a:lnTo>
                      <a:pt x="114" y="27"/>
                    </a:lnTo>
                    <a:lnTo>
                      <a:pt x="105" y="33"/>
                    </a:lnTo>
                    <a:lnTo>
                      <a:pt x="95" y="39"/>
                    </a:lnTo>
                    <a:lnTo>
                      <a:pt x="86" y="44"/>
                    </a:lnTo>
                    <a:lnTo>
                      <a:pt x="76" y="55"/>
                    </a:lnTo>
                    <a:lnTo>
                      <a:pt x="62" y="61"/>
                    </a:lnTo>
                    <a:lnTo>
                      <a:pt x="53" y="72"/>
                    </a:lnTo>
                    <a:lnTo>
                      <a:pt x="43" y="77"/>
                    </a:lnTo>
                    <a:lnTo>
                      <a:pt x="34" y="83"/>
                    </a:lnTo>
                    <a:lnTo>
                      <a:pt x="24" y="83"/>
                    </a:lnTo>
                    <a:lnTo>
                      <a:pt x="10" y="77"/>
                    </a:lnTo>
                    <a:lnTo>
                      <a:pt x="0" y="7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2" name="Freeform 59"/>
              <p:cNvSpPr/>
              <p:nvPr/>
            </p:nvSpPr>
            <p:spPr>
              <a:xfrm>
                <a:off x="608" y="2679"/>
                <a:ext cx="71" cy="27"/>
              </a:xfrm>
              <a:custGeom>
                <a:avLst/>
                <a:gdLst>
                  <a:gd name="txL" fmla="*/ 0 w 71"/>
                  <a:gd name="txT" fmla="*/ 0 h 27"/>
                  <a:gd name="txR" fmla="*/ 71 w 71"/>
                  <a:gd name="txB" fmla="*/ 27 h 27"/>
                </a:gdLst>
                <a:ahLst/>
                <a:cxnLst>
                  <a:cxn ang="0">
                    <a:pos x="0" y="11"/>
                  </a:cxn>
                  <a:cxn ang="0">
                    <a:pos x="23" y="11"/>
                  </a:cxn>
                  <a:cxn ang="0">
                    <a:pos x="38" y="11"/>
                  </a:cxn>
                  <a:cxn ang="0">
                    <a:pos x="42" y="5"/>
                  </a:cxn>
                  <a:cxn ang="0">
                    <a:pos x="52" y="5"/>
                  </a:cxn>
                  <a:cxn ang="0">
                    <a:pos x="57" y="0"/>
                  </a:cxn>
                  <a:cxn ang="0">
                    <a:pos x="66" y="0"/>
                  </a:cxn>
                  <a:cxn ang="0">
                    <a:pos x="66" y="5"/>
                  </a:cxn>
                  <a:cxn ang="0">
                    <a:pos x="71" y="16"/>
                  </a:cxn>
                  <a:cxn ang="0">
                    <a:pos x="71" y="27"/>
                  </a:cxn>
                </a:cxnLst>
                <a:rect l="txL" t="txT" r="txR" b="txB"/>
                <a:pathLst>
                  <a:path w="71" h="27">
                    <a:moveTo>
                      <a:pt x="0" y="11"/>
                    </a:moveTo>
                    <a:lnTo>
                      <a:pt x="23" y="11"/>
                    </a:lnTo>
                    <a:lnTo>
                      <a:pt x="38" y="11"/>
                    </a:lnTo>
                    <a:lnTo>
                      <a:pt x="42" y="5"/>
                    </a:lnTo>
                    <a:lnTo>
                      <a:pt x="52" y="5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5"/>
                    </a:lnTo>
                    <a:lnTo>
                      <a:pt x="71" y="16"/>
                    </a:lnTo>
                    <a:lnTo>
                      <a:pt x="71" y="2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3" name="Freeform 60"/>
              <p:cNvSpPr/>
              <p:nvPr/>
            </p:nvSpPr>
            <p:spPr>
              <a:xfrm>
                <a:off x="646" y="2673"/>
                <a:ext cx="19" cy="6"/>
              </a:xfrm>
              <a:custGeom>
                <a:avLst/>
                <a:gdLst>
                  <a:gd name="txL" fmla="*/ 0 w 19"/>
                  <a:gd name="txT" fmla="*/ 0 h 6"/>
                  <a:gd name="txR" fmla="*/ 19 w 19"/>
                  <a:gd name="txB" fmla="*/ 6 h 6"/>
                </a:gdLst>
                <a:ahLst/>
                <a:cxnLst>
                  <a:cxn ang="0">
                    <a:pos x="19" y="6"/>
                  </a:cxn>
                  <a:cxn ang="0">
                    <a:pos x="9" y="0"/>
                  </a:cxn>
                  <a:cxn ang="0">
                    <a:pos x="0" y="6"/>
                  </a:cxn>
                </a:cxnLst>
                <a:rect l="txL" t="txT" r="txR" b="txB"/>
                <a:pathLst>
                  <a:path w="19" h="6">
                    <a:moveTo>
                      <a:pt x="19" y="6"/>
                    </a:moveTo>
                    <a:lnTo>
                      <a:pt x="9" y="0"/>
                    </a:lnTo>
                    <a:lnTo>
                      <a:pt x="0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4" name="Freeform 61"/>
              <p:cNvSpPr/>
              <p:nvPr/>
            </p:nvSpPr>
            <p:spPr>
              <a:xfrm>
                <a:off x="323" y="2701"/>
                <a:ext cx="123" cy="61"/>
              </a:xfrm>
              <a:custGeom>
                <a:avLst/>
                <a:gdLst>
                  <a:gd name="txL" fmla="*/ 0 w 123"/>
                  <a:gd name="txT" fmla="*/ 0 h 61"/>
                  <a:gd name="txR" fmla="*/ 123 w 123"/>
                  <a:gd name="txB" fmla="*/ 61 h 61"/>
                </a:gdLst>
                <a:ahLst/>
                <a:cxnLst>
                  <a:cxn ang="0">
                    <a:pos x="123" y="0"/>
                  </a:cxn>
                  <a:cxn ang="0">
                    <a:pos x="114" y="11"/>
                  </a:cxn>
                  <a:cxn ang="0">
                    <a:pos x="109" y="16"/>
                  </a:cxn>
                  <a:cxn ang="0">
                    <a:pos x="100" y="22"/>
                  </a:cxn>
                  <a:cxn ang="0">
                    <a:pos x="85" y="28"/>
                  </a:cxn>
                  <a:cxn ang="0">
                    <a:pos x="66" y="39"/>
                  </a:cxn>
                  <a:cxn ang="0">
                    <a:pos x="57" y="44"/>
                  </a:cxn>
                  <a:cxn ang="0">
                    <a:pos x="52" y="50"/>
                  </a:cxn>
                  <a:cxn ang="0">
                    <a:pos x="47" y="61"/>
                  </a:cxn>
                  <a:cxn ang="0">
                    <a:pos x="33" y="61"/>
                  </a:cxn>
                  <a:cxn ang="0">
                    <a:pos x="14" y="61"/>
                  </a:cxn>
                  <a:cxn ang="0">
                    <a:pos x="9" y="50"/>
                  </a:cxn>
                  <a:cxn ang="0">
                    <a:pos x="0" y="39"/>
                  </a:cxn>
                </a:cxnLst>
                <a:rect l="txL" t="txT" r="txR" b="txB"/>
                <a:pathLst>
                  <a:path w="123" h="61">
                    <a:moveTo>
                      <a:pt x="123" y="0"/>
                    </a:moveTo>
                    <a:lnTo>
                      <a:pt x="114" y="11"/>
                    </a:lnTo>
                    <a:lnTo>
                      <a:pt x="109" y="16"/>
                    </a:lnTo>
                    <a:lnTo>
                      <a:pt x="100" y="22"/>
                    </a:lnTo>
                    <a:lnTo>
                      <a:pt x="85" y="28"/>
                    </a:lnTo>
                    <a:lnTo>
                      <a:pt x="66" y="39"/>
                    </a:lnTo>
                    <a:lnTo>
                      <a:pt x="57" y="44"/>
                    </a:lnTo>
                    <a:lnTo>
                      <a:pt x="52" y="50"/>
                    </a:lnTo>
                    <a:lnTo>
                      <a:pt x="47" y="61"/>
                    </a:lnTo>
                    <a:lnTo>
                      <a:pt x="33" y="61"/>
                    </a:lnTo>
                    <a:lnTo>
                      <a:pt x="14" y="61"/>
                    </a:lnTo>
                    <a:lnTo>
                      <a:pt x="9" y="50"/>
                    </a:lnTo>
                    <a:lnTo>
                      <a:pt x="0" y="39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5" name="Freeform 62"/>
              <p:cNvSpPr/>
              <p:nvPr/>
            </p:nvSpPr>
            <p:spPr>
              <a:xfrm>
                <a:off x="399" y="2679"/>
                <a:ext cx="47" cy="27"/>
              </a:xfrm>
              <a:custGeom>
                <a:avLst/>
                <a:gdLst>
                  <a:gd name="txL" fmla="*/ 0 w 47"/>
                  <a:gd name="txT" fmla="*/ 0 h 27"/>
                  <a:gd name="txR" fmla="*/ 47 w 47"/>
                  <a:gd name="txB" fmla="*/ 27 h 27"/>
                </a:gdLst>
                <a:ahLst/>
                <a:cxnLst>
                  <a:cxn ang="0">
                    <a:pos x="47" y="27"/>
                  </a:cxn>
                  <a:cxn ang="0">
                    <a:pos x="47" y="22"/>
                  </a:cxn>
                  <a:cxn ang="0">
                    <a:pos x="42" y="16"/>
                  </a:cxn>
                  <a:cxn ang="0">
                    <a:pos x="42" y="11"/>
                  </a:cxn>
                  <a:cxn ang="0">
                    <a:pos x="38" y="5"/>
                  </a:cxn>
                  <a:cxn ang="0">
                    <a:pos x="33" y="0"/>
                  </a:cxn>
                  <a:cxn ang="0">
                    <a:pos x="19" y="11"/>
                  </a:cxn>
                  <a:cxn ang="0">
                    <a:pos x="9" y="16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47" h="27">
                    <a:moveTo>
                      <a:pt x="47" y="27"/>
                    </a:moveTo>
                    <a:lnTo>
                      <a:pt x="47" y="22"/>
                    </a:lnTo>
                    <a:lnTo>
                      <a:pt x="42" y="16"/>
                    </a:lnTo>
                    <a:lnTo>
                      <a:pt x="42" y="11"/>
                    </a:lnTo>
                    <a:lnTo>
                      <a:pt x="38" y="5"/>
                    </a:lnTo>
                    <a:lnTo>
                      <a:pt x="33" y="0"/>
                    </a:lnTo>
                    <a:lnTo>
                      <a:pt x="19" y="11"/>
                    </a:lnTo>
                    <a:lnTo>
                      <a:pt x="9" y="16"/>
                    </a:lnTo>
                    <a:lnTo>
                      <a:pt x="5" y="16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6" name="Freeform 63"/>
              <p:cNvSpPr/>
              <p:nvPr/>
            </p:nvSpPr>
            <p:spPr>
              <a:xfrm>
                <a:off x="399" y="2668"/>
                <a:ext cx="24" cy="11"/>
              </a:xfrm>
              <a:custGeom>
                <a:avLst/>
                <a:gdLst>
                  <a:gd name="txL" fmla="*/ 0 w 24"/>
                  <a:gd name="txT" fmla="*/ 0 h 11"/>
                  <a:gd name="txR" fmla="*/ 24 w 24"/>
                  <a:gd name="txB" fmla="*/ 11 h 11"/>
                </a:gdLst>
                <a:ahLst/>
                <a:cxnLst>
                  <a:cxn ang="0">
                    <a:pos x="14" y="0"/>
                  </a:cxn>
                  <a:cxn ang="0">
                    <a:pos x="24" y="0"/>
                  </a:cxn>
                  <a:cxn ang="0">
                    <a:pos x="14" y="5"/>
                  </a:cxn>
                  <a:cxn ang="0">
                    <a:pos x="0" y="11"/>
                  </a:cxn>
                </a:cxnLst>
                <a:rect l="txL" t="txT" r="txR" b="txB"/>
                <a:pathLst>
                  <a:path w="24" h="11">
                    <a:moveTo>
                      <a:pt x="14" y="0"/>
                    </a:moveTo>
                    <a:lnTo>
                      <a:pt x="24" y="0"/>
                    </a:lnTo>
                    <a:lnTo>
                      <a:pt x="14" y="5"/>
                    </a:lnTo>
                    <a:lnTo>
                      <a:pt x="0" y="1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7" name="Freeform 64"/>
              <p:cNvSpPr/>
              <p:nvPr/>
            </p:nvSpPr>
            <p:spPr>
              <a:xfrm>
                <a:off x="418" y="2668"/>
                <a:ext cx="14" cy="11"/>
              </a:xfrm>
              <a:custGeom>
                <a:avLst/>
                <a:gdLst>
                  <a:gd name="txL" fmla="*/ 0 w 14"/>
                  <a:gd name="txT" fmla="*/ 0 h 11"/>
                  <a:gd name="txR" fmla="*/ 14 w 14"/>
                  <a:gd name="txB" fmla="*/ 11 h 11"/>
                </a:gdLst>
                <a:ahLst/>
                <a:cxnLst>
                  <a:cxn ang="0">
                    <a:pos x="14" y="11"/>
                  </a:cxn>
                  <a:cxn ang="0">
                    <a:pos x="5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14" h="11">
                    <a:moveTo>
                      <a:pt x="14" y="11"/>
                    </a:move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8" name="Freeform 65"/>
              <p:cNvSpPr/>
              <p:nvPr/>
            </p:nvSpPr>
            <p:spPr>
              <a:xfrm>
                <a:off x="328" y="2706"/>
                <a:ext cx="14" cy="45"/>
              </a:xfrm>
              <a:custGeom>
                <a:avLst/>
                <a:gdLst>
                  <a:gd name="txL" fmla="*/ 0 w 14"/>
                  <a:gd name="txT" fmla="*/ 0 h 45"/>
                  <a:gd name="txR" fmla="*/ 14 w 14"/>
                  <a:gd name="txB" fmla="*/ 45 h 45"/>
                </a:gdLst>
                <a:ahLst/>
                <a:cxnLst>
                  <a:cxn ang="0">
                    <a:pos x="14" y="0"/>
                  </a:cxn>
                  <a:cxn ang="0">
                    <a:pos x="9" y="11"/>
                  </a:cxn>
                  <a:cxn ang="0">
                    <a:pos x="4" y="23"/>
                  </a:cxn>
                  <a:cxn ang="0">
                    <a:pos x="0" y="34"/>
                  </a:cxn>
                  <a:cxn ang="0">
                    <a:pos x="0" y="45"/>
                  </a:cxn>
                </a:cxnLst>
                <a:rect l="txL" t="txT" r="txR" b="txB"/>
                <a:pathLst>
                  <a:path w="14" h="45">
                    <a:moveTo>
                      <a:pt x="14" y="0"/>
                    </a:moveTo>
                    <a:lnTo>
                      <a:pt x="9" y="11"/>
                    </a:lnTo>
                    <a:lnTo>
                      <a:pt x="4" y="23"/>
                    </a:lnTo>
                    <a:lnTo>
                      <a:pt x="0" y="34"/>
                    </a:lnTo>
                    <a:lnTo>
                      <a:pt x="0" y="45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9" name="Freeform 66"/>
              <p:cNvSpPr/>
              <p:nvPr/>
            </p:nvSpPr>
            <p:spPr>
              <a:xfrm>
                <a:off x="560" y="2706"/>
                <a:ext cx="5" cy="61"/>
              </a:xfrm>
              <a:custGeom>
                <a:avLst/>
                <a:gdLst>
                  <a:gd name="txL" fmla="*/ 0 w 5"/>
                  <a:gd name="txT" fmla="*/ 0 h 61"/>
                  <a:gd name="txR" fmla="*/ 5 w 5"/>
                  <a:gd name="txB" fmla="*/ 61 h 61"/>
                </a:gdLst>
                <a:ahLst/>
                <a:cxnLst>
                  <a:cxn ang="0">
                    <a:pos x="5" y="0"/>
                  </a:cxn>
                  <a:cxn ang="0">
                    <a:pos x="0" y="23"/>
                  </a:cxn>
                  <a:cxn ang="0">
                    <a:pos x="0" y="34"/>
                  </a:cxn>
                  <a:cxn ang="0">
                    <a:pos x="0" y="45"/>
                  </a:cxn>
                  <a:cxn ang="0">
                    <a:pos x="0" y="61"/>
                  </a:cxn>
                </a:cxnLst>
                <a:rect l="txL" t="txT" r="txR" b="txB"/>
                <a:pathLst>
                  <a:path w="5" h="61">
                    <a:moveTo>
                      <a:pt x="5" y="0"/>
                    </a:moveTo>
                    <a:lnTo>
                      <a:pt x="0" y="23"/>
                    </a:lnTo>
                    <a:lnTo>
                      <a:pt x="0" y="34"/>
                    </a:lnTo>
                    <a:lnTo>
                      <a:pt x="0" y="45"/>
                    </a:lnTo>
                    <a:lnTo>
                      <a:pt x="0" y="6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0" name="Freeform 67"/>
              <p:cNvSpPr/>
              <p:nvPr/>
            </p:nvSpPr>
            <p:spPr>
              <a:xfrm>
                <a:off x="1201" y="2523"/>
                <a:ext cx="71" cy="89"/>
              </a:xfrm>
              <a:custGeom>
                <a:avLst/>
                <a:gdLst>
                  <a:gd name="txL" fmla="*/ 0 w 71"/>
                  <a:gd name="txT" fmla="*/ 0 h 89"/>
                  <a:gd name="txR" fmla="*/ 71 w 71"/>
                  <a:gd name="txB" fmla="*/ 89 h 89"/>
                </a:gdLst>
                <a:ahLst/>
                <a:cxnLst>
                  <a:cxn ang="0">
                    <a:pos x="71" y="89"/>
                  </a:cxn>
                  <a:cxn ang="0">
                    <a:pos x="52" y="78"/>
                  </a:cxn>
                  <a:cxn ang="0">
                    <a:pos x="38" y="67"/>
                  </a:cxn>
                  <a:cxn ang="0">
                    <a:pos x="33" y="56"/>
                  </a:cxn>
                  <a:cxn ang="0">
                    <a:pos x="24" y="39"/>
                  </a:cxn>
                  <a:cxn ang="0">
                    <a:pos x="14" y="22"/>
                  </a:cxn>
                  <a:cxn ang="0">
                    <a:pos x="5" y="11"/>
                  </a:cxn>
                  <a:cxn ang="0">
                    <a:pos x="0" y="0"/>
                  </a:cxn>
                </a:cxnLst>
                <a:rect l="txL" t="txT" r="txR" b="txB"/>
                <a:pathLst>
                  <a:path w="71" h="89">
                    <a:moveTo>
                      <a:pt x="71" y="89"/>
                    </a:moveTo>
                    <a:lnTo>
                      <a:pt x="52" y="78"/>
                    </a:lnTo>
                    <a:lnTo>
                      <a:pt x="38" y="67"/>
                    </a:lnTo>
                    <a:lnTo>
                      <a:pt x="33" y="56"/>
                    </a:lnTo>
                    <a:lnTo>
                      <a:pt x="24" y="39"/>
                    </a:lnTo>
                    <a:lnTo>
                      <a:pt x="14" y="22"/>
                    </a:lnTo>
                    <a:lnTo>
                      <a:pt x="5" y="11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1" name="Freeform 68"/>
              <p:cNvSpPr/>
              <p:nvPr/>
            </p:nvSpPr>
            <p:spPr>
              <a:xfrm>
                <a:off x="1253" y="2529"/>
                <a:ext cx="19" cy="78"/>
              </a:xfrm>
              <a:custGeom>
                <a:avLst/>
                <a:gdLst>
                  <a:gd name="txL" fmla="*/ 0 w 19"/>
                  <a:gd name="txT" fmla="*/ 0 h 78"/>
                  <a:gd name="txR" fmla="*/ 19 w 19"/>
                  <a:gd name="txB" fmla="*/ 78 h 78"/>
                </a:gdLst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0" y="22"/>
                  </a:cxn>
                  <a:cxn ang="0">
                    <a:pos x="0" y="33"/>
                  </a:cxn>
                  <a:cxn ang="0">
                    <a:pos x="10" y="44"/>
                  </a:cxn>
                  <a:cxn ang="0">
                    <a:pos x="15" y="50"/>
                  </a:cxn>
                  <a:cxn ang="0">
                    <a:pos x="19" y="55"/>
                  </a:cxn>
                  <a:cxn ang="0">
                    <a:pos x="15" y="61"/>
                  </a:cxn>
                  <a:cxn ang="0">
                    <a:pos x="10" y="66"/>
                  </a:cxn>
                  <a:cxn ang="0">
                    <a:pos x="5" y="72"/>
                  </a:cxn>
                  <a:cxn ang="0">
                    <a:pos x="5" y="78"/>
                  </a:cxn>
                </a:cxnLst>
                <a:rect l="txL" t="txT" r="txR" b="txB"/>
                <a:pathLst>
                  <a:path w="19" h="78">
                    <a:moveTo>
                      <a:pt x="0" y="0"/>
                    </a:moveTo>
                    <a:lnTo>
                      <a:pt x="0" y="11"/>
                    </a:lnTo>
                    <a:lnTo>
                      <a:pt x="0" y="22"/>
                    </a:lnTo>
                    <a:lnTo>
                      <a:pt x="0" y="33"/>
                    </a:lnTo>
                    <a:lnTo>
                      <a:pt x="10" y="44"/>
                    </a:lnTo>
                    <a:lnTo>
                      <a:pt x="15" y="50"/>
                    </a:lnTo>
                    <a:lnTo>
                      <a:pt x="19" y="55"/>
                    </a:lnTo>
                    <a:lnTo>
                      <a:pt x="15" y="61"/>
                    </a:lnTo>
                    <a:lnTo>
                      <a:pt x="10" y="66"/>
                    </a:lnTo>
                    <a:lnTo>
                      <a:pt x="5" y="72"/>
                    </a:lnTo>
                    <a:lnTo>
                      <a:pt x="5" y="78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2" name="Freeform 69"/>
              <p:cNvSpPr/>
              <p:nvPr/>
            </p:nvSpPr>
            <p:spPr>
              <a:xfrm>
                <a:off x="1272" y="2584"/>
                <a:ext cx="10" cy="6"/>
              </a:xfrm>
              <a:custGeom>
                <a:avLst/>
                <a:gdLst>
                  <a:gd name="txL" fmla="*/ 0 w 10"/>
                  <a:gd name="txT" fmla="*/ 0 h 6"/>
                  <a:gd name="txR" fmla="*/ 10 w 10"/>
                  <a:gd name="txB" fmla="*/ 6 h 6"/>
                </a:gdLst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10" y="6"/>
                  </a:cxn>
                </a:cxnLst>
                <a:rect l="txL" t="txT" r="txR" b="txB"/>
                <a:pathLst>
                  <a:path w="10" h="6">
                    <a:moveTo>
                      <a:pt x="0" y="0"/>
                    </a:moveTo>
                    <a:lnTo>
                      <a:pt x="5" y="0"/>
                    </a:lnTo>
                    <a:lnTo>
                      <a:pt x="10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3" name="Freeform 70"/>
              <p:cNvSpPr/>
              <p:nvPr/>
            </p:nvSpPr>
            <p:spPr>
              <a:xfrm>
                <a:off x="1443" y="2551"/>
                <a:ext cx="128" cy="11"/>
              </a:xfrm>
              <a:custGeom>
                <a:avLst/>
                <a:gdLst>
                  <a:gd name="txL" fmla="*/ 0 w 128"/>
                  <a:gd name="txT" fmla="*/ 0 h 11"/>
                  <a:gd name="txR" fmla="*/ 128 w 128"/>
                  <a:gd name="txB" fmla="*/ 11 h 11"/>
                </a:gdLst>
                <a:ahLst/>
                <a:cxnLst>
                  <a:cxn ang="0">
                    <a:pos x="128" y="11"/>
                  </a:cxn>
                  <a:cxn ang="0">
                    <a:pos x="109" y="11"/>
                  </a:cxn>
                  <a:cxn ang="0">
                    <a:pos x="90" y="11"/>
                  </a:cxn>
                  <a:cxn ang="0">
                    <a:pos x="71" y="11"/>
                  </a:cxn>
                  <a:cxn ang="0">
                    <a:pos x="48" y="6"/>
                  </a:cxn>
                  <a:cxn ang="0">
                    <a:pos x="33" y="0"/>
                  </a:cxn>
                  <a:cxn ang="0">
                    <a:pos x="24" y="0"/>
                  </a:cxn>
                  <a:cxn ang="0">
                    <a:pos x="14" y="6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28" h="11">
                    <a:moveTo>
                      <a:pt x="128" y="11"/>
                    </a:moveTo>
                    <a:lnTo>
                      <a:pt x="109" y="11"/>
                    </a:lnTo>
                    <a:lnTo>
                      <a:pt x="90" y="11"/>
                    </a:lnTo>
                    <a:lnTo>
                      <a:pt x="71" y="11"/>
                    </a:lnTo>
                    <a:lnTo>
                      <a:pt x="48" y="6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4" y="6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4" name="Freeform 71"/>
              <p:cNvSpPr/>
              <p:nvPr/>
            </p:nvSpPr>
            <p:spPr>
              <a:xfrm>
                <a:off x="1505" y="2518"/>
                <a:ext cx="52" cy="44"/>
              </a:xfrm>
              <a:custGeom>
                <a:avLst/>
                <a:gdLst>
                  <a:gd name="txL" fmla="*/ 0 w 52"/>
                  <a:gd name="txT" fmla="*/ 0 h 44"/>
                  <a:gd name="txR" fmla="*/ 52 w 52"/>
                  <a:gd name="txB" fmla="*/ 44 h 44"/>
                </a:gdLst>
                <a:ahLst/>
                <a:cxnLst>
                  <a:cxn ang="0">
                    <a:pos x="0" y="0"/>
                  </a:cxn>
                  <a:cxn ang="0">
                    <a:pos x="5" y="11"/>
                  </a:cxn>
                  <a:cxn ang="0">
                    <a:pos x="9" y="11"/>
                  </a:cxn>
                  <a:cxn ang="0">
                    <a:pos x="14" y="16"/>
                  </a:cxn>
                  <a:cxn ang="0">
                    <a:pos x="28" y="22"/>
                  </a:cxn>
                  <a:cxn ang="0">
                    <a:pos x="38" y="22"/>
                  </a:cxn>
                  <a:cxn ang="0">
                    <a:pos x="43" y="22"/>
                  </a:cxn>
                  <a:cxn ang="0">
                    <a:pos x="47" y="22"/>
                  </a:cxn>
                  <a:cxn ang="0">
                    <a:pos x="52" y="27"/>
                  </a:cxn>
                  <a:cxn ang="0">
                    <a:pos x="52" y="33"/>
                  </a:cxn>
                  <a:cxn ang="0">
                    <a:pos x="52" y="39"/>
                  </a:cxn>
                  <a:cxn ang="0">
                    <a:pos x="47" y="44"/>
                  </a:cxn>
                </a:cxnLst>
                <a:rect l="txL" t="txT" r="txR" b="txB"/>
                <a:pathLst>
                  <a:path w="52" h="44">
                    <a:moveTo>
                      <a:pt x="0" y="0"/>
                    </a:moveTo>
                    <a:lnTo>
                      <a:pt x="5" y="11"/>
                    </a:lnTo>
                    <a:lnTo>
                      <a:pt x="9" y="11"/>
                    </a:lnTo>
                    <a:lnTo>
                      <a:pt x="14" y="16"/>
                    </a:lnTo>
                    <a:lnTo>
                      <a:pt x="28" y="22"/>
                    </a:lnTo>
                    <a:lnTo>
                      <a:pt x="38" y="22"/>
                    </a:lnTo>
                    <a:lnTo>
                      <a:pt x="43" y="22"/>
                    </a:lnTo>
                    <a:lnTo>
                      <a:pt x="47" y="22"/>
                    </a:lnTo>
                    <a:lnTo>
                      <a:pt x="52" y="27"/>
                    </a:lnTo>
                    <a:lnTo>
                      <a:pt x="52" y="33"/>
                    </a:lnTo>
                    <a:lnTo>
                      <a:pt x="52" y="39"/>
                    </a:lnTo>
                    <a:lnTo>
                      <a:pt x="47" y="44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5" name="Freeform 72"/>
              <p:cNvSpPr/>
              <p:nvPr/>
            </p:nvSpPr>
            <p:spPr>
              <a:xfrm>
                <a:off x="323" y="2374"/>
                <a:ext cx="104" cy="44"/>
              </a:xfrm>
              <a:custGeom>
                <a:avLst/>
                <a:gdLst>
                  <a:gd name="txL" fmla="*/ 0 w 104"/>
                  <a:gd name="txT" fmla="*/ 0 h 44"/>
                  <a:gd name="txR" fmla="*/ 104 w 104"/>
                  <a:gd name="txB" fmla="*/ 44 h 44"/>
                </a:gdLst>
                <a:ahLst/>
                <a:cxnLst>
                  <a:cxn ang="0">
                    <a:pos x="104" y="44"/>
                  </a:cxn>
                  <a:cxn ang="0">
                    <a:pos x="85" y="22"/>
                  </a:cxn>
                  <a:cxn ang="0">
                    <a:pos x="81" y="22"/>
                  </a:cxn>
                  <a:cxn ang="0">
                    <a:pos x="76" y="11"/>
                  </a:cxn>
                  <a:cxn ang="0">
                    <a:pos x="52" y="11"/>
                  </a:cxn>
                  <a:cxn ang="0">
                    <a:pos x="28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104" h="44">
                    <a:moveTo>
                      <a:pt x="104" y="44"/>
                    </a:moveTo>
                    <a:lnTo>
                      <a:pt x="85" y="22"/>
                    </a:lnTo>
                    <a:lnTo>
                      <a:pt x="81" y="22"/>
                    </a:lnTo>
                    <a:lnTo>
                      <a:pt x="76" y="11"/>
                    </a:lnTo>
                    <a:lnTo>
                      <a:pt x="52" y="11"/>
                    </a:lnTo>
                    <a:lnTo>
                      <a:pt x="28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6" name="Freeform 73"/>
              <p:cNvSpPr/>
              <p:nvPr/>
            </p:nvSpPr>
            <p:spPr>
              <a:xfrm>
                <a:off x="437" y="2518"/>
                <a:ext cx="4" cy="27"/>
              </a:xfrm>
              <a:custGeom>
                <a:avLst/>
                <a:gdLst>
                  <a:gd name="txL" fmla="*/ 0 w 4"/>
                  <a:gd name="txT" fmla="*/ 0 h 27"/>
                  <a:gd name="txR" fmla="*/ 4 w 4"/>
                  <a:gd name="txB" fmla="*/ 27 h 27"/>
                </a:gdLst>
                <a:ahLst/>
                <a:cxnLst>
                  <a:cxn ang="0">
                    <a:pos x="0" y="27"/>
                  </a:cxn>
                  <a:cxn ang="0">
                    <a:pos x="4" y="11"/>
                  </a:cxn>
                  <a:cxn ang="0">
                    <a:pos x="0" y="0"/>
                  </a:cxn>
                </a:cxnLst>
                <a:rect l="txL" t="txT" r="txR" b="txB"/>
                <a:pathLst>
                  <a:path w="4" h="27">
                    <a:moveTo>
                      <a:pt x="0" y="27"/>
                    </a:moveTo>
                    <a:lnTo>
                      <a:pt x="4" y="11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7" name="Freeform 74"/>
              <p:cNvSpPr/>
              <p:nvPr/>
            </p:nvSpPr>
            <p:spPr>
              <a:xfrm>
                <a:off x="1301" y="1702"/>
                <a:ext cx="118" cy="145"/>
              </a:xfrm>
              <a:custGeom>
                <a:avLst/>
                <a:gdLst>
                  <a:gd name="txL" fmla="*/ 0 w 118"/>
                  <a:gd name="txT" fmla="*/ 0 h 145"/>
                  <a:gd name="txR" fmla="*/ 118 w 118"/>
                  <a:gd name="txB" fmla="*/ 145 h 145"/>
                </a:gdLst>
                <a:ahLst/>
                <a:cxnLst>
                  <a:cxn ang="0">
                    <a:pos x="76" y="117"/>
                  </a:cxn>
                  <a:cxn ang="0">
                    <a:pos x="76" y="122"/>
                  </a:cxn>
                  <a:cxn ang="0">
                    <a:pos x="71" y="128"/>
                  </a:cxn>
                  <a:cxn ang="0">
                    <a:pos x="71" y="134"/>
                  </a:cxn>
                  <a:cxn ang="0">
                    <a:pos x="71" y="134"/>
                  </a:cxn>
                  <a:cxn ang="0">
                    <a:pos x="66" y="139"/>
                  </a:cxn>
                  <a:cxn ang="0">
                    <a:pos x="57" y="145"/>
                  </a:cxn>
                  <a:cxn ang="0">
                    <a:pos x="47" y="145"/>
                  </a:cxn>
                  <a:cxn ang="0">
                    <a:pos x="38" y="145"/>
                  </a:cxn>
                  <a:cxn ang="0">
                    <a:pos x="28" y="145"/>
                  </a:cxn>
                  <a:cxn ang="0">
                    <a:pos x="23" y="139"/>
                  </a:cxn>
                  <a:cxn ang="0">
                    <a:pos x="19" y="134"/>
                  </a:cxn>
                  <a:cxn ang="0">
                    <a:pos x="9" y="128"/>
                  </a:cxn>
                  <a:cxn ang="0">
                    <a:pos x="4" y="117"/>
                  </a:cxn>
                  <a:cxn ang="0">
                    <a:pos x="0" y="100"/>
                  </a:cxn>
                  <a:cxn ang="0">
                    <a:pos x="4" y="100"/>
                  </a:cxn>
                  <a:cxn ang="0">
                    <a:pos x="14" y="95"/>
                  </a:cxn>
                  <a:cxn ang="0">
                    <a:pos x="23" y="89"/>
                  </a:cxn>
                  <a:cxn ang="0">
                    <a:pos x="28" y="84"/>
                  </a:cxn>
                  <a:cxn ang="0">
                    <a:pos x="28" y="78"/>
                  </a:cxn>
                  <a:cxn ang="0">
                    <a:pos x="38" y="56"/>
                  </a:cxn>
                  <a:cxn ang="0">
                    <a:pos x="42" y="39"/>
                  </a:cxn>
                  <a:cxn ang="0">
                    <a:pos x="57" y="23"/>
                  </a:cxn>
                  <a:cxn ang="0">
                    <a:pos x="71" y="11"/>
                  </a:cxn>
                  <a:cxn ang="0">
                    <a:pos x="95" y="6"/>
                  </a:cxn>
                  <a:cxn ang="0">
                    <a:pos x="109" y="0"/>
                  </a:cxn>
                  <a:cxn ang="0">
                    <a:pos x="114" y="0"/>
                  </a:cxn>
                  <a:cxn ang="0">
                    <a:pos x="114" y="0"/>
                  </a:cxn>
                  <a:cxn ang="0">
                    <a:pos x="118" y="11"/>
                  </a:cxn>
                  <a:cxn ang="0">
                    <a:pos x="118" y="17"/>
                  </a:cxn>
                  <a:cxn ang="0">
                    <a:pos x="114" y="28"/>
                  </a:cxn>
                  <a:cxn ang="0">
                    <a:pos x="109" y="34"/>
                  </a:cxn>
                  <a:cxn ang="0">
                    <a:pos x="104" y="39"/>
                  </a:cxn>
                  <a:cxn ang="0">
                    <a:pos x="109" y="56"/>
                  </a:cxn>
                  <a:cxn ang="0">
                    <a:pos x="114" y="61"/>
                  </a:cxn>
                  <a:cxn ang="0">
                    <a:pos x="109" y="67"/>
                  </a:cxn>
                  <a:cxn ang="0">
                    <a:pos x="109" y="67"/>
                  </a:cxn>
                  <a:cxn ang="0">
                    <a:pos x="104" y="73"/>
                  </a:cxn>
                  <a:cxn ang="0">
                    <a:pos x="99" y="73"/>
                  </a:cxn>
                  <a:cxn ang="0">
                    <a:pos x="99" y="78"/>
                  </a:cxn>
                  <a:cxn ang="0">
                    <a:pos x="99" y="78"/>
                  </a:cxn>
                  <a:cxn ang="0">
                    <a:pos x="99" y="84"/>
                  </a:cxn>
                  <a:cxn ang="0">
                    <a:pos x="99" y="84"/>
                  </a:cxn>
                  <a:cxn ang="0">
                    <a:pos x="90" y="89"/>
                  </a:cxn>
                  <a:cxn ang="0">
                    <a:pos x="95" y="89"/>
                  </a:cxn>
                  <a:cxn ang="0">
                    <a:pos x="95" y="95"/>
                  </a:cxn>
                  <a:cxn ang="0">
                    <a:pos x="95" y="95"/>
                  </a:cxn>
                  <a:cxn ang="0">
                    <a:pos x="90" y="100"/>
                  </a:cxn>
                  <a:cxn ang="0">
                    <a:pos x="90" y="106"/>
                  </a:cxn>
                  <a:cxn ang="0">
                    <a:pos x="85" y="106"/>
                  </a:cxn>
                  <a:cxn ang="0">
                    <a:pos x="80" y="111"/>
                  </a:cxn>
                  <a:cxn ang="0">
                    <a:pos x="76" y="111"/>
                  </a:cxn>
                  <a:cxn ang="0">
                    <a:pos x="76" y="106"/>
                  </a:cxn>
                  <a:cxn ang="0">
                    <a:pos x="76" y="117"/>
                  </a:cxn>
                </a:cxnLst>
                <a:rect l="txL" t="txT" r="txR" b="txB"/>
                <a:pathLst>
                  <a:path w="118" h="145">
                    <a:moveTo>
                      <a:pt x="76" y="117"/>
                    </a:moveTo>
                    <a:lnTo>
                      <a:pt x="76" y="122"/>
                    </a:lnTo>
                    <a:lnTo>
                      <a:pt x="71" y="128"/>
                    </a:lnTo>
                    <a:lnTo>
                      <a:pt x="71" y="134"/>
                    </a:lnTo>
                    <a:lnTo>
                      <a:pt x="66" y="139"/>
                    </a:lnTo>
                    <a:lnTo>
                      <a:pt x="57" y="145"/>
                    </a:lnTo>
                    <a:lnTo>
                      <a:pt x="47" y="145"/>
                    </a:lnTo>
                    <a:lnTo>
                      <a:pt x="38" y="145"/>
                    </a:lnTo>
                    <a:lnTo>
                      <a:pt x="28" y="145"/>
                    </a:lnTo>
                    <a:lnTo>
                      <a:pt x="23" y="139"/>
                    </a:lnTo>
                    <a:lnTo>
                      <a:pt x="19" y="134"/>
                    </a:lnTo>
                    <a:lnTo>
                      <a:pt x="9" y="128"/>
                    </a:lnTo>
                    <a:lnTo>
                      <a:pt x="4" y="117"/>
                    </a:lnTo>
                    <a:lnTo>
                      <a:pt x="0" y="100"/>
                    </a:lnTo>
                    <a:lnTo>
                      <a:pt x="4" y="100"/>
                    </a:lnTo>
                    <a:lnTo>
                      <a:pt x="14" y="95"/>
                    </a:lnTo>
                    <a:lnTo>
                      <a:pt x="23" y="89"/>
                    </a:lnTo>
                    <a:lnTo>
                      <a:pt x="28" y="84"/>
                    </a:lnTo>
                    <a:lnTo>
                      <a:pt x="28" y="78"/>
                    </a:lnTo>
                    <a:lnTo>
                      <a:pt x="38" y="56"/>
                    </a:lnTo>
                    <a:lnTo>
                      <a:pt x="42" y="39"/>
                    </a:lnTo>
                    <a:lnTo>
                      <a:pt x="57" y="23"/>
                    </a:lnTo>
                    <a:lnTo>
                      <a:pt x="71" y="11"/>
                    </a:lnTo>
                    <a:lnTo>
                      <a:pt x="95" y="6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18" y="11"/>
                    </a:lnTo>
                    <a:lnTo>
                      <a:pt x="118" y="17"/>
                    </a:lnTo>
                    <a:lnTo>
                      <a:pt x="114" y="28"/>
                    </a:lnTo>
                    <a:lnTo>
                      <a:pt x="109" y="34"/>
                    </a:lnTo>
                    <a:lnTo>
                      <a:pt x="104" y="39"/>
                    </a:lnTo>
                    <a:lnTo>
                      <a:pt x="109" y="56"/>
                    </a:lnTo>
                    <a:lnTo>
                      <a:pt x="114" y="61"/>
                    </a:lnTo>
                    <a:lnTo>
                      <a:pt x="109" y="67"/>
                    </a:lnTo>
                    <a:lnTo>
                      <a:pt x="104" y="73"/>
                    </a:lnTo>
                    <a:lnTo>
                      <a:pt x="99" y="73"/>
                    </a:lnTo>
                    <a:lnTo>
                      <a:pt x="99" y="78"/>
                    </a:lnTo>
                    <a:lnTo>
                      <a:pt x="99" y="84"/>
                    </a:lnTo>
                    <a:lnTo>
                      <a:pt x="90" y="89"/>
                    </a:lnTo>
                    <a:lnTo>
                      <a:pt x="95" y="89"/>
                    </a:lnTo>
                    <a:lnTo>
                      <a:pt x="95" y="95"/>
                    </a:lnTo>
                    <a:lnTo>
                      <a:pt x="90" y="100"/>
                    </a:lnTo>
                    <a:lnTo>
                      <a:pt x="90" y="106"/>
                    </a:lnTo>
                    <a:lnTo>
                      <a:pt x="85" y="106"/>
                    </a:lnTo>
                    <a:lnTo>
                      <a:pt x="80" y="111"/>
                    </a:lnTo>
                    <a:lnTo>
                      <a:pt x="76" y="111"/>
                    </a:lnTo>
                    <a:lnTo>
                      <a:pt x="76" y="106"/>
                    </a:lnTo>
                    <a:lnTo>
                      <a:pt x="76" y="117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8" name="Freeform 75"/>
              <p:cNvSpPr/>
              <p:nvPr/>
            </p:nvSpPr>
            <p:spPr>
              <a:xfrm>
                <a:off x="1301" y="1702"/>
                <a:ext cx="118" cy="145"/>
              </a:xfrm>
              <a:custGeom>
                <a:avLst/>
                <a:gdLst>
                  <a:gd name="txL" fmla="*/ 0 w 118"/>
                  <a:gd name="txT" fmla="*/ 0 h 145"/>
                  <a:gd name="txR" fmla="*/ 118 w 118"/>
                  <a:gd name="txB" fmla="*/ 145 h 145"/>
                </a:gdLst>
                <a:ahLst/>
                <a:cxnLst>
                  <a:cxn ang="0">
                    <a:pos x="76" y="117"/>
                  </a:cxn>
                  <a:cxn ang="0">
                    <a:pos x="76" y="122"/>
                  </a:cxn>
                  <a:cxn ang="0">
                    <a:pos x="71" y="128"/>
                  </a:cxn>
                  <a:cxn ang="0">
                    <a:pos x="71" y="134"/>
                  </a:cxn>
                  <a:cxn ang="0">
                    <a:pos x="71" y="134"/>
                  </a:cxn>
                  <a:cxn ang="0">
                    <a:pos x="66" y="139"/>
                  </a:cxn>
                  <a:cxn ang="0">
                    <a:pos x="57" y="145"/>
                  </a:cxn>
                  <a:cxn ang="0">
                    <a:pos x="47" y="145"/>
                  </a:cxn>
                  <a:cxn ang="0">
                    <a:pos x="38" y="145"/>
                  </a:cxn>
                  <a:cxn ang="0">
                    <a:pos x="28" y="145"/>
                  </a:cxn>
                  <a:cxn ang="0">
                    <a:pos x="23" y="139"/>
                  </a:cxn>
                  <a:cxn ang="0">
                    <a:pos x="19" y="134"/>
                  </a:cxn>
                  <a:cxn ang="0">
                    <a:pos x="9" y="128"/>
                  </a:cxn>
                  <a:cxn ang="0">
                    <a:pos x="4" y="117"/>
                  </a:cxn>
                  <a:cxn ang="0">
                    <a:pos x="0" y="100"/>
                  </a:cxn>
                  <a:cxn ang="0">
                    <a:pos x="4" y="100"/>
                  </a:cxn>
                  <a:cxn ang="0">
                    <a:pos x="14" y="95"/>
                  </a:cxn>
                  <a:cxn ang="0">
                    <a:pos x="23" y="89"/>
                  </a:cxn>
                  <a:cxn ang="0">
                    <a:pos x="28" y="84"/>
                  </a:cxn>
                  <a:cxn ang="0">
                    <a:pos x="28" y="78"/>
                  </a:cxn>
                  <a:cxn ang="0">
                    <a:pos x="38" y="56"/>
                  </a:cxn>
                  <a:cxn ang="0">
                    <a:pos x="42" y="39"/>
                  </a:cxn>
                  <a:cxn ang="0">
                    <a:pos x="57" y="23"/>
                  </a:cxn>
                  <a:cxn ang="0">
                    <a:pos x="71" y="11"/>
                  </a:cxn>
                  <a:cxn ang="0">
                    <a:pos x="95" y="6"/>
                  </a:cxn>
                  <a:cxn ang="0">
                    <a:pos x="109" y="0"/>
                  </a:cxn>
                  <a:cxn ang="0">
                    <a:pos x="114" y="0"/>
                  </a:cxn>
                  <a:cxn ang="0">
                    <a:pos x="114" y="0"/>
                  </a:cxn>
                  <a:cxn ang="0">
                    <a:pos x="118" y="11"/>
                  </a:cxn>
                  <a:cxn ang="0">
                    <a:pos x="118" y="17"/>
                  </a:cxn>
                  <a:cxn ang="0">
                    <a:pos x="114" y="28"/>
                  </a:cxn>
                  <a:cxn ang="0">
                    <a:pos x="109" y="34"/>
                  </a:cxn>
                  <a:cxn ang="0">
                    <a:pos x="104" y="39"/>
                  </a:cxn>
                  <a:cxn ang="0">
                    <a:pos x="109" y="56"/>
                  </a:cxn>
                  <a:cxn ang="0">
                    <a:pos x="114" y="61"/>
                  </a:cxn>
                  <a:cxn ang="0">
                    <a:pos x="109" y="67"/>
                  </a:cxn>
                  <a:cxn ang="0">
                    <a:pos x="109" y="67"/>
                  </a:cxn>
                  <a:cxn ang="0">
                    <a:pos x="104" y="73"/>
                  </a:cxn>
                  <a:cxn ang="0">
                    <a:pos x="99" y="73"/>
                  </a:cxn>
                  <a:cxn ang="0">
                    <a:pos x="99" y="78"/>
                  </a:cxn>
                  <a:cxn ang="0">
                    <a:pos x="99" y="78"/>
                  </a:cxn>
                  <a:cxn ang="0">
                    <a:pos x="99" y="84"/>
                  </a:cxn>
                  <a:cxn ang="0">
                    <a:pos x="99" y="84"/>
                  </a:cxn>
                  <a:cxn ang="0">
                    <a:pos x="90" y="89"/>
                  </a:cxn>
                  <a:cxn ang="0">
                    <a:pos x="95" y="89"/>
                  </a:cxn>
                  <a:cxn ang="0">
                    <a:pos x="95" y="95"/>
                  </a:cxn>
                  <a:cxn ang="0">
                    <a:pos x="95" y="95"/>
                  </a:cxn>
                  <a:cxn ang="0">
                    <a:pos x="90" y="100"/>
                  </a:cxn>
                  <a:cxn ang="0">
                    <a:pos x="90" y="106"/>
                  </a:cxn>
                  <a:cxn ang="0">
                    <a:pos x="85" y="106"/>
                  </a:cxn>
                  <a:cxn ang="0">
                    <a:pos x="80" y="111"/>
                  </a:cxn>
                  <a:cxn ang="0">
                    <a:pos x="76" y="111"/>
                  </a:cxn>
                  <a:cxn ang="0">
                    <a:pos x="76" y="106"/>
                  </a:cxn>
                  <a:cxn ang="0">
                    <a:pos x="76" y="117"/>
                  </a:cxn>
                </a:cxnLst>
                <a:rect l="txL" t="txT" r="txR" b="txB"/>
                <a:pathLst>
                  <a:path w="118" h="145">
                    <a:moveTo>
                      <a:pt x="76" y="117"/>
                    </a:moveTo>
                    <a:lnTo>
                      <a:pt x="76" y="122"/>
                    </a:lnTo>
                    <a:lnTo>
                      <a:pt x="71" y="128"/>
                    </a:lnTo>
                    <a:lnTo>
                      <a:pt x="71" y="134"/>
                    </a:lnTo>
                    <a:lnTo>
                      <a:pt x="66" y="139"/>
                    </a:lnTo>
                    <a:lnTo>
                      <a:pt x="57" y="145"/>
                    </a:lnTo>
                    <a:lnTo>
                      <a:pt x="47" y="145"/>
                    </a:lnTo>
                    <a:lnTo>
                      <a:pt x="38" y="145"/>
                    </a:lnTo>
                    <a:lnTo>
                      <a:pt x="28" y="145"/>
                    </a:lnTo>
                    <a:lnTo>
                      <a:pt x="23" y="139"/>
                    </a:lnTo>
                    <a:lnTo>
                      <a:pt x="19" y="134"/>
                    </a:lnTo>
                    <a:lnTo>
                      <a:pt x="9" y="128"/>
                    </a:lnTo>
                    <a:lnTo>
                      <a:pt x="4" y="117"/>
                    </a:lnTo>
                    <a:lnTo>
                      <a:pt x="0" y="100"/>
                    </a:lnTo>
                    <a:lnTo>
                      <a:pt x="4" y="100"/>
                    </a:lnTo>
                    <a:lnTo>
                      <a:pt x="14" y="95"/>
                    </a:lnTo>
                    <a:lnTo>
                      <a:pt x="23" y="89"/>
                    </a:lnTo>
                    <a:lnTo>
                      <a:pt x="28" y="84"/>
                    </a:lnTo>
                    <a:lnTo>
                      <a:pt x="28" y="78"/>
                    </a:lnTo>
                    <a:lnTo>
                      <a:pt x="38" y="56"/>
                    </a:lnTo>
                    <a:lnTo>
                      <a:pt x="42" y="39"/>
                    </a:lnTo>
                    <a:lnTo>
                      <a:pt x="57" y="23"/>
                    </a:lnTo>
                    <a:lnTo>
                      <a:pt x="71" y="11"/>
                    </a:lnTo>
                    <a:lnTo>
                      <a:pt x="95" y="6"/>
                    </a:lnTo>
                    <a:lnTo>
                      <a:pt x="109" y="0"/>
                    </a:lnTo>
                    <a:lnTo>
                      <a:pt x="114" y="0"/>
                    </a:lnTo>
                    <a:lnTo>
                      <a:pt x="118" y="11"/>
                    </a:lnTo>
                    <a:lnTo>
                      <a:pt x="118" y="17"/>
                    </a:lnTo>
                    <a:lnTo>
                      <a:pt x="114" y="28"/>
                    </a:lnTo>
                    <a:lnTo>
                      <a:pt x="109" y="34"/>
                    </a:lnTo>
                    <a:lnTo>
                      <a:pt x="104" y="39"/>
                    </a:lnTo>
                    <a:lnTo>
                      <a:pt x="109" y="56"/>
                    </a:lnTo>
                    <a:lnTo>
                      <a:pt x="114" y="61"/>
                    </a:lnTo>
                    <a:lnTo>
                      <a:pt x="109" y="67"/>
                    </a:lnTo>
                    <a:lnTo>
                      <a:pt x="104" y="73"/>
                    </a:lnTo>
                    <a:lnTo>
                      <a:pt x="99" y="73"/>
                    </a:lnTo>
                    <a:lnTo>
                      <a:pt x="99" y="78"/>
                    </a:lnTo>
                    <a:lnTo>
                      <a:pt x="99" y="84"/>
                    </a:lnTo>
                    <a:lnTo>
                      <a:pt x="90" y="89"/>
                    </a:lnTo>
                    <a:lnTo>
                      <a:pt x="95" y="89"/>
                    </a:lnTo>
                    <a:lnTo>
                      <a:pt x="95" y="95"/>
                    </a:lnTo>
                    <a:lnTo>
                      <a:pt x="90" y="100"/>
                    </a:lnTo>
                    <a:lnTo>
                      <a:pt x="90" y="106"/>
                    </a:lnTo>
                    <a:lnTo>
                      <a:pt x="85" y="106"/>
                    </a:lnTo>
                    <a:lnTo>
                      <a:pt x="80" y="111"/>
                    </a:lnTo>
                    <a:lnTo>
                      <a:pt x="76" y="111"/>
                    </a:lnTo>
                    <a:lnTo>
                      <a:pt x="76" y="106"/>
                    </a:lnTo>
                    <a:lnTo>
                      <a:pt x="76" y="11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29" name="Freeform 76"/>
              <p:cNvSpPr/>
              <p:nvPr/>
            </p:nvSpPr>
            <p:spPr>
              <a:xfrm>
                <a:off x="1386" y="1736"/>
                <a:ext cx="14" cy="5"/>
              </a:xfrm>
              <a:custGeom>
                <a:avLst/>
                <a:gdLst>
                  <a:gd name="txL" fmla="*/ 0 w 14"/>
                  <a:gd name="txT" fmla="*/ 0 h 5"/>
                  <a:gd name="txR" fmla="*/ 14 w 14"/>
                  <a:gd name="txB" fmla="*/ 5 h 5"/>
                </a:gdLst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4" y="5"/>
                  </a:cxn>
                  <a:cxn ang="0">
                    <a:pos x="10" y="0"/>
                  </a:cxn>
                </a:cxnLst>
                <a:rect l="txL" t="txT" r="txR" b="txB"/>
                <a:pathLst>
                  <a:path w="14" h="5">
                    <a:moveTo>
                      <a:pt x="10" y="0"/>
                    </a:moveTo>
                    <a:lnTo>
                      <a:pt x="10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0" name="Freeform 77"/>
              <p:cNvSpPr/>
              <p:nvPr/>
            </p:nvSpPr>
            <p:spPr>
              <a:xfrm>
                <a:off x="1396" y="1730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9" y="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1"/>
                  </a:cxn>
                </a:cxnLst>
                <a:rect l="txL" t="txT" r="txR" b="txB"/>
                <a:pathLst>
                  <a:path w="9" h="11">
                    <a:moveTo>
                      <a:pt x="0" y="11"/>
                    </a:moveTo>
                    <a:lnTo>
                      <a:pt x="0" y="11"/>
                    </a:lnTo>
                    <a:lnTo>
                      <a:pt x="4" y="11"/>
                    </a:lnTo>
                    <a:lnTo>
                      <a:pt x="9" y="6"/>
                    </a:lnTo>
                    <a:lnTo>
                      <a:pt x="4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1" name="Freeform 78"/>
              <p:cNvSpPr/>
              <p:nvPr/>
            </p:nvSpPr>
            <p:spPr>
              <a:xfrm>
                <a:off x="1396" y="1730"/>
                <a:ext cx="4" cy="11"/>
              </a:xfrm>
              <a:custGeom>
                <a:avLst/>
                <a:gdLst>
                  <a:gd name="txL" fmla="*/ 0 w 4"/>
                  <a:gd name="txT" fmla="*/ 0 h 11"/>
                  <a:gd name="txR" fmla="*/ 4 w 4"/>
                  <a:gd name="txB" fmla="*/ 11 h 11"/>
                </a:gdLst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6"/>
                  </a:cxn>
                </a:cxnLst>
                <a:rect l="txL" t="txT" r="txR" b="txB"/>
                <a:pathLst>
                  <a:path w="4" h="11">
                    <a:moveTo>
                      <a:pt x="0" y="6"/>
                    </a:moveTo>
                    <a:lnTo>
                      <a:pt x="0" y="6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2" name="Freeform 79"/>
              <p:cNvSpPr/>
              <p:nvPr/>
            </p:nvSpPr>
            <p:spPr>
              <a:xfrm>
                <a:off x="1391" y="1725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5" y="11"/>
                  </a:cxn>
                  <a:cxn ang="0">
                    <a:pos x="0" y="11"/>
                  </a:cxn>
                  <a:cxn ang="0">
                    <a:pos x="5" y="11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5" y="0"/>
                  </a:cxn>
                  <a:cxn ang="0">
                    <a:pos x="5" y="5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5" y="11"/>
                  </a:cxn>
                </a:cxnLst>
                <a:rect l="txL" t="txT" r="txR" b="txB"/>
                <a:pathLst>
                  <a:path w="9" h="11">
                    <a:moveTo>
                      <a:pt x="5" y="11"/>
                    </a:moveTo>
                    <a:lnTo>
                      <a:pt x="0" y="11"/>
                    </a:lnTo>
                    <a:lnTo>
                      <a:pt x="5" y="11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5" y="11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3" name="Freeform 80"/>
              <p:cNvSpPr/>
              <p:nvPr/>
            </p:nvSpPr>
            <p:spPr>
              <a:xfrm>
                <a:off x="1391" y="1725"/>
                <a:ext cx="5" cy="11"/>
              </a:xfrm>
              <a:custGeom>
                <a:avLst/>
                <a:gdLst>
                  <a:gd name="txL" fmla="*/ 0 w 5"/>
                  <a:gd name="txT" fmla="*/ 0 h 11"/>
                  <a:gd name="txR" fmla="*/ 5 w 5"/>
                  <a:gd name="txB" fmla="*/ 11 h 11"/>
                </a:gdLst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txL" t="txT" r="txR" b="txB"/>
                <a:pathLst>
                  <a:path w="5" h="11">
                    <a:moveTo>
                      <a:pt x="0" y="11"/>
                    </a:move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4" name="Freeform 81"/>
              <p:cNvSpPr/>
              <p:nvPr/>
            </p:nvSpPr>
            <p:spPr>
              <a:xfrm>
                <a:off x="1386" y="1725"/>
                <a:ext cx="5" cy="11"/>
              </a:xfrm>
              <a:custGeom>
                <a:avLst/>
                <a:gdLst>
                  <a:gd name="txL" fmla="*/ 0 w 5"/>
                  <a:gd name="txT" fmla="*/ 0 h 11"/>
                  <a:gd name="txR" fmla="*/ 5 w 5"/>
                  <a:gd name="txB" fmla="*/ 11 h 11"/>
                </a:gdLst>
                <a:ahLst/>
                <a:cxnLst>
                  <a:cxn ang="0">
                    <a:pos x="0" y="5"/>
                  </a:cxn>
                  <a:cxn ang="0">
                    <a:pos x="0" y="11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txL" t="txT" r="txR" b="txB"/>
                <a:pathLst>
                  <a:path w="5" h="11">
                    <a:moveTo>
                      <a:pt x="0" y="5"/>
                    </a:move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5" name="Freeform 82"/>
              <p:cNvSpPr/>
              <p:nvPr/>
            </p:nvSpPr>
            <p:spPr>
              <a:xfrm>
                <a:off x="1386" y="1786"/>
                <a:ext cx="5" cy="5"/>
              </a:xfrm>
              <a:custGeom>
                <a:avLst/>
                <a:gdLst>
                  <a:gd name="txL" fmla="*/ 0 w 5"/>
                  <a:gd name="txT" fmla="*/ 0 h 5"/>
                  <a:gd name="txR" fmla="*/ 5 w 5"/>
                  <a:gd name="txB" fmla="*/ 5 h 5"/>
                </a:gdLst>
                <a:ahLst/>
                <a:cxnLst>
                  <a:cxn ang="0">
                    <a:pos x="5" y="5"/>
                  </a:cxn>
                  <a:cxn ang="0">
                    <a:pos x="5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5" h="5">
                    <a:moveTo>
                      <a:pt x="5" y="5"/>
                    </a:move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6" name="Freeform 83"/>
              <p:cNvSpPr/>
              <p:nvPr/>
            </p:nvSpPr>
            <p:spPr>
              <a:xfrm>
                <a:off x="1348" y="1791"/>
                <a:ext cx="29" cy="22"/>
              </a:xfrm>
              <a:custGeom>
                <a:avLst/>
                <a:gdLst>
                  <a:gd name="txL" fmla="*/ 0 w 29"/>
                  <a:gd name="txT" fmla="*/ 0 h 22"/>
                  <a:gd name="txR" fmla="*/ 29 w 29"/>
                  <a:gd name="txB" fmla="*/ 22 h 22"/>
                </a:gdLst>
                <a:ahLst/>
                <a:cxnLst>
                  <a:cxn ang="0">
                    <a:pos x="29" y="22"/>
                  </a:cxn>
                  <a:cxn ang="0">
                    <a:pos x="14" y="11"/>
                  </a:cxn>
                  <a:cxn ang="0">
                    <a:pos x="5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29" h="22">
                    <a:moveTo>
                      <a:pt x="29" y="22"/>
                    </a:moveTo>
                    <a:lnTo>
                      <a:pt x="14" y="11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7" name="Freeform 84"/>
              <p:cNvSpPr/>
              <p:nvPr/>
            </p:nvSpPr>
            <p:spPr>
              <a:xfrm>
                <a:off x="1201" y="2490"/>
                <a:ext cx="90" cy="122"/>
              </a:xfrm>
              <a:custGeom>
                <a:avLst/>
                <a:gdLst>
                  <a:gd name="txL" fmla="*/ 0 w 90"/>
                  <a:gd name="txT" fmla="*/ 0 h 122"/>
                  <a:gd name="txR" fmla="*/ 90 w 90"/>
                  <a:gd name="txB" fmla="*/ 122 h 122"/>
                </a:gdLst>
                <a:ahLst/>
                <a:cxnLst>
                  <a:cxn ang="0">
                    <a:pos x="29" y="0"/>
                  </a:cxn>
                  <a:cxn ang="0">
                    <a:pos x="29" y="11"/>
                  </a:cxn>
                  <a:cxn ang="0">
                    <a:pos x="33" y="22"/>
                  </a:cxn>
                  <a:cxn ang="0">
                    <a:pos x="38" y="28"/>
                  </a:cxn>
                  <a:cxn ang="0">
                    <a:pos x="43" y="33"/>
                  </a:cxn>
                  <a:cxn ang="0">
                    <a:pos x="52" y="39"/>
                  </a:cxn>
                  <a:cxn ang="0">
                    <a:pos x="62" y="44"/>
                  </a:cxn>
                  <a:cxn ang="0">
                    <a:pos x="62" y="61"/>
                  </a:cxn>
                  <a:cxn ang="0">
                    <a:pos x="71" y="78"/>
                  </a:cxn>
                  <a:cxn ang="0">
                    <a:pos x="86" y="100"/>
                  </a:cxn>
                  <a:cxn ang="0">
                    <a:pos x="90" y="105"/>
                  </a:cxn>
                  <a:cxn ang="0">
                    <a:pos x="90" y="111"/>
                  </a:cxn>
                  <a:cxn ang="0">
                    <a:pos x="90" y="117"/>
                  </a:cxn>
                  <a:cxn ang="0">
                    <a:pos x="86" y="117"/>
                  </a:cxn>
                  <a:cxn ang="0">
                    <a:pos x="81" y="122"/>
                  </a:cxn>
                  <a:cxn ang="0">
                    <a:pos x="67" y="122"/>
                  </a:cxn>
                  <a:cxn ang="0">
                    <a:pos x="57" y="122"/>
                  </a:cxn>
                  <a:cxn ang="0">
                    <a:pos x="43" y="111"/>
                  </a:cxn>
                  <a:cxn ang="0">
                    <a:pos x="33" y="94"/>
                  </a:cxn>
                  <a:cxn ang="0">
                    <a:pos x="24" y="78"/>
                  </a:cxn>
                  <a:cxn ang="0">
                    <a:pos x="10" y="61"/>
                  </a:cxn>
                  <a:cxn ang="0">
                    <a:pos x="0" y="39"/>
                  </a:cxn>
                  <a:cxn ang="0">
                    <a:pos x="5" y="28"/>
                  </a:cxn>
                  <a:cxn ang="0">
                    <a:pos x="10" y="17"/>
                  </a:cxn>
                  <a:cxn ang="0">
                    <a:pos x="24" y="0"/>
                  </a:cxn>
                  <a:cxn ang="0">
                    <a:pos x="29" y="0"/>
                  </a:cxn>
                </a:cxnLst>
                <a:rect l="txL" t="txT" r="txR" b="txB"/>
                <a:pathLst>
                  <a:path w="90" h="122">
                    <a:moveTo>
                      <a:pt x="29" y="0"/>
                    </a:moveTo>
                    <a:lnTo>
                      <a:pt x="29" y="11"/>
                    </a:lnTo>
                    <a:lnTo>
                      <a:pt x="33" y="22"/>
                    </a:lnTo>
                    <a:lnTo>
                      <a:pt x="38" y="28"/>
                    </a:lnTo>
                    <a:lnTo>
                      <a:pt x="43" y="33"/>
                    </a:lnTo>
                    <a:lnTo>
                      <a:pt x="52" y="39"/>
                    </a:lnTo>
                    <a:lnTo>
                      <a:pt x="62" y="44"/>
                    </a:lnTo>
                    <a:lnTo>
                      <a:pt x="62" y="61"/>
                    </a:lnTo>
                    <a:lnTo>
                      <a:pt x="71" y="78"/>
                    </a:lnTo>
                    <a:lnTo>
                      <a:pt x="86" y="100"/>
                    </a:lnTo>
                    <a:lnTo>
                      <a:pt x="90" y="105"/>
                    </a:lnTo>
                    <a:lnTo>
                      <a:pt x="90" y="111"/>
                    </a:lnTo>
                    <a:lnTo>
                      <a:pt x="90" y="117"/>
                    </a:lnTo>
                    <a:lnTo>
                      <a:pt x="86" y="117"/>
                    </a:lnTo>
                    <a:lnTo>
                      <a:pt x="81" y="122"/>
                    </a:lnTo>
                    <a:lnTo>
                      <a:pt x="67" y="122"/>
                    </a:lnTo>
                    <a:lnTo>
                      <a:pt x="57" y="122"/>
                    </a:lnTo>
                    <a:lnTo>
                      <a:pt x="43" y="111"/>
                    </a:lnTo>
                    <a:lnTo>
                      <a:pt x="33" y="94"/>
                    </a:lnTo>
                    <a:lnTo>
                      <a:pt x="24" y="78"/>
                    </a:lnTo>
                    <a:lnTo>
                      <a:pt x="10" y="61"/>
                    </a:lnTo>
                    <a:lnTo>
                      <a:pt x="0" y="39"/>
                    </a:lnTo>
                    <a:lnTo>
                      <a:pt x="5" y="28"/>
                    </a:lnTo>
                    <a:lnTo>
                      <a:pt x="10" y="17"/>
                    </a:lnTo>
                    <a:lnTo>
                      <a:pt x="24" y="0"/>
                    </a:lnTo>
                    <a:lnTo>
                      <a:pt x="29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8" name="Freeform 85"/>
              <p:cNvSpPr/>
              <p:nvPr/>
            </p:nvSpPr>
            <p:spPr>
              <a:xfrm>
                <a:off x="1462" y="2457"/>
                <a:ext cx="43" cy="11"/>
              </a:xfrm>
              <a:custGeom>
                <a:avLst/>
                <a:gdLst>
                  <a:gd name="txL" fmla="*/ 0 w 43"/>
                  <a:gd name="txT" fmla="*/ 0 h 11"/>
                  <a:gd name="txR" fmla="*/ 43 w 43"/>
                  <a:gd name="txB" fmla="*/ 11 h 11"/>
                </a:gdLst>
                <a:ahLst/>
                <a:cxnLst>
                  <a:cxn ang="0">
                    <a:pos x="0" y="0"/>
                  </a:cxn>
                  <a:cxn ang="0">
                    <a:pos x="5" y="5"/>
                  </a:cxn>
                  <a:cxn ang="0">
                    <a:pos x="14" y="11"/>
                  </a:cxn>
                  <a:cxn ang="0">
                    <a:pos x="24" y="11"/>
                  </a:cxn>
                  <a:cxn ang="0">
                    <a:pos x="33" y="11"/>
                  </a:cxn>
                  <a:cxn ang="0">
                    <a:pos x="38" y="11"/>
                  </a:cxn>
                  <a:cxn ang="0">
                    <a:pos x="43" y="11"/>
                  </a:cxn>
                </a:cxnLst>
                <a:rect l="txL" t="txT" r="txR" b="txB"/>
                <a:pathLst>
                  <a:path w="43" h="11">
                    <a:moveTo>
                      <a:pt x="0" y="0"/>
                    </a:moveTo>
                    <a:lnTo>
                      <a:pt x="5" y="5"/>
                    </a:lnTo>
                    <a:lnTo>
                      <a:pt x="14" y="11"/>
                    </a:lnTo>
                    <a:lnTo>
                      <a:pt x="24" y="11"/>
                    </a:lnTo>
                    <a:lnTo>
                      <a:pt x="33" y="11"/>
                    </a:lnTo>
                    <a:lnTo>
                      <a:pt x="38" y="11"/>
                    </a:lnTo>
                    <a:lnTo>
                      <a:pt x="43" y="1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39" name="Freeform 86"/>
              <p:cNvSpPr/>
              <p:nvPr/>
            </p:nvSpPr>
            <p:spPr>
              <a:xfrm>
                <a:off x="1443" y="2512"/>
                <a:ext cx="128" cy="61"/>
              </a:xfrm>
              <a:custGeom>
                <a:avLst/>
                <a:gdLst>
                  <a:gd name="txL" fmla="*/ 0 w 128"/>
                  <a:gd name="txT" fmla="*/ 0 h 61"/>
                  <a:gd name="txR" fmla="*/ 128 w 128"/>
                  <a:gd name="txB" fmla="*/ 61 h 61"/>
                </a:gdLst>
                <a:ahLst/>
                <a:cxnLst>
                  <a:cxn ang="0">
                    <a:pos x="14" y="0"/>
                  </a:cxn>
                  <a:cxn ang="0">
                    <a:pos x="14" y="6"/>
                  </a:cxn>
                  <a:cxn ang="0">
                    <a:pos x="19" y="11"/>
                  </a:cxn>
                  <a:cxn ang="0">
                    <a:pos x="29" y="11"/>
                  </a:cxn>
                  <a:cxn ang="0">
                    <a:pos x="38" y="17"/>
                  </a:cxn>
                  <a:cxn ang="0">
                    <a:pos x="48" y="17"/>
                  </a:cxn>
                  <a:cxn ang="0">
                    <a:pos x="62" y="6"/>
                  </a:cxn>
                  <a:cxn ang="0">
                    <a:pos x="62" y="0"/>
                  </a:cxn>
                  <a:cxn ang="0">
                    <a:pos x="81" y="17"/>
                  </a:cxn>
                  <a:cxn ang="0">
                    <a:pos x="105" y="22"/>
                  </a:cxn>
                  <a:cxn ang="0">
                    <a:pos x="119" y="28"/>
                  </a:cxn>
                  <a:cxn ang="0">
                    <a:pos x="124" y="33"/>
                  </a:cxn>
                  <a:cxn ang="0">
                    <a:pos x="128" y="39"/>
                  </a:cxn>
                  <a:cxn ang="0">
                    <a:pos x="128" y="45"/>
                  </a:cxn>
                  <a:cxn ang="0">
                    <a:pos x="128" y="50"/>
                  </a:cxn>
                  <a:cxn ang="0">
                    <a:pos x="119" y="56"/>
                  </a:cxn>
                  <a:cxn ang="0">
                    <a:pos x="100" y="56"/>
                  </a:cxn>
                  <a:cxn ang="0">
                    <a:pos x="81" y="61"/>
                  </a:cxn>
                  <a:cxn ang="0">
                    <a:pos x="62" y="56"/>
                  </a:cxn>
                  <a:cxn ang="0">
                    <a:pos x="38" y="50"/>
                  </a:cxn>
                  <a:cxn ang="0">
                    <a:pos x="24" y="50"/>
                  </a:cxn>
                  <a:cxn ang="0">
                    <a:pos x="5" y="50"/>
                  </a:cxn>
                  <a:cxn ang="0">
                    <a:pos x="0" y="39"/>
                  </a:cxn>
                  <a:cxn ang="0">
                    <a:pos x="5" y="17"/>
                  </a:cxn>
                  <a:cxn ang="0">
                    <a:pos x="10" y="6"/>
                  </a:cxn>
                  <a:cxn ang="0">
                    <a:pos x="14" y="0"/>
                  </a:cxn>
                </a:cxnLst>
                <a:rect l="txL" t="txT" r="txR" b="txB"/>
                <a:pathLst>
                  <a:path w="128" h="61">
                    <a:moveTo>
                      <a:pt x="14" y="0"/>
                    </a:moveTo>
                    <a:lnTo>
                      <a:pt x="14" y="6"/>
                    </a:lnTo>
                    <a:lnTo>
                      <a:pt x="19" y="11"/>
                    </a:lnTo>
                    <a:lnTo>
                      <a:pt x="29" y="11"/>
                    </a:lnTo>
                    <a:lnTo>
                      <a:pt x="38" y="17"/>
                    </a:lnTo>
                    <a:lnTo>
                      <a:pt x="48" y="17"/>
                    </a:lnTo>
                    <a:lnTo>
                      <a:pt x="62" y="6"/>
                    </a:lnTo>
                    <a:lnTo>
                      <a:pt x="62" y="0"/>
                    </a:lnTo>
                    <a:lnTo>
                      <a:pt x="81" y="17"/>
                    </a:lnTo>
                    <a:lnTo>
                      <a:pt x="105" y="22"/>
                    </a:lnTo>
                    <a:lnTo>
                      <a:pt x="119" y="28"/>
                    </a:lnTo>
                    <a:lnTo>
                      <a:pt x="124" y="33"/>
                    </a:lnTo>
                    <a:lnTo>
                      <a:pt x="128" y="39"/>
                    </a:lnTo>
                    <a:lnTo>
                      <a:pt x="128" y="45"/>
                    </a:lnTo>
                    <a:lnTo>
                      <a:pt x="128" y="50"/>
                    </a:lnTo>
                    <a:lnTo>
                      <a:pt x="119" y="56"/>
                    </a:lnTo>
                    <a:lnTo>
                      <a:pt x="100" y="56"/>
                    </a:lnTo>
                    <a:lnTo>
                      <a:pt x="81" y="61"/>
                    </a:lnTo>
                    <a:lnTo>
                      <a:pt x="62" y="56"/>
                    </a:lnTo>
                    <a:lnTo>
                      <a:pt x="38" y="50"/>
                    </a:lnTo>
                    <a:lnTo>
                      <a:pt x="24" y="50"/>
                    </a:lnTo>
                    <a:lnTo>
                      <a:pt x="5" y="50"/>
                    </a:lnTo>
                    <a:lnTo>
                      <a:pt x="0" y="39"/>
                    </a:lnTo>
                    <a:lnTo>
                      <a:pt x="5" y="17"/>
                    </a:lnTo>
                    <a:lnTo>
                      <a:pt x="10" y="6"/>
                    </a:lnTo>
                    <a:lnTo>
                      <a:pt x="1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0" name="Freeform 87"/>
              <p:cNvSpPr/>
              <p:nvPr/>
            </p:nvSpPr>
            <p:spPr>
              <a:xfrm>
                <a:off x="2312" y="1791"/>
                <a:ext cx="308" cy="294"/>
              </a:xfrm>
              <a:custGeom>
                <a:avLst/>
                <a:gdLst>
                  <a:gd name="txL" fmla="*/ 0 w 308"/>
                  <a:gd name="txT" fmla="*/ 0 h 294"/>
                  <a:gd name="txR" fmla="*/ 308 w 308"/>
                  <a:gd name="txB" fmla="*/ 294 h 294"/>
                </a:gdLst>
                <a:ahLst/>
                <a:cxnLst>
                  <a:cxn ang="0">
                    <a:pos x="19" y="0"/>
                  </a:cxn>
                  <a:cxn ang="0">
                    <a:pos x="43" y="6"/>
                  </a:cxn>
                  <a:cxn ang="0">
                    <a:pos x="62" y="11"/>
                  </a:cxn>
                  <a:cxn ang="0">
                    <a:pos x="71" y="22"/>
                  </a:cxn>
                  <a:cxn ang="0">
                    <a:pos x="81" y="45"/>
                  </a:cxn>
                  <a:cxn ang="0">
                    <a:pos x="90" y="61"/>
                  </a:cxn>
                  <a:cxn ang="0">
                    <a:pos x="100" y="67"/>
                  </a:cxn>
                  <a:cxn ang="0">
                    <a:pos x="114" y="83"/>
                  </a:cxn>
                  <a:cxn ang="0">
                    <a:pos x="128" y="100"/>
                  </a:cxn>
                  <a:cxn ang="0">
                    <a:pos x="138" y="117"/>
                  </a:cxn>
                  <a:cxn ang="0">
                    <a:pos x="142" y="133"/>
                  </a:cxn>
                  <a:cxn ang="0">
                    <a:pos x="161" y="144"/>
                  </a:cxn>
                  <a:cxn ang="0">
                    <a:pos x="176" y="150"/>
                  </a:cxn>
                  <a:cxn ang="0">
                    <a:pos x="195" y="167"/>
                  </a:cxn>
                  <a:cxn ang="0">
                    <a:pos x="209" y="183"/>
                  </a:cxn>
                  <a:cxn ang="0">
                    <a:pos x="233" y="222"/>
                  </a:cxn>
                  <a:cxn ang="0">
                    <a:pos x="247" y="233"/>
                  </a:cxn>
                  <a:cxn ang="0">
                    <a:pos x="261" y="244"/>
                  </a:cxn>
                  <a:cxn ang="0">
                    <a:pos x="280" y="239"/>
                  </a:cxn>
                  <a:cxn ang="0">
                    <a:pos x="289" y="239"/>
                  </a:cxn>
                  <a:cxn ang="0">
                    <a:pos x="308" y="250"/>
                  </a:cxn>
                  <a:cxn ang="0">
                    <a:pos x="285" y="294"/>
                  </a:cxn>
                  <a:cxn ang="0">
                    <a:pos x="256" y="294"/>
                  </a:cxn>
                  <a:cxn ang="0">
                    <a:pos x="214" y="277"/>
                  </a:cxn>
                  <a:cxn ang="0">
                    <a:pos x="166" y="250"/>
                  </a:cxn>
                  <a:cxn ang="0">
                    <a:pos x="152" y="239"/>
                  </a:cxn>
                  <a:cxn ang="0">
                    <a:pos x="138" y="222"/>
                  </a:cxn>
                  <a:cxn ang="0">
                    <a:pos x="123" y="205"/>
                  </a:cxn>
                  <a:cxn ang="0">
                    <a:pos x="114" y="183"/>
                  </a:cxn>
                  <a:cxn ang="0">
                    <a:pos x="95" y="172"/>
                  </a:cxn>
                  <a:cxn ang="0">
                    <a:pos x="66" y="155"/>
                  </a:cxn>
                  <a:cxn ang="0">
                    <a:pos x="38" y="161"/>
                  </a:cxn>
                  <a:cxn ang="0">
                    <a:pos x="0" y="28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txL" t="txT" r="txR" b="txB"/>
                <a:pathLst>
                  <a:path w="308" h="294">
                    <a:moveTo>
                      <a:pt x="19" y="0"/>
                    </a:moveTo>
                    <a:lnTo>
                      <a:pt x="43" y="6"/>
                    </a:lnTo>
                    <a:lnTo>
                      <a:pt x="62" y="11"/>
                    </a:lnTo>
                    <a:lnTo>
                      <a:pt x="71" y="22"/>
                    </a:lnTo>
                    <a:lnTo>
                      <a:pt x="81" y="45"/>
                    </a:lnTo>
                    <a:lnTo>
                      <a:pt x="90" y="61"/>
                    </a:lnTo>
                    <a:lnTo>
                      <a:pt x="100" y="67"/>
                    </a:lnTo>
                    <a:lnTo>
                      <a:pt x="114" y="83"/>
                    </a:lnTo>
                    <a:lnTo>
                      <a:pt x="128" y="100"/>
                    </a:lnTo>
                    <a:lnTo>
                      <a:pt x="138" y="117"/>
                    </a:lnTo>
                    <a:lnTo>
                      <a:pt x="142" y="133"/>
                    </a:lnTo>
                    <a:lnTo>
                      <a:pt x="161" y="144"/>
                    </a:lnTo>
                    <a:lnTo>
                      <a:pt x="176" y="150"/>
                    </a:lnTo>
                    <a:lnTo>
                      <a:pt x="195" y="167"/>
                    </a:lnTo>
                    <a:lnTo>
                      <a:pt x="209" y="183"/>
                    </a:lnTo>
                    <a:lnTo>
                      <a:pt x="233" y="222"/>
                    </a:lnTo>
                    <a:lnTo>
                      <a:pt x="247" y="233"/>
                    </a:lnTo>
                    <a:lnTo>
                      <a:pt x="261" y="244"/>
                    </a:lnTo>
                    <a:lnTo>
                      <a:pt x="280" y="239"/>
                    </a:lnTo>
                    <a:lnTo>
                      <a:pt x="289" y="239"/>
                    </a:lnTo>
                    <a:lnTo>
                      <a:pt x="308" y="250"/>
                    </a:lnTo>
                    <a:lnTo>
                      <a:pt x="285" y="294"/>
                    </a:lnTo>
                    <a:lnTo>
                      <a:pt x="256" y="294"/>
                    </a:lnTo>
                    <a:lnTo>
                      <a:pt x="214" y="277"/>
                    </a:lnTo>
                    <a:lnTo>
                      <a:pt x="166" y="250"/>
                    </a:lnTo>
                    <a:lnTo>
                      <a:pt x="152" y="239"/>
                    </a:lnTo>
                    <a:lnTo>
                      <a:pt x="138" y="222"/>
                    </a:lnTo>
                    <a:lnTo>
                      <a:pt x="123" y="205"/>
                    </a:lnTo>
                    <a:lnTo>
                      <a:pt x="114" y="183"/>
                    </a:lnTo>
                    <a:lnTo>
                      <a:pt x="95" y="172"/>
                    </a:lnTo>
                    <a:lnTo>
                      <a:pt x="66" y="155"/>
                    </a:lnTo>
                    <a:lnTo>
                      <a:pt x="38" y="161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1" name="Freeform 88"/>
              <p:cNvSpPr/>
              <p:nvPr/>
            </p:nvSpPr>
            <p:spPr>
              <a:xfrm>
                <a:off x="2312" y="1791"/>
                <a:ext cx="308" cy="294"/>
              </a:xfrm>
              <a:custGeom>
                <a:avLst/>
                <a:gdLst>
                  <a:gd name="txL" fmla="*/ 0 w 308"/>
                  <a:gd name="txT" fmla="*/ 0 h 294"/>
                  <a:gd name="txR" fmla="*/ 308 w 308"/>
                  <a:gd name="txB" fmla="*/ 294 h 294"/>
                </a:gdLst>
                <a:ahLst/>
                <a:cxnLst>
                  <a:cxn ang="0">
                    <a:pos x="19" y="0"/>
                  </a:cxn>
                  <a:cxn ang="0">
                    <a:pos x="43" y="6"/>
                  </a:cxn>
                  <a:cxn ang="0">
                    <a:pos x="62" y="11"/>
                  </a:cxn>
                  <a:cxn ang="0">
                    <a:pos x="71" y="22"/>
                  </a:cxn>
                  <a:cxn ang="0">
                    <a:pos x="81" y="45"/>
                  </a:cxn>
                  <a:cxn ang="0">
                    <a:pos x="90" y="61"/>
                  </a:cxn>
                  <a:cxn ang="0">
                    <a:pos x="100" y="67"/>
                  </a:cxn>
                  <a:cxn ang="0">
                    <a:pos x="114" y="83"/>
                  </a:cxn>
                  <a:cxn ang="0">
                    <a:pos x="128" y="100"/>
                  </a:cxn>
                  <a:cxn ang="0">
                    <a:pos x="138" y="117"/>
                  </a:cxn>
                  <a:cxn ang="0">
                    <a:pos x="142" y="133"/>
                  </a:cxn>
                  <a:cxn ang="0">
                    <a:pos x="161" y="144"/>
                  </a:cxn>
                  <a:cxn ang="0">
                    <a:pos x="176" y="150"/>
                  </a:cxn>
                  <a:cxn ang="0">
                    <a:pos x="195" y="167"/>
                  </a:cxn>
                  <a:cxn ang="0">
                    <a:pos x="209" y="183"/>
                  </a:cxn>
                  <a:cxn ang="0">
                    <a:pos x="233" y="222"/>
                  </a:cxn>
                  <a:cxn ang="0">
                    <a:pos x="247" y="233"/>
                  </a:cxn>
                  <a:cxn ang="0">
                    <a:pos x="261" y="244"/>
                  </a:cxn>
                  <a:cxn ang="0">
                    <a:pos x="280" y="239"/>
                  </a:cxn>
                  <a:cxn ang="0">
                    <a:pos x="289" y="239"/>
                  </a:cxn>
                  <a:cxn ang="0">
                    <a:pos x="308" y="250"/>
                  </a:cxn>
                  <a:cxn ang="0">
                    <a:pos x="285" y="294"/>
                  </a:cxn>
                  <a:cxn ang="0">
                    <a:pos x="256" y="294"/>
                  </a:cxn>
                  <a:cxn ang="0">
                    <a:pos x="214" y="277"/>
                  </a:cxn>
                  <a:cxn ang="0">
                    <a:pos x="166" y="250"/>
                  </a:cxn>
                  <a:cxn ang="0">
                    <a:pos x="152" y="239"/>
                  </a:cxn>
                  <a:cxn ang="0">
                    <a:pos x="138" y="222"/>
                  </a:cxn>
                  <a:cxn ang="0">
                    <a:pos x="123" y="205"/>
                  </a:cxn>
                  <a:cxn ang="0">
                    <a:pos x="114" y="183"/>
                  </a:cxn>
                  <a:cxn ang="0">
                    <a:pos x="95" y="172"/>
                  </a:cxn>
                  <a:cxn ang="0">
                    <a:pos x="66" y="155"/>
                  </a:cxn>
                  <a:cxn ang="0">
                    <a:pos x="38" y="161"/>
                  </a:cxn>
                  <a:cxn ang="0">
                    <a:pos x="0" y="28"/>
                  </a:cxn>
                  <a:cxn ang="0">
                    <a:pos x="0" y="0"/>
                  </a:cxn>
                  <a:cxn ang="0">
                    <a:pos x="19" y="0"/>
                  </a:cxn>
                </a:cxnLst>
                <a:rect l="txL" t="txT" r="txR" b="txB"/>
                <a:pathLst>
                  <a:path w="308" h="294">
                    <a:moveTo>
                      <a:pt x="19" y="0"/>
                    </a:moveTo>
                    <a:lnTo>
                      <a:pt x="43" y="6"/>
                    </a:lnTo>
                    <a:lnTo>
                      <a:pt x="62" y="11"/>
                    </a:lnTo>
                    <a:lnTo>
                      <a:pt x="71" y="22"/>
                    </a:lnTo>
                    <a:lnTo>
                      <a:pt x="81" y="45"/>
                    </a:lnTo>
                    <a:lnTo>
                      <a:pt x="90" y="61"/>
                    </a:lnTo>
                    <a:lnTo>
                      <a:pt x="100" y="67"/>
                    </a:lnTo>
                    <a:lnTo>
                      <a:pt x="114" y="83"/>
                    </a:lnTo>
                    <a:lnTo>
                      <a:pt x="128" y="100"/>
                    </a:lnTo>
                    <a:lnTo>
                      <a:pt x="138" y="117"/>
                    </a:lnTo>
                    <a:lnTo>
                      <a:pt x="142" y="133"/>
                    </a:lnTo>
                    <a:lnTo>
                      <a:pt x="161" y="144"/>
                    </a:lnTo>
                    <a:lnTo>
                      <a:pt x="176" y="150"/>
                    </a:lnTo>
                    <a:lnTo>
                      <a:pt x="195" y="167"/>
                    </a:lnTo>
                    <a:lnTo>
                      <a:pt x="209" y="183"/>
                    </a:lnTo>
                    <a:lnTo>
                      <a:pt x="233" y="222"/>
                    </a:lnTo>
                    <a:lnTo>
                      <a:pt x="247" y="233"/>
                    </a:lnTo>
                    <a:lnTo>
                      <a:pt x="261" y="244"/>
                    </a:lnTo>
                    <a:lnTo>
                      <a:pt x="280" y="239"/>
                    </a:lnTo>
                    <a:lnTo>
                      <a:pt x="289" y="239"/>
                    </a:lnTo>
                    <a:lnTo>
                      <a:pt x="308" y="250"/>
                    </a:lnTo>
                    <a:lnTo>
                      <a:pt x="285" y="294"/>
                    </a:lnTo>
                    <a:lnTo>
                      <a:pt x="256" y="294"/>
                    </a:lnTo>
                    <a:lnTo>
                      <a:pt x="214" y="277"/>
                    </a:lnTo>
                    <a:lnTo>
                      <a:pt x="166" y="250"/>
                    </a:lnTo>
                    <a:lnTo>
                      <a:pt x="152" y="239"/>
                    </a:lnTo>
                    <a:lnTo>
                      <a:pt x="138" y="222"/>
                    </a:lnTo>
                    <a:lnTo>
                      <a:pt x="123" y="205"/>
                    </a:lnTo>
                    <a:lnTo>
                      <a:pt x="114" y="183"/>
                    </a:lnTo>
                    <a:lnTo>
                      <a:pt x="95" y="172"/>
                    </a:lnTo>
                    <a:lnTo>
                      <a:pt x="66" y="155"/>
                    </a:lnTo>
                    <a:lnTo>
                      <a:pt x="38" y="161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19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2" name="Freeform 89"/>
              <p:cNvSpPr/>
              <p:nvPr/>
            </p:nvSpPr>
            <p:spPr>
              <a:xfrm>
                <a:off x="2174" y="1713"/>
                <a:ext cx="152" cy="245"/>
              </a:xfrm>
              <a:custGeom>
                <a:avLst/>
                <a:gdLst>
                  <a:gd name="txL" fmla="*/ 0 w 152"/>
                  <a:gd name="txT" fmla="*/ 0 h 245"/>
                  <a:gd name="txR" fmla="*/ 152 w 152"/>
                  <a:gd name="txB" fmla="*/ 245 h 245"/>
                </a:gdLst>
                <a:ahLst/>
                <a:cxnLst>
                  <a:cxn ang="0">
                    <a:pos x="138" y="78"/>
                  </a:cxn>
                  <a:cxn ang="0">
                    <a:pos x="133" y="78"/>
                  </a:cxn>
                  <a:cxn ang="0">
                    <a:pos x="152" y="123"/>
                  </a:cxn>
                  <a:cxn ang="0">
                    <a:pos x="152" y="200"/>
                  </a:cxn>
                  <a:cxn ang="0">
                    <a:pos x="90" y="245"/>
                  </a:cxn>
                  <a:cxn ang="0">
                    <a:pos x="67" y="239"/>
                  </a:cxn>
                  <a:cxn ang="0">
                    <a:pos x="48" y="222"/>
                  </a:cxn>
                  <a:cxn ang="0">
                    <a:pos x="19" y="178"/>
                  </a:cxn>
                  <a:cxn ang="0">
                    <a:pos x="0" y="161"/>
                  </a:cxn>
                  <a:cxn ang="0">
                    <a:pos x="5" y="150"/>
                  </a:cxn>
                  <a:cxn ang="0">
                    <a:pos x="33" y="89"/>
                  </a:cxn>
                  <a:cxn ang="0">
                    <a:pos x="29" y="62"/>
                  </a:cxn>
                  <a:cxn ang="0">
                    <a:pos x="38" y="17"/>
                  </a:cxn>
                  <a:cxn ang="0">
                    <a:pos x="86" y="0"/>
                  </a:cxn>
                  <a:cxn ang="0">
                    <a:pos x="138" y="6"/>
                  </a:cxn>
                  <a:cxn ang="0">
                    <a:pos x="143" y="34"/>
                  </a:cxn>
                  <a:cxn ang="0">
                    <a:pos x="143" y="50"/>
                  </a:cxn>
                  <a:cxn ang="0">
                    <a:pos x="143" y="56"/>
                  </a:cxn>
                  <a:cxn ang="0">
                    <a:pos x="143" y="67"/>
                  </a:cxn>
                  <a:cxn ang="0">
                    <a:pos x="138" y="78"/>
                  </a:cxn>
                </a:cxnLst>
                <a:rect l="txL" t="txT" r="txR" b="txB"/>
                <a:pathLst>
                  <a:path w="152" h="245">
                    <a:moveTo>
                      <a:pt x="138" y="78"/>
                    </a:moveTo>
                    <a:lnTo>
                      <a:pt x="133" y="78"/>
                    </a:lnTo>
                    <a:lnTo>
                      <a:pt x="152" y="123"/>
                    </a:lnTo>
                    <a:lnTo>
                      <a:pt x="152" y="200"/>
                    </a:lnTo>
                    <a:lnTo>
                      <a:pt x="90" y="245"/>
                    </a:lnTo>
                    <a:lnTo>
                      <a:pt x="67" y="239"/>
                    </a:lnTo>
                    <a:lnTo>
                      <a:pt x="48" y="222"/>
                    </a:lnTo>
                    <a:lnTo>
                      <a:pt x="19" y="178"/>
                    </a:lnTo>
                    <a:lnTo>
                      <a:pt x="0" y="161"/>
                    </a:lnTo>
                    <a:lnTo>
                      <a:pt x="5" y="150"/>
                    </a:lnTo>
                    <a:lnTo>
                      <a:pt x="33" y="89"/>
                    </a:lnTo>
                    <a:lnTo>
                      <a:pt x="29" y="62"/>
                    </a:lnTo>
                    <a:lnTo>
                      <a:pt x="38" y="17"/>
                    </a:lnTo>
                    <a:lnTo>
                      <a:pt x="86" y="0"/>
                    </a:lnTo>
                    <a:lnTo>
                      <a:pt x="138" y="6"/>
                    </a:lnTo>
                    <a:lnTo>
                      <a:pt x="143" y="34"/>
                    </a:lnTo>
                    <a:lnTo>
                      <a:pt x="143" y="50"/>
                    </a:lnTo>
                    <a:lnTo>
                      <a:pt x="143" y="56"/>
                    </a:lnTo>
                    <a:lnTo>
                      <a:pt x="143" y="67"/>
                    </a:lnTo>
                    <a:lnTo>
                      <a:pt x="138" y="78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3" name="Freeform 90"/>
              <p:cNvSpPr/>
              <p:nvPr/>
            </p:nvSpPr>
            <p:spPr>
              <a:xfrm>
                <a:off x="2174" y="1713"/>
                <a:ext cx="152" cy="245"/>
              </a:xfrm>
              <a:custGeom>
                <a:avLst/>
                <a:gdLst>
                  <a:gd name="txL" fmla="*/ 0 w 152"/>
                  <a:gd name="txT" fmla="*/ 0 h 245"/>
                  <a:gd name="txR" fmla="*/ 152 w 152"/>
                  <a:gd name="txB" fmla="*/ 245 h 245"/>
                </a:gdLst>
                <a:ahLst/>
                <a:cxnLst>
                  <a:cxn ang="0">
                    <a:pos x="138" y="78"/>
                  </a:cxn>
                  <a:cxn ang="0">
                    <a:pos x="133" y="78"/>
                  </a:cxn>
                  <a:cxn ang="0">
                    <a:pos x="152" y="123"/>
                  </a:cxn>
                  <a:cxn ang="0">
                    <a:pos x="152" y="200"/>
                  </a:cxn>
                  <a:cxn ang="0">
                    <a:pos x="90" y="245"/>
                  </a:cxn>
                  <a:cxn ang="0">
                    <a:pos x="67" y="239"/>
                  </a:cxn>
                  <a:cxn ang="0">
                    <a:pos x="48" y="222"/>
                  </a:cxn>
                  <a:cxn ang="0">
                    <a:pos x="19" y="178"/>
                  </a:cxn>
                  <a:cxn ang="0">
                    <a:pos x="0" y="161"/>
                  </a:cxn>
                  <a:cxn ang="0">
                    <a:pos x="5" y="150"/>
                  </a:cxn>
                  <a:cxn ang="0">
                    <a:pos x="33" y="89"/>
                  </a:cxn>
                  <a:cxn ang="0">
                    <a:pos x="29" y="62"/>
                  </a:cxn>
                  <a:cxn ang="0">
                    <a:pos x="38" y="17"/>
                  </a:cxn>
                  <a:cxn ang="0">
                    <a:pos x="86" y="0"/>
                  </a:cxn>
                  <a:cxn ang="0">
                    <a:pos x="138" y="6"/>
                  </a:cxn>
                  <a:cxn ang="0">
                    <a:pos x="143" y="34"/>
                  </a:cxn>
                  <a:cxn ang="0">
                    <a:pos x="143" y="50"/>
                  </a:cxn>
                  <a:cxn ang="0">
                    <a:pos x="143" y="56"/>
                  </a:cxn>
                  <a:cxn ang="0">
                    <a:pos x="143" y="67"/>
                  </a:cxn>
                  <a:cxn ang="0">
                    <a:pos x="138" y="78"/>
                  </a:cxn>
                </a:cxnLst>
                <a:rect l="txL" t="txT" r="txR" b="txB"/>
                <a:pathLst>
                  <a:path w="152" h="245">
                    <a:moveTo>
                      <a:pt x="138" y="78"/>
                    </a:moveTo>
                    <a:lnTo>
                      <a:pt x="133" y="78"/>
                    </a:lnTo>
                    <a:lnTo>
                      <a:pt x="152" y="123"/>
                    </a:lnTo>
                    <a:lnTo>
                      <a:pt x="152" y="200"/>
                    </a:lnTo>
                    <a:lnTo>
                      <a:pt x="90" y="245"/>
                    </a:lnTo>
                    <a:lnTo>
                      <a:pt x="67" y="239"/>
                    </a:lnTo>
                    <a:lnTo>
                      <a:pt x="48" y="222"/>
                    </a:lnTo>
                    <a:lnTo>
                      <a:pt x="19" y="178"/>
                    </a:lnTo>
                    <a:lnTo>
                      <a:pt x="0" y="161"/>
                    </a:lnTo>
                    <a:lnTo>
                      <a:pt x="5" y="150"/>
                    </a:lnTo>
                    <a:lnTo>
                      <a:pt x="33" y="89"/>
                    </a:lnTo>
                    <a:lnTo>
                      <a:pt x="29" y="62"/>
                    </a:lnTo>
                    <a:lnTo>
                      <a:pt x="38" y="17"/>
                    </a:lnTo>
                    <a:lnTo>
                      <a:pt x="86" y="0"/>
                    </a:lnTo>
                    <a:lnTo>
                      <a:pt x="138" y="6"/>
                    </a:lnTo>
                    <a:lnTo>
                      <a:pt x="143" y="34"/>
                    </a:lnTo>
                    <a:lnTo>
                      <a:pt x="143" y="50"/>
                    </a:lnTo>
                    <a:lnTo>
                      <a:pt x="143" y="56"/>
                    </a:lnTo>
                    <a:lnTo>
                      <a:pt x="143" y="67"/>
                    </a:lnTo>
                    <a:lnTo>
                      <a:pt x="138" y="78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4" name="Freeform 91"/>
              <p:cNvSpPr/>
              <p:nvPr/>
            </p:nvSpPr>
            <p:spPr>
              <a:xfrm>
                <a:off x="2198" y="2135"/>
                <a:ext cx="361" cy="349"/>
              </a:xfrm>
              <a:custGeom>
                <a:avLst/>
                <a:gdLst>
                  <a:gd name="txL" fmla="*/ 0 w 361"/>
                  <a:gd name="txT" fmla="*/ 0 h 349"/>
                  <a:gd name="txR" fmla="*/ 361 w 361"/>
                  <a:gd name="txB" fmla="*/ 349 h 349"/>
                </a:gdLst>
                <a:ahLst/>
                <a:cxnLst>
                  <a:cxn ang="0">
                    <a:pos x="266" y="0"/>
                  </a:cxn>
                  <a:cxn ang="0">
                    <a:pos x="290" y="44"/>
                  </a:cxn>
                  <a:cxn ang="0">
                    <a:pos x="304" y="83"/>
                  </a:cxn>
                  <a:cxn ang="0">
                    <a:pos x="313" y="128"/>
                  </a:cxn>
                  <a:cxn ang="0">
                    <a:pos x="323" y="144"/>
                  </a:cxn>
                  <a:cxn ang="0">
                    <a:pos x="332" y="161"/>
                  </a:cxn>
                  <a:cxn ang="0">
                    <a:pos x="337" y="172"/>
                  </a:cxn>
                  <a:cxn ang="0">
                    <a:pos x="337" y="189"/>
                  </a:cxn>
                  <a:cxn ang="0">
                    <a:pos x="342" y="205"/>
                  </a:cxn>
                  <a:cxn ang="0">
                    <a:pos x="347" y="227"/>
                  </a:cxn>
                  <a:cxn ang="0">
                    <a:pos x="351" y="244"/>
                  </a:cxn>
                  <a:cxn ang="0">
                    <a:pos x="361" y="266"/>
                  </a:cxn>
                  <a:cxn ang="0">
                    <a:pos x="361" y="277"/>
                  </a:cxn>
                  <a:cxn ang="0">
                    <a:pos x="294" y="300"/>
                  </a:cxn>
                  <a:cxn ang="0">
                    <a:pos x="285" y="288"/>
                  </a:cxn>
                  <a:cxn ang="0">
                    <a:pos x="280" y="244"/>
                  </a:cxn>
                  <a:cxn ang="0">
                    <a:pos x="275" y="211"/>
                  </a:cxn>
                  <a:cxn ang="0">
                    <a:pos x="266" y="189"/>
                  </a:cxn>
                  <a:cxn ang="0">
                    <a:pos x="237" y="166"/>
                  </a:cxn>
                  <a:cxn ang="0">
                    <a:pos x="214" y="139"/>
                  </a:cxn>
                  <a:cxn ang="0">
                    <a:pos x="195" y="111"/>
                  </a:cxn>
                  <a:cxn ang="0">
                    <a:pos x="166" y="72"/>
                  </a:cxn>
                  <a:cxn ang="0">
                    <a:pos x="171" y="100"/>
                  </a:cxn>
                  <a:cxn ang="0">
                    <a:pos x="171" y="139"/>
                  </a:cxn>
                  <a:cxn ang="0">
                    <a:pos x="166" y="172"/>
                  </a:cxn>
                  <a:cxn ang="0">
                    <a:pos x="166" y="205"/>
                  </a:cxn>
                  <a:cxn ang="0">
                    <a:pos x="157" y="244"/>
                  </a:cxn>
                  <a:cxn ang="0">
                    <a:pos x="152" y="266"/>
                  </a:cxn>
                  <a:cxn ang="0">
                    <a:pos x="138" y="316"/>
                  </a:cxn>
                  <a:cxn ang="0">
                    <a:pos x="128" y="322"/>
                  </a:cxn>
                  <a:cxn ang="0">
                    <a:pos x="109" y="333"/>
                  </a:cxn>
                  <a:cxn ang="0">
                    <a:pos x="90" y="338"/>
                  </a:cxn>
                  <a:cxn ang="0">
                    <a:pos x="66" y="344"/>
                  </a:cxn>
                  <a:cxn ang="0">
                    <a:pos x="43" y="349"/>
                  </a:cxn>
                  <a:cxn ang="0">
                    <a:pos x="5" y="338"/>
                  </a:cxn>
                  <a:cxn ang="0">
                    <a:pos x="0" y="316"/>
                  </a:cxn>
                  <a:cxn ang="0">
                    <a:pos x="0" y="300"/>
                  </a:cxn>
                  <a:cxn ang="0">
                    <a:pos x="19" y="288"/>
                  </a:cxn>
                  <a:cxn ang="0">
                    <a:pos x="33" y="272"/>
                  </a:cxn>
                  <a:cxn ang="0">
                    <a:pos x="47" y="255"/>
                  </a:cxn>
                  <a:cxn ang="0">
                    <a:pos x="62" y="244"/>
                  </a:cxn>
                  <a:cxn ang="0">
                    <a:pos x="76" y="239"/>
                  </a:cxn>
                  <a:cxn ang="0">
                    <a:pos x="76" y="216"/>
                  </a:cxn>
                  <a:cxn ang="0">
                    <a:pos x="66" y="183"/>
                  </a:cxn>
                  <a:cxn ang="0">
                    <a:pos x="62" y="144"/>
                  </a:cxn>
                  <a:cxn ang="0">
                    <a:pos x="57" y="111"/>
                  </a:cxn>
                  <a:cxn ang="0">
                    <a:pos x="266" y="0"/>
                  </a:cxn>
                </a:cxnLst>
                <a:rect l="txL" t="txT" r="txR" b="txB"/>
                <a:pathLst>
                  <a:path w="361" h="349">
                    <a:moveTo>
                      <a:pt x="266" y="0"/>
                    </a:moveTo>
                    <a:lnTo>
                      <a:pt x="290" y="44"/>
                    </a:lnTo>
                    <a:lnTo>
                      <a:pt x="304" y="83"/>
                    </a:lnTo>
                    <a:lnTo>
                      <a:pt x="313" y="128"/>
                    </a:lnTo>
                    <a:lnTo>
                      <a:pt x="323" y="144"/>
                    </a:lnTo>
                    <a:lnTo>
                      <a:pt x="332" y="161"/>
                    </a:lnTo>
                    <a:lnTo>
                      <a:pt x="337" y="172"/>
                    </a:lnTo>
                    <a:lnTo>
                      <a:pt x="337" y="189"/>
                    </a:lnTo>
                    <a:lnTo>
                      <a:pt x="342" y="205"/>
                    </a:lnTo>
                    <a:lnTo>
                      <a:pt x="347" y="227"/>
                    </a:lnTo>
                    <a:lnTo>
                      <a:pt x="351" y="244"/>
                    </a:lnTo>
                    <a:lnTo>
                      <a:pt x="361" y="266"/>
                    </a:lnTo>
                    <a:lnTo>
                      <a:pt x="361" y="277"/>
                    </a:lnTo>
                    <a:lnTo>
                      <a:pt x="294" y="300"/>
                    </a:lnTo>
                    <a:lnTo>
                      <a:pt x="285" y="288"/>
                    </a:lnTo>
                    <a:lnTo>
                      <a:pt x="280" y="244"/>
                    </a:lnTo>
                    <a:lnTo>
                      <a:pt x="275" y="211"/>
                    </a:lnTo>
                    <a:lnTo>
                      <a:pt x="266" y="189"/>
                    </a:lnTo>
                    <a:lnTo>
                      <a:pt x="237" y="166"/>
                    </a:lnTo>
                    <a:lnTo>
                      <a:pt x="214" y="139"/>
                    </a:lnTo>
                    <a:lnTo>
                      <a:pt x="195" y="111"/>
                    </a:lnTo>
                    <a:lnTo>
                      <a:pt x="166" y="72"/>
                    </a:lnTo>
                    <a:lnTo>
                      <a:pt x="171" y="100"/>
                    </a:lnTo>
                    <a:lnTo>
                      <a:pt x="171" y="139"/>
                    </a:lnTo>
                    <a:lnTo>
                      <a:pt x="166" y="172"/>
                    </a:lnTo>
                    <a:lnTo>
                      <a:pt x="166" y="205"/>
                    </a:lnTo>
                    <a:lnTo>
                      <a:pt x="157" y="244"/>
                    </a:lnTo>
                    <a:lnTo>
                      <a:pt x="152" y="266"/>
                    </a:lnTo>
                    <a:lnTo>
                      <a:pt x="138" y="316"/>
                    </a:lnTo>
                    <a:lnTo>
                      <a:pt x="128" y="322"/>
                    </a:lnTo>
                    <a:lnTo>
                      <a:pt x="109" y="333"/>
                    </a:lnTo>
                    <a:lnTo>
                      <a:pt x="90" y="338"/>
                    </a:lnTo>
                    <a:lnTo>
                      <a:pt x="66" y="344"/>
                    </a:lnTo>
                    <a:lnTo>
                      <a:pt x="43" y="349"/>
                    </a:lnTo>
                    <a:lnTo>
                      <a:pt x="5" y="338"/>
                    </a:lnTo>
                    <a:lnTo>
                      <a:pt x="0" y="316"/>
                    </a:lnTo>
                    <a:lnTo>
                      <a:pt x="0" y="300"/>
                    </a:lnTo>
                    <a:lnTo>
                      <a:pt x="19" y="288"/>
                    </a:lnTo>
                    <a:lnTo>
                      <a:pt x="33" y="272"/>
                    </a:lnTo>
                    <a:lnTo>
                      <a:pt x="47" y="255"/>
                    </a:lnTo>
                    <a:lnTo>
                      <a:pt x="62" y="244"/>
                    </a:lnTo>
                    <a:lnTo>
                      <a:pt x="76" y="239"/>
                    </a:lnTo>
                    <a:lnTo>
                      <a:pt x="76" y="216"/>
                    </a:lnTo>
                    <a:lnTo>
                      <a:pt x="66" y="183"/>
                    </a:lnTo>
                    <a:lnTo>
                      <a:pt x="62" y="144"/>
                    </a:lnTo>
                    <a:lnTo>
                      <a:pt x="57" y="11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5" name="Freeform 92"/>
              <p:cNvSpPr/>
              <p:nvPr/>
            </p:nvSpPr>
            <p:spPr>
              <a:xfrm>
                <a:off x="2198" y="2135"/>
                <a:ext cx="361" cy="349"/>
              </a:xfrm>
              <a:custGeom>
                <a:avLst/>
                <a:gdLst>
                  <a:gd name="txL" fmla="*/ 0 w 361"/>
                  <a:gd name="txT" fmla="*/ 0 h 349"/>
                  <a:gd name="txR" fmla="*/ 361 w 361"/>
                  <a:gd name="txB" fmla="*/ 349 h 349"/>
                </a:gdLst>
                <a:ahLst/>
                <a:cxnLst>
                  <a:cxn ang="0">
                    <a:pos x="266" y="0"/>
                  </a:cxn>
                  <a:cxn ang="0">
                    <a:pos x="290" y="44"/>
                  </a:cxn>
                  <a:cxn ang="0">
                    <a:pos x="304" y="83"/>
                  </a:cxn>
                  <a:cxn ang="0">
                    <a:pos x="313" y="128"/>
                  </a:cxn>
                  <a:cxn ang="0">
                    <a:pos x="323" y="144"/>
                  </a:cxn>
                  <a:cxn ang="0">
                    <a:pos x="332" y="161"/>
                  </a:cxn>
                  <a:cxn ang="0">
                    <a:pos x="337" y="172"/>
                  </a:cxn>
                  <a:cxn ang="0">
                    <a:pos x="337" y="189"/>
                  </a:cxn>
                  <a:cxn ang="0">
                    <a:pos x="342" y="205"/>
                  </a:cxn>
                  <a:cxn ang="0">
                    <a:pos x="347" y="227"/>
                  </a:cxn>
                  <a:cxn ang="0">
                    <a:pos x="351" y="244"/>
                  </a:cxn>
                  <a:cxn ang="0">
                    <a:pos x="361" y="266"/>
                  </a:cxn>
                  <a:cxn ang="0">
                    <a:pos x="361" y="277"/>
                  </a:cxn>
                  <a:cxn ang="0">
                    <a:pos x="294" y="300"/>
                  </a:cxn>
                  <a:cxn ang="0">
                    <a:pos x="285" y="288"/>
                  </a:cxn>
                  <a:cxn ang="0">
                    <a:pos x="280" y="244"/>
                  </a:cxn>
                  <a:cxn ang="0">
                    <a:pos x="275" y="211"/>
                  </a:cxn>
                  <a:cxn ang="0">
                    <a:pos x="266" y="189"/>
                  </a:cxn>
                  <a:cxn ang="0">
                    <a:pos x="237" y="166"/>
                  </a:cxn>
                  <a:cxn ang="0">
                    <a:pos x="214" y="139"/>
                  </a:cxn>
                  <a:cxn ang="0">
                    <a:pos x="195" y="111"/>
                  </a:cxn>
                  <a:cxn ang="0">
                    <a:pos x="166" y="72"/>
                  </a:cxn>
                  <a:cxn ang="0">
                    <a:pos x="171" y="100"/>
                  </a:cxn>
                  <a:cxn ang="0">
                    <a:pos x="171" y="139"/>
                  </a:cxn>
                  <a:cxn ang="0">
                    <a:pos x="166" y="172"/>
                  </a:cxn>
                  <a:cxn ang="0">
                    <a:pos x="166" y="205"/>
                  </a:cxn>
                  <a:cxn ang="0">
                    <a:pos x="157" y="244"/>
                  </a:cxn>
                  <a:cxn ang="0">
                    <a:pos x="152" y="266"/>
                  </a:cxn>
                  <a:cxn ang="0">
                    <a:pos x="138" y="316"/>
                  </a:cxn>
                  <a:cxn ang="0">
                    <a:pos x="128" y="322"/>
                  </a:cxn>
                  <a:cxn ang="0">
                    <a:pos x="109" y="333"/>
                  </a:cxn>
                  <a:cxn ang="0">
                    <a:pos x="90" y="338"/>
                  </a:cxn>
                  <a:cxn ang="0">
                    <a:pos x="66" y="344"/>
                  </a:cxn>
                  <a:cxn ang="0">
                    <a:pos x="43" y="349"/>
                  </a:cxn>
                  <a:cxn ang="0">
                    <a:pos x="5" y="338"/>
                  </a:cxn>
                  <a:cxn ang="0">
                    <a:pos x="0" y="316"/>
                  </a:cxn>
                  <a:cxn ang="0">
                    <a:pos x="0" y="300"/>
                  </a:cxn>
                  <a:cxn ang="0">
                    <a:pos x="19" y="288"/>
                  </a:cxn>
                  <a:cxn ang="0">
                    <a:pos x="33" y="272"/>
                  </a:cxn>
                  <a:cxn ang="0">
                    <a:pos x="47" y="255"/>
                  </a:cxn>
                  <a:cxn ang="0">
                    <a:pos x="62" y="244"/>
                  </a:cxn>
                  <a:cxn ang="0">
                    <a:pos x="76" y="239"/>
                  </a:cxn>
                  <a:cxn ang="0">
                    <a:pos x="76" y="216"/>
                  </a:cxn>
                  <a:cxn ang="0">
                    <a:pos x="66" y="183"/>
                  </a:cxn>
                  <a:cxn ang="0">
                    <a:pos x="62" y="144"/>
                  </a:cxn>
                  <a:cxn ang="0">
                    <a:pos x="57" y="111"/>
                  </a:cxn>
                  <a:cxn ang="0">
                    <a:pos x="266" y="0"/>
                  </a:cxn>
                </a:cxnLst>
                <a:rect l="txL" t="txT" r="txR" b="txB"/>
                <a:pathLst>
                  <a:path w="361" h="349">
                    <a:moveTo>
                      <a:pt x="266" y="0"/>
                    </a:moveTo>
                    <a:lnTo>
                      <a:pt x="290" y="44"/>
                    </a:lnTo>
                    <a:lnTo>
                      <a:pt x="304" y="83"/>
                    </a:lnTo>
                    <a:lnTo>
                      <a:pt x="313" y="128"/>
                    </a:lnTo>
                    <a:lnTo>
                      <a:pt x="323" y="144"/>
                    </a:lnTo>
                    <a:lnTo>
                      <a:pt x="332" y="161"/>
                    </a:lnTo>
                    <a:lnTo>
                      <a:pt x="337" y="172"/>
                    </a:lnTo>
                    <a:lnTo>
                      <a:pt x="337" y="189"/>
                    </a:lnTo>
                    <a:lnTo>
                      <a:pt x="342" y="205"/>
                    </a:lnTo>
                    <a:lnTo>
                      <a:pt x="347" y="227"/>
                    </a:lnTo>
                    <a:lnTo>
                      <a:pt x="351" y="244"/>
                    </a:lnTo>
                    <a:lnTo>
                      <a:pt x="361" y="266"/>
                    </a:lnTo>
                    <a:lnTo>
                      <a:pt x="361" y="277"/>
                    </a:lnTo>
                    <a:lnTo>
                      <a:pt x="294" y="300"/>
                    </a:lnTo>
                    <a:lnTo>
                      <a:pt x="285" y="288"/>
                    </a:lnTo>
                    <a:lnTo>
                      <a:pt x="280" y="244"/>
                    </a:lnTo>
                    <a:lnTo>
                      <a:pt x="275" y="211"/>
                    </a:lnTo>
                    <a:lnTo>
                      <a:pt x="266" y="189"/>
                    </a:lnTo>
                    <a:lnTo>
                      <a:pt x="237" y="166"/>
                    </a:lnTo>
                    <a:lnTo>
                      <a:pt x="214" y="139"/>
                    </a:lnTo>
                    <a:lnTo>
                      <a:pt x="195" y="111"/>
                    </a:lnTo>
                    <a:lnTo>
                      <a:pt x="166" y="72"/>
                    </a:lnTo>
                    <a:lnTo>
                      <a:pt x="171" y="100"/>
                    </a:lnTo>
                    <a:lnTo>
                      <a:pt x="171" y="139"/>
                    </a:lnTo>
                    <a:lnTo>
                      <a:pt x="166" y="172"/>
                    </a:lnTo>
                    <a:lnTo>
                      <a:pt x="166" y="205"/>
                    </a:lnTo>
                    <a:lnTo>
                      <a:pt x="157" y="244"/>
                    </a:lnTo>
                    <a:lnTo>
                      <a:pt x="152" y="266"/>
                    </a:lnTo>
                    <a:lnTo>
                      <a:pt x="138" y="316"/>
                    </a:lnTo>
                    <a:lnTo>
                      <a:pt x="128" y="322"/>
                    </a:lnTo>
                    <a:lnTo>
                      <a:pt x="109" y="333"/>
                    </a:lnTo>
                    <a:lnTo>
                      <a:pt x="90" y="338"/>
                    </a:lnTo>
                    <a:lnTo>
                      <a:pt x="66" y="344"/>
                    </a:lnTo>
                    <a:lnTo>
                      <a:pt x="43" y="349"/>
                    </a:lnTo>
                    <a:lnTo>
                      <a:pt x="5" y="338"/>
                    </a:lnTo>
                    <a:lnTo>
                      <a:pt x="0" y="316"/>
                    </a:lnTo>
                    <a:lnTo>
                      <a:pt x="0" y="300"/>
                    </a:lnTo>
                    <a:lnTo>
                      <a:pt x="19" y="288"/>
                    </a:lnTo>
                    <a:lnTo>
                      <a:pt x="33" y="272"/>
                    </a:lnTo>
                    <a:lnTo>
                      <a:pt x="47" y="255"/>
                    </a:lnTo>
                    <a:lnTo>
                      <a:pt x="62" y="244"/>
                    </a:lnTo>
                    <a:lnTo>
                      <a:pt x="76" y="239"/>
                    </a:lnTo>
                    <a:lnTo>
                      <a:pt x="76" y="216"/>
                    </a:lnTo>
                    <a:lnTo>
                      <a:pt x="66" y="183"/>
                    </a:lnTo>
                    <a:lnTo>
                      <a:pt x="62" y="144"/>
                    </a:lnTo>
                    <a:lnTo>
                      <a:pt x="57" y="111"/>
                    </a:lnTo>
                    <a:lnTo>
                      <a:pt x="266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6" name="Freeform 93"/>
              <p:cNvSpPr/>
              <p:nvPr/>
            </p:nvSpPr>
            <p:spPr>
              <a:xfrm>
                <a:off x="2188" y="1675"/>
                <a:ext cx="143" cy="133"/>
              </a:xfrm>
              <a:custGeom>
                <a:avLst/>
                <a:gdLst>
                  <a:gd name="txL" fmla="*/ 0 w 143"/>
                  <a:gd name="txT" fmla="*/ 0 h 133"/>
                  <a:gd name="txR" fmla="*/ 143 w 143"/>
                  <a:gd name="txB" fmla="*/ 133 h 133"/>
                </a:gdLst>
                <a:ahLst/>
                <a:cxnLst>
                  <a:cxn ang="0">
                    <a:pos x="19" y="133"/>
                  </a:cxn>
                  <a:cxn ang="0">
                    <a:pos x="15" y="133"/>
                  </a:cxn>
                  <a:cxn ang="0">
                    <a:pos x="10" y="127"/>
                  </a:cxn>
                  <a:cxn ang="0">
                    <a:pos x="5" y="116"/>
                  </a:cxn>
                  <a:cxn ang="0">
                    <a:pos x="0" y="105"/>
                  </a:cxn>
                  <a:cxn ang="0">
                    <a:pos x="0" y="88"/>
                  </a:cxn>
                  <a:cxn ang="0">
                    <a:pos x="0" y="77"/>
                  </a:cxn>
                  <a:cxn ang="0">
                    <a:pos x="0" y="66"/>
                  </a:cxn>
                  <a:cxn ang="0">
                    <a:pos x="5" y="44"/>
                  </a:cxn>
                  <a:cxn ang="0">
                    <a:pos x="10" y="27"/>
                  </a:cxn>
                  <a:cxn ang="0">
                    <a:pos x="19" y="16"/>
                  </a:cxn>
                  <a:cxn ang="0">
                    <a:pos x="34" y="11"/>
                  </a:cxn>
                  <a:cxn ang="0">
                    <a:pos x="48" y="5"/>
                  </a:cxn>
                  <a:cxn ang="0">
                    <a:pos x="57" y="0"/>
                  </a:cxn>
                  <a:cxn ang="0">
                    <a:pos x="72" y="0"/>
                  </a:cxn>
                  <a:cxn ang="0">
                    <a:pos x="81" y="0"/>
                  </a:cxn>
                  <a:cxn ang="0">
                    <a:pos x="105" y="5"/>
                  </a:cxn>
                  <a:cxn ang="0">
                    <a:pos x="119" y="11"/>
                  </a:cxn>
                  <a:cxn ang="0">
                    <a:pos x="129" y="16"/>
                  </a:cxn>
                  <a:cxn ang="0">
                    <a:pos x="133" y="22"/>
                  </a:cxn>
                  <a:cxn ang="0">
                    <a:pos x="138" y="27"/>
                  </a:cxn>
                  <a:cxn ang="0">
                    <a:pos x="143" y="38"/>
                  </a:cxn>
                  <a:cxn ang="0">
                    <a:pos x="143" y="44"/>
                  </a:cxn>
                  <a:cxn ang="0">
                    <a:pos x="143" y="61"/>
                  </a:cxn>
                  <a:cxn ang="0">
                    <a:pos x="138" y="72"/>
                  </a:cxn>
                  <a:cxn ang="0">
                    <a:pos x="129" y="83"/>
                  </a:cxn>
                  <a:cxn ang="0">
                    <a:pos x="114" y="88"/>
                  </a:cxn>
                  <a:cxn ang="0">
                    <a:pos x="95" y="88"/>
                  </a:cxn>
                  <a:cxn ang="0">
                    <a:pos x="76" y="77"/>
                  </a:cxn>
                  <a:cxn ang="0">
                    <a:pos x="67" y="72"/>
                  </a:cxn>
                  <a:cxn ang="0">
                    <a:pos x="57" y="77"/>
                  </a:cxn>
                  <a:cxn ang="0">
                    <a:pos x="57" y="83"/>
                  </a:cxn>
                  <a:cxn ang="0">
                    <a:pos x="57" y="83"/>
                  </a:cxn>
                  <a:cxn ang="0">
                    <a:pos x="57" y="105"/>
                  </a:cxn>
                  <a:cxn ang="0">
                    <a:pos x="57" y="111"/>
                  </a:cxn>
                  <a:cxn ang="0">
                    <a:pos x="53" y="111"/>
                  </a:cxn>
                  <a:cxn ang="0">
                    <a:pos x="48" y="111"/>
                  </a:cxn>
                  <a:cxn ang="0">
                    <a:pos x="48" y="105"/>
                  </a:cxn>
                  <a:cxn ang="0">
                    <a:pos x="48" y="100"/>
                  </a:cxn>
                  <a:cxn ang="0">
                    <a:pos x="43" y="94"/>
                  </a:cxn>
                  <a:cxn ang="0">
                    <a:pos x="43" y="94"/>
                  </a:cxn>
                  <a:cxn ang="0">
                    <a:pos x="34" y="94"/>
                  </a:cxn>
                  <a:cxn ang="0">
                    <a:pos x="29" y="100"/>
                  </a:cxn>
                  <a:cxn ang="0">
                    <a:pos x="29" y="105"/>
                  </a:cxn>
                  <a:cxn ang="0">
                    <a:pos x="29" y="111"/>
                  </a:cxn>
                  <a:cxn ang="0">
                    <a:pos x="24" y="116"/>
                  </a:cxn>
                  <a:cxn ang="0">
                    <a:pos x="29" y="122"/>
                  </a:cxn>
                  <a:cxn ang="0">
                    <a:pos x="29" y="127"/>
                  </a:cxn>
                  <a:cxn ang="0">
                    <a:pos x="24" y="127"/>
                  </a:cxn>
                  <a:cxn ang="0">
                    <a:pos x="24" y="133"/>
                  </a:cxn>
                  <a:cxn ang="0">
                    <a:pos x="19" y="133"/>
                  </a:cxn>
                </a:cxnLst>
                <a:rect l="txL" t="txT" r="txR" b="txB"/>
                <a:pathLst>
                  <a:path w="143" h="133">
                    <a:moveTo>
                      <a:pt x="19" y="133"/>
                    </a:moveTo>
                    <a:lnTo>
                      <a:pt x="15" y="133"/>
                    </a:lnTo>
                    <a:lnTo>
                      <a:pt x="10" y="127"/>
                    </a:lnTo>
                    <a:lnTo>
                      <a:pt x="5" y="116"/>
                    </a:lnTo>
                    <a:lnTo>
                      <a:pt x="0" y="105"/>
                    </a:lnTo>
                    <a:lnTo>
                      <a:pt x="0" y="88"/>
                    </a:lnTo>
                    <a:lnTo>
                      <a:pt x="0" y="77"/>
                    </a:lnTo>
                    <a:lnTo>
                      <a:pt x="0" y="66"/>
                    </a:lnTo>
                    <a:lnTo>
                      <a:pt x="5" y="44"/>
                    </a:lnTo>
                    <a:lnTo>
                      <a:pt x="10" y="27"/>
                    </a:lnTo>
                    <a:lnTo>
                      <a:pt x="19" y="16"/>
                    </a:lnTo>
                    <a:lnTo>
                      <a:pt x="34" y="11"/>
                    </a:lnTo>
                    <a:lnTo>
                      <a:pt x="48" y="5"/>
                    </a:lnTo>
                    <a:lnTo>
                      <a:pt x="57" y="0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105" y="5"/>
                    </a:lnTo>
                    <a:lnTo>
                      <a:pt x="119" y="11"/>
                    </a:lnTo>
                    <a:lnTo>
                      <a:pt x="129" y="16"/>
                    </a:lnTo>
                    <a:lnTo>
                      <a:pt x="133" y="22"/>
                    </a:lnTo>
                    <a:lnTo>
                      <a:pt x="138" y="27"/>
                    </a:lnTo>
                    <a:lnTo>
                      <a:pt x="143" y="38"/>
                    </a:lnTo>
                    <a:lnTo>
                      <a:pt x="143" y="44"/>
                    </a:lnTo>
                    <a:lnTo>
                      <a:pt x="143" y="61"/>
                    </a:lnTo>
                    <a:lnTo>
                      <a:pt x="138" y="72"/>
                    </a:lnTo>
                    <a:lnTo>
                      <a:pt x="129" y="83"/>
                    </a:lnTo>
                    <a:lnTo>
                      <a:pt x="114" y="88"/>
                    </a:lnTo>
                    <a:lnTo>
                      <a:pt x="95" y="88"/>
                    </a:lnTo>
                    <a:lnTo>
                      <a:pt x="76" y="77"/>
                    </a:lnTo>
                    <a:lnTo>
                      <a:pt x="67" y="72"/>
                    </a:lnTo>
                    <a:lnTo>
                      <a:pt x="57" y="77"/>
                    </a:lnTo>
                    <a:lnTo>
                      <a:pt x="57" y="83"/>
                    </a:lnTo>
                    <a:lnTo>
                      <a:pt x="57" y="105"/>
                    </a:lnTo>
                    <a:lnTo>
                      <a:pt x="57" y="111"/>
                    </a:lnTo>
                    <a:lnTo>
                      <a:pt x="53" y="111"/>
                    </a:lnTo>
                    <a:lnTo>
                      <a:pt x="48" y="111"/>
                    </a:lnTo>
                    <a:lnTo>
                      <a:pt x="48" y="105"/>
                    </a:lnTo>
                    <a:lnTo>
                      <a:pt x="48" y="100"/>
                    </a:lnTo>
                    <a:lnTo>
                      <a:pt x="43" y="94"/>
                    </a:lnTo>
                    <a:lnTo>
                      <a:pt x="34" y="94"/>
                    </a:lnTo>
                    <a:lnTo>
                      <a:pt x="29" y="100"/>
                    </a:lnTo>
                    <a:lnTo>
                      <a:pt x="29" y="105"/>
                    </a:lnTo>
                    <a:lnTo>
                      <a:pt x="29" y="111"/>
                    </a:lnTo>
                    <a:lnTo>
                      <a:pt x="24" y="116"/>
                    </a:lnTo>
                    <a:lnTo>
                      <a:pt x="29" y="122"/>
                    </a:lnTo>
                    <a:lnTo>
                      <a:pt x="29" y="127"/>
                    </a:lnTo>
                    <a:lnTo>
                      <a:pt x="24" y="127"/>
                    </a:lnTo>
                    <a:lnTo>
                      <a:pt x="24" y="133"/>
                    </a:lnTo>
                    <a:lnTo>
                      <a:pt x="19" y="133"/>
                    </a:lnTo>
                    <a:close/>
                  </a:path>
                </a:pathLst>
              </a:custGeom>
              <a:solidFill>
                <a:srgbClr val="999999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7" name="Freeform 94"/>
              <p:cNvSpPr/>
              <p:nvPr/>
            </p:nvSpPr>
            <p:spPr>
              <a:xfrm>
                <a:off x="2188" y="1675"/>
                <a:ext cx="143" cy="133"/>
              </a:xfrm>
              <a:custGeom>
                <a:avLst/>
                <a:gdLst>
                  <a:gd name="txL" fmla="*/ 0 w 143"/>
                  <a:gd name="txT" fmla="*/ 0 h 133"/>
                  <a:gd name="txR" fmla="*/ 143 w 143"/>
                  <a:gd name="txB" fmla="*/ 133 h 133"/>
                </a:gdLst>
                <a:ahLst/>
                <a:cxnLst>
                  <a:cxn ang="0">
                    <a:pos x="19" y="133"/>
                  </a:cxn>
                  <a:cxn ang="0">
                    <a:pos x="15" y="133"/>
                  </a:cxn>
                  <a:cxn ang="0">
                    <a:pos x="10" y="127"/>
                  </a:cxn>
                  <a:cxn ang="0">
                    <a:pos x="5" y="116"/>
                  </a:cxn>
                  <a:cxn ang="0">
                    <a:pos x="0" y="105"/>
                  </a:cxn>
                  <a:cxn ang="0">
                    <a:pos x="0" y="88"/>
                  </a:cxn>
                  <a:cxn ang="0">
                    <a:pos x="0" y="77"/>
                  </a:cxn>
                  <a:cxn ang="0">
                    <a:pos x="0" y="66"/>
                  </a:cxn>
                  <a:cxn ang="0">
                    <a:pos x="5" y="44"/>
                  </a:cxn>
                  <a:cxn ang="0">
                    <a:pos x="10" y="27"/>
                  </a:cxn>
                  <a:cxn ang="0">
                    <a:pos x="19" y="16"/>
                  </a:cxn>
                  <a:cxn ang="0">
                    <a:pos x="34" y="11"/>
                  </a:cxn>
                  <a:cxn ang="0">
                    <a:pos x="48" y="5"/>
                  </a:cxn>
                  <a:cxn ang="0">
                    <a:pos x="57" y="0"/>
                  </a:cxn>
                  <a:cxn ang="0">
                    <a:pos x="72" y="0"/>
                  </a:cxn>
                  <a:cxn ang="0">
                    <a:pos x="81" y="0"/>
                  </a:cxn>
                  <a:cxn ang="0">
                    <a:pos x="105" y="5"/>
                  </a:cxn>
                  <a:cxn ang="0">
                    <a:pos x="119" y="11"/>
                  </a:cxn>
                  <a:cxn ang="0">
                    <a:pos x="129" y="16"/>
                  </a:cxn>
                  <a:cxn ang="0">
                    <a:pos x="133" y="22"/>
                  </a:cxn>
                  <a:cxn ang="0">
                    <a:pos x="138" y="27"/>
                  </a:cxn>
                  <a:cxn ang="0">
                    <a:pos x="143" y="38"/>
                  </a:cxn>
                  <a:cxn ang="0">
                    <a:pos x="143" y="44"/>
                  </a:cxn>
                  <a:cxn ang="0">
                    <a:pos x="143" y="61"/>
                  </a:cxn>
                  <a:cxn ang="0">
                    <a:pos x="138" y="72"/>
                  </a:cxn>
                  <a:cxn ang="0">
                    <a:pos x="129" y="83"/>
                  </a:cxn>
                  <a:cxn ang="0">
                    <a:pos x="114" y="88"/>
                  </a:cxn>
                  <a:cxn ang="0">
                    <a:pos x="95" y="88"/>
                  </a:cxn>
                  <a:cxn ang="0">
                    <a:pos x="76" y="77"/>
                  </a:cxn>
                  <a:cxn ang="0">
                    <a:pos x="67" y="72"/>
                  </a:cxn>
                  <a:cxn ang="0">
                    <a:pos x="57" y="77"/>
                  </a:cxn>
                  <a:cxn ang="0">
                    <a:pos x="57" y="83"/>
                  </a:cxn>
                  <a:cxn ang="0">
                    <a:pos x="57" y="83"/>
                  </a:cxn>
                  <a:cxn ang="0">
                    <a:pos x="57" y="105"/>
                  </a:cxn>
                  <a:cxn ang="0">
                    <a:pos x="57" y="111"/>
                  </a:cxn>
                  <a:cxn ang="0">
                    <a:pos x="53" y="111"/>
                  </a:cxn>
                  <a:cxn ang="0">
                    <a:pos x="48" y="111"/>
                  </a:cxn>
                  <a:cxn ang="0">
                    <a:pos x="48" y="105"/>
                  </a:cxn>
                  <a:cxn ang="0">
                    <a:pos x="48" y="100"/>
                  </a:cxn>
                  <a:cxn ang="0">
                    <a:pos x="43" y="94"/>
                  </a:cxn>
                  <a:cxn ang="0">
                    <a:pos x="43" y="94"/>
                  </a:cxn>
                  <a:cxn ang="0">
                    <a:pos x="34" y="94"/>
                  </a:cxn>
                  <a:cxn ang="0">
                    <a:pos x="29" y="100"/>
                  </a:cxn>
                  <a:cxn ang="0">
                    <a:pos x="29" y="105"/>
                  </a:cxn>
                  <a:cxn ang="0">
                    <a:pos x="29" y="111"/>
                  </a:cxn>
                  <a:cxn ang="0">
                    <a:pos x="24" y="116"/>
                  </a:cxn>
                  <a:cxn ang="0">
                    <a:pos x="29" y="122"/>
                  </a:cxn>
                  <a:cxn ang="0">
                    <a:pos x="29" y="127"/>
                  </a:cxn>
                  <a:cxn ang="0">
                    <a:pos x="24" y="127"/>
                  </a:cxn>
                  <a:cxn ang="0">
                    <a:pos x="24" y="133"/>
                  </a:cxn>
                  <a:cxn ang="0">
                    <a:pos x="19" y="133"/>
                  </a:cxn>
                </a:cxnLst>
                <a:rect l="txL" t="txT" r="txR" b="txB"/>
                <a:pathLst>
                  <a:path w="143" h="133">
                    <a:moveTo>
                      <a:pt x="19" y="133"/>
                    </a:moveTo>
                    <a:lnTo>
                      <a:pt x="15" y="133"/>
                    </a:lnTo>
                    <a:lnTo>
                      <a:pt x="10" y="127"/>
                    </a:lnTo>
                    <a:lnTo>
                      <a:pt x="5" y="116"/>
                    </a:lnTo>
                    <a:lnTo>
                      <a:pt x="0" y="105"/>
                    </a:lnTo>
                    <a:lnTo>
                      <a:pt x="0" y="88"/>
                    </a:lnTo>
                    <a:lnTo>
                      <a:pt x="0" y="77"/>
                    </a:lnTo>
                    <a:lnTo>
                      <a:pt x="0" y="66"/>
                    </a:lnTo>
                    <a:lnTo>
                      <a:pt x="5" y="44"/>
                    </a:lnTo>
                    <a:lnTo>
                      <a:pt x="10" y="27"/>
                    </a:lnTo>
                    <a:lnTo>
                      <a:pt x="19" y="16"/>
                    </a:lnTo>
                    <a:lnTo>
                      <a:pt x="34" y="11"/>
                    </a:lnTo>
                    <a:lnTo>
                      <a:pt x="48" y="5"/>
                    </a:lnTo>
                    <a:lnTo>
                      <a:pt x="57" y="0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105" y="5"/>
                    </a:lnTo>
                    <a:lnTo>
                      <a:pt x="119" y="11"/>
                    </a:lnTo>
                    <a:lnTo>
                      <a:pt x="129" y="16"/>
                    </a:lnTo>
                    <a:lnTo>
                      <a:pt x="133" y="22"/>
                    </a:lnTo>
                    <a:lnTo>
                      <a:pt x="138" y="27"/>
                    </a:lnTo>
                    <a:lnTo>
                      <a:pt x="143" y="38"/>
                    </a:lnTo>
                    <a:lnTo>
                      <a:pt x="143" y="44"/>
                    </a:lnTo>
                    <a:lnTo>
                      <a:pt x="143" y="61"/>
                    </a:lnTo>
                    <a:lnTo>
                      <a:pt x="138" y="72"/>
                    </a:lnTo>
                    <a:lnTo>
                      <a:pt x="129" y="83"/>
                    </a:lnTo>
                    <a:lnTo>
                      <a:pt x="114" y="88"/>
                    </a:lnTo>
                    <a:lnTo>
                      <a:pt x="95" y="88"/>
                    </a:lnTo>
                    <a:lnTo>
                      <a:pt x="76" y="77"/>
                    </a:lnTo>
                    <a:lnTo>
                      <a:pt x="67" y="72"/>
                    </a:lnTo>
                    <a:lnTo>
                      <a:pt x="57" y="77"/>
                    </a:lnTo>
                    <a:lnTo>
                      <a:pt x="57" y="83"/>
                    </a:lnTo>
                    <a:lnTo>
                      <a:pt x="57" y="105"/>
                    </a:lnTo>
                    <a:lnTo>
                      <a:pt x="57" y="111"/>
                    </a:lnTo>
                    <a:lnTo>
                      <a:pt x="53" y="111"/>
                    </a:lnTo>
                    <a:lnTo>
                      <a:pt x="48" y="111"/>
                    </a:lnTo>
                    <a:lnTo>
                      <a:pt x="48" y="105"/>
                    </a:lnTo>
                    <a:lnTo>
                      <a:pt x="48" y="100"/>
                    </a:lnTo>
                    <a:lnTo>
                      <a:pt x="43" y="94"/>
                    </a:lnTo>
                    <a:lnTo>
                      <a:pt x="34" y="94"/>
                    </a:lnTo>
                    <a:lnTo>
                      <a:pt x="29" y="100"/>
                    </a:lnTo>
                    <a:lnTo>
                      <a:pt x="29" y="105"/>
                    </a:lnTo>
                    <a:lnTo>
                      <a:pt x="29" y="111"/>
                    </a:lnTo>
                    <a:lnTo>
                      <a:pt x="24" y="116"/>
                    </a:lnTo>
                    <a:lnTo>
                      <a:pt x="29" y="122"/>
                    </a:lnTo>
                    <a:lnTo>
                      <a:pt x="29" y="127"/>
                    </a:lnTo>
                    <a:lnTo>
                      <a:pt x="24" y="127"/>
                    </a:lnTo>
                    <a:lnTo>
                      <a:pt x="24" y="133"/>
                    </a:lnTo>
                    <a:lnTo>
                      <a:pt x="19" y="133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8" name="Freeform 95"/>
              <p:cNvSpPr/>
              <p:nvPr/>
            </p:nvSpPr>
            <p:spPr>
              <a:xfrm>
                <a:off x="2241" y="2052"/>
                <a:ext cx="232" cy="211"/>
              </a:xfrm>
              <a:custGeom>
                <a:avLst/>
                <a:gdLst>
                  <a:gd name="txL" fmla="*/ 0 w 232"/>
                  <a:gd name="txT" fmla="*/ 0 h 211"/>
                  <a:gd name="txR" fmla="*/ 232 w 232"/>
                  <a:gd name="txB" fmla="*/ 211 h 211"/>
                </a:gdLst>
                <a:ahLst/>
                <a:cxnLst>
                  <a:cxn ang="0">
                    <a:pos x="166" y="0"/>
                  </a:cxn>
                  <a:cxn ang="0">
                    <a:pos x="194" y="33"/>
                  </a:cxn>
                  <a:cxn ang="0">
                    <a:pos x="232" y="77"/>
                  </a:cxn>
                  <a:cxn ang="0">
                    <a:pos x="232" y="100"/>
                  </a:cxn>
                  <a:cxn ang="0">
                    <a:pos x="218" y="127"/>
                  </a:cxn>
                  <a:cxn ang="0">
                    <a:pos x="199" y="155"/>
                  </a:cxn>
                  <a:cxn ang="0">
                    <a:pos x="171" y="183"/>
                  </a:cxn>
                  <a:cxn ang="0">
                    <a:pos x="147" y="194"/>
                  </a:cxn>
                  <a:cxn ang="0">
                    <a:pos x="133" y="177"/>
                  </a:cxn>
                  <a:cxn ang="0">
                    <a:pos x="137" y="200"/>
                  </a:cxn>
                  <a:cxn ang="0">
                    <a:pos x="99" y="211"/>
                  </a:cxn>
                  <a:cxn ang="0">
                    <a:pos x="71" y="211"/>
                  </a:cxn>
                  <a:cxn ang="0">
                    <a:pos x="42" y="211"/>
                  </a:cxn>
                  <a:cxn ang="0">
                    <a:pos x="19" y="200"/>
                  </a:cxn>
                  <a:cxn ang="0">
                    <a:pos x="9" y="194"/>
                  </a:cxn>
                  <a:cxn ang="0">
                    <a:pos x="9" y="155"/>
                  </a:cxn>
                  <a:cxn ang="0">
                    <a:pos x="9" y="133"/>
                  </a:cxn>
                  <a:cxn ang="0">
                    <a:pos x="0" y="116"/>
                  </a:cxn>
                  <a:cxn ang="0">
                    <a:pos x="0" y="83"/>
                  </a:cxn>
                  <a:cxn ang="0">
                    <a:pos x="0" y="66"/>
                  </a:cxn>
                  <a:cxn ang="0">
                    <a:pos x="9" y="33"/>
                  </a:cxn>
                  <a:cxn ang="0">
                    <a:pos x="80" y="33"/>
                  </a:cxn>
                  <a:cxn ang="0">
                    <a:pos x="123" y="39"/>
                  </a:cxn>
                  <a:cxn ang="0">
                    <a:pos x="128" y="33"/>
                  </a:cxn>
                  <a:cxn ang="0">
                    <a:pos x="166" y="0"/>
                  </a:cxn>
                </a:cxnLst>
                <a:rect l="txL" t="txT" r="txR" b="txB"/>
                <a:pathLst>
                  <a:path w="232" h="211">
                    <a:moveTo>
                      <a:pt x="166" y="0"/>
                    </a:moveTo>
                    <a:lnTo>
                      <a:pt x="194" y="33"/>
                    </a:lnTo>
                    <a:lnTo>
                      <a:pt x="232" y="77"/>
                    </a:lnTo>
                    <a:lnTo>
                      <a:pt x="232" y="100"/>
                    </a:lnTo>
                    <a:lnTo>
                      <a:pt x="218" y="127"/>
                    </a:lnTo>
                    <a:lnTo>
                      <a:pt x="199" y="155"/>
                    </a:lnTo>
                    <a:lnTo>
                      <a:pt x="171" y="183"/>
                    </a:lnTo>
                    <a:lnTo>
                      <a:pt x="147" y="194"/>
                    </a:lnTo>
                    <a:lnTo>
                      <a:pt x="133" y="177"/>
                    </a:lnTo>
                    <a:lnTo>
                      <a:pt x="137" y="200"/>
                    </a:lnTo>
                    <a:lnTo>
                      <a:pt x="99" y="211"/>
                    </a:lnTo>
                    <a:lnTo>
                      <a:pt x="71" y="211"/>
                    </a:lnTo>
                    <a:lnTo>
                      <a:pt x="42" y="211"/>
                    </a:lnTo>
                    <a:lnTo>
                      <a:pt x="19" y="200"/>
                    </a:lnTo>
                    <a:lnTo>
                      <a:pt x="9" y="194"/>
                    </a:lnTo>
                    <a:lnTo>
                      <a:pt x="9" y="155"/>
                    </a:lnTo>
                    <a:lnTo>
                      <a:pt x="9" y="133"/>
                    </a:lnTo>
                    <a:lnTo>
                      <a:pt x="0" y="116"/>
                    </a:lnTo>
                    <a:lnTo>
                      <a:pt x="0" y="83"/>
                    </a:lnTo>
                    <a:lnTo>
                      <a:pt x="0" y="66"/>
                    </a:lnTo>
                    <a:lnTo>
                      <a:pt x="9" y="33"/>
                    </a:lnTo>
                    <a:lnTo>
                      <a:pt x="80" y="33"/>
                    </a:lnTo>
                    <a:lnTo>
                      <a:pt x="123" y="39"/>
                    </a:lnTo>
                    <a:lnTo>
                      <a:pt x="128" y="3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00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9" name="Freeform 96"/>
              <p:cNvSpPr/>
              <p:nvPr/>
            </p:nvSpPr>
            <p:spPr>
              <a:xfrm>
                <a:off x="2241" y="2052"/>
                <a:ext cx="232" cy="211"/>
              </a:xfrm>
              <a:custGeom>
                <a:avLst/>
                <a:gdLst>
                  <a:gd name="txL" fmla="*/ 0 w 232"/>
                  <a:gd name="txT" fmla="*/ 0 h 211"/>
                  <a:gd name="txR" fmla="*/ 232 w 232"/>
                  <a:gd name="txB" fmla="*/ 211 h 211"/>
                </a:gdLst>
                <a:ahLst/>
                <a:cxnLst>
                  <a:cxn ang="0">
                    <a:pos x="166" y="0"/>
                  </a:cxn>
                  <a:cxn ang="0">
                    <a:pos x="194" y="33"/>
                  </a:cxn>
                  <a:cxn ang="0">
                    <a:pos x="232" y="77"/>
                  </a:cxn>
                  <a:cxn ang="0">
                    <a:pos x="232" y="100"/>
                  </a:cxn>
                  <a:cxn ang="0">
                    <a:pos x="218" y="127"/>
                  </a:cxn>
                  <a:cxn ang="0">
                    <a:pos x="199" y="155"/>
                  </a:cxn>
                  <a:cxn ang="0">
                    <a:pos x="171" y="183"/>
                  </a:cxn>
                  <a:cxn ang="0">
                    <a:pos x="147" y="194"/>
                  </a:cxn>
                  <a:cxn ang="0">
                    <a:pos x="133" y="177"/>
                  </a:cxn>
                  <a:cxn ang="0">
                    <a:pos x="137" y="200"/>
                  </a:cxn>
                  <a:cxn ang="0">
                    <a:pos x="99" y="211"/>
                  </a:cxn>
                  <a:cxn ang="0">
                    <a:pos x="71" y="211"/>
                  </a:cxn>
                  <a:cxn ang="0">
                    <a:pos x="42" y="211"/>
                  </a:cxn>
                  <a:cxn ang="0">
                    <a:pos x="19" y="200"/>
                  </a:cxn>
                  <a:cxn ang="0">
                    <a:pos x="9" y="194"/>
                  </a:cxn>
                  <a:cxn ang="0">
                    <a:pos x="9" y="155"/>
                  </a:cxn>
                  <a:cxn ang="0">
                    <a:pos x="9" y="133"/>
                  </a:cxn>
                  <a:cxn ang="0">
                    <a:pos x="0" y="116"/>
                  </a:cxn>
                  <a:cxn ang="0">
                    <a:pos x="0" y="83"/>
                  </a:cxn>
                  <a:cxn ang="0">
                    <a:pos x="0" y="66"/>
                  </a:cxn>
                  <a:cxn ang="0">
                    <a:pos x="9" y="33"/>
                  </a:cxn>
                  <a:cxn ang="0">
                    <a:pos x="80" y="33"/>
                  </a:cxn>
                  <a:cxn ang="0">
                    <a:pos x="123" y="39"/>
                  </a:cxn>
                  <a:cxn ang="0">
                    <a:pos x="128" y="33"/>
                  </a:cxn>
                  <a:cxn ang="0">
                    <a:pos x="166" y="0"/>
                  </a:cxn>
                </a:cxnLst>
                <a:rect l="txL" t="txT" r="txR" b="txB"/>
                <a:pathLst>
                  <a:path w="232" h="211">
                    <a:moveTo>
                      <a:pt x="166" y="0"/>
                    </a:moveTo>
                    <a:lnTo>
                      <a:pt x="194" y="33"/>
                    </a:lnTo>
                    <a:lnTo>
                      <a:pt x="232" y="77"/>
                    </a:lnTo>
                    <a:lnTo>
                      <a:pt x="232" y="100"/>
                    </a:lnTo>
                    <a:lnTo>
                      <a:pt x="218" y="127"/>
                    </a:lnTo>
                    <a:lnTo>
                      <a:pt x="199" y="155"/>
                    </a:lnTo>
                    <a:lnTo>
                      <a:pt x="171" y="183"/>
                    </a:lnTo>
                    <a:lnTo>
                      <a:pt x="147" y="194"/>
                    </a:lnTo>
                    <a:lnTo>
                      <a:pt x="133" y="177"/>
                    </a:lnTo>
                    <a:lnTo>
                      <a:pt x="137" y="200"/>
                    </a:lnTo>
                    <a:lnTo>
                      <a:pt x="99" y="211"/>
                    </a:lnTo>
                    <a:lnTo>
                      <a:pt x="71" y="211"/>
                    </a:lnTo>
                    <a:lnTo>
                      <a:pt x="42" y="211"/>
                    </a:lnTo>
                    <a:lnTo>
                      <a:pt x="19" y="200"/>
                    </a:lnTo>
                    <a:lnTo>
                      <a:pt x="9" y="194"/>
                    </a:lnTo>
                    <a:lnTo>
                      <a:pt x="9" y="155"/>
                    </a:lnTo>
                    <a:lnTo>
                      <a:pt x="9" y="133"/>
                    </a:lnTo>
                    <a:lnTo>
                      <a:pt x="0" y="116"/>
                    </a:lnTo>
                    <a:lnTo>
                      <a:pt x="0" y="83"/>
                    </a:lnTo>
                    <a:lnTo>
                      <a:pt x="0" y="66"/>
                    </a:lnTo>
                    <a:lnTo>
                      <a:pt x="9" y="33"/>
                    </a:lnTo>
                    <a:lnTo>
                      <a:pt x="80" y="33"/>
                    </a:lnTo>
                    <a:lnTo>
                      <a:pt x="123" y="39"/>
                    </a:lnTo>
                    <a:lnTo>
                      <a:pt x="128" y="33"/>
                    </a:lnTo>
                    <a:lnTo>
                      <a:pt x="166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0" name="Freeform 97"/>
              <p:cNvSpPr/>
              <p:nvPr/>
            </p:nvSpPr>
            <p:spPr>
              <a:xfrm>
                <a:off x="2478" y="2396"/>
                <a:ext cx="105" cy="177"/>
              </a:xfrm>
              <a:custGeom>
                <a:avLst/>
                <a:gdLst>
                  <a:gd name="txL" fmla="*/ 0 w 105"/>
                  <a:gd name="txT" fmla="*/ 0 h 177"/>
                  <a:gd name="txR" fmla="*/ 105 w 105"/>
                  <a:gd name="txB" fmla="*/ 177 h 177"/>
                </a:gdLst>
                <a:ahLst/>
                <a:cxnLst>
                  <a:cxn ang="0">
                    <a:pos x="76" y="11"/>
                  </a:cxn>
                  <a:cxn ang="0">
                    <a:pos x="62" y="16"/>
                  </a:cxn>
                  <a:cxn ang="0">
                    <a:pos x="48" y="22"/>
                  </a:cxn>
                  <a:cxn ang="0">
                    <a:pos x="33" y="27"/>
                  </a:cxn>
                  <a:cxn ang="0">
                    <a:pos x="19" y="27"/>
                  </a:cxn>
                  <a:cxn ang="0">
                    <a:pos x="10" y="27"/>
                  </a:cxn>
                  <a:cxn ang="0">
                    <a:pos x="0" y="22"/>
                  </a:cxn>
                  <a:cxn ang="0">
                    <a:pos x="5" y="33"/>
                  </a:cxn>
                  <a:cxn ang="0">
                    <a:pos x="5" y="39"/>
                  </a:cxn>
                  <a:cxn ang="0">
                    <a:pos x="10" y="55"/>
                  </a:cxn>
                  <a:cxn ang="0">
                    <a:pos x="14" y="72"/>
                  </a:cxn>
                  <a:cxn ang="0">
                    <a:pos x="24" y="83"/>
                  </a:cxn>
                  <a:cxn ang="0">
                    <a:pos x="29" y="100"/>
                  </a:cxn>
                  <a:cxn ang="0">
                    <a:pos x="43" y="133"/>
                  </a:cxn>
                  <a:cxn ang="0">
                    <a:pos x="48" y="149"/>
                  </a:cxn>
                  <a:cxn ang="0">
                    <a:pos x="52" y="172"/>
                  </a:cxn>
                  <a:cxn ang="0">
                    <a:pos x="67" y="177"/>
                  </a:cxn>
                  <a:cxn ang="0">
                    <a:pos x="86" y="177"/>
                  </a:cxn>
                  <a:cxn ang="0">
                    <a:pos x="105" y="161"/>
                  </a:cxn>
                  <a:cxn ang="0">
                    <a:pos x="100" y="144"/>
                  </a:cxn>
                  <a:cxn ang="0">
                    <a:pos x="90" y="88"/>
                  </a:cxn>
                  <a:cxn ang="0">
                    <a:pos x="86" y="44"/>
                  </a:cxn>
                  <a:cxn ang="0">
                    <a:pos x="86" y="22"/>
                  </a:cxn>
                  <a:cxn ang="0">
                    <a:pos x="81" y="11"/>
                  </a:cxn>
                  <a:cxn ang="0">
                    <a:pos x="81" y="0"/>
                  </a:cxn>
                  <a:cxn ang="0">
                    <a:pos x="76" y="11"/>
                  </a:cxn>
                </a:cxnLst>
                <a:rect l="txL" t="txT" r="txR" b="txB"/>
                <a:pathLst>
                  <a:path w="105" h="177">
                    <a:moveTo>
                      <a:pt x="76" y="11"/>
                    </a:moveTo>
                    <a:lnTo>
                      <a:pt x="62" y="16"/>
                    </a:lnTo>
                    <a:lnTo>
                      <a:pt x="48" y="22"/>
                    </a:lnTo>
                    <a:lnTo>
                      <a:pt x="33" y="27"/>
                    </a:lnTo>
                    <a:lnTo>
                      <a:pt x="19" y="27"/>
                    </a:lnTo>
                    <a:lnTo>
                      <a:pt x="10" y="27"/>
                    </a:lnTo>
                    <a:lnTo>
                      <a:pt x="0" y="22"/>
                    </a:lnTo>
                    <a:lnTo>
                      <a:pt x="5" y="33"/>
                    </a:lnTo>
                    <a:lnTo>
                      <a:pt x="5" y="39"/>
                    </a:lnTo>
                    <a:lnTo>
                      <a:pt x="10" y="55"/>
                    </a:lnTo>
                    <a:lnTo>
                      <a:pt x="14" y="72"/>
                    </a:lnTo>
                    <a:lnTo>
                      <a:pt x="24" y="83"/>
                    </a:lnTo>
                    <a:lnTo>
                      <a:pt x="29" y="100"/>
                    </a:lnTo>
                    <a:lnTo>
                      <a:pt x="43" y="133"/>
                    </a:lnTo>
                    <a:lnTo>
                      <a:pt x="48" y="149"/>
                    </a:lnTo>
                    <a:lnTo>
                      <a:pt x="52" y="172"/>
                    </a:lnTo>
                    <a:lnTo>
                      <a:pt x="67" y="177"/>
                    </a:lnTo>
                    <a:lnTo>
                      <a:pt x="86" y="177"/>
                    </a:lnTo>
                    <a:lnTo>
                      <a:pt x="105" y="161"/>
                    </a:lnTo>
                    <a:lnTo>
                      <a:pt x="100" y="144"/>
                    </a:lnTo>
                    <a:lnTo>
                      <a:pt x="90" y="88"/>
                    </a:lnTo>
                    <a:lnTo>
                      <a:pt x="86" y="44"/>
                    </a:lnTo>
                    <a:lnTo>
                      <a:pt x="86" y="22"/>
                    </a:lnTo>
                    <a:lnTo>
                      <a:pt x="81" y="11"/>
                    </a:lnTo>
                    <a:lnTo>
                      <a:pt x="81" y="0"/>
                    </a:lnTo>
                    <a:lnTo>
                      <a:pt x="76" y="11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1" name="Freeform 98"/>
              <p:cNvSpPr/>
              <p:nvPr/>
            </p:nvSpPr>
            <p:spPr>
              <a:xfrm>
                <a:off x="2478" y="2396"/>
                <a:ext cx="105" cy="177"/>
              </a:xfrm>
              <a:custGeom>
                <a:avLst/>
                <a:gdLst>
                  <a:gd name="txL" fmla="*/ 0 w 105"/>
                  <a:gd name="txT" fmla="*/ 0 h 177"/>
                  <a:gd name="txR" fmla="*/ 105 w 105"/>
                  <a:gd name="txB" fmla="*/ 177 h 177"/>
                </a:gdLst>
                <a:ahLst/>
                <a:cxnLst>
                  <a:cxn ang="0">
                    <a:pos x="76" y="11"/>
                  </a:cxn>
                  <a:cxn ang="0">
                    <a:pos x="62" y="16"/>
                  </a:cxn>
                  <a:cxn ang="0">
                    <a:pos x="48" y="22"/>
                  </a:cxn>
                  <a:cxn ang="0">
                    <a:pos x="33" y="27"/>
                  </a:cxn>
                  <a:cxn ang="0">
                    <a:pos x="19" y="27"/>
                  </a:cxn>
                  <a:cxn ang="0">
                    <a:pos x="10" y="27"/>
                  </a:cxn>
                  <a:cxn ang="0">
                    <a:pos x="0" y="22"/>
                  </a:cxn>
                  <a:cxn ang="0">
                    <a:pos x="5" y="33"/>
                  </a:cxn>
                  <a:cxn ang="0">
                    <a:pos x="5" y="39"/>
                  </a:cxn>
                  <a:cxn ang="0">
                    <a:pos x="10" y="55"/>
                  </a:cxn>
                  <a:cxn ang="0">
                    <a:pos x="14" y="72"/>
                  </a:cxn>
                  <a:cxn ang="0">
                    <a:pos x="24" y="83"/>
                  </a:cxn>
                  <a:cxn ang="0">
                    <a:pos x="29" y="100"/>
                  </a:cxn>
                  <a:cxn ang="0">
                    <a:pos x="43" y="133"/>
                  </a:cxn>
                  <a:cxn ang="0">
                    <a:pos x="48" y="149"/>
                  </a:cxn>
                  <a:cxn ang="0">
                    <a:pos x="52" y="172"/>
                  </a:cxn>
                  <a:cxn ang="0">
                    <a:pos x="67" y="177"/>
                  </a:cxn>
                  <a:cxn ang="0">
                    <a:pos x="86" y="177"/>
                  </a:cxn>
                  <a:cxn ang="0">
                    <a:pos x="105" y="161"/>
                  </a:cxn>
                  <a:cxn ang="0">
                    <a:pos x="100" y="144"/>
                  </a:cxn>
                  <a:cxn ang="0">
                    <a:pos x="90" y="88"/>
                  </a:cxn>
                  <a:cxn ang="0">
                    <a:pos x="86" y="44"/>
                  </a:cxn>
                  <a:cxn ang="0">
                    <a:pos x="86" y="22"/>
                  </a:cxn>
                  <a:cxn ang="0">
                    <a:pos x="81" y="11"/>
                  </a:cxn>
                  <a:cxn ang="0">
                    <a:pos x="81" y="0"/>
                  </a:cxn>
                  <a:cxn ang="0">
                    <a:pos x="76" y="11"/>
                  </a:cxn>
                </a:cxnLst>
                <a:rect l="txL" t="txT" r="txR" b="txB"/>
                <a:pathLst>
                  <a:path w="105" h="177">
                    <a:moveTo>
                      <a:pt x="76" y="11"/>
                    </a:moveTo>
                    <a:lnTo>
                      <a:pt x="62" y="16"/>
                    </a:lnTo>
                    <a:lnTo>
                      <a:pt x="48" y="22"/>
                    </a:lnTo>
                    <a:lnTo>
                      <a:pt x="33" y="27"/>
                    </a:lnTo>
                    <a:lnTo>
                      <a:pt x="19" y="27"/>
                    </a:lnTo>
                    <a:lnTo>
                      <a:pt x="10" y="27"/>
                    </a:lnTo>
                    <a:lnTo>
                      <a:pt x="0" y="22"/>
                    </a:lnTo>
                    <a:lnTo>
                      <a:pt x="5" y="33"/>
                    </a:lnTo>
                    <a:lnTo>
                      <a:pt x="5" y="39"/>
                    </a:lnTo>
                    <a:lnTo>
                      <a:pt x="10" y="55"/>
                    </a:lnTo>
                    <a:lnTo>
                      <a:pt x="14" y="72"/>
                    </a:lnTo>
                    <a:lnTo>
                      <a:pt x="24" y="83"/>
                    </a:lnTo>
                    <a:lnTo>
                      <a:pt x="29" y="100"/>
                    </a:lnTo>
                    <a:lnTo>
                      <a:pt x="43" y="133"/>
                    </a:lnTo>
                    <a:lnTo>
                      <a:pt x="48" y="149"/>
                    </a:lnTo>
                    <a:lnTo>
                      <a:pt x="52" y="172"/>
                    </a:lnTo>
                    <a:lnTo>
                      <a:pt x="67" y="177"/>
                    </a:lnTo>
                    <a:lnTo>
                      <a:pt x="86" y="177"/>
                    </a:lnTo>
                    <a:lnTo>
                      <a:pt x="105" y="161"/>
                    </a:lnTo>
                    <a:lnTo>
                      <a:pt x="100" y="144"/>
                    </a:lnTo>
                    <a:lnTo>
                      <a:pt x="90" y="88"/>
                    </a:lnTo>
                    <a:lnTo>
                      <a:pt x="86" y="44"/>
                    </a:lnTo>
                    <a:lnTo>
                      <a:pt x="86" y="22"/>
                    </a:lnTo>
                    <a:lnTo>
                      <a:pt x="81" y="11"/>
                    </a:lnTo>
                    <a:lnTo>
                      <a:pt x="81" y="0"/>
                    </a:lnTo>
                    <a:lnTo>
                      <a:pt x="76" y="1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2" name="Freeform 99"/>
              <p:cNvSpPr/>
              <p:nvPr/>
            </p:nvSpPr>
            <p:spPr>
              <a:xfrm>
                <a:off x="2165" y="2407"/>
                <a:ext cx="95" cy="105"/>
              </a:xfrm>
              <a:custGeom>
                <a:avLst/>
                <a:gdLst>
                  <a:gd name="txL" fmla="*/ 0 w 95"/>
                  <a:gd name="txT" fmla="*/ 0 h 105"/>
                  <a:gd name="txR" fmla="*/ 95 w 95"/>
                  <a:gd name="txB" fmla="*/ 105 h 105"/>
                </a:gdLst>
                <a:ahLst/>
                <a:cxnLst>
                  <a:cxn ang="0">
                    <a:pos x="66" y="0"/>
                  </a:cxn>
                  <a:cxn ang="0">
                    <a:pos x="66" y="5"/>
                  </a:cxn>
                  <a:cxn ang="0">
                    <a:pos x="71" y="11"/>
                  </a:cxn>
                  <a:cxn ang="0">
                    <a:pos x="71" y="22"/>
                  </a:cxn>
                  <a:cxn ang="0">
                    <a:pos x="71" y="33"/>
                  </a:cxn>
                  <a:cxn ang="0">
                    <a:pos x="76" y="44"/>
                  </a:cxn>
                  <a:cxn ang="0">
                    <a:pos x="80" y="50"/>
                  </a:cxn>
                  <a:cxn ang="0">
                    <a:pos x="85" y="61"/>
                  </a:cxn>
                  <a:cxn ang="0">
                    <a:pos x="90" y="66"/>
                  </a:cxn>
                  <a:cxn ang="0">
                    <a:pos x="95" y="77"/>
                  </a:cxn>
                  <a:cxn ang="0">
                    <a:pos x="80" y="83"/>
                  </a:cxn>
                  <a:cxn ang="0">
                    <a:pos x="52" y="89"/>
                  </a:cxn>
                  <a:cxn ang="0">
                    <a:pos x="33" y="94"/>
                  </a:cxn>
                  <a:cxn ang="0">
                    <a:pos x="19" y="100"/>
                  </a:cxn>
                  <a:cxn ang="0">
                    <a:pos x="9" y="105"/>
                  </a:cxn>
                  <a:cxn ang="0">
                    <a:pos x="4" y="77"/>
                  </a:cxn>
                  <a:cxn ang="0">
                    <a:pos x="0" y="66"/>
                  </a:cxn>
                  <a:cxn ang="0">
                    <a:pos x="0" y="44"/>
                  </a:cxn>
                  <a:cxn ang="0">
                    <a:pos x="9" y="33"/>
                  </a:cxn>
                  <a:cxn ang="0">
                    <a:pos x="42" y="16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66" y="0"/>
                  </a:cxn>
                </a:cxnLst>
                <a:rect l="txL" t="txT" r="txR" b="txB"/>
                <a:pathLst>
                  <a:path w="95" h="105">
                    <a:moveTo>
                      <a:pt x="66" y="0"/>
                    </a:moveTo>
                    <a:lnTo>
                      <a:pt x="66" y="5"/>
                    </a:lnTo>
                    <a:lnTo>
                      <a:pt x="71" y="11"/>
                    </a:lnTo>
                    <a:lnTo>
                      <a:pt x="71" y="22"/>
                    </a:lnTo>
                    <a:lnTo>
                      <a:pt x="71" y="33"/>
                    </a:lnTo>
                    <a:lnTo>
                      <a:pt x="76" y="44"/>
                    </a:lnTo>
                    <a:lnTo>
                      <a:pt x="80" y="50"/>
                    </a:lnTo>
                    <a:lnTo>
                      <a:pt x="85" y="61"/>
                    </a:lnTo>
                    <a:lnTo>
                      <a:pt x="90" y="66"/>
                    </a:lnTo>
                    <a:lnTo>
                      <a:pt x="95" y="77"/>
                    </a:lnTo>
                    <a:lnTo>
                      <a:pt x="80" y="83"/>
                    </a:lnTo>
                    <a:lnTo>
                      <a:pt x="52" y="89"/>
                    </a:lnTo>
                    <a:lnTo>
                      <a:pt x="33" y="94"/>
                    </a:lnTo>
                    <a:lnTo>
                      <a:pt x="19" y="100"/>
                    </a:lnTo>
                    <a:lnTo>
                      <a:pt x="9" y="105"/>
                    </a:lnTo>
                    <a:lnTo>
                      <a:pt x="4" y="77"/>
                    </a:lnTo>
                    <a:lnTo>
                      <a:pt x="0" y="66"/>
                    </a:lnTo>
                    <a:lnTo>
                      <a:pt x="0" y="44"/>
                    </a:lnTo>
                    <a:lnTo>
                      <a:pt x="9" y="33"/>
                    </a:lnTo>
                    <a:lnTo>
                      <a:pt x="42" y="16"/>
                    </a:lnTo>
                    <a:lnTo>
                      <a:pt x="61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3" name="Freeform 100"/>
              <p:cNvSpPr/>
              <p:nvPr/>
            </p:nvSpPr>
            <p:spPr>
              <a:xfrm>
                <a:off x="2165" y="2407"/>
                <a:ext cx="95" cy="105"/>
              </a:xfrm>
              <a:custGeom>
                <a:avLst/>
                <a:gdLst>
                  <a:gd name="txL" fmla="*/ 0 w 95"/>
                  <a:gd name="txT" fmla="*/ 0 h 105"/>
                  <a:gd name="txR" fmla="*/ 95 w 95"/>
                  <a:gd name="txB" fmla="*/ 105 h 105"/>
                </a:gdLst>
                <a:ahLst/>
                <a:cxnLst>
                  <a:cxn ang="0">
                    <a:pos x="66" y="0"/>
                  </a:cxn>
                  <a:cxn ang="0">
                    <a:pos x="66" y="5"/>
                  </a:cxn>
                  <a:cxn ang="0">
                    <a:pos x="71" y="11"/>
                  </a:cxn>
                  <a:cxn ang="0">
                    <a:pos x="71" y="22"/>
                  </a:cxn>
                  <a:cxn ang="0">
                    <a:pos x="71" y="33"/>
                  </a:cxn>
                  <a:cxn ang="0">
                    <a:pos x="76" y="44"/>
                  </a:cxn>
                  <a:cxn ang="0">
                    <a:pos x="80" y="50"/>
                  </a:cxn>
                  <a:cxn ang="0">
                    <a:pos x="85" y="61"/>
                  </a:cxn>
                  <a:cxn ang="0">
                    <a:pos x="90" y="66"/>
                  </a:cxn>
                  <a:cxn ang="0">
                    <a:pos x="95" y="77"/>
                  </a:cxn>
                  <a:cxn ang="0">
                    <a:pos x="80" y="83"/>
                  </a:cxn>
                  <a:cxn ang="0">
                    <a:pos x="52" y="89"/>
                  </a:cxn>
                  <a:cxn ang="0">
                    <a:pos x="33" y="94"/>
                  </a:cxn>
                  <a:cxn ang="0">
                    <a:pos x="19" y="100"/>
                  </a:cxn>
                  <a:cxn ang="0">
                    <a:pos x="9" y="105"/>
                  </a:cxn>
                  <a:cxn ang="0">
                    <a:pos x="4" y="77"/>
                  </a:cxn>
                  <a:cxn ang="0">
                    <a:pos x="0" y="66"/>
                  </a:cxn>
                  <a:cxn ang="0">
                    <a:pos x="0" y="44"/>
                  </a:cxn>
                  <a:cxn ang="0">
                    <a:pos x="9" y="33"/>
                  </a:cxn>
                  <a:cxn ang="0">
                    <a:pos x="42" y="16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66" y="0"/>
                  </a:cxn>
                </a:cxnLst>
                <a:rect l="txL" t="txT" r="txR" b="txB"/>
                <a:pathLst>
                  <a:path w="95" h="105">
                    <a:moveTo>
                      <a:pt x="66" y="0"/>
                    </a:moveTo>
                    <a:lnTo>
                      <a:pt x="66" y="5"/>
                    </a:lnTo>
                    <a:lnTo>
                      <a:pt x="71" y="11"/>
                    </a:lnTo>
                    <a:lnTo>
                      <a:pt x="71" y="22"/>
                    </a:lnTo>
                    <a:lnTo>
                      <a:pt x="71" y="33"/>
                    </a:lnTo>
                    <a:lnTo>
                      <a:pt x="76" y="44"/>
                    </a:lnTo>
                    <a:lnTo>
                      <a:pt x="80" y="50"/>
                    </a:lnTo>
                    <a:lnTo>
                      <a:pt x="85" y="61"/>
                    </a:lnTo>
                    <a:lnTo>
                      <a:pt x="90" y="66"/>
                    </a:lnTo>
                    <a:lnTo>
                      <a:pt x="95" y="77"/>
                    </a:lnTo>
                    <a:lnTo>
                      <a:pt x="80" y="83"/>
                    </a:lnTo>
                    <a:lnTo>
                      <a:pt x="52" y="89"/>
                    </a:lnTo>
                    <a:lnTo>
                      <a:pt x="33" y="94"/>
                    </a:lnTo>
                    <a:lnTo>
                      <a:pt x="19" y="100"/>
                    </a:lnTo>
                    <a:lnTo>
                      <a:pt x="9" y="105"/>
                    </a:lnTo>
                    <a:lnTo>
                      <a:pt x="4" y="77"/>
                    </a:lnTo>
                    <a:lnTo>
                      <a:pt x="0" y="66"/>
                    </a:lnTo>
                    <a:lnTo>
                      <a:pt x="0" y="44"/>
                    </a:lnTo>
                    <a:lnTo>
                      <a:pt x="9" y="33"/>
                    </a:lnTo>
                    <a:lnTo>
                      <a:pt x="42" y="16"/>
                    </a:lnTo>
                    <a:lnTo>
                      <a:pt x="61" y="0"/>
                    </a:lnTo>
                    <a:lnTo>
                      <a:pt x="66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4" name="Freeform 101"/>
              <p:cNvSpPr/>
              <p:nvPr/>
            </p:nvSpPr>
            <p:spPr>
              <a:xfrm>
                <a:off x="2165" y="1797"/>
                <a:ext cx="266" cy="288"/>
              </a:xfrm>
              <a:custGeom>
                <a:avLst/>
                <a:gdLst>
                  <a:gd name="txL" fmla="*/ 0 w 266"/>
                  <a:gd name="txT" fmla="*/ 0 h 288"/>
                  <a:gd name="txR" fmla="*/ 266 w 266"/>
                  <a:gd name="txB" fmla="*/ 288 h 288"/>
                </a:gdLst>
                <a:ahLst/>
                <a:cxnLst>
                  <a:cxn ang="0">
                    <a:pos x="142" y="0"/>
                  </a:cxn>
                  <a:cxn ang="0">
                    <a:pos x="161" y="22"/>
                  </a:cxn>
                  <a:cxn ang="0">
                    <a:pos x="175" y="39"/>
                  </a:cxn>
                  <a:cxn ang="0">
                    <a:pos x="185" y="55"/>
                  </a:cxn>
                  <a:cxn ang="0">
                    <a:pos x="190" y="66"/>
                  </a:cxn>
                  <a:cxn ang="0">
                    <a:pos x="199" y="94"/>
                  </a:cxn>
                  <a:cxn ang="0">
                    <a:pos x="213" y="116"/>
                  </a:cxn>
                  <a:cxn ang="0">
                    <a:pos x="223" y="155"/>
                  </a:cxn>
                  <a:cxn ang="0">
                    <a:pos x="232" y="188"/>
                  </a:cxn>
                  <a:cxn ang="0">
                    <a:pos x="242" y="216"/>
                  </a:cxn>
                  <a:cxn ang="0">
                    <a:pos x="261" y="255"/>
                  </a:cxn>
                  <a:cxn ang="0">
                    <a:pos x="266" y="271"/>
                  </a:cxn>
                  <a:cxn ang="0">
                    <a:pos x="232" y="288"/>
                  </a:cxn>
                  <a:cxn ang="0">
                    <a:pos x="166" y="288"/>
                  </a:cxn>
                  <a:cxn ang="0">
                    <a:pos x="76" y="277"/>
                  </a:cxn>
                  <a:cxn ang="0">
                    <a:pos x="71" y="260"/>
                  </a:cxn>
                  <a:cxn ang="0">
                    <a:pos x="61" y="222"/>
                  </a:cxn>
                  <a:cxn ang="0">
                    <a:pos x="61" y="188"/>
                  </a:cxn>
                  <a:cxn ang="0">
                    <a:pos x="61" y="177"/>
                  </a:cxn>
                  <a:cxn ang="0">
                    <a:pos x="57" y="166"/>
                  </a:cxn>
                  <a:cxn ang="0">
                    <a:pos x="57" y="155"/>
                  </a:cxn>
                  <a:cxn ang="0">
                    <a:pos x="52" y="144"/>
                  </a:cxn>
                  <a:cxn ang="0">
                    <a:pos x="33" y="116"/>
                  </a:cxn>
                  <a:cxn ang="0">
                    <a:pos x="23" y="100"/>
                  </a:cxn>
                  <a:cxn ang="0">
                    <a:pos x="14" y="88"/>
                  </a:cxn>
                  <a:cxn ang="0">
                    <a:pos x="0" y="83"/>
                  </a:cxn>
                  <a:cxn ang="0">
                    <a:pos x="9" y="72"/>
                  </a:cxn>
                  <a:cxn ang="0">
                    <a:pos x="28" y="88"/>
                  </a:cxn>
                  <a:cxn ang="0">
                    <a:pos x="57" y="111"/>
                  </a:cxn>
                  <a:cxn ang="0">
                    <a:pos x="66" y="116"/>
                  </a:cxn>
                  <a:cxn ang="0">
                    <a:pos x="76" y="116"/>
                  </a:cxn>
                  <a:cxn ang="0">
                    <a:pos x="95" y="127"/>
                  </a:cxn>
                  <a:cxn ang="0">
                    <a:pos x="109" y="127"/>
                  </a:cxn>
                  <a:cxn ang="0">
                    <a:pos x="123" y="127"/>
                  </a:cxn>
                  <a:cxn ang="0">
                    <a:pos x="133" y="122"/>
                  </a:cxn>
                  <a:cxn ang="0">
                    <a:pos x="137" y="116"/>
                  </a:cxn>
                  <a:cxn ang="0">
                    <a:pos x="142" y="111"/>
                  </a:cxn>
                  <a:cxn ang="0">
                    <a:pos x="147" y="105"/>
                  </a:cxn>
                  <a:cxn ang="0">
                    <a:pos x="156" y="88"/>
                  </a:cxn>
                  <a:cxn ang="0">
                    <a:pos x="156" y="72"/>
                  </a:cxn>
                  <a:cxn ang="0">
                    <a:pos x="156" y="61"/>
                  </a:cxn>
                  <a:cxn ang="0">
                    <a:pos x="156" y="44"/>
                  </a:cxn>
                  <a:cxn ang="0">
                    <a:pos x="147" y="27"/>
                  </a:cxn>
                  <a:cxn ang="0">
                    <a:pos x="142" y="16"/>
                  </a:cxn>
                  <a:cxn ang="0">
                    <a:pos x="142" y="11"/>
                  </a:cxn>
                  <a:cxn ang="0">
                    <a:pos x="137" y="5"/>
                  </a:cxn>
                  <a:cxn ang="0">
                    <a:pos x="137" y="5"/>
                  </a:cxn>
                  <a:cxn ang="0">
                    <a:pos x="142" y="0"/>
                  </a:cxn>
                  <a:cxn ang="0">
                    <a:pos x="142" y="0"/>
                  </a:cxn>
                </a:cxnLst>
                <a:rect l="txL" t="txT" r="txR" b="txB"/>
                <a:pathLst>
                  <a:path w="266" h="288">
                    <a:moveTo>
                      <a:pt x="142" y="0"/>
                    </a:moveTo>
                    <a:lnTo>
                      <a:pt x="161" y="22"/>
                    </a:lnTo>
                    <a:lnTo>
                      <a:pt x="175" y="39"/>
                    </a:lnTo>
                    <a:lnTo>
                      <a:pt x="185" y="55"/>
                    </a:lnTo>
                    <a:lnTo>
                      <a:pt x="190" y="66"/>
                    </a:lnTo>
                    <a:lnTo>
                      <a:pt x="199" y="94"/>
                    </a:lnTo>
                    <a:lnTo>
                      <a:pt x="213" y="116"/>
                    </a:lnTo>
                    <a:lnTo>
                      <a:pt x="223" y="155"/>
                    </a:lnTo>
                    <a:lnTo>
                      <a:pt x="232" y="188"/>
                    </a:lnTo>
                    <a:lnTo>
                      <a:pt x="242" y="216"/>
                    </a:lnTo>
                    <a:lnTo>
                      <a:pt x="261" y="255"/>
                    </a:lnTo>
                    <a:lnTo>
                      <a:pt x="266" y="271"/>
                    </a:lnTo>
                    <a:lnTo>
                      <a:pt x="232" y="288"/>
                    </a:lnTo>
                    <a:lnTo>
                      <a:pt x="166" y="288"/>
                    </a:lnTo>
                    <a:lnTo>
                      <a:pt x="76" y="277"/>
                    </a:lnTo>
                    <a:lnTo>
                      <a:pt x="71" y="260"/>
                    </a:lnTo>
                    <a:lnTo>
                      <a:pt x="61" y="222"/>
                    </a:lnTo>
                    <a:lnTo>
                      <a:pt x="61" y="188"/>
                    </a:lnTo>
                    <a:lnTo>
                      <a:pt x="61" y="177"/>
                    </a:lnTo>
                    <a:lnTo>
                      <a:pt x="57" y="166"/>
                    </a:lnTo>
                    <a:lnTo>
                      <a:pt x="57" y="155"/>
                    </a:lnTo>
                    <a:lnTo>
                      <a:pt x="52" y="144"/>
                    </a:lnTo>
                    <a:lnTo>
                      <a:pt x="33" y="116"/>
                    </a:lnTo>
                    <a:lnTo>
                      <a:pt x="23" y="100"/>
                    </a:lnTo>
                    <a:lnTo>
                      <a:pt x="14" y="88"/>
                    </a:lnTo>
                    <a:lnTo>
                      <a:pt x="0" y="83"/>
                    </a:lnTo>
                    <a:lnTo>
                      <a:pt x="9" y="72"/>
                    </a:lnTo>
                    <a:lnTo>
                      <a:pt x="28" y="88"/>
                    </a:lnTo>
                    <a:lnTo>
                      <a:pt x="57" y="111"/>
                    </a:lnTo>
                    <a:lnTo>
                      <a:pt x="66" y="116"/>
                    </a:lnTo>
                    <a:lnTo>
                      <a:pt x="76" y="116"/>
                    </a:lnTo>
                    <a:lnTo>
                      <a:pt x="95" y="127"/>
                    </a:lnTo>
                    <a:lnTo>
                      <a:pt x="109" y="127"/>
                    </a:lnTo>
                    <a:lnTo>
                      <a:pt x="123" y="127"/>
                    </a:lnTo>
                    <a:lnTo>
                      <a:pt x="133" y="122"/>
                    </a:lnTo>
                    <a:lnTo>
                      <a:pt x="137" y="116"/>
                    </a:lnTo>
                    <a:lnTo>
                      <a:pt x="142" y="111"/>
                    </a:lnTo>
                    <a:lnTo>
                      <a:pt x="147" y="105"/>
                    </a:lnTo>
                    <a:lnTo>
                      <a:pt x="156" y="88"/>
                    </a:lnTo>
                    <a:lnTo>
                      <a:pt x="156" y="72"/>
                    </a:lnTo>
                    <a:lnTo>
                      <a:pt x="156" y="61"/>
                    </a:lnTo>
                    <a:lnTo>
                      <a:pt x="156" y="44"/>
                    </a:lnTo>
                    <a:lnTo>
                      <a:pt x="147" y="27"/>
                    </a:lnTo>
                    <a:lnTo>
                      <a:pt x="142" y="16"/>
                    </a:lnTo>
                    <a:lnTo>
                      <a:pt x="142" y="11"/>
                    </a:lnTo>
                    <a:lnTo>
                      <a:pt x="137" y="5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006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5" name="Freeform 102"/>
              <p:cNvSpPr/>
              <p:nvPr/>
            </p:nvSpPr>
            <p:spPr>
              <a:xfrm>
                <a:off x="2165" y="1797"/>
                <a:ext cx="266" cy="288"/>
              </a:xfrm>
              <a:custGeom>
                <a:avLst/>
                <a:gdLst>
                  <a:gd name="txL" fmla="*/ 0 w 266"/>
                  <a:gd name="txT" fmla="*/ 0 h 288"/>
                  <a:gd name="txR" fmla="*/ 266 w 266"/>
                  <a:gd name="txB" fmla="*/ 288 h 288"/>
                </a:gdLst>
                <a:ahLst/>
                <a:cxnLst>
                  <a:cxn ang="0">
                    <a:pos x="142" y="0"/>
                  </a:cxn>
                  <a:cxn ang="0">
                    <a:pos x="161" y="22"/>
                  </a:cxn>
                  <a:cxn ang="0">
                    <a:pos x="175" y="39"/>
                  </a:cxn>
                  <a:cxn ang="0">
                    <a:pos x="185" y="55"/>
                  </a:cxn>
                  <a:cxn ang="0">
                    <a:pos x="190" y="66"/>
                  </a:cxn>
                  <a:cxn ang="0">
                    <a:pos x="199" y="94"/>
                  </a:cxn>
                  <a:cxn ang="0">
                    <a:pos x="213" y="116"/>
                  </a:cxn>
                  <a:cxn ang="0">
                    <a:pos x="223" y="155"/>
                  </a:cxn>
                  <a:cxn ang="0">
                    <a:pos x="232" y="188"/>
                  </a:cxn>
                  <a:cxn ang="0">
                    <a:pos x="242" y="216"/>
                  </a:cxn>
                  <a:cxn ang="0">
                    <a:pos x="261" y="255"/>
                  </a:cxn>
                  <a:cxn ang="0">
                    <a:pos x="266" y="271"/>
                  </a:cxn>
                  <a:cxn ang="0">
                    <a:pos x="232" y="288"/>
                  </a:cxn>
                  <a:cxn ang="0">
                    <a:pos x="166" y="288"/>
                  </a:cxn>
                  <a:cxn ang="0">
                    <a:pos x="76" y="277"/>
                  </a:cxn>
                  <a:cxn ang="0">
                    <a:pos x="71" y="260"/>
                  </a:cxn>
                  <a:cxn ang="0">
                    <a:pos x="61" y="222"/>
                  </a:cxn>
                  <a:cxn ang="0">
                    <a:pos x="61" y="188"/>
                  </a:cxn>
                  <a:cxn ang="0">
                    <a:pos x="61" y="177"/>
                  </a:cxn>
                  <a:cxn ang="0">
                    <a:pos x="57" y="166"/>
                  </a:cxn>
                  <a:cxn ang="0">
                    <a:pos x="57" y="155"/>
                  </a:cxn>
                  <a:cxn ang="0">
                    <a:pos x="52" y="144"/>
                  </a:cxn>
                  <a:cxn ang="0">
                    <a:pos x="33" y="116"/>
                  </a:cxn>
                  <a:cxn ang="0">
                    <a:pos x="23" y="100"/>
                  </a:cxn>
                  <a:cxn ang="0">
                    <a:pos x="14" y="88"/>
                  </a:cxn>
                  <a:cxn ang="0">
                    <a:pos x="0" y="83"/>
                  </a:cxn>
                  <a:cxn ang="0">
                    <a:pos x="9" y="72"/>
                  </a:cxn>
                  <a:cxn ang="0">
                    <a:pos x="28" y="88"/>
                  </a:cxn>
                  <a:cxn ang="0">
                    <a:pos x="57" y="111"/>
                  </a:cxn>
                  <a:cxn ang="0">
                    <a:pos x="66" y="116"/>
                  </a:cxn>
                  <a:cxn ang="0">
                    <a:pos x="76" y="116"/>
                  </a:cxn>
                  <a:cxn ang="0">
                    <a:pos x="95" y="127"/>
                  </a:cxn>
                  <a:cxn ang="0">
                    <a:pos x="109" y="127"/>
                  </a:cxn>
                  <a:cxn ang="0">
                    <a:pos x="123" y="127"/>
                  </a:cxn>
                  <a:cxn ang="0">
                    <a:pos x="133" y="122"/>
                  </a:cxn>
                  <a:cxn ang="0">
                    <a:pos x="137" y="116"/>
                  </a:cxn>
                  <a:cxn ang="0">
                    <a:pos x="142" y="111"/>
                  </a:cxn>
                  <a:cxn ang="0">
                    <a:pos x="147" y="105"/>
                  </a:cxn>
                  <a:cxn ang="0">
                    <a:pos x="156" y="88"/>
                  </a:cxn>
                  <a:cxn ang="0">
                    <a:pos x="156" y="72"/>
                  </a:cxn>
                  <a:cxn ang="0">
                    <a:pos x="156" y="61"/>
                  </a:cxn>
                  <a:cxn ang="0">
                    <a:pos x="156" y="44"/>
                  </a:cxn>
                  <a:cxn ang="0">
                    <a:pos x="147" y="27"/>
                  </a:cxn>
                  <a:cxn ang="0">
                    <a:pos x="142" y="16"/>
                  </a:cxn>
                  <a:cxn ang="0">
                    <a:pos x="142" y="11"/>
                  </a:cxn>
                  <a:cxn ang="0">
                    <a:pos x="137" y="5"/>
                  </a:cxn>
                  <a:cxn ang="0">
                    <a:pos x="137" y="5"/>
                  </a:cxn>
                  <a:cxn ang="0">
                    <a:pos x="142" y="0"/>
                  </a:cxn>
                  <a:cxn ang="0">
                    <a:pos x="142" y="0"/>
                  </a:cxn>
                </a:cxnLst>
                <a:rect l="txL" t="txT" r="txR" b="txB"/>
                <a:pathLst>
                  <a:path w="266" h="288">
                    <a:moveTo>
                      <a:pt x="142" y="0"/>
                    </a:moveTo>
                    <a:lnTo>
                      <a:pt x="161" y="22"/>
                    </a:lnTo>
                    <a:lnTo>
                      <a:pt x="175" y="39"/>
                    </a:lnTo>
                    <a:lnTo>
                      <a:pt x="185" y="55"/>
                    </a:lnTo>
                    <a:lnTo>
                      <a:pt x="190" y="66"/>
                    </a:lnTo>
                    <a:lnTo>
                      <a:pt x="199" y="94"/>
                    </a:lnTo>
                    <a:lnTo>
                      <a:pt x="213" y="116"/>
                    </a:lnTo>
                    <a:lnTo>
                      <a:pt x="223" y="155"/>
                    </a:lnTo>
                    <a:lnTo>
                      <a:pt x="232" y="188"/>
                    </a:lnTo>
                    <a:lnTo>
                      <a:pt x="242" y="216"/>
                    </a:lnTo>
                    <a:lnTo>
                      <a:pt x="261" y="255"/>
                    </a:lnTo>
                    <a:lnTo>
                      <a:pt x="266" y="271"/>
                    </a:lnTo>
                    <a:lnTo>
                      <a:pt x="232" y="288"/>
                    </a:lnTo>
                    <a:lnTo>
                      <a:pt x="166" y="288"/>
                    </a:lnTo>
                    <a:lnTo>
                      <a:pt x="76" y="277"/>
                    </a:lnTo>
                    <a:lnTo>
                      <a:pt x="71" y="260"/>
                    </a:lnTo>
                    <a:lnTo>
                      <a:pt x="61" y="222"/>
                    </a:lnTo>
                    <a:lnTo>
                      <a:pt x="61" y="188"/>
                    </a:lnTo>
                    <a:lnTo>
                      <a:pt x="61" y="177"/>
                    </a:lnTo>
                    <a:lnTo>
                      <a:pt x="57" y="166"/>
                    </a:lnTo>
                    <a:lnTo>
                      <a:pt x="57" y="155"/>
                    </a:lnTo>
                    <a:lnTo>
                      <a:pt x="52" y="144"/>
                    </a:lnTo>
                    <a:lnTo>
                      <a:pt x="33" y="116"/>
                    </a:lnTo>
                    <a:lnTo>
                      <a:pt x="23" y="100"/>
                    </a:lnTo>
                    <a:lnTo>
                      <a:pt x="14" y="88"/>
                    </a:lnTo>
                    <a:lnTo>
                      <a:pt x="0" y="83"/>
                    </a:lnTo>
                    <a:lnTo>
                      <a:pt x="9" y="72"/>
                    </a:lnTo>
                    <a:lnTo>
                      <a:pt x="28" y="88"/>
                    </a:lnTo>
                    <a:lnTo>
                      <a:pt x="57" y="111"/>
                    </a:lnTo>
                    <a:lnTo>
                      <a:pt x="66" y="116"/>
                    </a:lnTo>
                    <a:lnTo>
                      <a:pt x="76" y="116"/>
                    </a:lnTo>
                    <a:lnTo>
                      <a:pt x="95" y="127"/>
                    </a:lnTo>
                    <a:lnTo>
                      <a:pt x="109" y="127"/>
                    </a:lnTo>
                    <a:lnTo>
                      <a:pt x="123" y="127"/>
                    </a:lnTo>
                    <a:lnTo>
                      <a:pt x="133" y="122"/>
                    </a:lnTo>
                    <a:lnTo>
                      <a:pt x="137" y="116"/>
                    </a:lnTo>
                    <a:lnTo>
                      <a:pt x="142" y="111"/>
                    </a:lnTo>
                    <a:lnTo>
                      <a:pt x="147" y="105"/>
                    </a:lnTo>
                    <a:lnTo>
                      <a:pt x="156" y="88"/>
                    </a:lnTo>
                    <a:lnTo>
                      <a:pt x="156" y="72"/>
                    </a:lnTo>
                    <a:lnTo>
                      <a:pt x="156" y="61"/>
                    </a:lnTo>
                    <a:lnTo>
                      <a:pt x="156" y="44"/>
                    </a:lnTo>
                    <a:lnTo>
                      <a:pt x="147" y="27"/>
                    </a:lnTo>
                    <a:lnTo>
                      <a:pt x="142" y="16"/>
                    </a:lnTo>
                    <a:lnTo>
                      <a:pt x="142" y="11"/>
                    </a:lnTo>
                    <a:lnTo>
                      <a:pt x="137" y="5"/>
                    </a:lnTo>
                    <a:lnTo>
                      <a:pt x="142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6" name="Freeform 103"/>
              <p:cNvSpPr/>
              <p:nvPr/>
            </p:nvSpPr>
            <p:spPr>
              <a:xfrm>
                <a:off x="2511" y="2545"/>
                <a:ext cx="166" cy="78"/>
              </a:xfrm>
              <a:custGeom>
                <a:avLst/>
                <a:gdLst>
                  <a:gd name="txL" fmla="*/ 0 w 166"/>
                  <a:gd name="txT" fmla="*/ 0 h 78"/>
                  <a:gd name="txR" fmla="*/ 166 w 166"/>
                  <a:gd name="txB" fmla="*/ 78 h 78"/>
                </a:gdLst>
                <a:ahLst/>
                <a:cxnLst>
                  <a:cxn ang="0">
                    <a:pos x="15" y="6"/>
                  </a:cxn>
                  <a:cxn ang="0">
                    <a:pos x="19" y="17"/>
                  </a:cxn>
                  <a:cxn ang="0">
                    <a:pos x="29" y="17"/>
                  </a:cxn>
                  <a:cxn ang="0">
                    <a:pos x="38" y="23"/>
                  </a:cxn>
                  <a:cxn ang="0">
                    <a:pos x="48" y="17"/>
                  </a:cxn>
                  <a:cxn ang="0">
                    <a:pos x="57" y="12"/>
                  </a:cxn>
                  <a:cxn ang="0">
                    <a:pos x="67" y="0"/>
                  </a:cxn>
                  <a:cxn ang="0">
                    <a:pos x="76" y="6"/>
                  </a:cxn>
                  <a:cxn ang="0">
                    <a:pos x="95" y="17"/>
                  </a:cxn>
                  <a:cxn ang="0">
                    <a:pos x="114" y="34"/>
                  </a:cxn>
                  <a:cxn ang="0">
                    <a:pos x="133" y="45"/>
                  </a:cxn>
                  <a:cxn ang="0">
                    <a:pos x="147" y="45"/>
                  </a:cxn>
                  <a:cxn ang="0">
                    <a:pos x="162" y="45"/>
                  </a:cxn>
                  <a:cxn ang="0">
                    <a:pos x="166" y="62"/>
                  </a:cxn>
                  <a:cxn ang="0">
                    <a:pos x="166" y="67"/>
                  </a:cxn>
                  <a:cxn ang="0">
                    <a:pos x="143" y="78"/>
                  </a:cxn>
                  <a:cxn ang="0">
                    <a:pos x="105" y="78"/>
                  </a:cxn>
                  <a:cxn ang="0">
                    <a:pos x="76" y="78"/>
                  </a:cxn>
                  <a:cxn ang="0">
                    <a:pos x="53" y="78"/>
                  </a:cxn>
                  <a:cxn ang="0">
                    <a:pos x="38" y="78"/>
                  </a:cxn>
                  <a:cxn ang="0">
                    <a:pos x="10" y="73"/>
                  </a:cxn>
                  <a:cxn ang="0">
                    <a:pos x="5" y="67"/>
                  </a:cxn>
                  <a:cxn ang="0">
                    <a:pos x="0" y="45"/>
                  </a:cxn>
                  <a:cxn ang="0">
                    <a:pos x="5" y="23"/>
                  </a:cxn>
                  <a:cxn ang="0">
                    <a:pos x="15" y="6"/>
                  </a:cxn>
                </a:cxnLst>
                <a:rect l="txL" t="txT" r="txR" b="txB"/>
                <a:pathLst>
                  <a:path w="166" h="78">
                    <a:moveTo>
                      <a:pt x="15" y="6"/>
                    </a:moveTo>
                    <a:lnTo>
                      <a:pt x="19" y="17"/>
                    </a:lnTo>
                    <a:lnTo>
                      <a:pt x="29" y="17"/>
                    </a:lnTo>
                    <a:lnTo>
                      <a:pt x="38" y="23"/>
                    </a:lnTo>
                    <a:lnTo>
                      <a:pt x="48" y="17"/>
                    </a:lnTo>
                    <a:lnTo>
                      <a:pt x="57" y="12"/>
                    </a:lnTo>
                    <a:lnTo>
                      <a:pt x="67" y="0"/>
                    </a:lnTo>
                    <a:lnTo>
                      <a:pt x="76" y="6"/>
                    </a:lnTo>
                    <a:lnTo>
                      <a:pt x="95" y="17"/>
                    </a:lnTo>
                    <a:lnTo>
                      <a:pt x="114" y="34"/>
                    </a:lnTo>
                    <a:lnTo>
                      <a:pt x="133" y="45"/>
                    </a:lnTo>
                    <a:lnTo>
                      <a:pt x="147" y="45"/>
                    </a:lnTo>
                    <a:lnTo>
                      <a:pt x="162" y="45"/>
                    </a:lnTo>
                    <a:lnTo>
                      <a:pt x="166" y="62"/>
                    </a:lnTo>
                    <a:lnTo>
                      <a:pt x="166" y="67"/>
                    </a:lnTo>
                    <a:lnTo>
                      <a:pt x="143" y="78"/>
                    </a:lnTo>
                    <a:lnTo>
                      <a:pt x="105" y="78"/>
                    </a:lnTo>
                    <a:lnTo>
                      <a:pt x="76" y="78"/>
                    </a:lnTo>
                    <a:lnTo>
                      <a:pt x="53" y="78"/>
                    </a:lnTo>
                    <a:lnTo>
                      <a:pt x="38" y="78"/>
                    </a:lnTo>
                    <a:lnTo>
                      <a:pt x="10" y="73"/>
                    </a:lnTo>
                    <a:lnTo>
                      <a:pt x="5" y="67"/>
                    </a:lnTo>
                    <a:lnTo>
                      <a:pt x="0" y="45"/>
                    </a:lnTo>
                    <a:lnTo>
                      <a:pt x="5" y="23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7" name="Freeform 104"/>
              <p:cNvSpPr/>
              <p:nvPr/>
            </p:nvSpPr>
            <p:spPr>
              <a:xfrm>
                <a:off x="2511" y="2545"/>
                <a:ext cx="166" cy="78"/>
              </a:xfrm>
              <a:custGeom>
                <a:avLst/>
                <a:gdLst>
                  <a:gd name="txL" fmla="*/ 0 w 166"/>
                  <a:gd name="txT" fmla="*/ 0 h 78"/>
                  <a:gd name="txR" fmla="*/ 166 w 166"/>
                  <a:gd name="txB" fmla="*/ 78 h 78"/>
                </a:gdLst>
                <a:ahLst/>
                <a:cxnLst>
                  <a:cxn ang="0">
                    <a:pos x="15" y="6"/>
                  </a:cxn>
                  <a:cxn ang="0">
                    <a:pos x="19" y="17"/>
                  </a:cxn>
                  <a:cxn ang="0">
                    <a:pos x="29" y="17"/>
                  </a:cxn>
                  <a:cxn ang="0">
                    <a:pos x="38" y="23"/>
                  </a:cxn>
                  <a:cxn ang="0">
                    <a:pos x="48" y="17"/>
                  </a:cxn>
                  <a:cxn ang="0">
                    <a:pos x="57" y="12"/>
                  </a:cxn>
                  <a:cxn ang="0">
                    <a:pos x="67" y="0"/>
                  </a:cxn>
                  <a:cxn ang="0">
                    <a:pos x="76" y="6"/>
                  </a:cxn>
                  <a:cxn ang="0">
                    <a:pos x="95" y="17"/>
                  </a:cxn>
                  <a:cxn ang="0">
                    <a:pos x="114" y="34"/>
                  </a:cxn>
                  <a:cxn ang="0">
                    <a:pos x="133" y="45"/>
                  </a:cxn>
                  <a:cxn ang="0">
                    <a:pos x="147" y="45"/>
                  </a:cxn>
                  <a:cxn ang="0">
                    <a:pos x="162" y="45"/>
                  </a:cxn>
                  <a:cxn ang="0">
                    <a:pos x="166" y="62"/>
                  </a:cxn>
                  <a:cxn ang="0">
                    <a:pos x="166" y="67"/>
                  </a:cxn>
                  <a:cxn ang="0">
                    <a:pos x="143" y="78"/>
                  </a:cxn>
                  <a:cxn ang="0">
                    <a:pos x="105" y="78"/>
                  </a:cxn>
                  <a:cxn ang="0">
                    <a:pos x="76" y="78"/>
                  </a:cxn>
                  <a:cxn ang="0">
                    <a:pos x="53" y="78"/>
                  </a:cxn>
                  <a:cxn ang="0">
                    <a:pos x="38" y="78"/>
                  </a:cxn>
                  <a:cxn ang="0">
                    <a:pos x="10" y="73"/>
                  </a:cxn>
                  <a:cxn ang="0">
                    <a:pos x="5" y="67"/>
                  </a:cxn>
                  <a:cxn ang="0">
                    <a:pos x="0" y="45"/>
                  </a:cxn>
                  <a:cxn ang="0">
                    <a:pos x="5" y="23"/>
                  </a:cxn>
                  <a:cxn ang="0">
                    <a:pos x="15" y="6"/>
                  </a:cxn>
                </a:cxnLst>
                <a:rect l="txL" t="txT" r="txR" b="txB"/>
                <a:pathLst>
                  <a:path w="166" h="78">
                    <a:moveTo>
                      <a:pt x="15" y="6"/>
                    </a:moveTo>
                    <a:lnTo>
                      <a:pt x="19" y="17"/>
                    </a:lnTo>
                    <a:lnTo>
                      <a:pt x="29" y="17"/>
                    </a:lnTo>
                    <a:lnTo>
                      <a:pt x="38" y="23"/>
                    </a:lnTo>
                    <a:lnTo>
                      <a:pt x="48" y="17"/>
                    </a:lnTo>
                    <a:lnTo>
                      <a:pt x="57" y="12"/>
                    </a:lnTo>
                    <a:lnTo>
                      <a:pt x="67" y="0"/>
                    </a:lnTo>
                    <a:lnTo>
                      <a:pt x="76" y="6"/>
                    </a:lnTo>
                    <a:lnTo>
                      <a:pt x="95" y="17"/>
                    </a:lnTo>
                    <a:lnTo>
                      <a:pt x="114" y="34"/>
                    </a:lnTo>
                    <a:lnTo>
                      <a:pt x="133" y="45"/>
                    </a:lnTo>
                    <a:lnTo>
                      <a:pt x="147" y="45"/>
                    </a:lnTo>
                    <a:lnTo>
                      <a:pt x="162" y="45"/>
                    </a:lnTo>
                    <a:lnTo>
                      <a:pt x="166" y="62"/>
                    </a:lnTo>
                    <a:lnTo>
                      <a:pt x="166" y="67"/>
                    </a:lnTo>
                    <a:lnTo>
                      <a:pt x="143" y="78"/>
                    </a:lnTo>
                    <a:lnTo>
                      <a:pt x="105" y="78"/>
                    </a:lnTo>
                    <a:lnTo>
                      <a:pt x="76" y="78"/>
                    </a:lnTo>
                    <a:lnTo>
                      <a:pt x="53" y="78"/>
                    </a:lnTo>
                    <a:lnTo>
                      <a:pt x="38" y="78"/>
                    </a:lnTo>
                    <a:lnTo>
                      <a:pt x="10" y="73"/>
                    </a:lnTo>
                    <a:lnTo>
                      <a:pt x="5" y="67"/>
                    </a:lnTo>
                    <a:lnTo>
                      <a:pt x="0" y="45"/>
                    </a:lnTo>
                    <a:lnTo>
                      <a:pt x="5" y="23"/>
                    </a:lnTo>
                    <a:lnTo>
                      <a:pt x="15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8" name="Freeform 105"/>
              <p:cNvSpPr/>
              <p:nvPr/>
            </p:nvSpPr>
            <p:spPr>
              <a:xfrm>
                <a:off x="2127" y="2440"/>
                <a:ext cx="66" cy="167"/>
              </a:xfrm>
              <a:custGeom>
                <a:avLst/>
                <a:gdLst>
                  <a:gd name="txL" fmla="*/ 0 w 66"/>
                  <a:gd name="txT" fmla="*/ 0 h 167"/>
                  <a:gd name="txR" fmla="*/ 66 w 66"/>
                  <a:gd name="txB" fmla="*/ 167 h 167"/>
                </a:gdLst>
                <a:ahLst/>
                <a:cxnLst>
                  <a:cxn ang="0">
                    <a:pos x="47" y="6"/>
                  </a:cxn>
                  <a:cxn ang="0">
                    <a:pos x="42" y="17"/>
                  </a:cxn>
                  <a:cxn ang="0">
                    <a:pos x="42" y="28"/>
                  </a:cxn>
                  <a:cxn ang="0">
                    <a:pos x="42" y="33"/>
                  </a:cxn>
                  <a:cxn ang="0">
                    <a:pos x="47" y="50"/>
                  </a:cxn>
                  <a:cxn ang="0">
                    <a:pos x="61" y="67"/>
                  </a:cxn>
                  <a:cxn ang="0">
                    <a:pos x="57" y="78"/>
                  </a:cxn>
                  <a:cxn ang="0">
                    <a:pos x="52" y="94"/>
                  </a:cxn>
                  <a:cxn ang="0">
                    <a:pos x="47" y="117"/>
                  </a:cxn>
                  <a:cxn ang="0">
                    <a:pos x="52" y="128"/>
                  </a:cxn>
                  <a:cxn ang="0">
                    <a:pos x="66" y="139"/>
                  </a:cxn>
                  <a:cxn ang="0">
                    <a:pos x="66" y="150"/>
                  </a:cxn>
                  <a:cxn ang="0">
                    <a:pos x="66" y="155"/>
                  </a:cxn>
                  <a:cxn ang="0">
                    <a:pos x="61" y="161"/>
                  </a:cxn>
                  <a:cxn ang="0">
                    <a:pos x="52" y="167"/>
                  </a:cxn>
                  <a:cxn ang="0">
                    <a:pos x="38" y="167"/>
                  </a:cxn>
                  <a:cxn ang="0">
                    <a:pos x="24" y="167"/>
                  </a:cxn>
                  <a:cxn ang="0">
                    <a:pos x="14" y="161"/>
                  </a:cxn>
                  <a:cxn ang="0">
                    <a:pos x="5" y="144"/>
                  </a:cxn>
                  <a:cxn ang="0">
                    <a:pos x="0" y="133"/>
                  </a:cxn>
                  <a:cxn ang="0">
                    <a:pos x="0" y="117"/>
                  </a:cxn>
                  <a:cxn ang="0">
                    <a:pos x="0" y="100"/>
                  </a:cxn>
                  <a:cxn ang="0">
                    <a:pos x="5" y="78"/>
                  </a:cxn>
                  <a:cxn ang="0">
                    <a:pos x="5" y="56"/>
                  </a:cxn>
                  <a:cxn ang="0">
                    <a:pos x="0" y="39"/>
                  </a:cxn>
                  <a:cxn ang="0">
                    <a:pos x="0" y="22"/>
                  </a:cxn>
                  <a:cxn ang="0">
                    <a:pos x="9" y="11"/>
                  </a:cxn>
                  <a:cxn ang="0">
                    <a:pos x="28" y="0"/>
                  </a:cxn>
                  <a:cxn ang="0">
                    <a:pos x="47" y="0"/>
                  </a:cxn>
                  <a:cxn ang="0">
                    <a:pos x="47" y="6"/>
                  </a:cxn>
                </a:cxnLst>
                <a:rect l="txL" t="txT" r="txR" b="txB"/>
                <a:pathLst>
                  <a:path w="66" h="167">
                    <a:moveTo>
                      <a:pt x="47" y="6"/>
                    </a:moveTo>
                    <a:lnTo>
                      <a:pt x="42" y="17"/>
                    </a:lnTo>
                    <a:lnTo>
                      <a:pt x="42" y="28"/>
                    </a:lnTo>
                    <a:lnTo>
                      <a:pt x="42" y="33"/>
                    </a:lnTo>
                    <a:lnTo>
                      <a:pt x="47" y="50"/>
                    </a:lnTo>
                    <a:lnTo>
                      <a:pt x="61" y="67"/>
                    </a:lnTo>
                    <a:lnTo>
                      <a:pt x="57" y="78"/>
                    </a:lnTo>
                    <a:lnTo>
                      <a:pt x="52" y="94"/>
                    </a:lnTo>
                    <a:lnTo>
                      <a:pt x="47" y="117"/>
                    </a:lnTo>
                    <a:lnTo>
                      <a:pt x="52" y="128"/>
                    </a:lnTo>
                    <a:lnTo>
                      <a:pt x="66" y="139"/>
                    </a:lnTo>
                    <a:lnTo>
                      <a:pt x="66" y="150"/>
                    </a:lnTo>
                    <a:lnTo>
                      <a:pt x="66" y="155"/>
                    </a:lnTo>
                    <a:lnTo>
                      <a:pt x="61" y="161"/>
                    </a:lnTo>
                    <a:lnTo>
                      <a:pt x="52" y="167"/>
                    </a:lnTo>
                    <a:lnTo>
                      <a:pt x="38" y="167"/>
                    </a:lnTo>
                    <a:lnTo>
                      <a:pt x="24" y="167"/>
                    </a:lnTo>
                    <a:lnTo>
                      <a:pt x="14" y="161"/>
                    </a:lnTo>
                    <a:lnTo>
                      <a:pt x="5" y="144"/>
                    </a:lnTo>
                    <a:lnTo>
                      <a:pt x="0" y="133"/>
                    </a:lnTo>
                    <a:lnTo>
                      <a:pt x="0" y="117"/>
                    </a:lnTo>
                    <a:lnTo>
                      <a:pt x="0" y="100"/>
                    </a:lnTo>
                    <a:lnTo>
                      <a:pt x="5" y="78"/>
                    </a:lnTo>
                    <a:lnTo>
                      <a:pt x="5" y="56"/>
                    </a:lnTo>
                    <a:lnTo>
                      <a:pt x="0" y="39"/>
                    </a:lnTo>
                    <a:lnTo>
                      <a:pt x="0" y="22"/>
                    </a:lnTo>
                    <a:lnTo>
                      <a:pt x="9" y="11"/>
                    </a:lnTo>
                    <a:lnTo>
                      <a:pt x="28" y="0"/>
                    </a:lnTo>
                    <a:lnTo>
                      <a:pt x="47" y="0"/>
                    </a:lnTo>
                    <a:lnTo>
                      <a:pt x="47" y="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9" name="Freeform 106"/>
              <p:cNvSpPr/>
              <p:nvPr/>
            </p:nvSpPr>
            <p:spPr>
              <a:xfrm>
                <a:off x="2127" y="2440"/>
                <a:ext cx="66" cy="167"/>
              </a:xfrm>
              <a:custGeom>
                <a:avLst/>
                <a:gdLst>
                  <a:gd name="txL" fmla="*/ 0 w 66"/>
                  <a:gd name="txT" fmla="*/ 0 h 167"/>
                  <a:gd name="txR" fmla="*/ 66 w 66"/>
                  <a:gd name="txB" fmla="*/ 167 h 167"/>
                </a:gdLst>
                <a:ahLst/>
                <a:cxnLst>
                  <a:cxn ang="0">
                    <a:pos x="47" y="6"/>
                  </a:cxn>
                  <a:cxn ang="0">
                    <a:pos x="42" y="17"/>
                  </a:cxn>
                  <a:cxn ang="0">
                    <a:pos x="42" y="28"/>
                  </a:cxn>
                  <a:cxn ang="0">
                    <a:pos x="42" y="33"/>
                  </a:cxn>
                  <a:cxn ang="0">
                    <a:pos x="47" y="50"/>
                  </a:cxn>
                  <a:cxn ang="0">
                    <a:pos x="61" y="67"/>
                  </a:cxn>
                  <a:cxn ang="0">
                    <a:pos x="57" y="78"/>
                  </a:cxn>
                  <a:cxn ang="0">
                    <a:pos x="52" y="94"/>
                  </a:cxn>
                  <a:cxn ang="0">
                    <a:pos x="47" y="117"/>
                  </a:cxn>
                  <a:cxn ang="0">
                    <a:pos x="52" y="128"/>
                  </a:cxn>
                  <a:cxn ang="0">
                    <a:pos x="66" y="139"/>
                  </a:cxn>
                  <a:cxn ang="0">
                    <a:pos x="66" y="150"/>
                  </a:cxn>
                  <a:cxn ang="0">
                    <a:pos x="66" y="155"/>
                  </a:cxn>
                  <a:cxn ang="0">
                    <a:pos x="61" y="161"/>
                  </a:cxn>
                  <a:cxn ang="0">
                    <a:pos x="52" y="167"/>
                  </a:cxn>
                  <a:cxn ang="0">
                    <a:pos x="38" y="167"/>
                  </a:cxn>
                  <a:cxn ang="0">
                    <a:pos x="24" y="167"/>
                  </a:cxn>
                  <a:cxn ang="0">
                    <a:pos x="14" y="161"/>
                  </a:cxn>
                  <a:cxn ang="0">
                    <a:pos x="5" y="144"/>
                  </a:cxn>
                  <a:cxn ang="0">
                    <a:pos x="0" y="133"/>
                  </a:cxn>
                  <a:cxn ang="0">
                    <a:pos x="0" y="117"/>
                  </a:cxn>
                  <a:cxn ang="0">
                    <a:pos x="0" y="100"/>
                  </a:cxn>
                  <a:cxn ang="0">
                    <a:pos x="5" y="78"/>
                  </a:cxn>
                  <a:cxn ang="0">
                    <a:pos x="5" y="56"/>
                  </a:cxn>
                  <a:cxn ang="0">
                    <a:pos x="0" y="39"/>
                  </a:cxn>
                  <a:cxn ang="0">
                    <a:pos x="0" y="22"/>
                  </a:cxn>
                  <a:cxn ang="0">
                    <a:pos x="9" y="11"/>
                  </a:cxn>
                  <a:cxn ang="0">
                    <a:pos x="28" y="0"/>
                  </a:cxn>
                  <a:cxn ang="0">
                    <a:pos x="47" y="0"/>
                  </a:cxn>
                  <a:cxn ang="0">
                    <a:pos x="47" y="6"/>
                  </a:cxn>
                </a:cxnLst>
                <a:rect l="txL" t="txT" r="txR" b="txB"/>
                <a:pathLst>
                  <a:path w="66" h="167">
                    <a:moveTo>
                      <a:pt x="47" y="6"/>
                    </a:moveTo>
                    <a:lnTo>
                      <a:pt x="42" y="17"/>
                    </a:lnTo>
                    <a:lnTo>
                      <a:pt x="42" y="28"/>
                    </a:lnTo>
                    <a:lnTo>
                      <a:pt x="42" y="33"/>
                    </a:lnTo>
                    <a:lnTo>
                      <a:pt x="47" y="50"/>
                    </a:lnTo>
                    <a:lnTo>
                      <a:pt x="61" y="67"/>
                    </a:lnTo>
                    <a:lnTo>
                      <a:pt x="57" y="78"/>
                    </a:lnTo>
                    <a:lnTo>
                      <a:pt x="52" y="94"/>
                    </a:lnTo>
                    <a:lnTo>
                      <a:pt x="47" y="117"/>
                    </a:lnTo>
                    <a:lnTo>
                      <a:pt x="52" y="128"/>
                    </a:lnTo>
                    <a:lnTo>
                      <a:pt x="66" y="139"/>
                    </a:lnTo>
                    <a:lnTo>
                      <a:pt x="66" y="150"/>
                    </a:lnTo>
                    <a:lnTo>
                      <a:pt x="66" y="155"/>
                    </a:lnTo>
                    <a:lnTo>
                      <a:pt x="61" y="161"/>
                    </a:lnTo>
                    <a:lnTo>
                      <a:pt x="52" y="167"/>
                    </a:lnTo>
                    <a:lnTo>
                      <a:pt x="38" y="167"/>
                    </a:lnTo>
                    <a:lnTo>
                      <a:pt x="24" y="167"/>
                    </a:lnTo>
                    <a:lnTo>
                      <a:pt x="14" y="161"/>
                    </a:lnTo>
                    <a:lnTo>
                      <a:pt x="5" y="144"/>
                    </a:lnTo>
                    <a:lnTo>
                      <a:pt x="0" y="133"/>
                    </a:lnTo>
                    <a:lnTo>
                      <a:pt x="0" y="117"/>
                    </a:lnTo>
                    <a:lnTo>
                      <a:pt x="0" y="100"/>
                    </a:lnTo>
                    <a:lnTo>
                      <a:pt x="5" y="78"/>
                    </a:lnTo>
                    <a:lnTo>
                      <a:pt x="5" y="56"/>
                    </a:lnTo>
                    <a:lnTo>
                      <a:pt x="0" y="39"/>
                    </a:lnTo>
                    <a:lnTo>
                      <a:pt x="0" y="22"/>
                    </a:lnTo>
                    <a:lnTo>
                      <a:pt x="9" y="11"/>
                    </a:lnTo>
                    <a:lnTo>
                      <a:pt x="28" y="0"/>
                    </a:lnTo>
                    <a:lnTo>
                      <a:pt x="47" y="0"/>
                    </a:lnTo>
                    <a:lnTo>
                      <a:pt x="47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0" name="Freeform 107"/>
              <p:cNvSpPr/>
              <p:nvPr/>
            </p:nvSpPr>
            <p:spPr>
              <a:xfrm>
                <a:off x="2274" y="1797"/>
                <a:ext cx="14" cy="5"/>
              </a:xfrm>
              <a:custGeom>
                <a:avLst/>
                <a:gdLst>
                  <a:gd name="txL" fmla="*/ 0 w 14"/>
                  <a:gd name="txT" fmla="*/ 0 h 5"/>
                  <a:gd name="txR" fmla="*/ 14 w 14"/>
                  <a:gd name="txB" fmla="*/ 5 h 5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14" y="0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14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14" y="0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1" name="Freeform 108"/>
              <p:cNvSpPr/>
              <p:nvPr/>
            </p:nvSpPr>
            <p:spPr>
              <a:xfrm>
                <a:off x="2369" y="2179"/>
                <a:ext cx="9" cy="61"/>
              </a:xfrm>
              <a:custGeom>
                <a:avLst/>
                <a:gdLst>
                  <a:gd name="txL" fmla="*/ 0 w 9"/>
                  <a:gd name="txT" fmla="*/ 0 h 61"/>
                  <a:gd name="txR" fmla="*/ 9 w 9"/>
                  <a:gd name="txB" fmla="*/ 61 h 61"/>
                </a:gdLst>
                <a:ahLst/>
                <a:cxnLst>
                  <a:cxn ang="0">
                    <a:pos x="0" y="0"/>
                  </a:cxn>
                  <a:cxn ang="0">
                    <a:pos x="5" y="17"/>
                  </a:cxn>
                  <a:cxn ang="0">
                    <a:pos x="5" y="28"/>
                  </a:cxn>
                  <a:cxn ang="0">
                    <a:pos x="5" y="39"/>
                  </a:cxn>
                  <a:cxn ang="0">
                    <a:pos x="5" y="56"/>
                  </a:cxn>
                  <a:cxn ang="0">
                    <a:pos x="9" y="61"/>
                  </a:cxn>
                </a:cxnLst>
                <a:rect l="txL" t="txT" r="txR" b="txB"/>
                <a:pathLst>
                  <a:path w="9" h="61">
                    <a:moveTo>
                      <a:pt x="0" y="0"/>
                    </a:moveTo>
                    <a:lnTo>
                      <a:pt x="5" y="17"/>
                    </a:lnTo>
                    <a:lnTo>
                      <a:pt x="5" y="28"/>
                    </a:lnTo>
                    <a:lnTo>
                      <a:pt x="5" y="39"/>
                    </a:lnTo>
                    <a:lnTo>
                      <a:pt x="5" y="56"/>
                    </a:lnTo>
                    <a:lnTo>
                      <a:pt x="9" y="61"/>
                    </a:lnTo>
                  </a:path>
                </a:pathLst>
              </a:custGeom>
              <a:noFill/>
              <a:ln w="0" cap="flat" cmpd="sng">
                <a:solidFill>
                  <a:srgbClr val="A10303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2" name="Freeform 109"/>
              <p:cNvSpPr/>
              <p:nvPr/>
            </p:nvSpPr>
            <p:spPr>
              <a:xfrm>
                <a:off x="2222" y="1758"/>
                <a:ext cx="95" cy="116"/>
              </a:xfrm>
              <a:custGeom>
                <a:avLst/>
                <a:gdLst>
                  <a:gd name="txL" fmla="*/ 0 w 95"/>
                  <a:gd name="txT" fmla="*/ 0 h 116"/>
                  <a:gd name="txR" fmla="*/ 95 w 95"/>
                  <a:gd name="txB" fmla="*/ 116 h 116"/>
                </a:gdLst>
                <a:ahLst/>
                <a:cxnLst>
                  <a:cxn ang="0">
                    <a:pos x="95" y="0"/>
                  </a:cxn>
                  <a:cxn ang="0">
                    <a:pos x="95" y="11"/>
                  </a:cxn>
                  <a:cxn ang="0">
                    <a:pos x="90" y="22"/>
                  </a:cxn>
                  <a:cxn ang="0">
                    <a:pos x="90" y="33"/>
                  </a:cxn>
                  <a:cxn ang="0">
                    <a:pos x="85" y="39"/>
                  </a:cxn>
                  <a:cxn ang="0">
                    <a:pos x="80" y="44"/>
                  </a:cxn>
                  <a:cxn ang="0">
                    <a:pos x="80" y="44"/>
                  </a:cxn>
                  <a:cxn ang="0">
                    <a:pos x="85" y="55"/>
                  </a:cxn>
                  <a:cxn ang="0">
                    <a:pos x="85" y="66"/>
                  </a:cxn>
                  <a:cxn ang="0">
                    <a:pos x="85" y="72"/>
                  </a:cxn>
                  <a:cxn ang="0">
                    <a:pos x="85" y="78"/>
                  </a:cxn>
                  <a:cxn ang="0">
                    <a:pos x="85" y="78"/>
                  </a:cxn>
                  <a:cxn ang="0">
                    <a:pos x="80" y="78"/>
                  </a:cxn>
                  <a:cxn ang="0">
                    <a:pos x="80" y="78"/>
                  </a:cxn>
                  <a:cxn ang="0">
                    <a:pos x="76" y="78"/>
                  </a:cxn>
                  <a:cxn ang="0">
                    <a:pos x="71" y="89"/>
                  </a:cxn>
                  <a:cxn ang="0">
                    <a:pos x="71" y="89"/>
                  </a:cxn>
                  <a:cxn ang="0">
                    <a:pos x="71" y="94"/>
                  </a:cxn>
                  <a:cxn ang="0">
                    <a:pos x="71" y="94"/>
                  </a:cxn>
                  <a:cxn ang="0">
                    <a:pos x="66" y="94"/>
                  </a:cxn>
                  <a:cxn ang="0">
                    <a:pos x="71" y="94"/>
                  </a:cxn>
                  <a:cxn ang="0">
                    <a:pos x="71" y="100"/>
                  </a:cxn>
                  <a:cxn ang="0">
                    <a:pos x="66" y="105"/>
                  </a:cxn>
                  <a:cxn ang="0">
                    <a:pos x="66" y="111"/>
                  </a:cxn>
                  <a:cxn ang="0">
                    <a:pos x="61" y="111"/>
                  </a:cxn>
                  <a:cxn ang="0">
                    <a:pos x="57" y="116"/>
                  </a:cxn>
                  <a:cxn ang="0">
                    <a:pos x="42" y="116"/>
                  </a:cxn>
                  <a:cxn ang="0">
                    <a:pos x="38" y="116"/>
                  </a:cxn>
                  <a:cxn ang="0">
                    <a:pos x="28" y="111"/>
                  </a:cxn>
                  <a:cxn ang="0">
                    <a:pos x="19" y="105"/>
                  </a:cxn>
                  <a:cxn ang="0">
                    <a:pos x="9" y="100"/>
                  </a:cxn>
                  <a:cxn ang="0">
                    <a:pos x="4" y="89"/>
                  </a:cxn>
                  <a:cxn ang="0">
                    <a:pos x="4" y="78"/>
                  </a:cxn>
                  <a:cxn ang="0">
                    <a:pos x="4" y="66"/>
                  </a:cxn>
                  <a:cxn ang="0">
                    <a:pos x="0" y="61"/>
                  </a:cxn>
                </a:cxnLst>
                <a:rect l="txL" t="txT" r="txR" b="txB"/>
                <a:pathLst>
                  <a:path w="95" h="116">
                    <a:moveTo>
                      <a:pt x="95" y="0"/>
                    </a:moveTo>
                    <a:lnTo>
                      <a:pt x="95" y="11"/>
                    </a:lnTo>
                    <a:lnTo>
                      <a:pt x="90" y="22"/>
                    </a:lnTo>
                    <a:lnTo>
                      <a:pt x="90" y="33"/>
                    </a:lnTo>
                    <a:lnTo>
                      <a:pt x="85" y="39"/>
                    </a:lnTo>
                    <a:lnTo>
                      <a:pt x="80" y="44"/>
                    </a:lnTo>
                    <a:lnTo>
                      <a:pt x="85" y="55"/>
                    </a:lnTo>
                    <a:lnTo>
                      <a:pt x="85" y="66"/>
                    </a:lnTo>
                    <a:lnTo>
                      <a:pt x="85" y="72"/>
                    </a:lnTo>
                    <a:lnTo>
                      <a:pt x="85" y="78"/>
                    </a:lnTo>
                    <a:lnTo>
                      <a:pt x="80" y="78"/>
                    </a:lnTo>
                    <a:lnTo>
                      <a:pt x="76" y="78"/>
                    </a:lnTo>
                    <a:lnTo>
                      <a:pt x="71" y="89"/>
                    </a:lnTo>
                    <a:lnTo>
                      <a:pt x="71" y="94"/>
                    </a:lnTo>
                    <a:lnTo>
                      <a:pt x="66" y="94"/>
                    </a:lnTo>
                    <a:lnTo>
                      <a:pt x="71" y="94"/>
                    </a:lnTo>
                    <a:lnTo>
                      <a:pt x="71" y="100"/>
                    </a:lnTo>
                    <a:lnTo>
                      <a:pt x="66" y="105"/>
                    </a:lnTo>
                    <a:lnTo>
                      <a:pt x="66" y="111"/>
                    </a:lnTo>
                    <a:lnTo>
                      <a:pt x="61" y="111"/>
                    </a:lnTo>
                    <a:lnTo>
                      <a:pt x="57" y="116"/>
                    </a:lnTo>
                    <a:lnTo>
                      <a:pt x="42" y="116"/>
                    </a:lnTo>
                    <a:lnTo>
                      <a:pt x="38" y="116"/>
                    </a:lnTo>
                    <a:lnTo>
                      <a:pt x="28" y="111"/>
                    </a:lnTo>
                    <a:lnTo>
                      <a:pt x="19" y="105"/>
                    </a:lnTo>
                    <a:lnTo>
                      <a:pt x="9" y="100"/>
                    </a:lnTo>
                    <a:lnTo>
                      <a:pt x="4" y="89"/>
                    </a:lnTo>
                    <a:lnTo>
                      <a:pt x="4" y="78"/>
                    </a:lnTo>
                    <a:lnTo>
                      <a:pt x="4" y="66"/>
                    </a:lnTo>
                    <a:lnTo>
                      <a:pt x="0" y="6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3" name="Freeform 110"/>
              <p:cNvSpPr/>
              <p:nvPr/>
            </p:nvSpPr>
            <p:spPr>
              <a:xfrm>
                <a:off x="2274" y="1786"/>
                <a:ext cx="19" cy="11"/>
              </a:xfrm>
              <a:custGeom>
                <a:avLst/>
                <a:gdLst>
                  <a:gd name="txL" fmla="*/ 0 w 19"/>
                  <a:gd name="txT" fmla="*/ 0 h 11"/>
                  <a:gd name="txR" fmla="*/ 19 w 19"/>
                  <a:gd name="txB" fmla="*/ 11 h 11"/>
                </a:gdLst>
                <a:ahLst/>
                <a:cxnLst>
                  <a:cxn ang="0">
                    <a:pos x="19" y="11"/>
                  </a:cxn>
                  <a:cxn ang="0">
                    <a:pos x="14" y="11"/>
                  </a:cxn>
                  <a:cxn ang="0">
                    <a:pos x="9" y="11"/>
                  </a:cxn>
                  <a:cxn ang="0">
                    <a:pos x="9" y="5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9" h="11">
                    <a:moveTo>
                      <a:pt x="19" y="11"/>
                    </a:moveTo>
                    <a:lnTo>
                      <a:pt x="14" y="11"/>
                    </a:lnTo>
                    <a:lnTo>
                      <a:pt x="9" y="11"/>
                    </a:lnTo>
                    <a:lnTo>
                      <a:pt x="9" y="5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4" name="Freeform 111"/>
              <p:cNvSpPr/>
              <p:nvPr/>
            </p:nvSpPr>
            <p:spPr>
              <a:xfrm>
                <a:off x="2260" y="2113"/>
                <a:ext cx="19" cy="144"/>
              </a:xfrm>
              <a:custGeom>
                <a:avLst/>
                <a:gdLst>
                  <a:gd name="txL" fmla="*/ 0 w 19"/>
                  <a:gd name="txT" fmla="*/ 0 h 144"/>
                  <a:gd name="txR" fmla="*/ 19 w 19"/>
                  <a:gd name="txB" fmla="*/ 144 h 144"/>
                </a:gdLst>
                <a:ahLst/>
                <a:cxnLst>
                  <a:cxn ang="0">
                    <a:pos x="0" y="139"/>
                  </a:cxn>
                  <a:cxn ang="0">
                    <a:pos x="0" y="111"/>
                  </a:cxn>
                  <a:cxn ang="0">
                    <a:pos x="0" y="94"/>
                  </a:cxn>
                  <a:cxn ang="0">
                    <a:pos x="4" y="78"/>
                  </a:cxn>
                  <a:cxn ang="0">
                    <a:pos x="4" y="66"/>
                  </a:cxn>
                  <a:cxn ang="0">
                    <a:pos x="4" y="44"/>
                  </a:cxn>
                  <a:cxn ang="0">
                    <a:pos x="4" y="33"/>
                  </a:cxn>
                  <a:cxn ang="0">
                    <a:pos x="4" y="16"/>
                  </a:cxn>
                  <a:cxn ang="0">
                    <a:pos x="9" y="0"/>
                  </a:cxn>
                  <a:cxn ang="0">
                    <a:pos x="19" y="0"/>
                  </a:cxn>
                  <a:cxn ang="0">
                    <a:pos x="9" y="11"/>
                  </a:cxn>
                  <a:cxn ang="0">
                    <a:pos x="9" y="28"/>
                  </a:cxn>
                  <a:cxn ang="0">
                    <a:pos x="9" y="44"/>
                  </a:cxn>
                  <a:cxn ang="0">
                    <a:pos x="14" y="55"/>
                  </a:cxn>
                  <a:cxn ang="0">
                    <a:pos x="14" y="72"/>
                  </a:cxn>
                  <a:cxn ang="0">
                    <a:pos x="9" y="100"/>
                  </a:cxn>
                  <a:cxn ang="0">
                    <a:pos x="9" y="122"/>
                  </a:cxn>
                  <a:cxn ang="0">
                    <a:pos x="9" y="144"/>
                  </a:cxn>
                  <a:cxn ang="0">
                    <a:pos x="0" y="139"/>
                  </a:cxn>
                </a:cxnLst>
                <a:rect l="txL" t="txT" r="txR" b="txB"/>
                <a:pathLst>
                  <a:path w="19" h="144">
                    <a:moveTo>
                      <a:pt x="0" y="139"/>
                    </a:moveTo>
                    <a:lnTo>
                      <a:pt x="0" y="111"/>
                    </a:lnTo>
                    <a:lnTo>
                      <a:pt x="0" y="94"/>
                    </a:lnTo>
                    <a:lnTo>
                      <a:pt x="4" y="78"/>
                    </a:lnTo>
                    <a:lnTo>
                      <a:pt x="4" y="66"/>
                    </a:lnTo>
                    <a:lnTo>
                      <a:pt x="4" y="44"/>
                    </a:lnTo>
                    <a:lnTo>
                      <a:pt x="4" y="33"/>
                    </a:lnTo>
                    <a:lnTo>
                      <a:pt x="4" y="16"/>
                    </a:lnTo>
                    <a:lnTo>
                      <a:pt x="9" y="0"/>
                    </a:lnTo>
                    <a:lnTo>
                      <a:pt x="19" y="0"/>
                    </a:lnTo>
                    <a:lnTo>
                      <a:pt x="9" y="11"/>
                    </a:lnTo>
                    <a:lnTo>
                      <a:pt x="9" y="28"/>
                    </a:lnTo>
                    <a:lnTo>
                      <a:pt x="9" y="44"/>
                    </a:lnTo>
                    <a:lnTo>
                      <a:pt x="14" y="55"/>
                    </a:lnTo>
                    <a:lnTo>
                      <a:pt x="14" y="72"/>
                    </a:lnTo>
                    <a:lnTo>
                      <a:pt x="9" y="100"/>
                    </a:lnTo>
                    <a:lnTo>
                      <a:pt x="9" y="122"/>
                    </a:lnTo>
                    <a:lnTo>
                      <a:pt x="9" y="144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5" name="Freeform 112"/>
              <p:cNvSpPr/>
              <p:nvPr/>
            </p:nvSpPr>
            <p:spPr>
              <a:xfrm>
                <a:off x="2260" y="2113"/>
                <a:ext cx="19" cy="144"/>
              </a:xfrm>
              <a:custGeom>
                <a:avLst/>
                <a:gdLst>
                  <a:gd name="txL" fmla="*/ 0 w 19"/>
                  <a:gd name="txT" fmla="*/ 0 h 144"/>
                  <a:gd name="txR" fmla="*/ 19 w 19"/>
                  <a:gd name="txB" fmla="*/ 144 h 144"/>
                </a:gdLst>
                <a:ahLst/>
                <a:cxnLst>
                  <a:cxn ang="0">
                    <a:pos x="0" y="139"/>
                  </a:cxn>
                  <a:cxn ang="0">
                    <a:pos x="0" y="111"/>
                  </a:cxn>
                  <a:cxn ang="0">
                    <a:pos x="0" y="94"/>
                  </a:cxn>
                  <a:cxn ang="0">
                    <a:pos x="4" y="78"/>
                  </a:cxn>
                  <a:cxn ang="0">
                    <a:pos x="4" y="66"/>
                  </a:cxn>
                  <a:cxn ang="0">
                    <a:pos x="4" y="44"/>
                  </a:cxn>
                  <a:cxn ang="0">
                    <a:pos x="4" y="33"/>
                  </a:cxn>
                  <a:cxn ang="0">
                    <a:pos x="4" y="16"/>
                  </a:cxn>
                  <a:cxn ang="0">
                    <a:pos x="9" y="0"/>
                  </a:cxn>
                  <a:cxn ang="0">
                    <a:pos x="19" y="0"/>
                  </a:cxn>
                  <a:cxn ang="0">
                    <a:pos x="9" y="11"/>
                  </a:cxn>
                  <a:cxn ang="0">
                    <a:pos x="9" y="28"/>
                  </a:cxn>
                  <a:cxn ang="0">
                    <a:pos x="9" y="44"/>
                  </a:cxn>
                  <a:cxn ang="0">
                    <a:pos x="14" y="55"/>
                  </a:cxn>
                  <a:cxn ang="0">
                    <a:pos x="14" y="72"/>
                  </a:cxn>
                  <a:cxn ang="0">
                    <a:pos x="9" y="100"/>
                  </a:cxn>
                  <a:cxn ang="0">
                    <a:pos x="9" y="122"/>
                  </a:cxn>
                  <a:cxn ang="0">
                    <a:pos x="9" y="144"/>
                  </a:cxn>
                  <a:cxn ang="0">
                    <a:pos x="0" y="139"/>
                  </a:cxn>
                </a:cxnLst>
                <a:rect l="txL" t="txT" r="txR" b="txB"/>
                <a:pathLst>
                  <a:path w="19" h="144">
                    <a:moveTo>
                      <a:pt x="0" y="139"/>
                    </a:moveTo>
                    <a:lnTo>
                      <a:pt x="0" y="111"/>
                    </a:lnTo>
                    <a:lnTo>
                      <a:pt x="0" y="94"/>
                    </a:lnTo>
                    <a:lnTo>
                      <a:pt x="4" y="78"/>
                    </a:lnTo>
                    <a:lnTo>
                      <a:pt x="4" y="66"/>
                    </a:lnTo>
                    <a:lnTo>
                      <a:pt x="4" y="44"/>
                    </a:lnTo>
                    <a:lnTo>
                      <a:pt x="4" y="33"/>
                    </a:lnTo>
                    <a:lnTo>
                      <a:pt x="4" y="16"/>
                    </a:lnTo>
                    <a:lnTo>
                      <a:pt x="9" y="0"/>
                    </a:lnTo>
                    <a:lnTo>
                      <a:pt x="19" y="0"/>
                    </a:lnTo>
                    <a:lnTo>
                      <a:pt x="9" y="11"/>
                    </a:lnTo>
                    <a:lnTo>
                      <a:pt x="9" y="28"/>
                    </a:lnTo>
                    <a:lnTo>
                      <a:pt x="9" y="44"/>
                    </a:lnTo>
                    <a:lnTo>
                      <a:pt x="14" y="55"/>
                    </a:lnTo>
                    <a:lnTo>
                      <a:pt x="14" y="72"/>
                    </a:lnTo>
                    <a:lnTo>
                      <a:pt x="9" y="100"/>
                    </a:lnTo>
                    <a:lnTo>
                      <a:pt x="9" y="122"/>
                    </a:lnTo>
                    <a:lnTo>
                      <a:pt x="9" y="144"/>
                    </a:lnTo>
                    <a:lnTo>
                      <a:pt x="0" y="139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6" name="Freeform 113"/>
              <p:cNvSpPr/>
              <p:nvPr/>
            </p:nvSpPr>
            <p:spPr>
              <a:xfrm>
                <a:off x="2511" y="2545"/>
                <a:ext cx="171" cy="78"/>
              </a:xfrm>
              <a:custGeom>
                <a:avLst/>
                <a:gdLst>
                  <a:gd name="txL" fmla="*/ 0 w 171"/>
                  <a:gd name="txT" fmla="*/ 0 h 78"/>
                  <a:gd name="txR" fmla="*/ 171 w 171"/>
                  <a:gd name="txB" fmla="*/ 78 h 78"/>
                </a:gdLst>
                <a:ahLst/>
                <a:cxnLst>
                  <a:cxn ang="0">
                    <a:pos x="15" y="6"/>
                  </a:cxn>
                  <a:cxn ang="0">
                    <a:pos x="19" y="17"/>
                  </a:cxn>
                  <a:cxn ang="0">
                    <a:pos x="29" y="17"/>
                  </a:cxn>
                  <a:cxn ang="0">
                    <a:pos x="38" y="23"/>
                  </a:cxn>
                  <a:cxn ang="0">
                    <a:pos x="48" y="17"/>
                  </a:cxn>
                  <a:cxn ang="0">
                    <a:pos x="57" y="12"/>
                  </a:cxn>
                  <a:cxn ang="0">
                    <a:pos x="67" y="0"/>
                  </a:cxn>
                  <a:cxn ang="0">
                    <a:pos x="76" y="6"/>
                  </a:cxn>
                  <a:cxn ang="0">
                    <a:pos x="95" y="17"/>
                  </a:cxn>
                  <a:cxn ang="0">
                    <a:pos x="114" y="34"/>
                  </a:cxn>
                  <a:cxn ang="0">
                    <a:pos x="133" y="39"/>
                  </a:cxn>
                  <a:cxn ang="0">
                    <a:pos x="147" y="45"/>
                  </a:cxn>
                  <a:cxn ang="0">
                    <a:pos x="162" y="39"/>
                  </a:cxn>
                  <a:cxn ang="0">
                    <a:pos x="171" y="62"/>
                  </a:cxn>
                  <a:cxn ang="0">
                    <a:pos x="166" y="67"/>
                  </a:cxn>
                  <a:cxn ang="0">
                    <a:pos x="143" y="78"/>
                  </a:cxn>
                  <a:cxn ang="0">
                    <a:pos x="105" y="78"/>
                  </a:cxn>
                  <a:cxn ang="0">
                    <a:pos x="76" y="78"/>
                  </a:cxn>
                  <a:cxn ang="0">
                    <a:pos x="53" y="78"/>
                  </a:cxn>
                  <a:cxn ang="0">
                    <a:pos x="38" y="78"/>
                  </a:cxn>
                  <a:cxn ang="0">
                    <a:pos x="10" y="78"/>
                  </a:cxn>
                  <a:cxn ang="0">
                    <a:pos x="5" y="67"/>
                  </a:cxn>
                  <a:cxn ang="0">
                    <a:pos x="0" y="45"/>
                  </a:cxn>
                  <a:cxn ang="0">
                    <a:pos x="5" y="23"/>
                  </a:cxn>
                  <a:cxn ang="0">
                    <a:pos x="15" y="6"/>
                  </a:cxn>
                </a:cxnLst>
                <a:rect l="txL" t="txT" r="txR" b="txB"/>
                <a:pathLst>
                  <a:path w="171" h="78">
                    <a:moveTo>
                      <a:pt x="15" y="6"/>
                    </a:moveTo>
                    <a:lnTo>
                      <a:pt x="19" y="17"/>
                    </a:lnTo>
                    <a:lnTo>
                      <a:pt x="29" y="17"/>
                    </a:lnTo>
                    <a:lnTo>
                      <a:pt x="38" y="23"/>
                    </a:lnTo>
                    <a:lnTo>
                      <a:pt x="48" y="17"/>
                    </a:lnTo>
                    <a:lnTo>
                      <a:pt x="57" y="12"/>
                    </a:lnTo>
                    <a:lnTo>
                      <a:pt x="67" y="0"/>
                    </a:lnTo>
                    <a:lnTo>
                      <a:pt x="76" y="6"/>
                    </a:lnTo>
                    <a:lnTo>
                      <a:pt x="95" y="17"/>
                    </a:lnTo>
                    <a:lnTo>
                      <a:pt x="114" y="34"/>
                    </a:lnTo>
                    <a:lnTo>
                      <a:pt x="133" y="39"/>
                    </a:lnTo>
                    <a:lnTo>
                      <a:pt x="147" y="45"/>
                    </a:lnTo>
                    <a:lnTo>
                      <a:pt x="162" y="39"/>
                    </a:lnTo>
                    <a:lnTo>
                      <a:pt x="171" y="62"/>
                    </a:lnTo>
                    <a:lnTo>
                      <a:pt x="166" y="67"/>
                    </a:lnTo>
                    <a:lnTo>
                      <a:pt x="143" y="78"/>
                    </a:lnTo>
                    <a:lnTo>
                      <a:pt x="105" y="78"/>
                    </a:lnTo>
                    <a:lnTo>
                      <a:pt x="76" y="78"/>
                    </a:lnTo>
                    <a:lnTo>
                      <a:pt x="53" y="78"/>
                    </a:lnTo>
                    <a:lnTo>
                      <a:pt x="38" y="78"/>
                    </a:lnTo>
                    <a:lnTo>
                      <a:pt x="10" y="78"/>
                    </a:lnTo>
                    <a:lnTo>
                      <a:pt x="5" y="67"/>
                    </a:lnTo>
                    <a:lnTo>
                      <a:pt x="0" y="45"/>
                    </a:lnTo>
                    <a:lnTo>
                      <a:pt x="5" y="23"/>
                    </a:lnTo>
                    <a:lnTo>
                      <a:pt x="15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7" name="Freeform 114"/>
              <p:cNvSpPr/>
              <p:nvPr/>
            </p:nvSpPr>
            <p:spPr>
              <a:xfrm>
                <a:off x="2127" y="2440"/>
                <a:ext cx="66" cy="167"/>
              </a:xfrm>
              <a:custGeom>
                <a:avLst/>
                <a:gdLst>
                  <a:gd name="txL" fmla="*/ 0 w 66"/>
                  <a:gd name="txT" fmla="*/ 0 h 167"/>
                  <a:gd name="txR" fmla="*/ 66 w 66"/>
                  <a:gd name="txB" fmla="*/ 167 h 167"/>
                </a:gdLst>
                <a:ahLst/>
                <a:cxnLst>
                  <a:cxn ang="0">
                    <a:pos x="47" y="6"/>
                  </a:cxn>
                  <a:cxn ang="0">
                    <a:pos x="42" y="17"/>
                  </a:cxn>
                  <a:cxn ang="0">
                    <a:pos x="42" y="28"/>
                  </a:cxn>
                  <a:cxn ang="0">
                    <a:pos x="42" y="33"/>
                  </a:cxn>
                  <a:cxn ang="0">
                    <a:pos x="47" y="50"/>
                  </a:cxn>
                  <a:cxn ang="0">
                    <a:pos x="61" y="67"/>
                  </a:cxn>
                  <a:cxn ang="0">
                    <a:pos x="57" y="83"/>
                  </a:cxn>
                  <a:cxn ang="0">
                    <a:pos x="52" y="100"/>
                  </a:cxn>
                  <a:cxn ang="0">
                    <a:pos x="47" y="117"/>
                  </a:cxn>
                  <a:cxn ang="0">
                    <a:pos x="52" y="128"/>
                  </a:cxn>
                  <a:cxn ang="0">
                    <a:pos x="66" y="139"/>
                  </a:cxn>
                  <a:cxn ang="0">
                    <a:pos x="66" y="150"/>
                  </a:cxn>
                  <a:cxn ang="0">
                    <a:pos x="66" y="155"/>
                  </a:cxn>
                  <a:cxn ang="0">
                    <a:pos x="61" y="161"/>
                  </a:cxn>
                  <a:cxn ang="0">
                    <a:pos x="52" y="167"/>
                  </a:cxn>
                  <a:cxn ang="0">
                    <a:pos x="38" y="167"/>
                  </a:cxn>
                  <a:cxn ang="0">
                    <a:pos x="24" y="167"/>
                  </a:cxn>
                  <a:cxn ang="0">
                    <a:pos x="14" y="161"/>
                  </a:cxn>
                  <a:cxn ang="0">
                    <a:pos x="5" y="144"/>
                  </a:cxn>
                  <a:cxn ang="0">
                    <a:pos x="0" y="133"/>
                  </a:cxn>
                  <a:cxn ang="0">
                    <a:pos x="0" y="117"/>
                  </a:cxn>
                  <a:cxn ang="0">
                    <a:pos x="0" y="100"/>
                  </a:cxn>
                  <a:cxn ang="0">
                    <a:pos x="5" y="83"/>
                  </a:cxn>
                  <a:cxn ang="0">
                    <a:pos x="5" y="56"/>
                  </a:cxn>
                  <a:cxn ang="0">
                    <a:pos x="0" y="39"/>
                  </a:cxn>
                  <a:cxn ang="0">
                    <a:pos x="0" y="22"/>
                  </a:cxn>
                  <a:cxn ang="0">
                    <a:pos x="9" y="11"/>
                  </a:cxn>
                  <a:cxn ang="0">
                    <a:pos x="28" y="0"/>
                  </a:cxn>
                  <a:cxn ang="0">
                    <a:pos x="52" y="0"/>
                  </a:cxn>
                  <a:cxn ang="0">
                    <a:pos x="47" y="6"/>
                  </a:cxn>
                </a:cxnLst>
                <a:rect l="txL" t="txT" r="txR" b="txB"/>
                <a:pathLst>
                  <a:path w="66" h="167">
                    <a:moveTo>
                      <a:pt x="47" y="6"/>
                    </a:moveTo>
                    <a:lnTo>
                      <a:pt x="42" y="17"/>
                    </a:lnTo>
                    <a:lnTo>
                      <a:pt x="42" y="28"/>
                    </a:lnTo>
                    <a:lnTo>
                      <a:pt x="42" y="33"/>
                    </a:lnTo>
                    <a:lnTo>
                      <a:pt x="47" y="50"/>
                    </a:lnTo>
                    <a:lnTo>
                      <a:pt x="61" y="67"/>
                    </a:lnTo>
                    <a:lnTo>
                      <a:pt x="57" y="83"/>
                    </a:lnTo>
                    <a:lnTo>
                      <a:pt x="52" y="100"/>
                    </a:lnTo>
                    <a:lnTo>
                      <a:pt x="47" y="117"/>
                    </a:lnTo>
                    <a:lnTo>
                      <a:pt x="52" y="128"/>
                    </a:lnTo>
                    <a:lnTo>
                      <a:pt x="66" y="139"/>
                    </a:lnTo>
                    <a:lnTo>
                      <a:pt x="66" y="150"/>
                    </a:lnTo>
                    <a:lnTo>
                      <a:pt x="66" y="155"/>
                    </a:lnTo>
                    <a:lnTo>
                      <a:pt x="61" y="161"/>
                    </a:lnTo>
                    <a:lnTo>
                      <a:pt x="52" y="167"/>
                    </a:lnTo>
                    <a:lnTo>
                      <a:pt x="38" y="167"/>
                    </a:lnTo>
                    <a:lnTo>
                      <a:pt x="24" y="167"/>
                    </a:lnTo>
                    <a:lnTo>
                      <a:pt x="14" y="161"/>
                    </a:lnTo>
                    <a:lnTo>
                      <a:pt x="5" y="144"/>
                    </a:lnTo>
                    <a:lnTo>
                      <a:pt x="0" y="133"/>
                    </a:lnTo>
                    <a:lnTo>
                      <a:pt x="0" y="117"/>
                    </a:lnTo>
                    <a:lnTo>
                      <a:pt x="0" y="100"/>
                    </a:lnTo>
                    <a:lnTo>
                      <a:pt x="5" y="83"/>
                    </a:lnTo>
                    <a:lnTo>
                      <a:pt x="5" y="56"/>
                    </a:lnTo>
                    <a:lnTo>
                      <a:pt x="0" y="39"/>
                    </a:lnTo>
                    <a:lnTo>
                      <a:pt x="0" y="22"/>
                    </a:lnTo>
                    <a:lnTo>
                      <a:pt x="9" y="11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47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8" name="Freeform 115"/>
              <p:cNvSpPr/>
              <p:nvPr/>
            </p:nvSpPr>
            <p:spPr>
              <a:xfrm>
                <a:off x="2478" y="2401"/>
                <a:ext cx="76" cy="22"/>
              </a:xfrm>
              <a:custGeom>
                <a:avLst/>
                <a:gdLst>
                  <a:gd name="txL" fmla="*/ 0 w 76"/>
                  <a:gd name="txT" fmla="*/ 0 h 22"/>
                  <a:gd name="txR" fmla="*/ 76 w 76"/>
                  <a:gd name="txB" fmla="*/ 22 h 22"/>
                </a:gdLst>
                <a:ahLst/>
                <a:cxnLst>
                  <a:cxn ang="0">
                    <a:pos x="76" y="0"/>
                  </a:cxn>
                  <a:cxn ang="0">
                    <a:pos x="62" y="11"/>
                  </a:cxn>
                  <a:cxn ang="0">
                    <a:pos x="48" y="17"/>
                  </a:cxn>
                  <a:cxn ang="0">
                    <a:pos x="33" y="17"/>
                  </a:cxn>
                  <a:cxn ang="0">
                    <a:pos x="19" y="22"/>
                  </a:cxn>
                  <a:cxn ang="0">
                    <a:pos x="10" y="22"/>
                  </a:cxn>
                  <a:cxn ang="0">
                    <a:pos x="0" y="17"/>
                  </a:cxn>
                </a:cxnLst>
                <a:rect l="txL" t="txT" r="txR" b="txB"/>
                <a:pathLst>
                  <a:path w="76" h="22">
                    <a:moveTo>
                      <a:pt x="76" y="0"/>
                    </a:moveTo>
                    <a:lnTo>
                      <a:pt x="62" y="11"/>
                    </a:lnTo>
                    <a:lnTo>
                      <a:pt x="48" y="17"/>
                    </a:lnTo>
                    <a:lnTo>
                      <a:pt x="33" y="17"/>
                    </a:lnTo>
                    <a:lnTo>
                      <a:pt x="19" y="22"/>
                    </a:lnTo>
                    <a:lnTo>
                      <a:pt x="10" y="22"/>
                    </a:lnTo>
                    <a:lnTo>
                      <a:pt x="0" y="1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69" name="Freeform 116"/>
              <p:cNvSpPr/>
              <p:nvPr/>
            </p:nvSpPr>
            <p:spPr>
              <a:xfrm>
                <a:off x="2231" y="2407"/>
                <a:ext cx="29" cy="77"/>
              </a:xfrm>
              <a:custGeom>
                <a:avLst/>
                <a:gdLst>
                  <a:gd name="txL" fmla="*/ 0 w 29"/>
                  <a:gd name="txT" fmla="*/ 0 h 77"/>
                  <a:gd name="txR" fmla="*/ 29 w 29"/>
                  <a:gd name="txB" fmla="*/ 77 h 77"/>
                </a:gdLst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5" y="11"/>
                  </a:cxn>
                  <a:cxn ang="0">
                    <a:pos x="5" y="22"/>
                  </a:cxn>
                  <a:cxn ang="0">
                    <a:pos x="5" y="33"/>
                  </a:cxn>
                  <a:cxn ang="0">
                    <a:pos x="10" y="44"/>
                  </a:cxn>
                  <a:cxn ang="0">
                    <a:pos x="14" y="50"/>
                  </a:cxn>
                  <a:cxn ang="0">
                    <a:pos x="19" y="61"/>
                  </a:cxn>
                  <a:cxn ang="0">
                    <a:pos x="24" y="66"/>
                  </a:cxn>
                  <a:cxn ang="0">
                    <a:pos x="29" y="77"/>
                  </a:cxn>
                </a:cxnLst>
                <a:rect l="txL" t="txT" r="txR" b="txB"/>
                <a:pathLst>
                  <a:path w="29" h="77">
                    <a:moveTo>
                      <a:pt x="0" y="0"/>
                    </a:moveTo>
                    <a:lnTo>
                      <a:pt x="0" y="5"/>
                    </a:lnTo>
                    <a:lnTo>
                      <a:pt x="5" y="11"/>
                    </a:lnTo>
                    <a:lnTo>
                      <a:pt x="5" y="22"/>
                    </a:lnTo>
                    <a:lnTo>
                      <a:pt x="5" y="33"/>
                    </a:lnTo>
                    <a:lnTo>
                      <a:pt x="10" y="44"/>
                    </a:lnTo>
                    <a:lnTo>
                      <a:pt x="14" y="50"/>
                    </a:lnTo>
                    <a:lnTo>
                      <a:pt x="19" y="61"/>
                    </a:lnTo>
                    <a:lnTo>
                      <a:pt x="24" y="66"/>
                    </a:lnTo>
                    <a:lnTo>
                      <a:pt x="29" y="7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0" name="Freeform 117"/>
              <p:cNvSpPr/>
              <p:nvPr/>
            </p:nvSpPr>
            <p:spPr>
              <a:xfrm>
                <a:off x="2516" y="2607"/>
                <a:ext cx="166" cy="11"/>
              </a:xfrm>
              <a:custGeom>
                <a:avLst/>
                <a:gdLst>
                  <a:gd name="txL" fmla="*/ 0 w 166"/>
                  <a:gd name="txT" fmla="*/ 0 h 11"/>
                  <a:gd name="txR" fmla="*/ 166 w 166"/>
                  <a:gd name="txB" fmla="*/ 11 h 11"/>
                </a:gdLst>
                <a:ahLst/>
                <a:cxnLst>
                  <a:cxn ang="0">
                    <a:pos x="166" y="0"/>
                  </a:cxn>
                  <a:cxn ang="0">
                    <a:pos x="142" y="5"/>
                  </a:cxn>
                  <a:cxn ang="0">
                    <a:pos x="119" y="11"/>
                  </a:cxn>
                  <a:cxn ang="0">
                    <a:pos x="57" y="5"/>
                  </a:cxn>
                  <a:cxn ang="0">
                    <a:pos x="29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166" h="11">
                    <a:moveTo>
                      <a:pt x="166" y="0"/>
                    </a:moveTo>
                    <a:lnTo>
                      <a:pt x="142" y="5"/>
                    </a:lnTo>
                    <a:lnTo>
                      <a:pt x="119" y="11"/>
                    </a:lnTo>
                    <a:lnTo>
                      <a:pt x="57" y="5"/>
                    </a:lnTo>
                    <a:lnTo>
                      <a:pt x="29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1" name="Freeform 118"/>
              <p:cNvSpPr/>
              <p:nvPr/>
            </p:nvSpPr>
            <p:spPr>
              <a:xfrm>
                <a:off x="2583" y="2551"/>
                <a:ext cx="75" cy="61"/>
              </a:xfrm>
              <a:custGeom>
                <a:avLst/>
                <a:gdLst>
                  <a:gd name="txL" fmla="*/ 0 w 75"/>
                  <a:gd name="txT" fmla="*/ 0 h 61"/>
                  <a:gd name="txR" fmla="*/ 75 w 75"/>
                  <a:gd name="txB" fmla="*/ 61 h 61"/>
                </a:gdLst>
                <a:ahLst/>
                <a:cxnLst>
                  <a:cxn ang="0">
                    <a:pos x="0" y="0"/>
                  </a:cxn>
                  <a:cxn ang="0">
                    <a:pos x="28" y="22"/>
                  </a:cxn>
                  <a:cxn ang="0">
                    <a:pos x="42" y="39"/>
                  </a:cxn>
                  <a:cxn ang="0">
                    <a:pos x="66" y="44"/>
                  </a:cxn>
                  <a:cxn ang="0">
                    <a:pos x="66" y="50"/>
                  </a:cxn>
                  <a:cxn ang="0">
                    <a:pos x="75" y="61"/>
                  </a:cxn>
                </a:cxnLst>
                <a:rect l="txL" t="txT" r="txR" b="txB"/>
                <a:pathLst>
                  <a:path w="75" h="61">
                    <a:moveTo>
                      <a:pt x="0" y="0"/>
                    </a:moveTo>
                    <a:lnTo>
                      <a:pt x="28" y="22"/>
                    </a:lnTo>
                    <a:lnTo>
                      <a:pt x="42" y="39"/>
                    </a:lnTo>
                    <a:lnTo>
                      <a:pt x="66" y="44"/>
                    </a:lnTo>
                    <a:lnTo>
                      <a:pt x="66" y="50"/>
                    </a:lnTo>
                    <a:lnTo>
                      <a:pt x="75" y="6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2" name="Freeform 119"/>
              <p:cNvSpPr/>
              <p:nvPr/>
            </p:nvSpPr>
            <p:spPr>
              <a:xfrm>
                <a:off x="2132" y="2451"/>
                <a:ext cx="56" cy="150"/>
              </a:xfrm>
              <a:custGeom>
                <a:avLst/>
                <a:gdLst>
                  <a:gd name="txL" fmla="*/ 0 w 56"/>
                  <a:gd name="txT" fmla="*/ 0 h 150"/>
                  <a:gd name="txR" fmla="*/ 56 w 56"/>
                  <a:gd name="txB" fmla="*/ 150 h 150"/>
                </a:gdLst>
                <a:ahLst/>
                <a:cxnLst>
                  <a:cxn ang="0">
                    <a:pos x="56" y="150"/>
                  </a:cxn>
                  <a:cxn ang="0">
                    <a:pos x="33" y="150"/>
                  </a:cxn>
                  <a:cxn ang="0">
                    <a:pos x="19" y="150"/>
                  </a:cxn>
                  <a:cxn ang="0">
                    <a:pos x="9" y="144"/>
                  </a:cxn>
                  <a:cxn ang="0">
                    <a:pos x="4" y="133"/>
                  </a:cxn>
                  <a:cxn ang="0">
                    <a:pos x="4" y="122"/>
                  </a:cxn>
                  <a:cxn ang="0">
                    <a:pos x="0" y="111"/>
                  </a:cxn>
                  <a:cxn ang="0">
                    <a:pos x="4" y="94"/>
                  </a:cxn>
                  <a:cxn ang="0">
                    <a:pos x="4" y="83"/>
                  </a:cxn>
                  <a:cxn ang="0">
                    <a:pos x="9" y="72"/>
                  </a:cxn>
                  <a:cxn ang="0">
                    <a:pos x="4" y="56"/>
                  </a:cxn>
                  <a:cxn ang="0">
                    <a:pos x="4" y="28"/>
                  </a:cxn>
                  <a:cxn ang="0">
                    <a:pos x="4" y="0"/>
                  </a:cxn>
                </a:cxnLst>
                <a:rect l="txL" t="txT" r="txR" b="txB"/>
                <a:pathLst>
                  <a:path w="56" h="150">
                    <a:moveTo>
                      <a:pt x="56" y="150"/>
                    </a:moveTo>
                    <a:lnTo>
                      <a:pt x="33" y="150"/>
                    </a:lnTo>
                    <a:lnTo>
                      <a:pt x="19" y="150"/>
                    </a:lnTo>
                    <a:lnTo>
                      <a:pt x="9" y="144"/>
                    </a:lnTo>
                    <a:lnTo>
                      <a:pt x="4" y="133"/>
                    </a:lnTo>
                    <a:lnTo>
                      <a:pt x="4" y="122"/>
                    </a:lnTo>
                    <a:lnTo>
                      <a:pt x="0" y="111"/>
                    </a:lnTo>
                    <a:lnTo>
                      <a:pt x="4" y="94"/>
                    </a:lnTo>
                    <a:lnTo>
                      <a:pt x="4" y="83"/>
                    </a:lnTo>
                    <a:lnTo>
                      <a:pt x="9" y="72"/>
                    </a:lnTo>
                    <a:lnTo>
                      <a:pt x="4" y="56"/>
                    </a:lnTo>
                    <a:lnTo>
                      <a:pt x="4" y="28"/>
                    </a:lnTo>
                    <a:lnTo>
                      <a:pt x="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3" name="Freeform 120"/>
              <p:cNvSpPr/>
              <p:nvPr/>
            </p:nvSpPr>
            <p:spPr>
              <a:xfrm>
                <a:off x="2151" y="2501"/>
                <a:ext cx="33" cy="94"/>
              </a:xfrm>
              <a:custGeom>
                <a:avLst/>
                <a:gdLst>
                  <a:gd name="txL" fmla="*/ 0 w 33"/>
                  <a:gd name="txT" fmla="*/ 0 h 94"/>
                  <a:gd name="txR" fmla="*/ 33 w 33"/>
                  <a:gd name="txB" fmla="*/ 94 h 94"/>
                </a:gdLst>
                <a:ahLst/>
                <a:cxnLst>
                  <a:cxn ang="0">
                    <a:pos x="33" y="0"/>
                  </a:cxn>
                  <a:cxn ang="0">
                    <a:pos x="23" y="17"/>
                  </a:cxn>
                  <a:cxn ang="0">
                    <a:pos x="18" y="28"/>
                  </a:cxn>
                  <a:cxn ang="0">
                    <a:pos x="18" y="33"/>
                  </a:cxn>
                  <a:cxn ang="0">
                    <a:pos x="14" y="44"/>
                  </a:cxn>
                  <a:cxn ang="0">
                    <a:pos x="18" y="56"/>
                  </a:cxn>
                  <a:cxn ang="0">
                    <a:pos x="18" y="67"/>
                  </a:cxn>
                  <a:cxn ang="0">
                    <a:pos x="18" y="72"/>
                  </a:cxn>
                  <a:cxn ang="0">
                    <a:pos x="18" y="72"/>
                  </a:cxn>
                  <a:cxn ang="0">
                    <a:pos x="14" y="72"/>
                  </a:cxn>
                  <a:cxn ang="0">
                    <a:pos x="9" y="78"/>
                  </a:cxn>
                  <a:cxn ang="0">
                    <a:pos x="4" y="83"/>
                  </a:cxn>
                  <a:cxn ang="0">
                    <a:pos x="0" y="89"/>
                  </a:cxn>
                  <a:cxn ang="0">
                    <a:pos x="0" y="94"/>
                  </a:cxn>
                </a:cxnLst>
                <a:rect l="txL" t="txT" r="txR" b="txB"/>
                <a:pathLst>
                  <a:path w="33" h="94">
                    <a:moveTo>
                      <a:pt x="33" y="0"/>
                    </a:moveTo>
                    <a:lnTo>
                      <a:pt x="23" y="17"/>
                    </a:lnTo>
                    <a:lnTo>
                      <a:pt x="18" y="28"/>
                    </a:lnTo>
                    <a:lnTo>
                      <a:pt x="18" y="33"/>
                    </a:lnTo>
                    <a:lnTo>
                      <a:pt x="14" y="44"/>
                    </a:lnTo>
                    <a:lnTo>
                      <a:pt x="18" y="56"/>
                    </a:lnTo>
                    <a:lnTo>
                      <a:pt x="18" y="67"/>
                    </a:lnTo>
                    <a:lnTo>
                      <a:pt x="18" y="72"/>
                    </a:lnTo>
                    <a:lnTo>
                      <a:pt x="14" y="72"/>
                    </a:lnTo>
                    <a:lnTo>
                      <a:pt x="9" y="78"/>
                    </a:lnTo>
                    <a:lnTo>
                      <a:pt x="4" y="83"/>
                    </a:lnTo>
                    <a:lnTo>
                      <a:pt x="0" y="89"/>
                    </a:lnTo>
                    <a:lnTo>
                      <a:pt x="0" y="94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4" name="Line 121"/>
              <p:cNvSpPr/>
              <p:nvPr/>
            </p:nvSpPr>
            <p:spPr>
              <a:xfrm>
                <a:off x="2174" y="2573"/>
                <a:ext cx="1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5" name="Freeform 122"/>
              <p:cNvSpPr/>
              <p:nvPr/>
            </p:nvSpPr>
            <p:spPr>
              <a:xfrm>
                <a:off x="1785" y="1769"/>
                <a:ext cx="223" cy="200"/>
              </a:xfrm>
              <a:custGeom>
                <a:avLst/>
                <a:gdLst>
                  <a:gd name="txL" fmla="*/ 0 w 223"/>
                  <a:gd name="txT" fmla="*/ 0 h 200"/>
                  <a:gd name="txR" fmla="*/ 223 w 223"/>
                  <a:gd name="txB" fmla="*/ 200 h 200"/>
                </a:gdLst>
                <a:ahLst/>
                <a:cxnLst>
                  <a:cxn ang="0">
                    <a:pos x="0" y="39"/>
                  </a:cxn>
                  <a:cxn ang="0">
                    <a:pos x="33" y="0"/>
                  </a:cxn>
                  <a:cxn ang="0">
                    <a:pos x="52" y="28"/>
                  </a:cxn>
                  <a:cxn ang="0">
                    <a:pos x="66" y="55"/>
                  </a:cxn>
                  <a:cxn ang="0">
                    <a:pos x="76" y="72"/>
                  </a:cxn>
                  <a:cxn ang="0">
                    <a:pos x="100" y="83"/>
                  </a:cxn>
                  <a:cxn ang="0">
                    <a:pos x="114" y="94"/>
                  </a:cxn>
                  <a:cxn ang="0">
                    <a:pos x="133" y="111"/>
                  </a:cxn>
                  <a:cxn ang="0">
                    <a:pos x="152" y="128"/>
                  </a:cxn>
                  <a:cxn ang="0">
                    <a:pos x="171" y="139"/>
                  </a:cxn>
                  <a:cxn ang="0">
                    <a:pos x="190" y="155"/>
                  </a:cxn>
                  <a:cxn ang="0">
                    <a:pos x="209" y="172"/>
                  </a:cxn>
                  <a:cxn ang="0">
                    <a:pos x="223" y="189"/>
                  </a:cxn>
                  <a:cxn ang="0">
                    <a:pos x="195" y="200"/>
                  </a:cxn>
                  <a:cxn ang="0">
                    <a:pos x="161" y="189"/>
                  </a:cxn>
                  <a:cxn ang="0">
                    <a:pos x="138" y="177"/>
                  </a:cxn>
                  <a:cxn ang="0">
                    <a:pos x="85" y="150"/>
                  </a:cxn>
                  <a:cxn ang="0">
                    <a:pos x="57" y="133"/>
                  </a:cxn>
                  <a:cxn ang="0">
                    <a:pos x="33" y="122"/>
                  </a:cxn>
                  <a:cxn ang="0">
                    <a:pos x="5" y="100"/>
                  </a:cxn>
                  <a:cxn ang="0">
                    <a:pos x="0" y="39"/>
                  </a:cxn>
                </a:cxnLst>
                <a:rect l="txL" t="txT" r="txR" b="txB"/>
                <a:pathLst>
                  <a:path w="223" h="200">
                    <a:moveTo>
                      <a:pt x="0" y="39"/>
                    </a:moveTo>
                    <a:lnTo>
                      <a:pt x="33" y="0"/>
                    </a:lnTo>
                    <a:lnTo>
                      <a:pt x="52" y="28"/>
                    </a:lnTo>
                    <a:lnTo>
                      <a:pt x="66" y="55"/>
                    </a:lnTo>
                    <a:lnTo>
                      <a:pt x="76" y="72"/>
                    </a:lnTo>
                    <a:lnTo>
                      <a:pt x="100" y="83"/>
                    </a:lnTo>
                    <a:lnTo>
                      <a:pt x="114" y="94"/>
                    </a:lnTo>
                    <a:lnTo>
                      <a:pt x="133" y="111"/>
                    </a:lnTo>
                    <a:lnTo>
                      <a:pt x="152" y="128"/>
                    </a:lnTo>
                    <a:lnTo>
                      <a:pt x="171" y="139"/>
                    </a:lnTo>
                    <a:lnTo>
                      <a:pt x="190" y="155"/>
                    </a:lnTo>
                    <a:lnTo>
                      <a:pt x="209" y="172"/>
                    </a:lnTo>
                    <a:lnTo>
                      <a:pt x="223" y="189"/>
                    </a:lnTo>
                    <a:lnTo>
                      <a:pt x="195" y="200"/>
                    </a:lnTo>
                    <a:lnTo>
                      <a:pt x="161" y="189"/>
                    </a:lnTo>
                    <a:lnTo>
                      <a:pt x="138" y="177"/>
                    </a:lnTo>
                    <a:lnTo>
                      <a:pt x="85" y="150"/>
                    </a:lnTo>
                    <a:lnTo>
                      <a:pt x="57" y="133"/>
                    </a:lnTo>
                    <a:lnTo>
                      <a:pt x="33" y="122"/>
                    </a:lnTo>
                    <a:lnTo>
                      <a:pt x="5" y="10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6" name="Freeform 123"/>
              <p:cNvSpPr/>
              <p:nvPr/>
            </p:nvSpPr>
            <p:spPr>
              <a:xfrm>
                <a:off x="1785" y="1769"/>
                <a:ext cx="223" cy="200"/>
              </a:xfrm>
              <a:custGeom>
                <a:avLst/>
                <a:gdLst>
                  <a:gd name="txL" fmla="*/ 0 w 223"/>
                  <a:gd name="txT" fmla="*/ 0 h 200"/>
                  <a:gd name="txR" fmla="*/ 223 w 223"/>
                  <a:gd name="txB" fmla="*/ 200 h 200"/>
                </a:gdLst>
                <a:ahLst/>
                <a:cxnLst>
                  <a:cxn ang="0">
                    <a:pos x="0" y="39"/>
                  </a:cxn>
                  <a:cxn ang="0">
                    <a:pos x="33" y="0"/>
                  </a:cxn>
                  <a:cxn ang="0">
                    <a:pos x="52" y="28"/>
                  </a:cxn>
                  <a:cxn ang="0">
                    <a:pos x="66" y="55"/>
                  </a:cxn>
                  <a:cxn ang="0">
                    <a:pos x="76" y="72"/>
                  </a:cxn>
                  <a:cxn ang="0">
                    <a:pos x="100" y="83"/>
                  </a:cxn>
                  <a:cxn ang="0">
                    <a:pos x="114" y="94"/>
                  </a:cxn>
                  <a:cxn ang="0">
                    <a:pos x="133" y="111"/>
                  </a:cxn>
                  <a:cxn ang="0">
                    <a:pos x="152" y="128"/>
                  </a:cxn>
                  <a:cxn ang="0">
                    <a:pos x="171" y="139"/>
                  </a:cxn>
                  <a:cxn ang="0">
                    <a:pos x="190" y="155"/>
                  </a:cxn>
                  <a:cxn ang="0">
                    <a:pos x="209" y="172"/>
                  </a:cxn>
                  <a:cxn ang="0">
                    <a:pos x="223" y="189"/>
                  </a:cxn>
                  <a:cxn ang="0">
                    <a:pos x="195" y="200"/>
                  </a:cxn>
                  <a:cxn ang="0">
                    <a:pos x="161" y="189"/>
                  </a:cxn>
                  <a:cxn ang="0">
                    <a:pos x="138" y="177"/>
                  </a:cxn>
                  <a:cxn ang="0">
                    <a:pos x="85" y="150"/>
                  </a:cxn>
                  <a:cxn ang="0">
                    <a:pos x="57" y="133"/>
                  </a:cxn>
                  <a:cxn ang="0">
                    <a:pos x="33" y="122"/>
                  </a:cxn>
                  <a:cxn ang="0">
                    <a:pos x="5" y="100"/>
                  </a:cxn>
                  <a:cxn ang="0">
                    <a:pos x="0" y="39"/>
                  </a:cxn>
                </a:cxnLst>
                <a:rect l="txL" t="txT" r="txR" b="txB"/>
                <a:pathLst>
                  <a:path w="223" h="200">
                    <a:moveTo>
                      <a:pt x="0" y="39"/>
                    </a:moveTo>
                    <a:lnTo>
                      <a:pt x="33" y="0"/>
                    </a:lnTo>
                    <a:lnTo>
                      <a:pt x="52" y="28"/>
                    </a:lnTo>
                    <a:lnTo>
                      <a:pt x="66" y="55"/>
                    </a:lnTo>
                    <a:lnTo>
                      <a:pt x="76" y="72"/>
                    </a:lnTo>
                    <a:lnTo>
                      <a:pt x="100" y="83"/>
                    </a:lnTo>
                    <a:lnTo>
                      <a:pt x="114" y="94"/>
                    </a:lnTo>
                    <a:lnTo>
                      <a:pt x="133" y="111"/>
                    </a:lnTo>
                    <a:lnTo>
                      <a:pt x="152" y="128"/>
                    </a:lnTo>
                    <a:lnTo>
                      <a:pt x="171" y="139"/>
                    </a:lnTo>
                    <a:lnTo>
                      <a:pt x="190" y="155"/>
                    </a:lnTo>
                    <a:lnTo>
                      <a:pt x="209" y="172"/>
                    </a:lnTo>
                    <a:lnTo>
                      <a:pt x="223" y="189"/>
                    </a:lnTo>
                    <a:lnTo>
                      <a:pt x="195" y="200"/>
                    </a:lnTo>
                    <a:lnTo>
                      <a:pt x="161" y="189"/>
                    </a:lnTo>
                    <a:lnTo>
                      <a:pt x="138" y="177"/>
                    </a:lnTo>
                    <a:lnTo>
                      <a:pt x="85" y="150"/>
                    </a:lnTo>
                    <a:lnTo>
                      <a:pt x="57" y="133"/>
                    </a:lnTo>
                    <a:lnTo>
                      <a:pt x="33" y="122"/>
                    </a:lnTo>
                    <a:lnTo>
                      <a:pt x="5" y="100"/>
                    </a:lnTo>
                    <a:lnTo>
                      <a:pt x="0" y="39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7" name="Freeform 124"/>
              <p:cNvSpPr/>
              <p:nvPr/>
            </p:nvSpPr>
            <p:spPr>
              <a:xfrm>
                <a:off x="1609" y="2068"/>
                <a:ext cx="323" cy="389"/>
              </a:xfrm>
              <a:custGeom>
                <a:avLst/>
                <a:gdLst>
                  <a:gd name="txL" fmla="*/ 0 w 323"/>
                  <a:gd name="txT" fmla="*/ 0 h 389"/>
                  <a:gd name="txR" fmla="*/ 323 w 323"/>
                  <a:gd name="txB" fmla="*/ 389 h 389"/>
                </a:gdLst>
                <a:ahLst/>
                <a:cxnLst>
                  <a:cxn ang="0">
                    <a:pos x="204" y="0"/>
                  </a:cxn>
                  <a:cxn ang="0">
                    <a:pos x="233" y="6"/>
                  </a:cxn>
                  <a:cxn ang="0">
                    <a:pos x="261" y="50"/>
                  </a:cxn>
                  <a:cxn ang="0">
                    <a:pos x="285" y="106"/>
                  </a:cxn>
                  <a:cxn ang="0">
                    <a:pos x="295" y="134"/>
                  </a:cxn>
                  <a:cxn ang="0">
                    <a:pos x="299" y="150"/>
                  </a:cxn>
                  <a:cxn ang="0">
                    <a:pos x="309" y="167"/>
                  </a:cxn>
                  <a:cxn ang="0">
                    <a:pos x="314" y="184"/>
                  </a:cxn>
                  <a:cxn ang="0">
                    <a:pos x="314" y="211"/>
                  </a:cxn>
                  <a:cxn ang="0">
                    <a:pos x="318" y="245"/>
                  </a:cxn>
                  <a:cxn ang="0">
                    <a:pos x="318" y="294"/>
                  </a:cxn>
                  <a:cxn ang="0">
                    <a:pos x="323" y="317"/>
                  </a:cxn>
                  <a:cxn ang="0">
                    <a:pos x="323" y="355"/>
                  </a:cxn>
                  <a:cxn ang="0">
                    <a:pos x="261" y="378"/>
                  </a:cxn>
                  <a:cxn ang="0">
                    <a:pos x="252" y="339"/>
                  </a:cxn>
                  <a:cxn ang="0">
                    <a:pos x="242" y="300"/>
                  </a:cxn>
                  <a:cxn ang="0">
                    <a:pos x="242" y="267"/>
                  </a:cxn>
                  <a:cxn ang="0">
                    <a:pos x="242" y="228"/>
                  </a:cxn>
                  <a:cxn ang="0">
                    <a:pos x="238" y="222"/>
                  </a:cxn>
                  <a:cxn ang="0">
                    <a:pos x="233" y="211"/>
                  </a:cxn>
                  <a:cxn ang="0">
                    <a:pos x="209" y="178"/>
                  </a:cxn>
                  <a:cxn ang="0">
                    <a:pos x="181" y="139"/>
                  </a:cxn>
                  <a:cxn ang="0">
                    <a:pos x="162" y="106"/>
                  </a:cxn>
                  <a:cxn ang="0">
                    <a:pos x="143" y="78"/>
                  </a:cxn>
                  <a:cxn ang="0">
                    <a:pos x="110" y="17"/>
                  </a:cxn>
                  <a:cxn ang="0">
                    <a:pos x="110" y="61"/>
                  </a:cxn>
                  <a:cxn ang="0">
                    <a:pos x="110" y="106"/>
                  </a:cxn>
                  <a:cxn ang="0">
                    <a:pos x="105" y="134"/>
                  </a:cxn>
                  <a:cxn ang="0">
                    <a:pos x="91" y="189"/>
                  </a:cxn>
                  <a:cxn ang="0">
                    <a:pos x="81" y="217"/>
                  </a:cxn>
                  <a:cxn ang="0">
                    <a:pos x="81" y="239"/>
                  </a:cxn>
                  <a:cxn ang="0">
                    <a:pos x="72" y="250"/>
                  </a:cxn>
                  <a:cxn ang="0">
                    <a:pos x="72" y="256"/>
                  </a:cxn>
                  <a:cxn ang="0">
                    <a:pos x="67" y="267"/>
                  </a:cxn>
                  <a:cxn ang="0">
                    <a:pos x="67" y="300"/>
                  </a:cxn>
                  <a:cxn ang="0">
                    <a:pos x="62" y="328"/>
                  </a:cxn>
                  <a:cxn ang="0">
                    <a:pos x="57" y="355"/>
                  </a:cxn>
                  <a:cxn ang="0">
                    <a:pos x="48" y="389"/>
                  </a:cxn>
                  <a:cxn ang="0">
                    <a:pos x="10" y="383"/>
                  </a:cxn>
                  <a:cxn ang="0">
                    <a:pos x="0" y="339"/>
                  </a:cxn>
                  <a:cxn ang="0">
                    <a:pos x="0" y="278"/>
                  </a:cxn>
                  <a:cxn ang="0">
                    <a:pos x="0" y="256"/>
                  </a:cxn>
                  <a:cxn ang="0">
                    <a:pos x="5" y="239"/>
                  </a:cxn>
                  <a:cxn ang="0">
                    <a:pos x="10" y="217"/>
                  </a:cxn>
                  <a:cxn ang="0">
                    <a:pos x="10" y="200"/>
                  </a:cxn>
                  <a:cxn ang="0">
                    <a:pos x="10" y="189"/>
                  </a:cxn>
                  <a:cxn ang="0">
                    <a:pos x="5" y="139"/>
                  </a:cxn>
                  <a:cxn ang="0">
                    <a:pos x="5" y="106"/>
                  </a:cxn>
                  <a:cxn ang="0">
                    <a:pos x="5" y="61"/>
                  </a:cxn>
                  <a:cxn ang="0">
                    <a:pos x="43" y="17"/>
                  </a:cxn>
                  <a:cxn ang="0">
                    <a:pos x="204" y="0"/>
                  </a:cxn>
                </a:cxnLst>
                <a:rect l="txL" t="txT" r="txR" b="txB"/>
                <a:pathLst>
                  <a:path w="323" h="389">
                    <a:moveTo>
                      <a:pt x="204" y="0"/>
                    </a:moveTo>
                    <a:lnTo>
                      <a:pt x="233" y="6"/>
                    </a:lnTo>
                    <a:lnTo>
                      <a:pt x="261" y="50"/>
                    </a:lnTo>
                    <a:lnTo>
                      <a:pt x="285" y="106"/>
                    </a:lnTo>
                    <a:lnTo>
                      <a:pt x="295" y="134"/>
                    </a:lnTo>
                    <a:lnTo>
                      <a:pt x="299" y="150"/>
                    </a:lnTo>
                    <a:lnTo>
                      <a:pt x="309" y="167"/>
                    </a:lnTo>
                    <a:lnTo>
                      <a:pt x="314" y="184"/>
                    </a:lnTo>
                    <a:lnTo>
                      <a:pt x="314" y="211"/>
                    </a:lnTo>
                    <a:lnTo>
                      <a:pt x="318" y="245"/>
                    </a:lnTo>
                    <a:lnTo>
                      <a:pt x="318" y="294"/>
                    </a:lnTo>
                    <a:lnTo>
                      <a:pt x="323" y="317"/>
                    </a:lnTo>
                    <a:lnTo>
                      <a:pt x="323" y="355"/>
                    </a:lnTo>
                    <a:lnTo>
                      <a:pt x="261" y="378"/>
                    </a:lnTo>
                    <a:lnTo>
                      <a:pt x="252" y="339"/>
                    </a:lnTo>
                    <a:lnTo>
                      <a:pt x="242" y="300"/>
                    </a:lnTo>
                    <a:lnTo>
                      <a:pt x="242" y="267"/>
                    </a:lnTo>
                    <a:lnTo>
                      <a:pt x="242" y="228"/>
                    </a:lnTo>
                    <a:lnTo>
                      <a:pt x="238" y="222"/>
                    </a:lnTo>
                    <a:lnTo>
                      <a:pt x="233" y="211"/>
                    </a:lnTo>
                    <a:lnTo>
                      <a:pt x="209" y="178"/>
                    </a:lnTo>
                    <a:lnTo>
                      <a:pt x="181" y="139"/>
                    </a:lnTo>
                    <a:lnTo>
                      <a:pt x="162" y="106"/>
                    </a:lnTo>
                    <a:lnTo>
                      <a:pt x="143" y="78"/>
                    </a:lnTo>
                    <a:lnTo>
                      <a:pt x="110" y="17"/>
                    </a:lnTo>
                    <a:lnTo>
                      <a:pt x="110" y="61"/>
                    </a:lnTo>
                    <a:lnTo>
                      <a:pt x="110" y="106"/>
                    </a:lnTo>
                    <a:lnTo>
                      <a:pt x="105" y="134"/>
                    </a:lnTo>
                    <a:lnTo>
                      <a:pt x="91" y="189"/>
                    </a:lnTo>
                    <a:lnTo>
                      <a:pt x="81" y="217"/>
                    </a:lnTo>
                    <a:lnTo>
                      <a:pt x="81" y="239"/>
                    </a:lnTo>
                    <a:lnTo>
                      <a:pt x="72" y="250"/>
                    </a:lnTo>
                    <a:lnTo>
                      <a:pt x="72" y="256"/>
                    </a:lnTo>
                    <a:lnTo>
                      <a:pt x="67" y="267"/>
                    </a:lnTo>
                    <a:lnTo>
                      <a:pt x="67" y="300"/>
                    </a:lnTo>
                    <a:lnTo>
                      <a:pt x="62" y="328"/>
                    </a:lnTo>
                    <a:lnTo>
                      <a:pt x="57" y="355"/>
                    </a:lnTo>
                    <a:lnTo>
                      <a:pt x="48" y="389"/>
                    </a:lnTo>
                    <a:lnTo>
                      <a:pt x="10" y="383"/>
                    </a:lnTo>
                    <a:lnTo>
                      <a:pt x="0" y="339"/>
                    </a:lnTo>
                    <a:lnTo>
                      <a:pt x="0" y="278"/>
                    </a:lnTo>
                    <a:lnTo>
                      <a:pt x="0" y="256"/>
                    </a:lnTo>
                    <a:lnTo>
                      <a:pt x="5" y="239"/>
                    </a:lnTo>
                    <a:lnTo>
                      <a:pt x="10" y="217"/>
                    </a:lnTo>
                    <a:lnTo>
                      <a:pt x="10" y="200"/>
                    </a:lnTo>
                    <a:lnTo>
                      <a:pt x="10" y="189"/>
                    </a:lnTo>
                    <a:lnTo>
                      <a:pt x="5" y="139"/>
                    </a:lnTo>
                    <a:lnTo>
                      <a:pt x="5" y="106"/>
                    </a:lnTo>
                    <a:lnTo>
                      <a:pt x="5" y="61"/>
                    </a:lnTo>
                    <a:lnTo>
                      <a:pt x="43" y="17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8" name="Freeform 125"/>
              <p:cNvSpPr/>
              <p:nvPr/>
            </p:nvSpPr>
            <p:spPr>
              <a:xfrm>
                <a:off x="1609" y="2068"/>
                <a:ext cx="323" cy="389"/>
              </a:xfrm>
              <a:custGeom>
                <a:avLst/>
                <a:gdLst>
                  <a:gd name="txL" fmla="*/ 0 w 323"/>
                  <a:gd name="txT" fmla="*/ 0 h 389"/>
                  <a:gd name="txR" fmla="*/ 323 w 323"/>
                  <a:gd name="txB" fmla="*/ 389 h 389"/>
                </a:gdLst>
                <a:ahLst/>
                <a:cxnLst>
                  <a:cxn ang="0">
                    <a:pos x="204" y="0"/>
                  </a:cxn>
                  <a:cxn ang="0">
                    <a:pos x="233" y="6"/>
                  </a:cxn>
                  <a:cxn ang="0">
                    <a:pos x="261" y="50"/>
                  </a:cxn>
                  <a:cxn ang="0">
                    <a:pos x="285" y="106"/>
                  </a:cxn>
                  <a:cxn ang="0">
                    <a:pos x="295" y="134"/>
                  </a:cxn>
                  <a:cxn ang="0">
                    <a:pos x="299" y="150"/>
                  </a:cxn>
                  <a:cxn ang="0">
                    <a:pos x="309" y="167"/>
                  </a:cxn>
                  <a:cxn ang="0">
                    <a:pos x="314" y="184"/>
                  </a:cxn>
                  <a:cxn ang="0">
                    <a:pos x="314" y="211"/>
                  </a:cxn>
                  <a:cxn ang="0">
                    <a:pos x="318" y="245"/>
                  </a:cxn>
                  <a:cxn ang="0">
                    <a:pos x="318" y="294"/>
                  </a:cxn>
                  <a:cxn ang="0">
                    <a:pos x="323" y="317"/>
                  </a:cxn>
                  <a:cxn ang="0">
                    <a:pos x="323" y="355"/>
                  </a:cxn>
                  <a:cxn ang="0">
                    <a:pos x="261" y="378"/>
                  </a:cxn>
                  <a:cxn ang="0">
                    <a:pos x="252" y="339"/>
                  </a:cxn>
                  <a:cxn ang="0">
                    <a:pos x="242" y="300"/>
                  </a:cxn>
                  <a:cxn ang="0">
                    <a:pos x="242" y="267"/>
                  </a:cxn>
                  <a:cxn ang="0">
                    <a:pos x="242" y="228"/>
                  </a:cxn>
                  <a:cxn ang="0">
                    <a:pos x="238" y="222"/>
                  </a:cxn>
                  <a:cxn ang="0">
                    <a:pos x="233" y="211"/>
                  </a:cxn>
                  <a:cxn ang="0">
                    <a:pos x="209" y="178"/>
                  </a:cxn>
                  <a:cxn ang="0">
                    <a:pos x="181" y="139"/>
                  </a:cxn>
                  <a:cxn ang="0">
                    <a:pos x="162" y="106"/>
                  </a:cxn>
                  <a:cxn ang="0">
                    <a:pos x="143" y="78"/>
                  </a:cxn>
                  <a:cxn ang="0">
                    <a:pos x="110" y="17"/>
                  </a:cxn>
                  <a:cxn ang="0">
                    <a:pos x="110" y="61"/>
                  </a:cxn>
                  <a:cxn ang="0">
                    <a:pos x="110" y="106"/>
                  </a:cxn>
                  <a:cxn ang="0">
                    <a:pos x="105" y="134"/>
                  </a:cxn>
                  <a:cxn ang="0">
                    <a:pos x="91" y="189"/>
                  </a:cxn>
                  <a:cxn ang="0">
                    <a:pos x="81" y="217"/>
                  </a:cxn>
                  <a:cxn ang="0">
                    <a:pos x="81" y="239"/>
                  </a:cxn>
                  <a:cxn ang="0">
                    <a:pos x="72" y="250"/>
                  </a:cxn>
                  <a:cxn ang="0">
                    <a:pos x="72" y="256"/>
                  </a:cxn>
                  <a:cxn ang="0">
                    <a:pos x="67" y="267"/>
                  </a:cxn>
                  <a:cxn ang="0">
                    <a:pos x="67" y="300"/>
                  </a:cxn>
                  <a:cxn ang="0">
                    <a:pos x="62" y="328"/>
                  </a:cxn>
                  <a:cxn ang="0">
                    <a:pos x="57" y="355"/>
                  </a:cxn>
                  <a:cxn ang="0">
                    <a:pos x="48" y="389"/>
                  </a:cxn>
                  <a:cxn ang="0">
                    <a:pos x="10" y="383"/>
                  </a:cxn>
                  <a:cxn ang="0">
                    <a:pos x="0" y="339"/>
                  </a:cxn>
                  <a:cxn ang="0">
                    <a:pos x="0" y="278"/>
                  </a:cxn>
                  <a:cxn ang="0">
                    <a:pos x="0" y="256"/>
                  </a:cxn>
                  <a:cxn ang="0">
                    <a:pos x="5" y="239"/>
                  </a:cxn>
                  <a:cxn ang="0">
                    <a:pos x="10" y="217"/>
                  </a:cxn>
                  <a:cxn ang="0">
                    <a:pos x="10" y="200"/>
                  </a:cxn>
                  <a:cxn ang="0">
                    <a:pos x="10" y="189"/>
                  </a:cxn>
                  <a:cxn ang="0">
                    <a:pos x="5" y="139"/>
                  </a:cxn>
                  <a:cxn ang="0">
                    <a:pos x="5" y="106"/>
                  </a:cxn>
                  <a:cxn ang="0">
                    <a:pos x="5" y="61"/>
                  </a:cxn>
                  <a:cxn ang="0">
                    <a:pos x="43" y="17"/>
                  </a:cxn>
                  <a:cxn ang="0">
                    <a:pos x="204" y="0"/>
                  </a:cxn>
                </a:cxnLst>
                <a:rect l="txL" t="txT" r="txR" b="txB"/>
                <a:pathLst>
                  <a:path w="323" h="389">
                    <a:moveTo>
                      <a:pt x="204" y="0"/>
                    </a:moveTo>
                    <a:lnTo>
                      <a:pt x="233" y="6"/>
                    </a:lnTo>
                    <a:lnTo>
                      <a:pt x="261" y="50"/>
                    </a:lnTo>
                    <a:lnTo>
                      <a:pt x="285" y="106"/>
                    </a:lnTo>
                    <a:lnTo>
                      <a:pt x="295" y="134"/>
                    </a:lnTo>
                    <a:lnTo>
                      <a:pt x="299" y="150"/>
                    </a:lnTo>
                    <a:lnTo>
                      <a:pt x="309" y="167"/>
                    </a:lnTo>
                    <a:lnTo>
                      <a:pt x="314" y="184"/>
                    </a:lnTo>
                    <a:lnTo>
                      <a:pt x="314" y="211"/>
                    </a:lnTo>
                    <a:lnTo>
                      <a:pt x="318" y="245"/>
                    </a:lnTo>
                    <a:lnTo>
                      <a:pt x="318" y="294"/>
                    </a:lnTo>
                    <a:lnTo>
                      <a:pt x="323" y="317"/>
                    </a:lnTo>
                    <a:lnTo>
                      <a:pt x="323" y="355"/>
                    </a:lnTo>
                    <a:lnTo>
                      <a:pt x="261" y="378"/>
                    </a:lnTo>
                    <a:lnTo>
                      <a:pt x="252" y="339"/>
                    </a:lnTo>
                    <a:lnTo>
                      <a:pt x="242" y="300"/>
                    </a:lnTo>
                    <a:lnTo>
                      <a:pt x="242" y="267"/>
                    </a:lnTo>
                    <a:lnTo>
                      <a:pt x="242" y="228"/>
                    </a:lnTo>
                    <a:lnTo>
                      <a:pt x="238" y="222"/>
                    </a:lnTo>
                    <a:lnTo>
                      <a:pt x="233" y="211"/>
                    </a:lnTo>
                    <a:lnTo>
                      <a:pt x="209" y="178"/>
                    </a:lnTo>
                    <a:lnTo>
                      <a:pt x="181" y="139"/>
                    </a:lnTo>
                    <a:lnTo>
                      <a:pt x="162" y="106"/>
                    </a:lnTo>
                    <a:lnTo>
                      <a:pt x="143" y="78"/>
                    </a:lnTo>
                    <a:lnTo>
                      <a:pt x="110" y="17"/>
                    </a:lnTo>
                    <a:lnTo>
                      <a:pt x="110" y="61"/>
                    </a:lnTo>
                    <a:lnTo>
                      <a:pt x="110" y="106"/>
                    </a:lnTo>
                    <a:lnTo>
                      <a:pt x="105" y="134"/>
                    </a:lnTo>
                    <a:lnTo>
                      <a:pt x="91" y="189"/>
                    </a:lnTo>
                    <a:lnTo>
                      <a:pt x="81" y="217"/>
                    </a:lnTo>
                    <a:lnTo>
                      <a:pt x="81" y="239"/>
                    </a:lnTo>
                    <a:lnTo>
                      <a:pt x="72" y="250"/>
                    </a:lnTo>
                    <a:lnTo>
                      <a:pt x="72" y="256"/>
                    </a:lnTo>
                    <a:lnTo>
                      <a:pt x="67" y="267"/>
                    </a:lnTo>
                    <a:lnTo>
                      <a:pt x="67" y="300"/>
                    </a:lnTo>
                    <a:lnTo>
                      <a:pt x="62" y="328"/>
                    </a:lnTo>
                    <a:lnTo>
                      <a:pt x="57" y="355"/>
                    </a:lnTo>
                    <a:lnTo>
                      <a:pt x="48" y="389"/>
                    </a:lnTo>
                    <a:lnTo>
                      <a:pt x="10" y="383"/>
                    </a:lnTo>
                    <a:lnTo>
                      <a:pt x="0" y="339"/>
                    </a:lnTo>
                    <a:lnTo>
                      <a:pt x="0" y="278"/>
                    </a:lnTo>
                    <a:lnTo>
                      <a:pt x="0" y="256"/>
                    </a:lnTo>
                    <a:lnTo>
                      <a:pt x="5" y="239"/>
                    </a:lnTo>
                    <a:lnTo>
                      <a:pt x="10" y="217"/>
                    </a:lnTo>
                    <a:lnTo>
                      <a:pt x="10" y="200"/>
                    </a:lnTo>
                    <a:lnTo>
                      <a:pt x="10" y="189"/>
                    </a:lnTo>
                    <a:lnTo>
                      <a:pt x="5" y="139"/>
                    </a:lnTo>
                    <a:lnTo>
                      <a:pt x="5" y="106"/>
                    </a:lnTo>
                    <a:lnTo>
                      <a:pt x="5" y="61"/>
                    </a:lnTo>
                    <a:lnTo>
                      <a:pt x="43" y="17"/>
                    </a:lnTo>
                    <a:lnTo>
                      <a:pt x="20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79" name="Freeform 126"/>
              <p:cNvSpPr/>
              <p:nvPr/>
            </p:nvSpPr>
            <p:spPr>
              <a:xfrm>
                <a:off x="1866" y="2407"/>
                <a:ext cx="90" cy="150"/>
              </a:xfrm>
              <a:custGeom>
                <a:avLst/>
                <a:gdLst>
                  <a:gd name="txL" fmla="*/ 0 w 90"/>
                  <a:gd name="txT" fmla="*/ 0 h 150"/>
                  <a:gd name="txR" fmla="*/ 90 w 90"/>
                  <a:gd name="txB" fmla="*/ 150 h 150"/>
                </a:gdLst>
                <a:ahLst/>
                <a:cxnLst>
                  <a:cxn ang="0">
                    <a:pos x="0" y="11"/>
                  </a:cxn>
                  <a:cxn ang="0">
                    <a:pos x="4" y="16"/>
                  </a:cxn>
                  <a:cxn ang="0">
                    <a:pos x="9" y="16"/>
                  </a:cxn>
                  <a:cxn ang="0">
                    <a:pos x="19" y="16"/>
                  </a:cxn>
                  <a:cxn ang="0">
                    <a:pos x="33" y="22"/>
                  </a:cxn>
                  <a:cxn ang="0">
                    <a:pos x="42" y="16"/>
                  </a:cxn>
                  <a:cxn ang="0">
                    <a:pos x="57" y="16"/>
                  </a:cxn>
                  <a:cxn ang="0">
                    <a:pos x="61" y="11"/>
                  </a:cxn>
                  <a:cxn ang="0">
                    <a:pos x="66" y="0"/>
                  </a:cxn>
                  <a:cxn ang="0">
                    <a:pos x="71" y="44"/>
                  </a:cxn>
                  <a:cxn ang="0">
                    <a:pos x="76" y="77"/>
                  </a:cxn>
                  <a:cxn ang="0">
                    <a:pos x="76" y="105"/>
                  </a:cxn>
                  <a:cxn ang="0">
                    <a:pos x="90" y="138"/>
                  </a:cxn>
                  <a:cxn ang="0">
                    <a:pos x="57" y="150"/>
                  </a:cxn>
                  <a:cxn ang="0">
                    <a:pos x="38" y="150"/>
                  </a:cxn>
                  <a:cxn ang="0">
                    <a:pos x="23" y="133"/>
                  </a:cxn>
                  <a:cxn ang="0">
                    <a:pos x="19" y="89"/>
                  </a:cxn>
                  <a:cxn ang="0">
                    <a:pos x="4" y="39"/>
                  </a:cxn>
                  <a:cxn ang="0">
                    <a:pos x="0" y="11"/>
                  </a:cxn>
                </a:cxnLst>
                <a:rect l="txL" t="txT" r="txR" b="txB"/>
                <a:pathLst>
                  <a:path w="90" h="150">
                    <a:moveTo>
                      <a:pt x="0" y="11"/>
                    </a:moveTo>
                    <a:lnTo>
                      <a:pt x="4" y="16"/>
                    </a:lnTo>
                    <a:lnTo>
                      <a:pt x="9" y="16"/>
                    </a:lnTo>
                    <a:lnTo>
                      <a:pt x="19" y="16"/>
                    </a:lnTo>
                    <a:lnTo>
                      <a:pt x="33" y="22"/>
                    </a:lnTo>
                    <a:lnTo>
                      <a:pt x="42" y="16"/>
                    </a:lnTo>
                    <a:lnTo>
                      <a:pt x="57" y="16"/>
                    </a:lnTo>
                    <a:lnTo>
                      <a:pt x="61" y="11"/>
                    </a:lnTo>
                    <a:lnTo>
                      <a:pt x="66" y="0"/>
                    </a:lnTo>
                    <a:lnTo>
                      <a:pt x="71" y="44"/>
                    </a:lnTo>
                    <a:lnTo>
                      <a:pt x="76" y="77"/>
                    </a:lnTo>
                    <a:lnTo>
                      <a:pt x="76" y="105"/>
                    </a:lnTo>
                    <a:lnTo>
                      <a:pt x="90" y="138"/>
                    </a:lnTo>
                    <a:lnTo>
                      <a:pt x="57" y="150"/>
                    </a:lnTo>
                    <a:lnTo>
                      <a:pt x="38" y="150"/>
                    </a:lnTo>
                    <a:lnTo>
                      <a:pt x="23" y="133"/>
                    </a:lnTo>
                    <a:lnTo>
                      <a:pt x="19" y="89"/>
                    </a:lnTo>
                    <a:lnTo>
                      <a:pt x="4" y="39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0" name="Freeform 127"/>
              <p:cNvSpPr/>
              <p:nvPr/>
            </p:nvSpPr>
            <p:spPr>
              <a:xfrm>
                <a:off x="1866" y="2407"/>
                <a:ext cx="90" cy="150"/>
              </a:xfrm>
              <a:custGeom>
                <a:avLst/>
                <a:gdLst>
                  <a:gd name="txL" fmla="*/ 0 w 90"/>
                  <a:gd name="txT" fmla="*/ 0 h 150"/>
                  <a:gd name="txR" fmla="*/ 90 w 90"/>
                  <a:gd name="txB" fmla="*/ 150 h 150"/>
                </a:gdLst>
                <a:ahLst/>
                <a:cxnLst>
                  <a:cxn ang="0">
                    <a:pos x="0" y="11"/>
                  </a:cxn>
                  <a:cxn ang="0">
                    <a:pos x="4" y="16"/>
                  </a:cxn>
                  <a:cxn ang="0">
                    <a:pos x="9" y="16"/>
                  </a:cxn>
                  <a:cxn ang="0">
                    <a:pos x="19" y="16"/>
                  </a:cxn>
                  <a:cxn ang="0">
                    <a:pos x="33" y="22"/>
                  </a:cxn>
                  <a:cxn ang="0">
                    <a:pos x="42" y="16"/>
                  </a:cxn>
                  <a:cxn ang="0">
                    <a:pos x="57" y="16"/>
                  </a:cxn>
                  <a:cxn ang="0">
                    <a:pos x="61" y="11"/>
                  </a:cxn>
                  <a:cxn ang="0">
                    <a:pos x="66" y="0"/>
                  </a:cxn>
                  <a:cxn ang="0">
                    <a:pos x="71" y="44"/>
                  </a:cxn>
                  <a:cxn ang="0">
                    <a:pos x="76" y="77"/>
                  </a:cxn>
                  <a:cxn ang="0">
                    <a:pos x="76" y="105"/>
                  </a:cxn>
                  <a:cxn ang="0">
                    <a:pos x="90" y="138"/>
                  </a:cxn>
                  <a:cxn ang="0">
                    <a:pos x="57" y="150"/>
                  </a:cxn>
                  <a:cxn ang="0">
                    <a:pos x="38" y="150"/>
                  </a:cxn>
                  <a:cxn ang="0">
                    <a:pos x="23" y="133"/>
                  </a:cxn>
                  <a:cxn ang="0">
                    <a:pos x="19" y="89"/>
                  </a:cxn>
                  <a:cxn ang="0">
                    <a:pos x="4" y="39"/>
                  </a:cxn>
                  <a:cxn ang="0">
                    <a:pos x="0" y="11"/>
                  </a:cxn>
                </a:cxnLst>
                <a:rect l="txL" t="txT" r="txR" b="txB"/>
                <a:pathLst>
                  <a:path w="90" h="150">
                    <a:moveTo>
                      <a:pt x="0" y="11"/>
                    </a:moveTo>
                    <a:lnTo>
                      <a:pt x="4" y="16"/>
                    </a:lnTo>
                    <a:lnTo>
                      <a:pt x="9" y="16"/>
                    </a:lnTo>
                    <a:lnTo>
                      <a:pt x="19" y="16"/>
                    </a:lnTo>
                    <a:lnTo>
                      <a:pt x="33" y="22"/>
                    </a:lnTo>
                    <a:lnTo>
                      <a:pt x="42" y="16"/>
                    </a:lnTo>
                    <a:lnTo>
                      <a:pt x="57" y="16"/>
                    </a:lnTo>
                    <a:lnTo>
                      <a:pt x="61" y="11"/>
                    </a:lnTo>
                    <a:lnTo>
                      <a:pt x="66" y="0"/>
                    </a:lnTo>
                    <a:lnTo>
                      <a:pt x="71" y="44"/>
                    </a:lnTo>
                    <a:lnTo>
                      <a:pt x="76" y="77"/>
                    </a:lnTo>
                    <a:lnTo>
                      <a:pt x="76" y="105"/>
                    </a:lnTo>
                    <a:lnTo>
                      <a:pt x="90" y="138"/>
                    </a:lnTo>
                    <a:lnTo>
                      <a:pt x="57" y="150"/>
                    </a:lnTo>
                    <a:lnTo>
                      <a:pt x="38" y="150"/>
                    </a:lnTo>
                    <a:lnTo>
                      <a:pt x="23" y="133"/>
                    </a:lnTo>
                    <a:lnTo>
                      <a:pt x="19" y="89"/>
                    </a:lnTo>
                    <a:lnTo>
                      <a:pt x="4" y="39"/>
                    </a:lnTo>
                    <a:lnTo>
                      <a:pt x="0" y="1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1" name="Freeform 128"/>
              <p:cNvSpPr/>
              <p:nvPr/>
            </p:nvSpPr>
            <p:spPr>
              <a:xfrm>
                <a:off x="1875" y="2529"/>
                <a:ext cx="152" cy="111"/>
              </a:xfrm>
              <a:custGeom>
                <a:avLst/>
                <a:gdLst>
                  <a:gd name="txL" fmla="*/ 0 w 152"/>
                  <a:gd name="txT" fmla="*/ 0 h 111"/>
                  <a:gd name="txR" fmla="*/ 152 w 152"/>
                  <a:gd name="txB" fmla="*/ 111 h 111"/>
                </a:gdLst>
                <a:ahLst/>
                <a:cxnLst>
                  <a:cxn ang="0">
                    <a:pos x="14" y="0"/>
                  </a:cxn>
                  <a:cxn ang="0">
                    <a:pos x="14" y="11"/>
                  </a:cxn>
                  <a:cxn ang="0">
                    <a:pos x="24" y="16"/>
                  </a:cxn>
                  <a:cxn ang="0">
                    <a:pos x="29" y="22"/>
                  </a:cxn>
                  <a:cxn ang="0">
                    <a:pos x="38" y="22"/>
                  </a:cxn>
                  <a:cxn ang="0">
                    <a:pos x="48" y="28"/>
                  </a:cxn>
                  <a:cxn ang="0">
                    <a:pos x="57" y="28"/>
                  </a:cxn>
                  <a:cxn ang="0">
                    <a:pos x="62" y="22"/>
                  </a:cxn>
                  <a:cxn ang="0">
                    <a:pos x="71" y="16"/>
                  </a:cxn>
                  <a:cxn ang="0">
                    <a:pos x="81" y="5"/>
                  </a:cxn>
                  <a:cxn ang="0">
                    <a:pos x="90" y="28"/>
                  </a:cxn>
                  <a:cxn ang="0">
                    <a:pos x="100" y="33"/>
                  </a:cxn>
                  <a:cxn ang="0">
                    <a:pos x="109" y="44"/>
                  </a:cxn>
                  <a:cxn ang="0">
                    <a:pos x="133" y="55"/>
                  </a:cxn>
                  <a:cxn ang="0">
                    <a:pos x="138" y="61"/>
                  </a:cxn>
                  <a:cxn ang="0">
                    <a:pos x="147" y="72"/>
                  </a:cxn>
                  <a:cxn ang="0">
                    <a:pos x="152" y="78"/>
                  </a:cxn>
                  <a:cxn ang="0">
                    <a:pos x="152" y="83"/>
                  </a:cxn>
                  <a:cxn ang="0">
                    <a:pos x="152" y="94"/>
                  </a:cxn>
                  <a:cxn ang="0">
                    <a:pos x="147" y="100"/>
                  </a:cxn>
                  <a:cxn ang="0">
                    <a:pos x="138" y="105"/>
                  </a:cxn>
                  <a:cxn ang="0">
                    <a:pos x="133" y="105"/>
                  </a:cxn>
                  <a:cxn ang="0">
                    <a:pos x="119" y="111"/>
                  </a:cxn>
                  <a:cxn ang="0">
                    <a:pos x="105" y="111"/>
                  </a:cxn>
                  <a:cxn ang="0">
                    <a:pos x="86" y="105"/>
                  </a:cxn>
                  <a:cxn ang="0">
                    <a:pos x="76" y="94"/>
                  </a:cxn>
                  <a:cxn ang="0">
                    <a:pos x="52" y="78"/>
                  </a:cxn>
                  <a:cxn ang="0">
                    <a:pos x="33" y="66"/>
                  </a:cxn>
                  <a:cxn ang="0">
                    <a:pos x="19" y="66"/>
                  </a:cxn>
                  <a:cxn ang="0">
                    <a:pos x="10" y="61"/>
                  </a:cxn>
                  <a:cxn ang="0">
                    <a:pos x="5" y="50"/>
                  </a:cxn>
                  <a:cxn ang="0">
                    <a:pos x="0" y="28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14" y="0"/>
                  </a:cxn>
                </a:cxnLst>
                <a:rect l="txL" t="txT" r="txR" b="txB"/>
                <a:pathLst>
                  <a:path w="152" h="111">
                    <a:moveTo>
                      <a:pt x="14" y="0"/>
                    </a:moveTo>
                    <a:lnTo>
                      <a:pt x="14" y="11"/>
                    </a:lnTo>
                    <a:lnTo>
                      <a:pt x="24" y="16"/>
                    </a:lnTo>
                    <a:lnTo>
                      <a:pt x="29" y="22"/>
                    </a:lnTo>
                    <a:lnTo>
                      <a:pt x="38" y="22"/>
                    </a:lnTo>
                    <a:lnTo>
                      <a:pt x="48" y="28"/>
                    </a:lnTo>
                    <a:lnTo>
                      <a:pt x="57" y="28"/>
                    </a:lnTo>
                    <a:lnTo>
                      <a:pt x="62" y="22"/>
                    </a:lnTo>
                    <a:lnTo>
                      <a:pt x="71" y="16"/>
                    </a:lnTo>
                    <a:lnTo>
                      <a:pt x="81" y="5"/>
                    </a:lnTo>
                    <a:lnTo>
                      <a:pt x="90" y="28"/>
                    </a:lnTo>
                    <a:lnTo>
                      <a:pt x="100" y="33"/>
                    </a:lnTo>
                    <a:lnTo>
                      <a:pt x="109" y="44"/>
                    </a:lnTo>
                    <a:lnTo>
                      <a:pt x="133" y="55"/>
                    </a:lnTo>
                    <a:lnTo>
                      <a:pt x="138" y="61"/>
                    </a:lnTo>
                    <a:lnTo>
                      <a:pt x="147" y="72"/>
                    </a:lnTo>
                    <a:lnTo>
                      <a:pt x="152" y="78"/>
                    </a:lnTo>
                    <a:lnTo>
                      <a:pt x="152" y="83"/>
                    </a:lnTo>
                    <a:lnTo>
                      <a:pt x="152" y="94"/>
                    </a:lnTo>
                    <a:lnTo>
                      <a:pt x="147" y="100"/>
                    </a:lnTo>
                    <a:lnTo>
                      <a:pt x="138" y="105"/>
                    </a:lnTo>
                    <a:lnTo>
                      <a:pt x="133" y="105"/>
                    </a:lnTo>
                    <a:lnTo>
                      <a:pt x="119" y="111"/>
                    </a:lnTo>
                    <a:lnTo>
                      <a:pt x="105" y="111"/>
                    </a:lnTo>
                    <a:lnTo>
                      <a:pt x="86" y="105"/>
                    </a:lnTo>
                    <a:lnTo>
                      <a:pt x="76" y="94"/>
                    </a:lnTo>
                    <a:lnTo>
                      <a:pt x="52" y="78"/>
                    </a:lnTo>
                    <a:lnTo>
                      <a:pt x="33" y="66"/>
                    </a:lnTo>
                    <a:lnTo>
                      <a:pt x="19" y="66"/>
                    </a:lnTo>
                    <a:lnTo>
                      <a:pt x="10" y="61"/>
                    </a:lnTo>
                    <a:lnTo>
                      <a:pt x="5" y="50"/>
                    </a:lnTo>
                    <a:lnTo>
                      <a:pt x="0" y="28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2" name="Freeform 129"/>
              <p:cNvSpPr/>
              <p:nvPr/>
            </p:nvSpPr>
            <p:spPr>
              <a:xfrm>
                <a:off x="1875" y="2529"/>
                <a:ext cx="152" cy="111"/>
              </a:xfrm>
              <a:custGeom>
                <a:avLst/>
                <a:gdLst>
                  <a:gd name="txL" fmla="*/ 0 w 152"/>
                  <a:gd name="txT" fmla="*/ 0 h 111"/>
                  <a:gd name="txR" fmla="*/ 152 w 152"/>
                  <a:gd name="txB" fmla="*/ 111 h 111"/>
                </a:gdLst>
                <a:ahLst/>
                <a:cxnLst>
                  <a:cxn ang="0">
                    <a:pos x="14" y="0"/>
                  </a:cxn>
                  <a:cxn ang="0">
                    <a:pos x="14" y="11"/>
                  </a:cxn>
                  <a:cxn ang="0">
                    <a:pos x="24" y="16"/>
                  </a:cxn>
                  <a:cxn ang="0">
                    <a:pos x="29" y="22"/>
                  </a:cxn>
                  <a:cxn ang="0">
                    <a:pos x="38" y="22"/>
                  </a:cxn>
                  <a:cxn ang="0">
                    <a:pos x="48" y="28"/>
                  </a:cxn>
                  <a:cxn ang="0">
                    <a:pos x="57" y="28"/>
                  </a:cxn>
                  <a:cxn ang="0">
                    <a:pos x="62" y="22"/>
                  </a:cxn>
                  <a:cxn ang="0">
                    <a:pos x="71" y="16"/>
                  </a:cxn>
                  <a:cxn ang="0">
                    <a:pos x="81" y="5"/>
                  </a:cxn>
                  <a:cxn ang="0">
                    <a:pos x="90" y="28"/>
                  </a:cxn>
                  <a:cxn ang="0">
                    <a:pos x="100" y="33"/>
                  </a:cxn>
                  <a:cxn ang="0">
                    <a:pos x="109" y="44"/>
                  </a:cxn>
                  <a:cxn ang="0">
                    <a:pos x="133" y="55"/>
                  </a:cxn>
                  <a:cxn ang="0">
                    <a:pos x="138" y="61"/>
                  </a:cxn>
                  <a:cxn ang="0">
                    <a:pos x="147" y="72"/>
                  </a:cxn>
                  <a:cxn ang="0">
                    <a:pos x="152" y="78"/>
                  </a:cxn>
                  <a:cxn ang="0">
                    <a:pos x="152" y="83"/>
                  </a:cxn>
                  <a:cxn ang="0">
                    <a:pos x="152" y="94"/>
                  </a:cxn>
                  <a:cxn ang="0">
                    <a:pos x="147" y="100"/>
                  </a:cxn>
                  <a:cxn ang="0">
                    <a:pos x="138" y="105"/>
                  </a:cxn>
                  <a:cxn ang="0">
                    <a:pos x="133" y="105"/>
                  </a:cxn>
                  <a:cxn ang="0">
                    <a:pos x="119" y="111"/>
                  </a:cxn>
                  <a:cxn ang="0">
                    <a:pos x="105" y="111"/>
                  </a:cxn>
                  <a:cxn ang="0">
                    <a:pos x="86" y="105"/>
                  </a:cxn>
                  <a:cxn ang="0">
                    <a:pos x="76" y="94"/>
                  </a:cxn>
                  <a:cxn ang="0">
                    <a:pos x="52" y="78"/>
                  </a:cxn>
                  <a:cxn ang="0">
                    <a:pos x="33" y="66"/>
                  </a:cxn>
                  <a:cxn ang="0">
                    <a:pos x="19" y="66"/>
                  </a:cxn>
                  <a:cxn ang="0">
                    <a:pos x="10" y="61"/>
                  </a:cxn>
                  <a:cxn ang="0">
                    <a:pos x="5" y="50"/>
                  </a:cxn>
                  <a:cxn ang="0">
                    <a:pos x="0" y="28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14" y="0"/>
                  </a:cxn>
                </a:cxnLst>
                <a:rect l="txL" t="txT" r="txR" b="txB"/>
                <a:pathLst>
                  <a:path w="152" h="111">
                    <a:moveTo>
                      <a:pt x="14" y="0"/>
                    </a:moveTo>
                    <a:lnTo>
                      <a:pt x="14" y="11"/>
                    </a:lnTo>
                    <a:lnTo>
                      <a:pt x="24" y="16"/>
                    </a:lnTo>
                    <a:lnTo>
                      <a:pt x="29" y="22"/>
                    </a:lnTo>
                    <a:lnTo>
                      <a:pt x="38" y="22"/>
                    </a:lnTo>
                    <a:lnTo>
                      <a:pt x="48" y="28"/>
                    </a:lnTo>
                    <a:lnTo>
                      <a:pt x="57" y="28"/>
                    </a:lnTo>
                    <a:lnTo>
                      <a:pt x="62" y="22"/>
                    </a:lnTo>
                    <a:lnTo>
                      <a:pt x="71" y="16"/>
                    </a:lnTo>
                    <a:lnTo>
                      <a:pt x="81" y="5"/>
                    </a:lnTo>
                    <a:lnTo>
                      <a:pt x="90" y="28"/>
                    </a:lnTo>
                    <a:lnTo>
                      <a:pt x="100" y="33"/>
                    </a:lnTo>
                    <a:lnTo>
                      <a:pt x="109" y="44"/>
                    </a:lnTo>
                    <a:lnTo>
                      <a:pt x="133" y="55"/>
                    </a:lnTo>
                    <a:lnTo>
                      <a:pt x="138" y="61"/>
                    </a:lnTo>
                    <a:lnTo>
                      <a:pt x="147" y="72"/>
                    </a:lnTo>
                    <a:lnTo>
                      <a:pt x="152" y="78"/>
                    </a:lnTo>
                    <a:lnTo>
                      <a:pt x="152" y="83"/>
                    </a:lnTo>
                    <a:lnTo>
                      <a:pt x="152" y="94"/>
                    </a:lnTo>
                    <a:lnTo>
                      <a:pt x="147" y="100"/>
                    </a:lnTo>
                    <a:lnTo>
                      <a:pt x="138" y="105"/>
                    </a:lnTo>
                    <a:lnTo>
                      <a:pt x="133" y="105"/>
                    </a:lnTo>
                    <a:lnTo>
                      <a:pt x="119" y="111"/>
                    </a:lnTo>
                    <a:lnTo>
                      <a:pt x="105" y="111"/>
                    </a:lnTo>
                    <a:lnTo>
                      <a:pt x="86" y="105"/>
                    </a:lnTo>
                    <a:lnTo>
                      <a:pt x="76" y="94"/>
                    </a:lnTo>
                    <a:lnTo>
                      <a:pt x="52" y="78"/>
                    </a:lnTo>
                    <a:lnTo>
                      <a:pt x="33" y="66"/>
                    </a:lnTo>
                    <a:lnTo>
                      <a:pt x="19" y="66"/>
                    </a:lnTo>
                    <a:lnTo>
                      <a:pt x="10" y="61"/>
                    </a:lnTo>
                    <a:lnTo>
                      <a:pt x="5" y="50"/>
                    </a:lnTo>
                    <a:lnTo>
                      <a:pt x="0" y="28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1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3" name="Freeform 130"/>
              <p:cNvSpPr/>
              <p:nvPr/>
            </p:nvSpPr>
            <p:spPr>
              <a:xfrm>
                <a:off x="1609" y="2407"/>
                <a:ext cx="62" cy="138"/>
              </a:xfrm>
              <a:custGeom>
                <a:avLst/>
                <a:gdLst>
                  <a:gd name="txL" fmla="*/ 0 w 62"/>
                  <a:gd name="txT" fmla="*/ 0 h 138"/>
                  <a:gd name="txR" fmla="*/ 62 w 62"/>
                  <a:gd name="txB" fmla="*/ 138 h 138"/>
                </a:gdLst>
                <a:ahLst/>
                <a:cxnLst>
                  <a:cxn ang="0">
                    <a:pos x="62" y="5"/>
                  </a:cxn>
                  <a:cxn ang="0">
                    <a:pos x="53" y="11"/>
                  </a:cxn>
                  <a:cxn ang="0">
                    <a:pos x="38" y="11"/>
                  </a:cxn>
                  <a:cxn ang="0">
                    <a:pos x="34" y="11"/>
                  </a:cxn>
                  <a:cxn ang="0">
                    <a:pos x="24" y="11"/>
                  </a:cxn>
                  <a:cxn ang="0">
                    <a:pos x="15" y="11"/>
                  </a:cxn>
                  <a:cxn ang="0">
                    <a:pos x="5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5" y="122"/>
                  </a:cxn>
                  <a:cxn ang="0">
                    <a:pos x="10" y="133"/>
                  </a:cxn>
                  <a:cxn ang="0">
                    <a:pos x="48" y="138"/>
                  </a:cxn>
                  <a:cxn ang="0">
                    <a:pos x="53" y="122"/>
                  </a:cxn>
                  <a:cxn ang="0">
                    <a:pos x="57" y="22"/>
                  </a:cxn>
                  <a:cxn ang="0">
                    <a:pos x="62" y="5"/>
                  </a:cxn>
                </a:cxnLst>
                <a:rect l="txL" t="txT" r="txR" b="txB"/>
                <a:pathLst>
                  <a:path w="62" h="138">
                    <a:moveTo>
                      <a:pt x="62" y="5"/>
                    </a:moveTo>
                    <a:lnTo>
                      <a:pt x="53" y="11"/>
                    </a:lnTo>
                    <a:lnTo>
                      <a:pt x="38" y="11"/>
                    </a:lnTo>
                    <a:lnTo>
                      <a:pt x="34" y="11"/>
                    </a:lnTo>
                    <a:lnTo>
                      <a:pt x="24" y="11"/>
                    </a:lnTo>
                    <a:lnTo>
                      <a:pt x="1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5" y="122"/>
                    </a:lnTo>
                    <a:lnTo>
                      <a:pt x="10" y="133"/>
                    </a:lnTo>
                    <a:lnTo>
                      <a:pt x="48" y="138"/>
                    </a:lnTo>
                    <a:lnTo>
                      <a:pt x="53" y="122"/>
                    </a:lnTo>
                    <a:lnTo>
                      <a:pt x="57" y="22"/>
                    </a:lnTo>
                    <a:lnTo>
                      <a:pt x="62" y="5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4" name="Freeform 131"/>
              <p:cNvSpPr/>
              <p:nvPr/>
            </p:nvSpPr>
            <p:spPr>
              <a:xfrm>
                <a:off x="1609" y="2407"/>
                <a:ext cx="62" cy="138"/>
              </a:xfrm>
              <a:custGeom>
                <a:avLst/>
                <a:gdLst>
                  <a:gd name="txL" fmla="*/ 0 w 62"/>
                  <a:gd name="txT" fmla="*/ 0 h 138"/>
                  <a:gd name="txR" fmla="*/ 62 w 62"/>
                  <a:gd name="txB" fmla="*/ 138 h 138"/>
                </a:gdLst>
                <a:ahLst/>
                <a:cxnLst>
                  <a:cxn ang="0">
                    <a:pos x="62" y="5"/>
                  </a:cxn>
                  <a:cxn ang="0">
                    <a:pos x="53" y="11"/>
                  </a:cxn>
                  <a:cxn ang="0">
                    <a:pos x="38" y="11"/>
                  </a:cxn>
                  <a:cxn ang="0">
                    <a:pos x="34" y="11"/>
                  </a:cxn>
                  <a:cxn ang="0">
                    <a:pos x="24" y="11"/>
                  </a:cxn>
                  <a:cxn ang="0">
                    <a:pos x="15" y="11"/>
                  </a:cxn>
                  <a:cxn ang="0">
                    <a:pos x="5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5" y="122"/>
                  </a:cxn>
                  <a:cxn ang="0">
                    <a:pos x="10" y="133"/>
                  </a:cxn>
                  <a:cxn ang="0">
                    <a:pos x="48" y="138"/>
                  </a:cxn>
                  <a:cxn ang="0">
                    <a:pos x="53" y="122"/>
                  </a:cxn>
                  <a:cxn ang="0">
                    <a:pos x="57" y="22"/>
                  </a:cxn>
                  <a:cxn ang="0">
                    <a:pos x="62" y="5"/>
                  </a:cxn>
                </a:cxnLst>
                <a:rect l="txL" t="txT" r="txR" b="txB"/>
                <a:pathLst>
                  <a:path w="62" h="138">
                    <a:moveTo>
                      <a:pt x="62" y="5"/>
                    </a:moveTo>
                    <a:lnTo>
                      <a:pt x="53" y="11"/>
                    </a:lnTo>
                    <a:lnTo>
                      <a:pt x="38" y="11"/>
                    </a:lnTo>
                    <a:lnTo>
                      <a:pt x="34" y="11"/>
                    </a:lnTo>
                    <a:lnTo>
                      <a:pt x="24" y="11"/>
                    </a:lnTo>
                    <a:lnTo>
                      <a:pt x="1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5" y="122"/>
                    </a:lnTo>
                    <a:lnTo>
                      <a:pt x="10" y="133"/>
                    </a:lnTo>
                    <a:lnTo>
                      <a:pt x="48" y="138"/>
                    </a:lnTo>
                    <a:lnTo>
                      <a:pt x="53" y="122"/>
                    </a:lnTo>
                    <a:lnTo>
                      <a:pt x="57" y="22"/>
                    </a:lnTo>
                    <a:lnTo>
                      <a:pt x="62" y="5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5" name="Freeform 132"/>
              <p:cNvSpPr/>
              <p:nvPr/>
            </p:nvSpPr>
            <p:spPr>
              <a:xfrm>
                <a:off x="1581" y="2523"/>
                <a:ext cx="90" cy="122"/>
              </a:xfrm>
              <a:custGeom>
                <a:avLst/>
                <a:gdLst>
                  <a:gd name="txL" fmla="*/ 0 w 90"/>
                  <a:gd name="txT" fmla="*/ 0 h 122"/>
                  <a:gd name="txR" fmla="*/ 90 w 90"/>
                  <a:gd name="txB" fmla="*/ 122 h 122"/>
                </a:gdLst>
                <a:ahLst/>
                <a:cxnLst>
                  <a:cxn ang="0">
                    <a:pos x="33" y="6"/>
                  </a:cxn>
                  <a:cxn ang="0">
                    <a:pos x="43" y="11"/>
                  </a:cxn>
                  <a:cxn ang="0">
                    <a:pos x="52" y="11"/>
                  </a:cxn>
                  <a:cxn ang="0">
                    <a:pos x="62" y="17"/>
                  </a:cxn>
                  <a:cxn ang="0">
                    <a:pos x="66" y="11"/>
                  </a:cxn>
                  <a:cxn ang="0">
                    <a:pos x="76" y="6"/>
                  </a:cxn>
                  <a:cxn ang="0">
                    <a:pos x="81" y="0"/>
                  </a:cxn>
                  <a:cxn ang="0">
                    <a:pos x="85" y="6"/>
                  </a:cxn>
                  <a:cxn ang="0">
                    <a:pos x="90" y="39"/>
                  </a:cxn>
                  <a:cxn ang="0">
                    <a:pos x="85" y="50"/>
                  </a:cxn>
                  <a:cxn ang="0">
                    <a:pos x="76" y="56"/>
                  </a:cxn>
                  <a:cxn ang="0">
                    <a:pos x="71" y="78"/>
                  </a:cxn>
                  <a:cxn ang="0">
                    <a:pos x="66" y="95"/>
                  </a:cxn>
                  <a:cxn ang="0">
                    <a:pos x="62" y="111"/>
                  </a:cxn>
                  <a:cxn ang="0">
                    <a:pos x="57" y="117"/>
                  </a:cxn>
                  <a:cxn ang="0">
                    <a:pos x="47" y="122"/>
                  </a:cxn>
                  <a:cxn ang="0">
                    <a:pos x="38" y="122"/>
                  </a:cxn>
                  <a:cxn ang="0">
                    <a:pos x="19" y="122"/>
                  </a:cxn>
                  <a:cxn ang="0">
                    <a:pos x="14" y="122"/>
                  </a:cxn>
                  <a:cxn ang="0">
                    <a:pos x="9" y="117"/>
                  </a:cxn>
                  <a:cxn ang="0">
                    <a:pos x="5" y="111"/>
                  </a:cxn>
                  <a:cxn ang="0">
                    <a:pos x="0" y="106"/>
                  </a:cxn>
                  <a:cxn ang="0">
                    <a:pos x="0" y="95"/>
                  </a:cxn>
                  <a:cxn ang="0">
                    <a:pos x="5" y="84"/>
                  </a:cxn>
                  <a:cxn ang="0">
                    <a:pos x="9" y="67"/>
                  </a:cxn>
                  <a:cxn ang="0">
                    <a:pos x="19" y="50"/>
                  </a:cxn>
                  <a:cxn ang="0">
                    <a:pos x="28" y="28"/>
                  </a:cxn>
                  <a:cxn ang="0">
                    <a:pos x="33" y="0"/>
                  </a:cxn>
                  <a:cxn ang="0">
                    <a:pos x="33" y="6"/>
                  </a:cxn>
                </a:cxnLst>
                <a:rect l="txL" t="txT" r="txR" b="txB"/>
                <a:pathLst>
                  <a:path w="90" h="122">
                    <a:moveTo>
                      <a:pt x="33" y="6"/>
                    </a:moveTo>
                    <a:lnTo>
                      <a:pt x="43" y="11"/>
                    </a:lnTo>
                    <a:lnTo>
                      <a:pt x="52" y="11"/>
                    </a:lnTo>
                    <a:lnTo>
                      <a:pt x="62" y="17"/>
                    </a:lnTo>
                    <a:lnTo>
                      <a:pt x="66" y="11"/>
                    </a:lnTo>
                    <a:lnTo>
                      <a:pt x="76" y="6"/>
                    </a:lnTo>
                    <a:lnTo>
                      <a:pt x="81" y="0"/>
                    </a:lnTo>
                    <a:lnTo>
                      <a:pt x="85" y="6"/>
                    </a:lnTo>
                    <a:lnTo>
                      <a:pt x="90" y="39"/>
                    </a:lnTo>
                    <a:lnTo>
                      <a:pt x="85" y="50"/>
                    </a:lnTo>
                    <a:lnTo>
                      <a:pt x="76" y="56"/>
                    </a:lnTo>
                    <a:lnTo>
                      <a:pt x="71" y="78"/>
                    </a:lnTo>
                    <a:lnTo>
                      <a:pt x="66" y="95"/>
                    </a:lnTo>
                    <a:lnTo>
                      <a:pt x="62" y="111"/>
                    </a:lnTo>
                    <a:lnTo>
                      <a:pt x="57" y="117"/>
                    </a:lnTo>
                    <a:lnTo>
                      <a:pt x="47" y="122"/>
                    </a:lnTo>
                    <a:lnTo>
                      <a:pt x="38" y="122"/>
                    </a:lnTo>
                    <a:lnTo>
                      <a:pt x="19" y="122"/>
                    </a:lnTo>
                    <a:lnTo>
                      <a:pt x="14" y="122"/>
                    </a:lnTo>
                    <a:lnTo>
                      <a:pt x="9" y="117"/>
                    </a:lnTo>
                    <a:lnTo>
                      <a:pt x="5" y="111"/>
                    </a:lnTo>
                    <a:lnTo>
                      <a:pt x="0" y="106"/>
                    </a:lnTo>
                    <a:lnTo>
                      <a:pt x="0" y="95"/>
                    </a:lnTo>
                    <a:lnTo>
                      <a:pt x="5" y="84"/>
                    </a:lnTo>
                    <a:lnTo>
                      <a:pt x="9" y="67"/>
                    </a:lnTo>
                    <a:lnTo>
                      <a:pt x="19" y="50"/>
                    </a:lnTo>
                    <a:lnTo>
                      <a:pt x="28" y="28"/>
                    </a:lnTo>
                    <a:lnTo>
                      <a:pt x="33" y="0"/>
                    </a:lnTo>
                    <a:lnTo>
                      <a:pt x="33" y="6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6" name="Freeform 133"/>
              <p:cNvSpPr/>
              <p:nvPr/>
            </p:nvSpPr>
            <p:spPr>
              <a:xfrm>
                <a:off x="1581" y="2523"/>
                <a:ext cx="90" cy="122"/>
              </a:xfrm>
              <a:custGeom>
                <a:avLst/>
                <a:gdLst>
                  <a:gd name="txL" fmla="*/ 0 w 90"/>
                  <a:gd name="txT" fmla="*/ 0 h 122"/>
                  <a:gd name="txR" fmla="*/ 90 w 90"/>
                  <a:gd name="txB" fmla="*/ 122 h 122"/>
                </a:gdLst>
                <a:ahLst/>
                <a:cxnLst>
                  <a:cxn ang="0">
                    <a:pos x="33" y="6"/>
                  </a:cxn>
                  <a:cxn ang="0">
                    <a:pos x="43" y="11"/>
                  </a:cxn>
                  <a:cxn ang="0">
                    <a:pos x="52" y="11"/>
                  </a:cxn>
                  <a:cxn ang="0">
                    <a:pos x="62" y="17"/>
                  </a:cxn>
                  <a:cxn ang="0">
                    <a:pos x="66" y="11"/>
                  </a:cxn>
                  <a:cxn ang="0">
                    <a:pos x="76" y="6"/>
                  </a:cxn>
                  <a:cxn ang="0">
                    <a:pos x="81" y="0"/>
                  </a:cxn>
                  <a:cxn ang="0">
                    <a:pos x="85" y="6"/>
                  </a:cxn>
                  <a:cxn ang="0">
                    <a:pos x="90" y="39"/>
                  </a:cxn>
                  <a:cxn ang="0">
                    <a:pos x="85" y="50"/>
                  </a:cxn>
                  <a:cxn ang="0">
                    <a:pos x="76" y="56"/>
                  </a:cxn>
                  <a:cxn ang="0">
                    <a:pos x="71" y="78"/>
                  </a:cxn>
                  <a:cxn ang="0">
                    <a:pos x="66" y="95"/>
                  </a:cxn>
                  <a:cxn ang="0">
                    <a:pos x="62" y="111"/>
                  </a:cxn>
                  <a:cxn ang="0">
                    <a:pos x="57" y="117"/>
                  </a:cxn>
                  <a:cxn ang="0">
                    <a:pos x="47" y="122"/>
                  </a:cxn>
                  <a:cxn ang="0">
                    <a:pos x="38" y="122"/>
                  </a:cxn>
                  <a:cxn ang="0">
                    <a:pos x="19" y="122"/>
                  </a:cxn>
                  <a:cxn ang="0">
                    <a:pos x="14" y="122"/>
                  </a:cxn>
                  <a:cxn ang="0">
                    <a:pos x="9" y="117"/>
                  </a:cxn>
                  <a:cxn ang="0">
                    <a:pos x="5" y="111"/>
                  </a:cxn>
                  <a:cxn ang="0">
                    <a:pos x="0" y="106"/>
                  </a:cxn>
                  <a:cxn ang="0">
                    <a:pos x="0" y="95"/>
                  </a:cxn>
                  <a:cxn ang="0">
                    <a:pos x="5" y="84"/>
                  </a:cxn>
                  <a:cxn ang="0">
                    <a:pos x="9" y="67"/>
                  </a:cxn>
                  <a:cxn ang="0">
                    <a:pos x="19" y="50"/>
                  </a:cxn>
                  <a:cxn ang="0">
                    <a:pos x="28" y="28"/>
                  </a:cxn>
                  <a:cxn ang="0">
                    <a:pos x="33" y="0"/>
                  </a:cxn>
                  <a:cxn ang="0">
                    <a:pos x="33" y="6"/>
                  </a:cxn>
                </a:cxnLst>
                <a:rect l="txL" t="txT" r="txR" b="txB"/>
                <a:pathLst>
                  <a:path w="90" h="122">
                    <a:moveTo>
                      <a:pt x="33" y="6"/>
                    </a:moveTo>
                    <a:lnTo>
                      <a:pt x="43" y="11"/>
                    </a:lnTo>
                    <a:lnTo>
                      <a:pt x="52" y="11"/>
                    </a:lnTo>
                    <a:lnTo>
                      <a:pt x="62" y="17"/>
                    </a:lnTo>
                    <a:lnTo>
                      <a:pt x="66" y="11"/>
                    </a:lnTo>
                    <a:lnTo>
                      <a:pt x="76" y="6"/>
                    </a:lnTo>
                    <a:lnTo>
                      <a:pt x="81" y="0"/>
                    </a:lnTo>
                    <a:lnTo>
                      <a:pt x="85" y="6"/>
                    </a:lnTo>
                    <a:lnTo>
                      <a:pt x="90" y="39"/>
                    </a:lnTo>
                    <a:lnTo>
                      <a:pt x="85" y="50"/>
                    </a:lnTo>
                    <a:lnTo>
                      <a:pt x="76" y="56"/>
                    </a:lnTo>
                    <a:lnTo>
                      <a:pt x="71" y="78"/>
                    </a:lnTo>
                    <a:lnTo>
                      <a:pt x="66" y="95"/>
                    </a:lnTo>
                    <a:lnTo>
                      <a:pt x="62" y="111"/>
                    </a:lnTo>
                    <a:lnTo>
                      <a:pt x="57" y="117"/>
                    </a:lnTo>
                    <a:lnTo>
                      <a:pt x="47" y="122"/>
                    </a:lnTo>
                    <a:lnTo>
                      <a:pt x="38" y="122"/>
                    </a:lnTo>
                    <a:lnTo>
                      <a:pt x="19" y="122"/>
                    </a:lnTo>
                    <a:lnTo>
                      <a:pt x="14" y="122"/>
                    </a:lnTo>
                    <a:lnTo>
                      <a:pt x="9" y="117"/>
                    </a:lnTo>
                    <a:lnTo>
                      <a:pt x="5" y="111"/>
                    </a:lnTo>
                    <a:lnTo>
                      <a:pt x="0" y="106"/>
                    </a:lnTo>
                    <a:lnTo>
                      <a:pt x="0" y="95"/>
                    </a:lnTo>
                    <a:lnTo>
                      <a:pt x="5" y="84"/>
                    </a:lnTo>
                    <a:lnTo>
                      <a:pt x="9" y="67"/>
                    </a:lnTo>
                    <a:lnTo>
                      <a:pt x="19" y="50"/>
                    </a:lnTo>
                    <a:lnTo>
                      <a:pt x="28" y="28"/>
                    </a:lnTo>
                    <a:lnTo>
                      <a:pt x="33" y="0"/>
                    </a:lnTo>
                    <a:lnTo>
                      <a:pt x="33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7" name="Freeform 134"/>
              <p:cNvSpPr/>
              <p:nvPr/>
            </p:nvSpPr>
            <p:spPr>
              <a:xfrm>
                <a:off x="1562" y="1691"/>
                <a:ext cx="270" cy="311"/>
              </a:xfrm>
              <a:custGeom>
                <a:avLst/>
                <a:gdLst>
                  <a:gd name="txL" fmla="*/ 0 w 270"/>
                  <a:gd name="txT" fmla="*/ 0 h 311"/>
                  <a:gd name="txR" fmla="*/ 270 w 270"/>
                  <a:gd name="txB" fmla="*/ 311 h 311"/>
                </a:gdLst>
                <a:ahLst/>
                <a:cxnLst>
                  <a:cxn ang="0">
                    <a:pos x="166" y="0"/>
                  </a:cxn>
                  <a:cxn ang="0">
                    <a:pos x="185" y="0"/>
                  </a:cxn>
                  <a:cxn ang="0">
                    <a:pos x="204" y="0"/>
                  </a:cxn>
                  <a:cxn ang="0">
                    <a:pos x="218" y="11"/>
                  </a:cxn>
                  <a:cxn ang="0">
                    <a:pos x="232" y="28"/>
                  </a:cxn>
                  <a:cxn ang="0">
                    <a:pos x="247" y="50"/>
                  </a:cxn>
                  <a:cxn ang="0">
                    <a:pos x="261" y="72"/>
                  </a:cxn>
                  <a:cxn ang="0">
                    <a:pos x="270" y="84"/>
                  </a:cxn>
                  <a:cxn ang="0">
                    <a:pos x="261" y="95"/>
                  </a:cxn>
                  <a:cxn ang="0">
                    <a:pos x="256" y="100"/>
                  </a:cxn>
                  <a:cxn ang="0">
                    <a:pos x="251" y="111"/>
                  </a:cxn>
                  <a:cxn ang="0">
                    <a:pos x="237" y="128"/>
                  </a:cxn>
                  <a:cxn ang="0">
                    <a:pos x="237" y="156"/>
                  </a:cxn>
                  <a:cxn ang="0">
                    <a:pos x="232" y="200"/>
                  </a:cxn>
                  <a:cxn ang="0">
                    <a:pos x="237" y="239"/>
                  </a:cxn>
                  <a:cxn ang="0">
                    <a:pos x="247" y="294"/>
                  </a:cxn>
                  <a:cxn ang="0">
                    <a:pos x="228" y="305"/>
                  </a:cxn>
                  <a:cxn ang="0">
                    <a:pos x="199" y="311"/>
                  </a:cxn>
                  <a:cxn ang="0">
                    <a:pos x="161" y="311"/>
                  </a:cxn>
                  <a:cxn ang="0">
                    <a:pos x="123" y="305"/>
                  </a:cxn>
                  <a:cxn ang="0">
                    <a:pos x="95" y="305"/>
                  </a:cxn>
                  <a:cxn ang="0">
                    <a:pos x="71" y="294"/>
                  </a:cxn>
                  <a:cxn ang="0">
                    <a:pos x="81" y="222"/>
                  </a:cxn>
                  <a:cxn ang="0">
                    <a:pos x="28" y="211"/>
                  </a:cxn>
                  <a:cxn ang="0">
                    <a:pos x="5" y="167"/>
                  </a:cxn>
                  <a:cxn ang="0">
                    <a:pos x="0" y="150"/>
                  </a:cxn>
                  <a:cxn ang="0">
                    <a:pos x="0" y="128"/>
                  </a:cxn>
                  <a:cxn ang="0">
                    <a:pos x="9" y="89"/>
                  </a:cxn>
                  <a:cxn ang="0">
                    <a:pos x="19" y="72"/>
                  </a:cxn>
                  <a:cxn ang="0">
                    <a:pos x="38" y="56"/>
                  </a:cxn>
                  <a:cxn ang="0">
                    <a:pos x="52" y="39"/>
                  </a:cxn>
                  <a:cxn ang="0">
                    <a:pos x="157" y="0"/>
                  </a:cxn>
                  <a:cxn ang="0">
                    <a:pos x="166" y="0"/>
                  </a:cxn>
                </a:cxnLst>
                <a:rect l="txL" t="txT" r="txR" b="txB"/>
                <a:pathLst>
                  <a:path w="270" h="311">
                    <a:moveTo>
                      <a:pt x="166" y="0"/>
                    </a:moveTo>
                    <a:lnTo>
                      <a:pt x="185" y="0"/>
                    </a:lnTo>
                    <a:lnTo>
                      <a:pt x="204" y="0"/>
                    </a:lnTo>
                    <a:lnTo>
                      <a:pt x="218" y="11"/>
                    </a:lnTo>
                    <a:lnTo>
                      <a:pt x="232" y="28"/>
                    </a:lnTo>
                    <a:lnTo>
                      <a:pt x="247" y="50"/>
                    </a:lnTo>
                    <a:lnTo>
                      <a:pt x="261" y="72"/>
                    </a:lnTo>
                    <a:lnTo>
                      <a:pt x="270" y="84"/>
                    </a:lnTo>
                    <a:lnTo>
                      <a:pt x="261" y="95"/>
                    </a:lnTo>
                    <a:lnTo>
                      <a:pt x="256" y="100"/>
                    </a:lnTo>
                    <a:lnTo>
                      <a:pt x="251" y="111"/>
                    </a:lnTo>
                    <a:lnTo>
                      <a:pt x="237" y="128"/>
                    </a:lnTo>
                    <a:lnTo>
                      <a:pt x="237" y="156"/>
                    </a:lnTo>
                    <a:lnTo>
                      <a:pt x="232" y="200"/>
                    </a:lnTo>
                    <a:lnTo>
                      <a:pt x="237" y="239"/>
                    </a:lnTo>
                    <a:lnTo>
                      <a:pt x="247" y="294"/>
                    </a:lnTo>
                    <a:lnTo>
                      <a:pt x="228" y="305"/>
                    </a:lnTo>
                    <a:lnTo>
                      <a:pt x="199" y="311"/>
                    </a:lnTo>
                    <a:lnTo>
                      <a:pt x="161" y="311"/>
                    </a:lnTo>
                    <a:lnTo>
                      <a:pt x="123" y="305"/>
                    </a:lnTo>
                    <a:lnTo>
                      <a:pt x="95" y="305"/>
                    </a:lnTo>
                    <a:lnTo>
                      <a:pt x="71" y="294"/>
                    </a:lnTo>
                    <a:lnTo>
                      <a:pt x="81" y="222"/>
                    </a:lnTo>
                    <a:lnTo>
                      <a:pt x="28" y="211"/>
                    </a:lnTo>
                    <a:lnTo>
                      <a:pt x="5" y="167"/>
                    </a:lnTo>
                    <a:lnTo>
                      <a:pt x="0" y="150"/>
                    </a:lnTo>
                    <a:lnTo>
                      <a:pt x="0" y="128"/>
                    </a:lnTo>
                    <a:lnTo>
                      <a:pt x="9" y="89"/>
                    </a:lnTo>
                    <a:lnTo>
                      <a:pt x="19" y="72"/>
                    </a:lnTo>
                    <a:lnTo>
                      <a:pt x="38" y="56"/>
                    </a:lnTo>
                    <a:lnTo>
                      <a:pt x="52" y="39"/>
                    </a:lnTo>
                    <a:lnTo>
                      <a:pt x="157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0066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8" name="Freeform 135"/>
              <p:cNvSpPr/>
              <p:nvPr/>
            </p:nvSpPr>
            <p:spPr>
              <a:xfrm>
                <a:off x="1562" y="1691"/>
                <a:ext cx="270" cy="311"/>
              </a:xfrm>
              <a:custGeom>
                <a:avLst/>
                <a:gdLst>
                  <a:gd name="txL" fmla="*/ 0 w 270"/>
                  <a:gd name="txT" fmla="*/ 0 h 311"/>
                  <a:gd name="txR" fmla="*/ 270 w 270"/>
                  <a:gd name="txB" fmla="*/ 311 h 311"/>
                </a:gdLst>
                <a:ahLst/>
                <a:cxnLst>
                  <a:cxn ang="0">
                    <a:pos x="166" y="0"/>
                  </a:cxn>
                  <a:cxn ang="0">
                    <a:pos x="185" y="0"/>
                  </a:cxn>
                  <a:cxn ang="0">
                    <a:pos x="204" y="0"/>
                  </a:cxn>
                  <a:cxn ang="0">
                    <a:pos x="218" y="11"/>
                  </a:cxn>
                  <a:cxn ang="0">
                    <a:pos x="232" y="28"/>
                  </a:cxn>
                  <a:cxn ang="0">
                    <a:pos x="247" y="50"/>
                  </a:cxn>
                  <a:cxn ang="0">
                    <a:pos x="261" y="72"/>
                  </a:cxn>
                  <a:cxn ang="0">
                    <a:pos x="270" y="84"/>
                  </a:cxn>
                  <a:cxn ang="0">
                    <a:pos x="261" y="95"/>
                  </a:cxn>
                  <a:cxn ang="0">
                    <a:pos x="256" y="100"/>
                  </a:cxn>
                  <a:cxn ang="0">
                    <a:pos x="251" y="111"/>
                  </a:cxn>
                  <a:cxn ang="0">
                    <a:pos x="237" y="128"/>
                  </a:cxn>
                  <a:cxn ang="0">
                    <a:pos x="237" y="156"/>
                  </a:cxn>
                  <a:cxn ang="0">
                    <a:pos x="232" y="200"/>
                  </a:cxn>
                  <a:cxn ang="0">
                    <a:pos x="237" y="239"/>
                  </a:cxn>
                  <a:cxn ang="0">
                    <a:pos x="247" y="294"/>
                  </a:cxn>
                  <a:cxn ang="0">
                    <a:pos x="228" y="305"/>
                  </a:cxn>
                  <a:cxn ang="0">
                    <a:pos x="199" y="311"/>
                  </a:cxn>
                  <a:cxn ang="0">
                    <a:pos x="161" y="311"/>
                  </a:cxn>
                  <a:cxn ang="0">
                    <a:pos x="123" y="305"/>
                  </a:cxn>
                  <a:cxn ang="0">
                    <a:pos x="95" y="305"/>
                  </a:cxn>
                  <a:cxn ang="0">
                    <a:pos x="71" y="294"/>
                  </a:cxn>
                  <a:cxn ang="0">
                    <a:pos x="81" y="222"/>
                  </a:cxn>
                  <a:cxn ang="0">
                    <a:pos x="28" y="211"/>
                  </a:cxn>
                  <a:cxn ang="0">
                    <a:pos x="5" y="167"/>
                  </a:cxn>
                  <a:cxn ang="0">
                    <a:pos x="0" y="150"/>
                  </a:cxn>
                  <a:cxn ang="0">
                    <a:pos x="0" y="128"/>
                  </a:cxn>
                  <a:cxn ang="0">
                    <a:pos x="9" y="89"/>
                  </a:cxn>
                  <a:cxn ang="0">
                    <a:pos x="19" y="72"/>
                  </a:cxn>
                  <a:cxn ang="0">
                    <a:pos x="38" y="56"/>
                  </a:cxn>
                  <a:cxn ang="0">
                    <a:pos x="52" y="39"/>
                  </a:cxn>
                  <a:cxn ang="0">
                    <a:pos x="157" y="0"/>
                  </a:cxn>
                  <a:cxn ang="0">
                    <a:pos x="166" y="0"/>
                  </a:cxn>
                </a:cxnLst>
                <a:rect l="txL" t="txT" r="txR" b="txB"/>
                <a:pathLst>
                  <a:path w="270" h="311">
                    <a:moveTo>
                      <a:pt x="166" y="0"/>
                    </a:moveTo>
                    <a:lnTo>
                      <a:pt x="185" y="0"/>
                    </a:lnTo>
                    <a:lnTo>
                      <a:pt x="204" y="0"/>
                    </a:lnTo>
                    <a:lnTo>
                      <a:pt x="218" y="11"/>
                    </a:lnTo>
                    <a:lnTo>
                      <a:pt x="232" y="28"/>
                    </a:lnTo>
                    <a:lnTo>
                      <a:pt x="247" y="50"/>
                    </a:lnTo>
                    <a:lnTo>
                      <a:pt x="261" y="72"/>
                    </a:lnTo>
                    <a:lnTo>
                      <a:pt x="270" y="84"/>
                    </a:lnTo>
                    <a:lnTo>
                      <a:pt x="261" y="95"/>
                    </a:lnTo>
                    <a:lnTo>
                      <a:pt x="256" y="100"/>
                    </a:lnTo>
                    <a:lnTo>
                      <a:pt x="251" y="111"/>
                    </a:lnTo>
                    <a:lnTo>
                      <a:pt x="237" y="128"/>
                    </a:lnTo>
                    <a:lnTo>
                      <a:pt x="237" y="156"/>
                    </a:lnTo>
                    <a:lnTo>
                      <a:pt x="232" y="200"/>
                    </a:lnTo>
                    <a:lnTo>
                      <a:pt x="237" y="239"/>
                    </a:lnTo>
                    <a:lnTo>
                      <a:pt x="247" y="294"/>
                    </a:lnTo>
                    <a:lnTo>
                      <a:pt x="228" y="305"/>
                    </a:lnTo>
                    <a:lnTo>
                      <a:pt x="199" y="311"/>
                    </a:lnTo>
                    <a:lnTo>
                      <a:pt x="161" y="311"/>
                    </a:lnTo>
                    <a:lnTo>
                      <a:pt x="123" y="305"/>
                    </a:lnTo>
                    <a:lnTo>
                      <a:pt x="95" y="305"/>
                    </a:lnTo>
                    <a:lnTo>
                      <a:pt x="71" y="294"/>
                    </a:lnTo>
                    <a:lnTo>
                      <a:pt x="81" y="222"/>
                    </a:lnTo>
                    <a:lnTo>
                      <a:pt x="28" y="211"/>
                    </a:lnTo>
                    <a:lnTo>
                      <a:pt x="5" y="167"/>
                    </a:lnTo>
                    <a:lnTo>
                      <a:pt x="0" y="150"/>
                    </a:lnTo>
                    <a:lnTo>
                      <a:pt x="0" y="128"/>
                    </a:lnTo>
                    <a:lnTo>
                      <a:pt x="9" y="89"/>
                    </a:lnTo>
                    <a:lnTo>
                      <a:pt x="19" y="72"/>
                    </a:lnTo>
                    <a:lnTo>
                      <a:pt x="38" y="56"/>
                    </a:lnTo>
                    <a:lnTo>
                      <a:pt x="52" y="39"/>
                    </a:lnTo>
                    <a:lnTo>
                      <a:pt x="157" y="0"/>
                    </a:lnTo>
                    <a:lnTo>
                      <a:pt x="166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89" name="Freeform 136"/>
              <p:cNvSpPr/>
              <p:nvPr/>
            </p:nvSpPr>
            <p:spPr>
              <a:xfrm>
                <a:off x="1605" y="1985"/>
                <a:ext cx="246" cy="178"/>
              </a:xfrm>
              <a:custGeom>
                <a:avLst/>
                <a:gdLst>
                  <a:gd name="txL" fmla="*/ 0 w 246"/>
                  <a:gd name="txT" fmla="*/ 0 h 178"/>
                  <a:gd name="txR" fmla="*/ 246 w 246"/>
                  <a:gd name="txB" fmla="*/ 178 h 178"/>
                </a:gdLst>
                <a:ahLst/>
                <a:cxnLst>
                  <a:cxn ang="0">
                    <a:pos x="204" y="0"/>
                  </a:cxn>
                  <a:cxn ang="0">
                    <a:pos x="213" y="28"/>
                  </a:cxn>
                  <a:cxn ang="0">
                    <a:pos x="237" y="67"/>
                  </a:cxn>
                  <a:cxn ang="0">
                    <a:pos x="246" y="89"/>
                  </a:cxn>
                  <a:cxn ang="0">
                    <a:pos x="237" y="106"/>
                  </a:cxn>
                  <a:cxn ang="0">
                    <a:pos x="208" y="133"/>
                  </a:cxn>
                  <a:cxn ang="0">
                    <a:pos x="189" y="150"/>
                  </a:cxn>
                  <a:cxn ang="0">
                    <a:pos x="170" y="161"/>
                  </a:cxn>
                  <a:cxn ang="0">
                    <a:pos x="161" y="167"/>
                  </a:cxn>
                  <a:cxn ang="0">
                    <a:pos x="156" y="172"/>
                  </a:cxn>
                  <a:cxn ang="0">
                    <a:pos x="151" y="172"/>
                  </a:cxn>
                  <a:cxn ang="0">
                    <a:pos x="142" y="156"/>
                  </a:cxn>
                  <a:cxn ang="0">
                    <a:pos x="137" y="144"/>
                  </a:cxn>
                  <a:cxn ang="0">
                    <a:pos x="132" y="133"/>
                  </a:cxn>
                  <a:cxn ang="0">
                    <a:pos x="128" y="161"/>
                  </a:cxn>
                  <a:cxn ang="0">
                    <a:pos x="123" y="178"/>
                  </a:cxn>
                  <a:cxn ang="0">
                    <a:pos x="109" y="178"/>
                  </a:cxn>
                  <a:cxn ang="0">
                    <a:pos x="90" y="178"/>
                  </a:cxn>
                  <a:cxn ang="0">
                    <a:pos x="52" y="172"/>
                  </a:cxn>
                  <a:cxn ang="0">
                    <a:pos x="19" y="161"/>
                  </a:cxn>
                  <a:cxn ang="0">
                    <a:pos x="0" y="150"/>
                  </a:cxn>
                  <a:cxn ang="0">
                    <a:pos x="4" y="133"/>
                  </a:cxn>
                  <a:cxn ang="0">
                    <a:pos x="4" y="111"/>
                  </a:cxn>
                  <a:cxn ang="0">
                    <a:pos x="14" y="67"/>
                  </a:cxn>
                  <a:cxn ang="0">
                    <a:pos x="19" y="28"/>
                  </a:cxn>
                  <a:cxn ang="0">
                    <a:pos x="28" y="0"/>
                  </a:cxn>
                  <a:cxn ang="0">
                    <a:pos x="132" y="17"/>
                  </a:cxn>
                  <a:cxn ang="0">
                    <a:pos x="180" y="11"/>
                  </a:cxn>
                  <a:cxn ang="0">
                    <a:pos x="204" y="0"/>
                  </a:cxn>
                </a:cxnLst>
                <a:rect l="txL" t="txT" r="txR" b="txB"/>
                <a:pathLst>
                  <a:path w="246" h="178">
                    <a:moveTo>
                      <a:pt x="204" y="0"/>
                    </a:moveTo>
                    <a:lnTo>
                      <a:pt x="213" y="28"/>
                    </a:lnTo>
                    <a:lnTo>
                      <a:pt x="237" y="67"/>
                    </a:lnTo>
                    <a:lnTo>
                      <a:pt x="246" y="89"/>
                    </a:lnTo>
                    <a:lnTo>
                      <a:pt x="237" y="106"/>
                    </a:lnTo>
                    <a:lnTo>
                      <a:pt x="208" y="133"/>
                    </a:lnTo>
                    <a:lnTo>
                      <a:pt x="189" y="150"/>
                    </a:lnTo>
                    <a:lnTo>
                      <a:pt x="170" y="161"/>
                    </a:lnTo>
                    <a:lnTo>
                      <a:pt x="161" y="167"/>
                    </a:lnTo>
                    <a:lnTo>
                      <a:pt x="156" y="172"/>
                    </a:lnTo>
                    <a:lnTo>
                      <a:pt x="151" y="172"/>
                    </a:lnTo>
                    <a:lnTo>
                      <a:pt x="142" y="156"/>
                    </a:lnTo>
                    <a:lnTo>
                      <a:pt x="137" y="144"/>
                    </a:lnTo>
                    <a:lnTo>
                      <a:pt x="132" y="133"/>
                    </a:lnTo>
                    <a:lnTo>
                      <a:pt x="128" y="161"/>
                    </a:lnTo>
                    <a:lnTo>
                      <a:pt x="123" y="178"/>
                    </a:lnTo>
                    <a:lnTo>
                      <a:pt x="109" y="178"/>
                    </a:lnTo>
                    <a:lnTo>
                      <a:pt x="90" y="178"/>
                    </a:lnTo>
                    <a:lnTo>
                      <a:pt x="52" y="172"/>
                    </a:lnTo>
                    <a:lnTo>
                      <a:pt x="19" y="161"/>
                    </a:lnTo>
                    <a:lnTo>
                      <a:pt x="0" y="150"/>
                    </a:lnTo>
                    <a:lnTo>
                      <a:pt x="4" y="133"/>
                    </a:lnTo>
                    <a:lnTo>
                      <a:pt x="4" y="111"/>
                    </a:lnTo>
                    <a:lnTo>
                      <a:pt x="14" y="67"/>
                    </a:lnTo>
                    <a:lnTo>
                      <a:pt x="19" y="28"/>
                    </a:lnTo>
                    <a:lnTo>
                      <a:pt x="28" y="0"/>
                    </a:lnTo>
                    <a:lnTo>
                      <a:pt x="132" y="17"/>
                    </a:lnTo>
                    <a:lnTo>
                      <a:pt x="180" y="11"/>
                    </a:ln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00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0" name="Freeform 137"/>
              <p:cNvSpPr/>
              <p:nvPr/>
            </p:nvSpPr>
            <p:spPr>
              <a:xfrm>
                <a:off x="1605" y="1985"/>
                <a:ext cx="246" cy="178"/>
              </a:xfrm>
              <a:custGeom>
                <a:avLst/>
                <a:gdLst>
                  <a:gd name="txL" fmla="*/ 0 w 246"/>
                  <a:gd name="txT" fmla="*/ 0 h 178"/>
                  <a:gd name="txR" fmla="*/ 246 w 246"/>
                  <a:gd name="txB" fmla="*/ 178 h 178"/>
                </a:gdLst>
                <a:ahLst/>
                <a:cxnLst>
                  <a:cxn ang="0">
                    <a:pos x="204" y="0"/>
                  </a:cxn>
                  <a:cxn ang="0">
                    <a:pos x="213" y="28"/>
                  </a:cxn>
                  <a:cxn ang="0">
                    <a:pos x="237" y="67"/>
                  </a:cxn>
                  <a:cxn ang="0">
                    <a:pos x="246" y="89"/>
                  </a:cxn>
                  <a:cxn ang="0">
                    <a:pos x="237" y="106"/>
                  </a:cxn>
                  <a:cxn ang="0">
                    <a:pos x="208" y="133"/>
                  </a:cxn>
                  <a:cxn ang="0">
                    <a:pos x="189" y="150"/>
                  </a:cxn>
                  <a:cxn ang="0">
                    <a:pos x="170" y="161"/>
                  </a:cxn>
                  <a:cxn ang="0">
                    <a:pos x="161" y="167"/>
                  </a:cxn>
                  <a:cxn ang="0">
                    <a:pos x="156" y="172"/>
                  </a:cxn>
                  <a:cxn ang="0">
                    <a:pos x="151" y="172"/>
                  </a:cxn>
                  <a:cxn ang="0">
                    <a:pos x="142" y="156"/>
                  </a:cxn>
                  <a:cxn ang="0">
                    <a:pos x="137" y="144"/>
                  </a:cxn>
                  <a:cxn ang="0">
                    <a:pos x="132" y="133"/>
                  </a:cxn>
                  <a:cxn ang="0">
                    <a:pos x="128" y="161"/>
                  </a:cxn>
                  <a:cxn ang="0">
                    <a:pos x="123" y="178"/>
                  </a:cxn>
                  <a:cxn ang="0">
                    <a:pos x="109" y="178"/>
                  </a:cxn>
                  <a:cxn ang="0">
                    <a:pos x="90" y="178"/>
                  </a:cxn>
                  <a:cxn ang="0">
                    <a:pos x="52" y="172"/>
                  </a:cxn>
                  <a:cxn ang="0">
                    <a:pos x="19" y="161"/>
                  </a:cxn>
                  <a:cxn ang="0">
                    <a:pos x="0" y="150"/>
                  </a:cxn>
                  <a:cxn ang="0">
                    <a:pos x="4" y="133"/>
                  </a:cxn>
                  <a:cxn ang="0">
                    <a:pos x="4" y="111"/>
                  </a:cxn>
                  <a:cxn ang="0">
                    <a:pos x="14" y="67"/>
                  </a:cxn>
                  <a:cxn ang="0">
                    <a:pos x="19" y="28"/>
                  </a:cxn>
                  <a:cxn ang="0">
                    <a:pos x="28" y="0"/>
                  </a:cxn>
                  <a:cxn ang="0">
                    <a:pos x="132" y="17"/>
                  </a:cxn>
                  <a:cxn ang="0">
                    <a:pos x="180" y="11"/>
                  </a:cxn>
                  <a:cxn ang="0">
                    <a:pos x="204" y="0"/>
                  </a:cxn>
                </a:cxnLst>
                <a:rect l="txL" t="txT" r="txR" b="txB"/>
                <a:pathLst>
                  <a:path w="246" h="178">
                    <a:moveTo>
                      <a:pt x="204" y="0"/>
                    </a:moveTo>
                    <a:lnTo>
                      <a:pt x="213" y="28"/>
                    </a:lnTo>
                    <a:lnTo>
                      <a:pt x="237" y="67"/>
                    </a:lnTo>
                    <a:lnTo>
                      <a:pt x="246" y="89"/>
                    </a:lnTo>
                    <a:lnTo>
                      <a:pt x="237" y="106"/>
                    </a:lnTo>
                    <a:lnTo>
                      <a:pt x="208" y="133"/>
                    </a:lnTo>
                    <a:lnTo>
                      <a:pt x="189" y="150"/>
                    </a:lnTo>
                    <a:lnTo>
                      <a:pt x="170" y="161"/>
                    </a:lnTo>
                    <a:lnTo>
                      <a:pt x="161" y="167"/>
                    </a:lnTo>
                    <a:lnTo>
                      <a:pt x="156" y="172"/>
                    </a:lnTo>
                    <a:lnTo>
                      <a:pt x="151" y="172"/>
                    </a:lnTo>
                    <a:lnTo>
                      <a:pt x="142" y="156"/>
                    </a:lnTo>
                    <a:lnTo>
                      <a:pt x="137" y="144"/>
                    </a:lnTo>
                    <a:lnTo>
                      <a:pt x="132" y="133"/>
                    </a:lnTo>
                    <a:lnTo>
                      <a:pt x="128" y="161"/>
                    </a:lnTo>
                    <a:lnTo>
                      <a:pt x="123" y="178"/>
                    </a:lnTo>
                    <a:lnTo>
                      <a:pt x="109" y="178"/>
                    </a:lnTo>
                    <a:lnTo>
                      <a:pt x="90" y="178"/>
                    </a:lnTo>
                    <a:lnTo>
                      <a:pt x="52" y="172"/>
                    </a:lnTo>
                    <a:lnTo>
                      <a:pt x="19" y="161"/>
                    </a:lnTo>
                    <a:lnTo>
                      <a:pt x="0" y="150"/>
                    </a:lnTo>
                    <a:lnTo>
                      <a:pt x="4" y="133"/>
                    </a:lnTo>
                    <a:lnTo>
                      <a:pt x="4" y="111"/>
                    </a:lnTo>
                    <a:lnTo>
                      <a:pt x="14" y="67"/>
                    </a:lnTo>
                    <a:lnTo>
                      <a:pt x="19" y="28"/>
                    </a:lnTo>
                    <a:lnTo>
                      <a:pt x="28" y="0"/>
                    </a:lnTo>
                    <a:lnTo>
                      <a:pt x="132" y="17"/>
                    </a:lnTo>
                    <a:lnTo>
                      <a:pt x="180" y="11"/>
                    </a:lnTo>
                    <a:lnTo>
                      <a:pt x="20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1" name="Freeform 138"/>
              <p:cNvSpPr/>
              <p:nvPr/>
            </p:nvSpPr>
            <p:spPr>
              <a:xfrm>
                <a:off x="1662" y="2324"/>
                <a:ext cx="19" cy="5"/>
              </a:xfrm>
              <a:custGeom>
                <a:avLst/>
                <a:gdLst>
                  <a:gd name="txL" fmla="*/ 0 w 19"/>
                  <a:gd name="txT" fmla="*/ 0 h 5"/>
                  <a:gd name="txR" fmla="*/ 19 w 19"/>
                  <a:gd name="txB" fmla="*/ 5 h 5"/>
                </a:gdLst>
                <a:ahLst/>
                <a:cxnLst>
                  <a:cxn ang="0">
                    <a:pos x="0" y="5"/>
                  </a:cxn>
                  <a:cxn ang="0">
                    <a:pos x="4" y="5"/>
                  </a:cxn>
                  <a:cxn ang="0">
                    <a:pos x="14" y="5"/>
                  </a:cxn>
                  <a:cxn ang="0">
                    <a:pos x="19" y="0"/>
                  </a:cxn>
                </a:cxnLst>
                <a:rect l="txL" t="txT" r="txR" b="txB"/>
                <a:pathLst>
                  <a:path w="19" h="5">
                    <a:moveTo>
                      <a:pt x="0" y="5"/>
                    </a:moveTo>
                    <a:lnTo>
                      <a:pt x="4" y="5"/>
                    </a:lnTo>
                    <a:lnTo>
                      <a:pt x="14" y="5"/>
                    </a:lnTo>
                    <a:lnTo>
                      <a:pt x="19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2" name="Freeform 139"/>
              <p:cNvSpPr/>
              <p:nvPr/>
            </p:nvSpPr>
            <p:spPr>
              <a:xfrm>
                <a:off x="1790" y="1775"/>
                <a:ext cx="9" cy="44"/>
              </a:xfrm>
              <a:custGeom>
                <a:avLst/>
                <a:gdLst>
                  <a:gd name="txL" fmla="*/ 0 w 9"/>
                  <a:gd name="txT" fmla="*/ 0 h 44"/>
                  <a:gd name="txR" fmla="*/ 9 w 9"/>
                  <a:gd name="txB" fmla="*/ 44 h 44"/>
                </a:gdLst>
                <a:ahLst/>
                <a:cxnLst>
                  <a:cxn ang="0">
                    <a:pos x="0" y="0"/>
                  </a:cxn>
                  <a:cxn ang="0">
                    <a:pos x="4" y="11"/>
                  </a:cxn>
                  <a:cxn ang="0">
                    <a:pos x="4" y="22"/>
                  </a:cxn>
                  <a:cxn ang="0">
                    <a:pos x="9" y="44"/>
                  </a:cxn>
                </a:cxnLst>
                <a:rect l="txL" t="txT" r="txR" b="txB"/>
                <a:pathLst>
                  <a:path w="9" h="44">
                    <a:moveTo>
                      <a:pt x="0" y="0"/>
                    </a:moveTo>
                    <a:lnTo>
                      <a:pt x="4" y="11"/>
                    </a:lnTo>
                    <a:lnTo>
                      <a:pt x="4" y="22"/>
                    </a:lnTo>
                    <a:lnTo>
                      <a:pt x="9" y="44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3" name="Freeform 140"/>
              <p:cNvSpPr/>
              <p:nvPr/>
            </p:nvSpPr>
            <p:spPr>
              <a:xfrm>
                <a:off x="1647" y="1802"/>
                <a:ext cx="19" cy="67"/>
              </a:xfrm>
              <a:custGeom>
                <a:avLst/>
                <a:gdLst>
                  <a:gd name="txL" fmla="*/ 0 w 19"/>
                  <a:gd name="txT" fmla="*/ 0 h 67"/>
                  <a:gd name="txR" fmla="*/ 19 w 19"/>
                  <a:gd name="txB" fmla="*/ 67 h 67"/>
                </a:gdLst>
                <a:ahLst/>
                <a:cxnLst>
                  <a:cxn ang="0">
                    <a:pos x="0" y="0"/>
                  </a:cxn>
                  <a:cxn ang="0">
                    <a:pos x="10" y="11"/>
                  </a:cxn>
                  <a:cxn ang="0">
                    <a:pos x="10" y="22"/>
                  </a:cxn>
                  <a:cxn ang="0">
                    <a:pos x="15" y="45"/>
                  </a:cxn>
                  <a:cxn ang="0">
                    <a:pos x="19" y="67"/>
                  </a:cxn>
                </a:cxnLst>
                <a:rect l="txL" t="txT" r="txR" b="txB"/>
                <a:pathLst>
                  <a:path w="19" h="67">
                    <a:moveTo>
                      <a:pt x="0" y="0"/>
                    </a:moveTo>
                    <a:lnTo>
                      <a:pt x="10" y="11"/>
                    </a:lnTo>
                    <a:lnTo>
                      <a:pt x="10" y="22"/>
                    </a:lnTo>
                    <a:lnTo>
                      <a:pt x="15" y="45"/>
                    </a:lnTo>
                    <a:lnTo>
                      <a:pt x="19" y="6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4" name="Freeform 141"/>
              <p:cNvSpPr/>
              <p:nvPr/>
            </p:nvSpPr>
            <p:spPr>
              <a:xfrm>
                <a:off x="1605" y="1985"/>
                <a:ext cx="28" cy="156"/>
              </a:xfrm>
              <a:custGeom>
                <a:avLst/>
                <a:gdLst>
                  <a:gd name="txL" fmla="*/ 0 w 28"/>
                  <a:gd name="txT" fmla="*/ 0 h 156"/>
                  <a:gd name="txR" fmla="*/ 28 w 28"/>
                  <a:gd name="txB" fmla="*/ 156 h 156"/>
                </a:gdLst>
                <a:ahLst/>
                <a:cxnLst>
                  <a:cxn ang="0">
                    <a:pos x="28" y="0"/>
                  </a:cxn>
                  <a:cxn ang="0">
                    <a:pos x="19" y="34"/>
                  </a:cxn>
                  <a:cxn ang="0">
                    <a:pos x="14" y="50"/>
                  </a:cxn>
                  <a:cxn ang="0">
                    <a:pos x="14" y="56"/>
                  </a:cxn>
                  <a:cxn ang="0">
                    <a:pos x="9" y="89"/>
                  </a:cxn>
                  <a:cxn ang="0">
                    <a:pos x="4" y="122"/>
                  </a:cxn>
                  <a:cxn ang="0">
                    <a:pos x="0" y="156"/>
                  </a:cxn>
                  <a:cxn ang="0">
                    <a:pos x="4" y="156"/>
                  </a:cxn>
                  <a:cxn ang="0">
                    <a:pos x="9" y="100"/>
                  </a:cxn>
                  <a:cxn ang="0">
                    <a:pos x="14" y="72"/>
                  </a:cxn>
                  <a:cxn ang="0">
                    <a:pos x="19" y="39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txL" t="txT" r="txR" b="txB"/>
                <a:pathLst>
                  <a:path w="28" h="156">
                    <a:moveTo>
                      <a:pt x="28" y="0"/>
                    </a:moveTo>
                    <a:lnTo>
                      <a:pt x="19" y="34"/>
                    </a:lnTo>
                    <a:lnTo>
                      <a:pt x="14" y="50"/>
                    </a:lnTo>
                    <a:lnTo>
                      <a:pt x="14" y="56"/>
                    </a:lnTo>
                    <a:lnTo>
                      <a:pt x="9" y="89"/>
                    </a:lnTo>
                    <a:lnTo>
                      <a:pt x="4" y="122"/>
                    </a:lnTo>
                    <a:lnTo>
                      <a:pt x="0" y="156"/>
                    </a:lnTo>
                    <a:lnTo>
                      <a:pt x="4" y="156"/>
                    </a:lnTo>
                    <a:lnTo>
                      <a:pt x="9" y="100"/>
                    </a:lnTo>
                    <a:lnTo>
                      <a:pt x="14" y="72"/>
                    </a:lnTo>
                    <a:lnTo>
                      <a:pt x="19" y="3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5" name="Freeform 142"/>
              <p:cNvSpPr/>
              <p:nvPr/>
            </p:nvSpPr>
            <p:spPr>
              <a:xfrm>
                <a:off x="1605" y="1985"/>
                <a:ext cx="28" cy="156"/>
              </a:xfrm>
              <a:custGeom>
                <a:avLst/>
                <a:gdLst>
                  <a:gd name="txL" fmla="*/ 0 w 28"/>
                  <a:gd name="txT" fmla="*/ 0 h 156"/>
                  <a:gd name="txR" fmla="*/ 28 w 28"/>
                  <a:gd name="txB" fmla="*/ 156 h 156"/>
                </a:gdLst>
                <a:ahLst/>
                <a:cxnLst>
                  <a:cxn ang="0">
                    <a:pos x="28" y="0"/>
                  </a:cxn>
                  <a:cxn ang="0">
                    <a:pos x="19" y="34"/>
                  </a:cxn>
                  <a:cxn ang="0">
                    <a:pos x="14" y="50"/>
                  </a:cxn>
                  <a:cxn ang="0">
                    <a:pos x="14" y="56"/>
                  </a:cxn>
                  <a:cxn ang="0">
                    <a:pos x="9" y="89"/>
                  </a:cxn>
                  <a:cxn ang="0">
                    <a:pos x="4" y="122"/>
                  </a:cxn>
                  <a:cxn ang="0">
                    <a:pos x="0" y="156"/>
                  </a:cxn>
                  <a:cxn ang="0">
                    <a:pos x="4" y="156"/>
                  </a:cxn>
                  <a:cxn ang="0">
                    <a:pos x="9" y="100"/>
                  </a:cxn>
                  <a:cxn ang="0">
                    <a:pos x="14" y="72"/>
                  </a:cxn>
                  <a:cxn ang="0">
                    <a:pos x="19" y="39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txL" t="txT" r="txR" b="txB"/>
                <a:pathLst>
                  <a:path w="28" h="156">
                    <a:moveTo>
                      <a:pt x="28" y="0"/>
                    </a:moveTo>
                    <a:lnTo>
                      <a:pt x="19" y="34"/>
                    </a:lnTo>
                    <a:lnTo>
                      <a:pt x="14" y="50"/>
                    </a:lnTo>
                    <a:lnTo>
                      <a:pt x="14" y="56"/>
                    </a:lnTo>
                    <a:lnTo>
                      <a:pt x="9" y="89"/>
                    </a:lnTo>
                    <a:lnTo>
                      <a:pt x="4" y="122"/>
                    </a:lnTo>
                    <a:lnTo>
                      <a:pt x="0" y="156"/>
                    </a:lnTo>
                    <a:lnTo>
                      <a:pt x="4" y="156"/>
                    </a:lnTo>
                    <a:lnTo>
                      <a:pt x="9" y="100"/>
                    </a:lnTo>
                    <a:lnTo>
                      <a:pt x="14" y="72"/>
                    </a:lnTo>
                    <a:lnTo>
                      <a:pt x="19" y="39"/>
                    </a:lnTo>
                    <a:lnTo>
                      <a:pt x="28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6" name="Line 143"/>
              <p:cNvSpPr/>
              <p:nvPr/>
            </p:nvSpPr>
            <p:spPr>
              <a:xfrm flipH="1">
                <a:off x="1552" y="2540"/>
                <a:ext cx="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97" name="Freeform 144"/>
              <p:cNvSpPr/>
              <p:nvPr/>
            </p:nvSpPr>
            <p:spPr>
              <a:xfrm>
                <a:off x="1581" y="2557"/>
                <a:ext cx="90" cy="77"/>
              </a:xfrm>
              <a:custGeom>
                <a:avLst/>
                <a:gdLst>
                  <a:gd name="txL" fmla="*/ 0 w 90"/>
                  <a:gd name="txT" fmla="*/ 0 h 77"/>
                  <a:gd name="txR" fmla="*/ 90 w 90"/>
                  <a:gd name="txB" fmla="*/ 77 h 77"/>
                </a:gdLst>
                <a:ahLst/>
                <a:cxnLst>
                  <a:cxn ang="0">
                    <a:pos x="90" y="0"/>
                  </a:cxn>
                  <a:cxn ang="0">
                    <a:pos x="85" y="11"/>
                  </a:cxn>
                  <a:cxn ang="0">
                    <a:pos x="81" y="11"/>
                  </a:cxn>
                  <a:cxn ang="0">
                    <a:pos x="81" y="16"/>
                  </a:cxn>
                  <a:cxn ang="0">
                    <a:pos x="71" y="22"/>
                  </a:cxn>
                  <a:cxn ang="0">
                    <a:pos x="66" y="38"/>
                  </a:cxn>
                  <a:cxn ang="0">
                    <a:pos x="66" y="50"/>
                  </a:cxn>
                  <a:cxn ang="0">
                    <a:pos x="66" y="61"/>
                  </a:cxn>
                  <a:cxn ang="0">
                    <a:pos x="62" y="66"/>
                  </a:cxn>
                  <a:cxn ang="0">
                    <a:pos x="57" y="77"/>
                  </a:cxn>
                  <a:cxn ang="0">
                    <a:pos x="38" y="77"/>
                  </a:cxn>
                  <a:cxn ang="0">
                    <a:pos x="24" y="77"/>
                  </a:cxn>
                  <a:cxn ang="0">
                    <a:pos x="14" y="77"/>
                  </a:cxn>
                  <a:cxn ang="0">
                    <a:pos x="0" y="72"/>
                  </a:cxn>
                </a:cxnLst>
                <a:rect l="txL" t="txT" r="txR" b="txB"/>
                <a:pathLst>
                  <a:path w="90" h="77">
                    <a:moveTo>
                      <a:pt x="90" y="0"/>
                    </a:moveTo>
                    <a:lnTo>
                      <a:pt x="85" y="11"/>
                    </a:lnTo>
                    <a:lnTo>
                      <a:pt x="81" y="11"/>
                    </a:lnTo>
                    <a:lnTo>
                      <a:pt x="81" y="16"/>
                    </a:lnTo>
                    <a:lnTo>
                      <a:pt x="71" y="22"/>
                    </a:lnTo>
                    <a:lnTo>
                      <a:pt x="66" y="38"/>
                    </a:lnTo>
                    <a:lnTo>
                      <a:pt x="66" y="50"/>
                    </a:lnTo>
                    <a:lnTo>
                      <a:pt x="66" y="61"/>
                    </a:lnTo>
                    <a:lnTo>
                      <a:pt x="62" y="66"/>
                    </a:lnTo>
                    <a:lnTo>
                      <a:pt x="57" y="77"/>
                    </a:lnTo>
                    <a:lnTo>
                      <a:pt x="38" y="77"/>
                    </a:lnTo>
                    <a:lnTo>
                      <a:pt x="24" y="77"/>
                    </a:lnTo>
                    <a:lnTo>
                      <a:pt x="14" y="77"/>
                    </a:lnTo>
                    <a:lnTo>
                      <a:pt x="0" y="72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8" name="Freeform 145"/>
              <p:cNvSpPr/>
              <p:nvPr/>
            </p:nvSpPr>
            <p:spPr>
              <a:xfrm>
                <a:off x="1619" y="2540"/>
                <a:ext cx="24" cy="78"/>
              </a:xfrm>
              <a:custGeom>
                <a:avLst/>
                <a:gdLst>
                  <a:gd name="txL" fmla="*/ 0 w 24"/>
                  <a:gd name="txT" fmla="*/ 0 h 78"/>
                  <a:gd name="txR" fmla="*/ 24 w 24"/>
                  <a:gd name="txB" fmla="*/ 78 h 78"/>
                </a:gdLst>
                <a:ahLst/>
                <a:cxnLst>
                  <a:cxn ang="0">
                    <a:pos x="19" y="0"/>
                  </a:cxn>
                  <a:cxn ang="0">
                    <a:pos x="0" y="67"/>
                  </a:cxn>
                  <a:cxn ang="0">
                    <a:pos x="14" y="67"/>
                  </a:cxn>
                  <a:cxn ang="0">
                    <a:pos x="24" y="78"/>
                  </a:cxn>
                </a:cxnLst>
                <a:rect l="txL" t="txT" r="txR" b="txB"/>
                <a:pathLst>
                  <a:path w="24" h="78">
                    <a:moveTo>
                      <a:pt x="19" y="0"/>
                    </a:moveTo>
                    <a:lnTo>
                      <a:pt x="0" y="67"/>
                    </a:lnTo>
                    <a:lnTo>
                      <a:pt x="14" y="67"/>
                    </a:lnTo>
                    <a:lnTo>
                      <a:pt x="24" y="78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99" name="Freeform 146"/>
              <p:cNvSpPr/>
              <p:nvPr/>
            </p:nvSpPr>
            <p:spPr>
              <a:xfrm>
                <a:off x="1590" y="2534"/>
                <a:ext cx="34" cy="67"/>
              </a:xfrm>
              <a:custGeom>
                <a:avLst/>
                <a:gdLst>
                  <a:gd name="txL" fmla="*/ 0 w 34"/>
                  <a:gd name="txT" fmla="*/ 0 h 67"/>
                  <a:gd name="txR" fmla="*/ 34 w 34"/>
                  <a:gd name="txB" fmla="*/ 67 h 67"/>
                </a:gdLst>
                <a:ahLst/>
                <a:cxnLst>
                  <a:cxn ang="0">
                    <a:pos x="34" y="0"/>
                  </a:cxn>
                  <a:cxn ang="0">
                    <a:pos x="29" y="17"/>
                  </a:cxn>
                  <a:cxn ang="0">
                    <a:pos x="15" y="61"/>
                  </a:cxn>
                  <a:cxn ang="0">
                    <a:pos x="15" y="67"/>
                  </a:cxn>
                  <a:cxn ang="0">
                    <a:pos x="5" y="67"/>
                  </a:cxn>
                  <a:cxn ang="0">
                    <a:pos x="0" y="67"/>
                  </a:cxn>
                </a:cxnLst>
                <a:rect l="txL" t="txT" r="txR" b="txB"/>
                <a:pathLst>
                  <a:path w="34" h="67">
                    <a:moveTo>
                      <a:pt x="34" y="0"/>
                    </a:moveTo>
                    <a:lnTo>
                      <a:pt x="29" y="17"/>
                    </a:lnTo>
                    <a:lnTo>
                      <a:pt x="15" y="61"/>
                    </a:lnTo>
                    <a:lnTo>
                      <a:pt x="15" y="67"/>
                    </a:lnTo>
                    <a:lnTo>
                      <a:pt x="5" y="67"/>
                    </a:lnTo>
                    <a:lnTo>
                      <a:pt x="0" y="6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0" name="Freeform 147"/>
              <p:cNvSpPr/>
              <p:nvPr/>
            </p:nvSpPr>
            <p:spPr>
              <a:xfrm>
                <a:off x="1605" y="2601"/>
                <a:ext cx="14" cy="6"/>
              </a:xfrm>
              <a:custGeom>
                <a:avLst/>
                <a:gdLst>
                  <a:gd name="txL" fmla="*/ 0 w 14"/>
                  <a:gd name="txT" fmla="*/ 0 h 6"/>
                  <a:gd name="txR" fmla="*/ 14 w 14"/>
                  <a:gd name="txB" fmla="*/ 6 h 6"/>
                </a:gdLst>
                <a:ahLst/>
                <a:cxnLst>
                  <a:cxn ang="0">
                    <a:pos x="14" y="6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4" h="6">
                    <a:moveTo>
                      <a:pt x="14" y="6"/>
                    </a:move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1" name="Freeform 148"/>
              <p:cNvSpPr/>
              <p:nvPr/>
            </p:nvSpPr>
            <p:spPr>
              <a:xfrm>
                <a:off x="1880" y="2584"/>
                <a:ext cx="142" cy="50"/>
              </a:xfrm>
              <a:custGeom>
                <a:avLst/>
                <a:gdLst>
                  <a:gd name="txL" fmla="*/ 0 w 142"/>
                  <a:gd name="txT" fmla="*/ 0 h 50"/>
                  <a:gd name="txR" fmla="*/ 142 w 142"/>
                  <a:gd name="txB" fmla="*/ 50 h 50"/>
                </a:gdLst>
                <a:ahLst/>
                <a:cxnLst>
                  <a:cxn ang="0">
                    <a:pos x="142" y="39"/>
                  </a:cxn>
                  <a:cxn ang="0">
                    <a:pos x="128" y="45"/>
                  </a:cxn>
                  <a:cxn ang="0">
                    <a:pos x="114" y="50"/>
                  </a:cxn>
                  <a:cxn ang="0">
                    <a:pos x="95" y="50"/>
                  </a:cxn>
                  <a:cxn ang="0">
                    <a:pos x="76" y="39"/>
                  </a:cxn>
                  <a:cxn ang="0">
                    <a:pos x="57" y="23"/>
                  </a:cxn>
                  <a:cxn ang="0">
                    <a:pos x="33" y="6"/>
                  </a:cxn>
                  <a:cxn ang="0">
                    <a:pos x="19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42" h="50">
                    <a:moveTo>
                      <a:pt x="142" y="39"/>
                    </a:moveTo>
                    <a:lnTo>
                      <a:pt x="128" y="45"/>
                    </a:lnTo>
                    <a:lnTo>
                      <a:pt x="114" y="50"/>
                    </a:lnTo>
                    <a:lnTo>
                      <a:pt x="95" y="50"/>
                    </a:lnTo>
                    <a:lnTo>
                      <a:pt x="76" y="39"/>
                    </a:lnTo>
                    <a:lnTo>
                      <a:pt x="57" y="23"/>
                    </a:lnTo>
                    <a:lnTo>
                      <a:pt x="33" y="6"/>
                    </a:lnTo>
                    <a:lnTo>
                      <a:pt x="19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2" name="Freeform 149"/>
              <p:cNvSpPr/>
              <p:nvPr/>
            </p:nvSpPr>
            <p:spPr>
              <a:xfrm>
                <a:off x="1942" y="2551"/>
                <a:ext cx="47" cy="83"/>
              </a:xfrm>
              <a:custGeom>
                <a:avLst/>
                <a:gdLst>
                  <a:gd name="txL" fmla="*/ 0 w 47"/>
                  <a:gd name="txT" fmla="*/ 0 h 83"/>
                  <a:gd name="txR" fmla="*/ 47 w 47"/>
                  <a:gd name="txB" fmla="*/ 83 h 83"/>
                </a:gdLst>
                <a:ahLst/>
                <a:cxnLst>
                  <a:cxn ang="0">
                    <a:pos x="0" y="0"/>
                  </a:cxn>
                  <a:cxn ang="0">
                    <a:pos x="4" y="17"/>
                  </a:cxn>
                  <a:cxn ang="0">
                    <a:pos x="14" y="28"/>
                  </a:cxn>
                  <a:cxn ang="0">
                    <a:pos x="23" y="33"/>
                  </a:cxn>
                  <a:cxn ang="0">
                    <a:pos x="33" y="39"/>
                  </a:cxn>
                  <a:cxn ang="0">
                    <a:pos x="47" y="44"/>
                  </a:cxn>
                  <a:cxn ang="0">
                    <a:pos x="42" y="50"/>
                  </a:cxn>
                  <a:cxn ang="0">
                    <a:pos x="42" y="56"/>
                  </a:cxn>
                  <a:cxn ang="0">
                    <a:pos x="38" y="61"/>
                  </a:cxn>
                  <a:cxn ang="0">
                    <a:pos x="33" y="67"/>
                  </a:cxn>
                  <a:cxn ang="0">
                    <a:pos x="33" y="72"/>
                  </a:cxn>
                  <a:cxn ang="0">
                    <a:pos x="33" y="83"/>
                  </a:cxn>
                </a:cxnLst>
                <a:rect l="txL" t="txT" r="txR" b="txB"/>
                <a:pathLst>
                  <a:path w="47" h="83">
                    <a:moveTo>
                      <a:pt x="0" y="0"/>
                    </a:moveTo>
                    <a:lnTo>
                      <a:pt x="4" y="17"/>
                    </a:lnTo>
                    <a:lnTo>
                      <a:pt x="14" y="28"/>
                    </a:lnTo>
                    <a:lnTo>
                      <a:pt x="23" y="33"/>
                    </a:lnTo>
                    <a:lnTo>
                      <a:pt x="33" y="39"/>
                    </a:lnTo>
                    <a:lnTo>
                      <a:pt x="47" y="44"/>
                    </a:lnTo>
                    <a:lnTo>
                      <a:pt x="42" y="50"/>
                    </a:lnTo>
                    <a:lnTo>
                      <a:pt x="42" y="56"/>
                    </a:lnTo>
                    <a:lnTo>
                      <a:pt x="38" y="61"/>
                    </a:lnTo>
                    <a:lnTo>
                      <a:pt x="33" y="67"/>
                    </a:lnTo>
                    <a:lnTo>
                      <a:pt x="33" y="72"/>
                    </a:lnTo>
                    <a:lnTo>
                      <a:pt x="33" y="83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3" name="Freeform 150"/>
              <p:cNvSpPr/>
              <p:nvPr/>
            </p:nvSpPr>
            <p:spPr>
              <a:xfrm>
                <a:off x="1951" y="2545"/>
                <a:ext cx="48" cy="39"/>
              </a:xfrm>
              <a:custGeom>
                <a:avLst/>
                <a:gdLst>
                  <a:gd name="txL" fmla="*/ 0 w 48"/>
                  <a:gd name="txT" fmla="*/ 0 h 39"/>
                  <a:gd name="txR" fmla="*/ 48 w 48"/>
                  <a:gd name="txB" fmla="*/ 39 h 39"/>
                </a:gdLst>
                <a:ahLst/>
                <a:cxnLst>
                  <a:cxn ang="0">
                    <a:pos x="0" y="0"/>
                  </a:cxn>
                  <a:cxn ang="0">
                    <a:pos x="14" y="17"/>
                  </a:cxn>
                  <a:cxn ang="0">
                    <a:pos x="29" y="28"/>
                  </a:cxn>
                  <a:cxn ang="0">
                    <a:pos x="48" y="39"/>
                  </a:cxn>
                </a:cxnLst>
                <a:rect l="txL" t="txT" r="txR" b="txB"/>
                <a:pathLst>
                  <a:path w="48" h="39">
                    <a:moveTo>
                      <a:pt x="0" y="0"/>
                    </a:moveTo>
                    <a:lnTo>
                      <a:pt x="14" y="17"/>
                    </a:lnTo>
                    <a:lnTo>
                      <a:pt x="29" y="28"/>
                    </a:lnTo>
                    <a:lnTo>
                      <a:pt x="48" y="39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4" name="Freeform 151"/>
              <p:cNvSpPr/>
              <p:nvPr/>
            </p:nvSpPr>
            <p:spPr>
              <a:xfrm>
                <a:off x="1989" y="2584"/>
                <a:ext cx="19" cy="11"/>
              </a:xfrm>
              <a:custGeom>
                <a:avLst/>
                <a:gdLst>
                  <a:gd name="txL" fmla="*/ 0 w 19"/>
                  <a:gd name="txT" fmla="*/ 0 h 11"/>
                  <a:gd name="txR" fmla="*/ 19 w 19"/>
                  <a:gd name="txB" fmla="*/ 11 h 11"/>
                </a:gdLst>
                <a:ahLst/>
                <a:cxnLst>
                  <a:cxn ang="0">
                    <a:pos x="19" y="0"/>
                  </a:cxn>
                  <a:cxn ang="0">
                    <a:pos x="5" y="6"/>
                  </a:cxn>
                  <a:cxn ang="0">
                    <a:pos x="0" y="11"/>
                  </a:cxn>
                </a:cxnLst>
                <a:rect l="txL" t="txT" r="txR" b="txB"/>
                <a:pathLst>
                  <a:path w="19" h="11">
                    <a:moveTo>
                      <a:pt x="19" y="0"/>
                    </a:moveTo>
                    <a:lnTo>
                      <a:pt x="5" y="6"/>
                    </a:lnTo>
                    <a:lnTo>
                      <a:pt x="0" y="1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5" name="Freeform 152"/>
              <p:cNvSpPr/>
              <p:nvPr/>
            </p:nvSpPr>
            <p:spPr>
              <a:xfrm>
                <a:off x="1605" y="1586"/>
                <a:ext cx="128" cy="161"/>
              </a:xfrm>
              <a:custGeom>
                <a:avLst/>
                <a:gdLst>
                  <a:gd name="txL" fmla="*/ 0 w 128"/>
                  <a:gd name="txT" fmla="*/ 0 h 161"/>
                  <a:gd name="txR" fmla="*/ 128 w 128"/>
                  <a:gd name="txB" fmla="*/ 161 h 161"/>
                </a:gdLst>
                <a:ahLst/>
                <a:cxnLst>
                  <a:cxn ang="0">
                    <a:pos x="47" y="0"/>
                  </a:cxn>
                  <a:cxn ang="0">
                    <a:pos x="0" y="39"/>
                  </a:cxn>
                  <a:cxn ang="0">
                    <a:pos x="19" y="100"/>
                  </a:cxn>
                  <a:cxn ang="0">
                    <a:pos x="19" y="100"/>
                  </a:cxn>
                  <a:cxn ang="0">
                    <a:pos x="19" y="111"/>
                  </a:cxn>
                  <a:cxn ang="0">
                    <a:pos x="19" y="122"/>
                  </a:cxn>
                  <a:cxn ang="0">
                    <a:pos x="14" y="139"/>
                  </a:cxn>
                  <a:cxn ang="0">
                    <a:pos x="14" y="144"/>
                  </a:cxn>
                  <a:cxn ang="0">
                    <a:pos x="14" y="144"/>
                  </a:cxn>
                  <a:cxn ang="0">
                    <a:pos x="19" y="150"/>
                  </a:cxn>
                  <a:cxn ang="0">
                    <a:pos x="33" y="161"/>
                  </a:cxn>
                  <a:cxn ang="0">
                    <a:pos x="47" y="161"/>
                  </a:cxn>
                  <a:cxn ang="0">
                    <a:pos x="61" y="161"/>
                  </a:cxn>
                  <a:cxn ang="0">
                    <a:pos x="80" y="155"/>
                  </a:cxn>
                  <a:cxn ang="0">
                    <a:pos x="90" y="150"/>
                  </a:cxn>
                  <a:cxn ang="0">
                    <a:pos x="90" y="150"/>
                  </a:cxn>
                  <a:cxn ang="0">
                    <a:pos x="95" y="150"/>
                  </a:cxn>
                  <a:cxn ang="0">
                    <a:pos x="99" y="144"/>
                  </a:cxn>
                  <a:cxn ang="0">
                    <a:pos x="104" y="139"/>
                  </a:cxn>
                  <a:cxn ang="0">
                    <a:pos x="109" y="127"/>
                  </a:cxn>
                  <a:cxn ang="0">
                    <a:pos x="109" y="127"/>
                  </a:cxn>
                  <a:cxn ang="0">
                    <a:pos x="109" y="122"/>
                  </a:cxn>
                  <a:cxn ang="0">
                    <a:pos x="109" y="122"/>
                  </a:cxn>
                  <a:cxn ang="0">
                    <a:pos x="109" y="116"/>
                  </a:cxn>
                  <a:cxn ang="0">
                    <a:pos x="114" y="111"/>
                  </a:cxn>
                  <a:cxn ang="0">
                    <a:pos x="118" y="105"/>
                  </a:cxn>
                  <a:cxn ang="0">
                    <a:pos x="123" y="89"/>
                  </a:cxn>
                  <a:cxn ang="0">
                    <a:pos x="123" y="83"/>
                  </a:cxn>
                  <a:cxn ang="0">
                    <a:pos x="118" y="72"/>
                  </a:cxn>
                  <a:cxn ang="0">
                    <a:pos x="118" y="61"/>
                  </a:cxn>
                  <a:cxn ang="0">
                    <a:pos x="123" y="61"/>
                  </a:cxn>
                  <a:cxn ang="0">
                    <a:pos x="128" y="44"/>
                  </a:cxn>
                  <a:cxn ang="0">
                    <a:pos x="128" y="28"/>
                  </a:cxn>
                  <a:cxn ang="0">
                    <a:pos x="123" y="22"/>
                  </a:cxn>
                  <a:cxn ang="0">
                    <a:pos x="47" y="0"/>
                  </a:cxn>
                </a:cxnLst>
                <a:rect l="txL" t="txT" r="txR" b="txB"/>
                <a:pathLst>
                  <a:path w="128" h="161">
                    <a:moveTo>
                      <a:pt x="47" y="0"/>
                    </a:moveTo>
                    <a:lnTo>
                      <a:pt x="0" y="39"/>
                    </a:lnTo>
                    <a:lnTo>
                      <a:pt x="19" y="100"/>
                    </a:lnTo>
                    <a:lnTo>
                      <a:pt x="19" y="111"/>
                    </a:lnTo>
                    <a:lnTo>
                      <a:pt x="19" y="122"/>
                    </a:lnTo>
                    <a:lnTo>
                      <a:pt x="14" y="139"/>
                    </a:lnTo>
                    <a:lnTo>
                      <a:pt x="14" y="144"/>
                    </a:lnTo>
                    <a:lnTo>
                      <a:pt x="19" y="150"/>
                    </a:lnTo>
                    <a:lnTo>
                      <a:pt x="33" y="161"/>
                    </a:lnTo>
                    <a:lnTo>
                      <a:pt x="47" y="161"/>
                    </a:lnTo>
                    <a:lnTo>
                      <a:pt x="61" y="161"/>
                    </a:lnTo>
                    <a:lnTo>
                      <a:pt x="80" y="155"/>
                    </a:lnTo>
                    <a:lnTo>
                      <a:pt x="90" y="150"/>
                    </a:lnTo>
                    <a:lnTo>
                      <a:pt x="95" y="150"/>
                    </a:lnTo>
                    <a:lnTo>
                      <a:pt x="99" y="144"/>
                    </a:lnTo>
                    <a:lnTo>
                      <a:pt x="104" y="139"/>
                    </a:lnTo>
                    <a:lnTo>
                      <a:pt x="109" y="127"/>
                    </a:lnTo>
                    <a:lnTo>
                      <a:pt x="109" y="122"/>
                    </a:lnTo>
                    <a:lnTo>
                      <a:pt x="109" y="116"/>
                    </a:lnTo>
                    <a:lnTo>
                      <a:pt x="114" y="111"/>
                    </a:lnTo>
                    <a:lnTo>
                      <a:pt x="118" y="105"/>
                    </a:lnTo>
                    <a:lnTo>
                      <a:pt x="123" y="89"/>
                    </a:lnTo>
                    <a:lnTo>
                      <a:pt x="123" y="83"/>
                    </a:lnTo>
                    <a:lnTo>
                      <a:pt x="118" y="72"/>
                    </a:lnTo>
                    <a:lnTo>
                      <a:pt x="118" y="61"/>
                    </a:lnTo>
                    <a:lnTo>
                      <a:pt x="123" y="61"/>
                    </a:lnTo>
                    <a:lnTo>
                      <a:pt x="128" y="44"/>
                    </a:lnTo>
                    <a:lnTo>
                      <a:pt x="128" y="28"/>
                    </a:lnTo>
                    <a:lnTo>
                      <a:pt x="123" y="2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6" name="Freeform 153"/>
              <p:cNvSpPr/>
              <p:nvPr/>
            </p:nvSpPr>
            <p:spPr>
              <a:xfrm>
                <a:off x="1605" y="1586"/>
                <a:ext cx="128" cy="161"/>
              </a:xfrm>
              <a:custGeom>
                <a:avLst/>
                <a:gdLst>
                  <a:gd name="txL" fmla="*/ 0 w 128"/>
                  <a:gd name="txT" fmla="*/ 0 h 161"/>
                  <a:gd name="txR" fmla="*/ 128 w 128"/>
                  <a:gd name="txB" fmla="*/ 161 h 161"/>
                </a:gdLst>
                <a:ahLst/>
                <a:cxnLst>
                  <a:cxn ang="0">
                    <a:pos x="47" y="0"/>
                  </a:cxn>
                  <a:cxn ang="0">
                    <a:pos x="0" y="39"/>
                  </a:cxn>
                  <a:cxn ang="0">
                    <a:pos x="19" y="100"/>
                  </a:cxn>
                  <a:cxn ang="0">
                    <a:pos x="19" y="100"/>
                  </a:cxn>
                  <a:cxn ang="0">
                    <a:pos x="19" y="111"/>
                  </a:cxn>
                  <a:cxn ang="0">
                    <a:pos x="19" y="122"/>
                  </a:cxn>
                  <a:cxn ang="0">
                    <a:pos x="14" y="139"/>
                  </a:cxn>
                  <a:cxn ang="0">
                    <a:pos x="14" y="144"/>
                  </a:cxn>
                  <a:cxn ang="0">
                    <a:pos x="14" y="144"/>
                  </a:cxn>
                  <a:cxn ang="0">
                    <a:pos x="19" y="150"/>
                  </a:cxn>
                  <a:cxn ang="0">
                    <a:pos x="33" y="161"/>
                  </a:cxn>
                  <a:cxn ang="0">
                    <a:pos x="47" y="161"/>
                  </a:cxn>
                  <a:cxn ang="0">
                    <a:pos x="61" y="161"/>
                  </a:cxn>
                  <a:cxn ang="0">
                    <a:pos x="80" y="155"/>
                  </a:cxn>
                  <a:cxn ang="0">
                    <a:pos x="90" y="150"/>
                  </a:cxn>
                  <a:cxn ang="0">
                    <a:pos x="90" y="150"/>
                  </a:cxn>
                  <a:cxn ang="0">
                    <a:pos x="95" y="150"/>
                  </a:cxn>
                  <a:cxn ang="0">
                    <a:pos x="99" y="144"/>
                  </a:cxn>
                  <a:cxn ang="0">
                    <a:pos x="104" y="139"/>
                  </a:cxn>
                  <a:cxn ang="0">
                    <a:pos x="109" y="127"/>
                  </a:cxn>
                  <a:cxn ang="0">
                    <a:pos x="109" y="127"/>
                  </a:cxn>
                  <a:cxn ang="0">
                    <a:pos x="109" y="122"/>
                  </a:cxn>
                  <a:cxn ang="0">
                    <a:pos x="109" y="122"/>
                  </a:cxn>
                  <a:cxn ang="0">
                    <a:pos x="109" y="116"/>
                  </a:cxn>
                  <a:cxn ang="0">
                    <a:pos x="114" y="111"/>
                  </a:cxn>
                  <a:cxn ang="0">
                    <a:pos x="118" y="105"/>
                  </a:cxn>
                  <a:cxn ang="0">
                    <a:pos x="123" y="89"/>
                  </a:cxn>
                  <a:cxn ang="0">
                    <a:pos x="123" y="83"/>
                  </a:cxn>
                  <a:cxn ang="0">
                    <a:pos x="118" y="72"/>
                  </a:cxn>
                  <a:cxn ang="0">
                    <a:pos x="118" y="61"/>
                  </a:cxn>
                  <a:cxn ang="0">
                    <a:pos x="123" y="61"/>
                  </a:cxn>
                  <a:cxn ang="0">
                    <a:pos x="128" y="44"/>
                  </a:cxn>
                  <a:cxn ang="0">
                    <a:pos x="128" y="28"/>
                  </a:cxn>
                  <a:cxn ang="0">
                    <a:pos x="123" y="22"/>
                  </a:cxn>
                  <a:cxn ang="0">
                    <a:pos x="47" y="0"/>
                  </a:cxn>
                </a:cxnLst>
                <a:rect l="txL" t="txT" r="txR" b="txB"/>
                <a:pathLst>
                  <a:path w="128" h="161">
                    <a:moveTo>
                      <a:pt x="47" y="0"/>
                    </a:moveTo>
                    <a:lnTo>
                      <a:pt x="0" y="39"/>
                    </a:lnTo>
                    <a:lnTo>
                      <a:pt x="19" y="100"/>
                    </a:lnTo>
                    <a:lnTo>
                      <a:pt x="19" y="111"/>
                    </a:lnTo>
                    <a:lnTo>
                      <a:pt x="19" y="122"/>
                    </a:lnTo>
                    <a:lnTo>
                      <a:pt x="14" y="139"/>
                    </a:lnTo>
                    <a:lnTo>
                      <a:pt x="14" y="144"/>
                    </a:lnTo>
                    <a:lnTo>
                      <a:pt x="19" y="150"/>
                    </a:lnTo>
                    <a:lnTo>
                      <a:pt x="33" y="161"/>
                    </a:lnTo>
                    <a:lnTo>
                      <a:pt x="47" y="161"/>
                    </a:lnTo>
                    <a:lnTo>
                      <a:pt x="61" y="161"/>
                    </a:lnTo>
                    <a:lnTo>
                      <a:pt x="80" y="155"/>
                    </a:lnTo>
                    <a:lnTo>
                      <a:pt x="90" y="150"/>
                    </a:lnTo>
                    <a:lnTo>
                      <a:pt x="95" y="150"/>
                    </a:lnTo>
                    <a:lnTo>
                      <a:pt x="99" y="144"/>
                    </a:lnTo>
                    <a:lnTo>
                      <a:pt x="104" y="139"/>
                    </a:lnTo>
                    <a:lnTo>
                      <a:pt x="109" y="127"/>
                    </a:lnTo>
                    <a:lnTo>
                      <a:pt x="109" y="122"/>
                    </a:lnTo>
                    <a:lnTo>
                      <a:pt x="109" y="116"/>
                    </a:lnTo>
                    <a:lnTo>
                      <a:pt x="114" y="111"/>
                    </a:lnTo>
                    <a:lnTo>
                      <a:pt x="118" y="105"/>
                    </a:lnTo>
                    <a:lnTo>
                      <a:pt x="123" y="89"/>
                    </a:lnTo>
                    <a:lnTo>
                      <a:pt x="123" y="83"/>
                    </a:lnTo>
                    <a:lnTo>
                      <a:pt x="118" y="72"/>
                    </a:lnTo>
                    <a:lnTo>
                      <a:pt x="118" y="61"/>
                    </a:lnTo>
                    <a:lnTo>
                      <a:pt x="123" y="61"/>
                    </a:lnTo>
                    <a:lnTo>
                      <a:pt x="128" y="44"/>
                    </a:lnTo>
                    <a:lnTo>
                      <a:pt x="128" y="28"/>
                    </a:lnTo>
                    <a:lnTo>
                      <a:pt x="123" y="22"/>
                    </a:lnTo>
                    <a:lnTo>
                      <a:pt x="47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7" name="Freeform 154"/>
              <p:cNvSpPr/>
              <p:nvPr/>
            </p:nvSpPr>
            <p:spPr>
              <a:xfrm>
                <a:off x="1690" y="1702"/>
                <a:ext cx="24" cy="6"/>
              </a:xfrm>
              <a:custGeom>
                <a:avLst/>
                <a:gdLst>
                  <a:gd name="txL" fmla="*/ 0 w 24"/>
                  <a:gd name="txT" fmla="*/ 0 h 6"/>
                  <a:gd name="txR" fmla="*/ 24 w 24"/>
                  <a:gd name="txB" fmla="*/ 6 h 6"/>
                </a:gdLst>
                <a:ahLst/>
                <a:cxnLst>
                  <a:cxn ang="0">
                    <a:pos x="24" y="6"/>
                  </a:cxn>
                  <a:cxn ang="0">
                    <a:pos x="19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24" h="6">
                    <a:moveTo>
                      <a:pt x="24" y="6"/>
                    </a:moveTo>
                    <a:lnTo>
                      <a:pt x="19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8" name="Freeform 155"/>
              <p:cNvSpPr/>
              <p:nvPr/>
            </p:nvSpPr>
            <p:spPr>
              <a:xfrm>
                <a:off x="1714" y="1652"/>
                <a:ext cx="9" cy="1"/>
              </a:xfrm>
              <a:custGeom>
                <a:avLst/>
                <a:gdLst>
                  <a:gd name="txL" fmla="*/ 0 w 9"/>
                  <a:gd name="txT" fmla="*/ 0 h 1"/>
                  <a:gd name="txR" fmla="*/ 9 w 9"/>
                  <a:gd name="txB" fmla="*/ 1 h 1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9" h="1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09" name="Freeform 156"/>
              <p:cNvSpPr/>
              <p:nvPr/>
            </p:nvSpPr>
            <p:spPr>
              <a:xfrm>
                <a:off x="1695" y="1636"/>
                <a:ext cx="5" cy="11"/>
              </a:xfrm>
              <a:custGeom>
                <a:avLst/>
                <a:gdLst>
                  <a:gd name="txL" fmla="*/ 0 w 5"/>
                  <a:gd name="txT" fmla="*/ 0 h 11"/>
                  <a:gd name="txR" fmla="*/ 5 w 5"/>
                  <a:gd name="txB" fmla="*/ 11 h 11"/>
                </a:gdLst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5" y="11"/>
                  </a:cxn>
                  <a:cxn ang="0">
                    <a:pos x="5" y="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txL" t="txT" r="txR" b="txB"/>
                <a:pathLst>
                  <a:path w="5" h="11">
                    <a:moveTo>
                      <a:pt x="0" y="11"/>
                    </a:moveTo>
                    <a:lnTo>
                      <a:pt x="0" y="11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0" name="Freeform 157"/>
              <p:cNvSpPr/>
              <p:nvPr/>
            </p:nvSpPr>
            <p:spPr>
              <a:xfrm>
                <a:off x="1690" y="1636"/>
                <a:ext cx="5" cy="11"/>
              </a:xfrm>
              <a:custGeom>
                <a:avLst/>
                <a:gdLst>
                  <a:gd name="txL" fmla="*/ 0 w 5"/>
                  <a:gd name="txT" fmla="*/ 0 h 11"/>
                  <a:gd name="txR" fmla="*/ 5 w 5"/>
                  <a:gd name="txB" fmla="*/ 11 h 11"/>
                </a:gdLst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txL" t="txT" r="txR" b="txB"/>
                <a:pathLst>
                  <a:path w="5" h="11">
                    <a:moveTo>
                      <a:pt x="0" y="11"/>
                    </a:moveTo>
                    <a:lnTo>
                      <a:pt x="0" y="11"/>
                    </a:lnTo>
                    <a:lnTo>
                      <a:pt x="5" y="11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1" name="Freeform 158"/>
              <p:cNvSpPr/>
              <p:nvPr/>
            </p:nvSpPr>
            <p:spPr>
              <a:xfrm>
                <a:off x="1681" y="1636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0" y="11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txL" t="txT" r="txR" b="txB"/>
                <a:pathLst>
                  <a:path w="9" h="11">
                    <a:moveTo>
                      <a:pt x="0" y="11"/>
                    </a:moveTo>
                    <a:lnTo>
                      <a:pt x="0" y="11"/>
                    </a:lnTo>
                    <a:lnTo>
                      <a:pt x="9" y="11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2" name="Freeform 159"/>
              <p:cNvSpPr/>
              <p:nvPr/>
            </p:nvSpPr>
            <p:spPr>
              <a:xfrm>
                <a:off x="1681" y="1636"/>
                <a:ext cx="1" cy="11"/>
              </a:xfrm>
              <a:custGeom>
                <a:avLst/>
                <a:gdLst>
                  <a:gd name="txL" fmla="*/ 0 w 1"/>
                  <a:gd name="txT" fmla="*/ 0 h 11"/>
                  <a:gd name="txR" fmla="*/ 1 w 1"/>
                  <a:gd name="txB" fmla="*/ 11 h 11"/>
                </a:gdLst>
                <a:ahLst/>
                <a:cxnLst>
                  <a:cxn ang="0">
                    <a:pos x="0" y="5"/>
                  </a:cxn>
                  <a:cxn ang="0">
                    <a:pos x="0" y="11"/>
                  </a:cxn>
                  <a:cxn ang="0">
                    <a:pos x="0" y="1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5"/>
                  </a:cxn>
                </a:cxnLst>
                <a:rect l="txL" t="txT" r="txR" b="txB"/>
                <a:pathLst>
                  <a:path w="1" h="11">
                    <a:moveTo>
                      <a:pt x="0" y="5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3" name="Freeform 160"/>
              <p:cNvSpPr/>
              <p:nvPr/>
            </p:nvSpPr>
            <p:spPr>
              <a:xfrm>
                <a:off x="1714" y="1636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5" y="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5" y="11"/>
                  </a:cxn>
                  <a:cxn ang="0">
                    <a:pos x="9" y="11"/>
                  </a:cxn>
                  <a:cxn ang="0">
                    <a:pos x="9" y="11"/>
                  </a:cxn>
                  <a:cxn ang="0">
                    <a:pos x="5" y="0"/>
                  </a:cxn>
                </a:cxnLst>
                <a:rect l="txL" t="txT" r="txR" b="txB"/>
                <a:pathLst>
                  <a:path w="9" h="11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5" y="11"/>
                    </a:lnTo>
                    <a:lnTo>
                      <a:pt x="9" y="1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4" name="Freeform 161"/>
              <p:cNvSpPr/>
              <p:nvPr/>
            </p:nvSpPr>
            <p:spPr>
              <a:xfrm>
                <a:off x="1719" y="1636"/>
                <a:ext cx="9" cy="11"/>
              </a:xfrm>
              <a:custGeom>
                <a:avLst/>
                <a:gdLst>
                  <a:gd name="txL" fmla="*/ 0 w 9"/>
                  <a:gd name="txT" fmla="*/ 0 h 11"/>
                  <a:gd name="txR" fmla="*/ 9 w 9"/>
                  <a:gd name="txB" fmla="*/ 11 h 11"/>
                </a:gdLst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4" y="11"/>
                  </a:cxn>
                  <a:cxn ang="0">
                    <a:pos x="9" y="11"/>
                  </a:cxn>
                  <a:cxn ang="0">
                    <a:pos x="4" y="11"/>
                  </a:cxn>
                  <a:cxn ang="0">
                    <a:pos x="4" y="0"/>
                  </a:cxn>
                </a:cxnLst>
                <a:rect l="txL" t="txT" r="txR" b="txB"/>
                <a:pathLst>
                  <a:path w="9" h="11">
                    <a:moveTo>
                      <a:pt x="4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4" y="11"/>
                    </a:lnTo>
                    <a:lnTo>
                      <a:pt x="9" y="11"/>
                    </a:lnTo>
                    <a:lnTo>
                      <a:pt x="4" y="1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5" name="Freeform 162"/>
              <p:cNvSpPr/>
              <p:nvPr/>
            </p:nvSpPr>
            <p:spPr>
              <a:xfrm>
                <a:off x="1723" y="1636"/>
                <a:ext cx="5" cy="11"/>
              </a:xfrm>
              <a:custGeom>
                <a:avLst/>
                <a:gdLst>
                  <a:gd name="txL" fmla="*/ 0 w 5"/>
                  <a:gd name="txT" fmla="*/ 0 h 11"/>
                  <a:gd name="txR" fmla="*/ 5 w 5"/>
                  <a:gd name="txB" fmla="*/ 11 h 11"/>
                </a:gdLst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5" y="11"/>
                  </a:cxn>
                  <a:cxn ang="0">
                    <a:pos x="5" y="5"/>
                  </a:cxn>
                  <a:cxn ang="0">
                    <a:pos x="5" y="5"/>
                  </a:cxn>
                </a:cxnLst>
                <a:rect l="txL" t="txT" r="txR" b="txB"/>
                <a:pathLst>
                  <a:path w="5" h="11">
                    <a:moveTo>
                      <a:pt x="5" y="5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5" y="11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6" name="Freeform 163"/>
              <p:cNvSpPr/>
              <p:nvPr/>
            </p:nvSpPr>
            <p:spPr>
              <a:xfrm>
                <a:off x="1638" y="1691"/>
                <a:ext cx="57" cy="45"/>
              </a:xfrm>
              <a:custGeom>
                <a:avLst/>
                <a:gdLst>
                  <a:gd name="txL" fmla="*/ 0 w 57"/>
                  <a:gd name="txT" fmla="*/ 0 h 45"/>
                  <a:gd name="txR" fmla="*/ 57 w 57"/>
                  <a:gd name="txB" fmla="*/ 45 h 45"/>
                </a:gdLst>
                <a:ahLst/>
                <a:cxnLst>
                  <a:cxn ang="0">
                    <a:pos x="57" y="45"/>
                  </a:cxn>
                  <a:cxn ang="0">
                    <a:pos x="43" y="45"/>
                  </a:cxn>
                  <a:cxn ang="0">
                    <a:pos x="33" y="34"/>
                  </a:cxn>
                  <a:cxn ang="0">
                    <a:pos x="19" y="28"/>
                  </a:cxn>
                  <a:cxn ang="0">
                    <a:pos x="5" y="17"/>
                  </a:cxn>
                  <a:cxn ang="0">
                    <a:pos x="0" y="0"/>
                  </a:cxn>
                </a:cxnLst>
                <a:rect l="txL" t="txT" r="txR" b="txB"/>
                <a:pathLst>
                  <a:path w="57" h="45">
                    <a:moveTo>
                      <a:pt x="57" y="45"/>
                    </a:moveTo>
                    <a:lnTo>
                      <a:pt x="43" y="45"/>
                    </a:lnTo>
                    <a:lnTo>
                      <a:pt x="33" y="34"/>
                    </a:lnTo>
                    <a:lnTo>
                      <a:pt x="19" y="28"/>
                    </a:lnTo>
                    <a:lnTo>
                      <a:pt x="5" y="17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7" name="Freeform 164"/>
              <p:cNvSpPr/>
              <p:nvPr/>
            </p:nvSpPr>
            <p:spPr>
              <a:xfrm>
                <a:off x="1700" y="1647"/>
                <a:ext cx="19" cy="33"/>
              </a:xfrm>
              <a:custGeom>
                <a:avLst/>
                <a:gdLst>
                  <a:gd name="txL" fmla="*/ 0 w 19"/>
                  <a:gd name="txT" fmla="*/ 0 h 33"/>
                  <a:gd name="txR" fmla="*/ 19 w 19"/>
                  <a:gd name="txB" fmla="*/ 33 h 33"/>
                </a:gdLst>
                <a:ahLst/>
                <a:cxnLst>
                  <a:cxn ang="0">
                    <a:pos x="14" y="0"/>
                  </a:cxn>
                  <a:cxn ang="0">
                    <a:pos x="14" y="11"/>
                  </a:cxn>
                  <a:cxn ang="0">
                    <a:pos x="19" y="28"/>
                  </a:cxn>
                  <a:cxn ang="0">
                    <a:pos x="19" y="33"/>
                  </a:cxn>
                  <a:cxn ang="0">
                    <a:pos x="14" y="33"/>
                  </a:cxn>
                  <a:cxn ang="0">
                    <a:pos x="9" y="33"/>
                  </a:cxn>
                  <a:cxn ang="0">
                    <a:pos x="4" y="33"/>
                  </a:cxn>
                  <a:cxn ang="0">
                    <a:pos x="4" y="33"/>
                  </a:cxn>
                  <a:cxn ang="0">
                    <a:pos x="0" y="28"/>
                  </a:cxn>
                </a:cxnLst>
                <a:rect l="txL" t="txT" r="txR" b="txB"/>
                <a:pathLst>
                  <a:path w="19" h="33">
                    <a:moveTo>
                      <a:pt x="14" y="0"/>
                    </a:moveTo>
                    <a:lnTo>
                      <a:pt x="14" y="11"/>
                    </a:lnTo>
                    <a:lnTo>
                      <a:pt x="19" y="28"/>
                    </a:lnTo>
                    <a:lnTo>
                      <a:pt x="19" y="33"/>
                    </a:lnTo>
                    <a:lnTo>
                      <a:pt x="14" y="33"/>
                    </a:lnTo>
                    <a:lnTo>
                      <a:pt x="9" y="33"/>
                    </a:lnTo>
                    <a:lnTo>
                      <a:pt x="4" y="33"/>
                    </a:lnTo>
                    <a:lnTo>
                      <a:pt x="0" y="28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8" name="Freeform 165"/>
              <p:cNvSpPr/>
              <p:nvPr/>
            </p:nvSpPr>
            <p:spPr>
              <a:xfrm>
                <a:off x="1681" y="1647"/>
                <a:ext cx="19" cy="11"/>
              </a:xfrm>
              <a:custGeom>
                <a:avLst/>
                <a:gdLst>
                  <a:gd name="txL" fmla="*/ 0 w 19"/>
                  <a:gd name="txT" fmla="*/ 0 h 11"/>
                  <a:gd name="txR" fmla="*/ 19 w 19"/>
                  <a:gd name="txB" fmla="*/ 11 h 11"/>
                </a:gdLst>
                <a:ahLst/>
                <a:cxnLst>
                  <a:cxn ang="0">
                    <a:pos x="19" y="11"/>
                  </a:cxn>
                  <a:cxn ang="0">
                    <a:pos x="19" y="5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4" y="5"/>
                  </a:cxn>
                  <a:cxn ang="0">
                    <a:pos x="19" y="11"/>
                  </a:cxn>
                </a:cxnLst>
                <a:rect l="txL" t="txT" r="txR" b="txB"/>
                <a:pathLst>
                  <a:path w="19" h="11">
                    <a:moveTo>
                      <a:pt x="19" y="11"/>
                    </a:moveTo>
                    <a:lnTo>
                      <a:pt x="19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4" y="5"/>
                    </a:lnTo>
                    <a:lnTo>
                      <a:pt x="19" y="1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19" name="Freeform 166"/>
              <p:cNvSpPr/>
              <p:nvPr/>
            </p:nvSpPr>
            <p:spPr>
              <a:xfrm>
                <a:off x="1609" y="2407"/>
                <a:ext cx="62" cy="11"/>
              </a:xfrm>
              <a:custGeom>
                <a:avLst/>
                <a:gdLst>
                  <a:gd name="txL" fmla="*/ 0 w 62"/>
                  <a:gd name="txT" fmla="*/ 0 h 11"/>
                  <a:gd name="txR" fmla="*/ 62 w 62"/>
                  <a:gd name="txB" fmla="*/ 11 h 11"/>
                </a:gdLst>
                <a:ahLst/>
                <a:cxnLst>
                  <a:cxn ang="0">
                    <a:pos x="62" y="5"/>
                  </a:cxn>
                  <a:cxn ang="0">
                    <a:pos x="53" y="11"/>
                  </a:cxn>
                  <a:cxn ang="0">
                    <a:pos x="38" y="11"/>
                  </a:cxn>
                  <a:cxn ang="0">
                    <a:pos x="34" y="11"/>
                  </a:cxn>
                  <a:cxn ang="0">
                    <a:pos x="24" y="11"/>
                  </a:cxn>
                  <a:cxn ang="0">
                    <a:pos x="15" y="11"/>
                  </a:cxn>
                  <a:cxn ang="0">
                    <a:pos x="5" y="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62" h="11">
                    <a:moveTo>
                      <a:pt x="62" y="5"/>
                    </a:moveTo>
                    <a:lnTo>
                      <a:pt x="53" y="11"/>
                    </a:lnTo>
                    <a:lnTo>
                      <a:pt x="38" y="11"/>
                    </a:lnTo>
                    <a:lnTo>
                      <a:pt x="34" y="11"/>
                    </a:lnTo>
                    <a:lnTo>
                      <a:pt x="24" y="11"/>
                    </a:lnTo>
                    <a:lnTo>
                      <a:pt x="15" y="11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0" name="Freeform 167"/>
              <p:cNvSpPr/>
              <p:nvPr/>
            </p:nvSpPr>
            <p:spPr>
              <a:xfrm>
                <a:off x="1866" y="2407"/>
                <a:ext cx="66" cy="22"/>
              </a:xfrm>
              <a:custGeom>
                <a:avLst/>
                <a:gdLst>
                  <a:gd name="txL" fmla="*/ 0 w 66"/>
                  <a:gd name="txT" fmla="*/ 0 h 22"/>
                  <a:gd name="txR" fmla="*/ 66 w 66"/>
                  <a:gd name="txB" fmla="*/ 22 h 22"/>
                </a:gdLst>
                <a:ahLst/>
                <a:cxnLst>
                  <a:cxn ang="0">
                    <a:pos x="0" y="11"/>
                  </a:cxn>
                  <a:cxn ang="0">
                    <a:pos x="4" y="16"/>
                  </a:cxn>
                  <a:cxn ang="0">
                    <a:pos x="9" y="16"/>
                  </a:cxn>
                  <a:cxn ang="0">
                    <a:pos x="19" y="16"/>
                  </a:cxn>
                  <a:cxn ang="0">
                    <a:pos x="33" y="22"/>
                  </a:cxn>
                  <a:cxn ang="0">
                    <a:pos x="42" y="16"/>
                  </a:cxn>
                  <a:cxn ang="0">
                    <a:pos x="57" y="16"/>
                  </a:cxn>
                  <a:cxn ang="0">
                    <a:pos x="61" y="11"/>
                  </a:cxn>
                  <a:cxn ang="0">
                    <a:pos x="66" y="0"/>
                  </a:cxn>
                </a:cxnLst>
                <a:rect l="txL" t="txT" r="txR" b="txB"/>
                <a:pathLst>
                  <a:path w="66" h="22">
                    <a:moveTo>
                      <a:pt x="0" y="11"/>
                    </a:moveTo>
                    <a:lnTo>
                      <a:pt x="4" y="16"/>
                    </a:lnTo>
                    <a:lnTo>
                      <a:pt x="9" y="16"/>
                    </a:lnTo>
                    <a:lnTo>
                      <a:pt x="19" y="16"/>
                    </a:lnTo>
                    <a:lnTo>
                      <a:pt x="33" y="22"/>
                    </a:lnTo>
                    <a:lnTo>
                      <a:pt x="42" y="16"/>
                    </a:lnTo>
                    <a:lnTo>
                      <a:pt x="57" y="16"/>
                    </a:lnTo>
                    <a:lnTo>
                      <a:pt x="61" y="11"/>
                    </a:lnTo>
                    <a:lnTo>
                      <a:pt x="66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1" name="Freeform 168"/>
              <p:cNvSpPr/>
              <p:nvPr/>
            </p:nvSpPr>
            <p:spPr>
              <a:xfrm>
                <a:off x="1595" y="1536"/>
                <a:ext cx="142" cy="150"/>
              </a:xfrm>
              <a:custGeom>
                <a:avLst/>
                <a:gdLst>
                  <a:gd name="txL" fmla="*/ 0 w 142"/>
                  <a:gd name="txT" fmla="*/ 0 h 150"/>
                  <a:gd name="txR" fmla="*/ 142 w 142"/>
                  <a:gd name="txB" fmla="*/ 150 h 150"/>
                </a:gdLst>
                <a:ahLst/>
                <a:cxnLst>
                  <a:cxn ang="0">
                    <a:pos x="29" y="17"/>
                  </a:cxn>
                  <a:cxn ang="0">
                    <a:pos x="38" y="6"/>
                  </a:cxn>
                  <a:cxn ang="0">
                    <a:pos x="52" y="0"/>
                  </a:cxn>
                  <a:cxn ang="0">
                    <a:pos x="81" y="0"/>
                  </a:cxn>
                  <a:cxn ang="0">
                    <a:pos x="100" y="11"/>
                  </a:cxn>
                  <a:cxn ang="0">
                    <a:pos x="114" y="22"/>
                  </a:cxn>
                  <a:cxn ang="0">
                    <a:pos x="119" y="28"/>
                  </a:cxn>
                  <a:cxn ang="0">
                    <a:pos x="128" y="33"/>
                  </a:cxn>
                  <a:cxn ang="0">
                    <a:pos x="138" y="39"/>
                  </a:cxn>
                  <a:cxn ang="0">
                    <a:pos x="142" y="50"/>
                  </a:cxn>
                  <a:cxn ang="0">
                    <a:pos x="142" y="61"/>
                  </a:cxn>
                  <a:cxn ang="0">
                    <a:pos x="138" y="72"/>
                  </a:cxn>
                  <a:cxn ang="0">
                    <a:pos x="128" y="78"/>
                  </a:cxn>
                  <a:cxn ang="0">
                    <a:pos x="109" y="83"/>
                  </a:cxn>
                  <a:cxn ang="0">
                    <a:pos x="105" y="83"/>
                  </a:cxn>
                  <a:cxn ang="0">
                    <a:pos x="95" y="83"/>
                  </a:cxn>
                  <a:cxn ang="0">
                    <a:pos x="86" y="83"/>
                  </a:cxn>
                  <a:cxn ang="0">
                    <a:pos x="76" y="83"/>
                  </a:cxn>
                  <a:cxn ang="0">
                    <a:pos x="57" y="78"/>
                  </a:cxn>
                  <a:cxn ang="0">
                    <a:pos x="62" y="89"/>
                  </a:cxn>
                  <a:cxn ang="0">
                    <a:pos x="57" y="100"/>
                  </a:cxn>
                  <a:cxn ang="0">
                    <a:pos x="57" y="111"/>
                  </a:cxn>
                  <a:cxn ang="0">
                    <a:pos x="48" y="111"/>
                  </a:cxn>
                  <a:cxn ang="0">
                    <a:pos x="48" y="100"/>
                  </a:cxn>
                  <a:cxn ang="0">
                    <a:pos x="48" y="94"/>
                  </a:cxn>
                  <a:cxn ang="0">
                    <a:pos x="43" y="94"/>
                  </a:cxn>
                  <a:cxn ang="0">
                    <a:pos x="43" y="89"/>
                  </a:cxn>
                  <a:cxn ang="0">
                    <a:pos x="33" y="89"/>
                  </a:cxn>
                  <a:cxn ang="0">
                    <a:pos x="29" y="94"/>
                  </a:cxn>
                  <a:cxn ang="0">
                    <a:pos x="24" y="100"/>
                  </a:cxn>
                  <a:cxn ang="0">
                    <a:pos x="24" y="105"/>
                  </a:cxn>
                  <a:cxn ang="0">
                    <a:pos x="24" y="111"/>
                  </a:cxn>
                  <a:cxn ang="0">
                    <a:pos x="29" y="116"/>
                  </a:cxn>
                  <a:cxn ang="0">
                    <a:pos x="33" y="128"/>
                  </a:cxn>
                  <a:cxn ang="0">
                    <a:pos x="33" y="133"/>
                  </a:cxn>
                  <a:cxn ang="0">
                    <a:pos x="33" y="144"/>
                  </a:cxn>
                  <a:cxn ang="0">
                    <a:pos x="29" y="150"/>
                  </a:cxn>
                  <a:cxn ang="0">
                    <a:pos x="24" y="144"/>
                  </a:cxn>
                  <a:cxn ang="0">
                    <a:pos x="14" y="133"/>
                  </a:cxn>
                  <a:cxn ang="0">
                    <a:pos x="10" y="122"/>
                  </a:cxn>
                  <a:cxn ang="0">
                    <a:pos x="0" y="94"/>
                  </a:cxn>
                  <a:cxn ang="0">
                    <a:pos x="0" y="72"/>
                  </a:cxn>
                  <a:cxn ang="0">
                    <a:pos x="5" y="44"/>
                  </a:cxn>
                  <a:cxn ang="0">
                    <a:pos x="14" y="28"/>
                  </a:cxn>
                  <a:cxn ang="0">
                    <a:pos x="29" y="17"/>
                  </a:cxn>
                </a:cxnLst>
                <a:rect l="txL" t="txT" r="txR" b="txB"/>
                <a:pathLst>
                  <a:path w="142" h="150">
                    <a:moveTo>
                      <a:pt x="29" y="17"/>
                    </a:moveTo>
                    <a:lnTo>
                      <a:pt x="38" y="6"/>
                    </a:lnTo>
                    <a:lnTo>
                      <a:pt x="52" y="0"/>
                    </a:lnTo>
                    <a:lnTo>
                      <a:pt x="81" y="0"/>
                    </a:lnTo>
                    <a:lnTo>
                      <a:pt x="100" y="11"/>
                    </a:lnTo>
                    <a:lnTo>
                      <a:pt x="114" y="22"/>
                    </a:lnTo>
                    <a:lnTo>
                      <a:pt x="119" y="28"/>
                    </a:lnTo>
                    <a:lnTo>
                      <a:pt x="128" y="33"/>
                    </a:lnTo>
                    <a:lnTo>
                      <a:pt x="138" y="39"/>
                    </a:lnTo>
                    <a:lnTo>
                      <a:pt x="142" y="50"/>
                    </a:lnTo>
                    <a:lnTo>
                      <a:pt x="142" y="61"/>
                    </a:lnTo>
                    <a:lnTo>
                      <a:pt x="138" y="72"/>
                    </a:lnTo>
                    <a:lnTo>
                      <a:pt x="128" y="78"/>
                    </a:lnTo>
                    <a:lnTo>
                      <a:pt x="109" y="83"/>
                    </a:lnTo>
                    <a:lnTo>
                      <a:pt x="105" y="83"/>
                    </a:lnTo>
                    <a:lnTo>
                      <a:pt x="95" y="83"/>
                    </a:lnTo>
                    <a:lnTo>
                      <a:pt x="86" y="83"/>
                    </a:lnTo>
                    <a:lnTo>
                      <a:pt x="76" y="83"/>
                    </a:lnTo>
                    <a:lnTo>
                      <a:pt x="57" y="78"/>
                    </a:lnTo>
                    <a:lnTo>
                      <a:pt x="62" y="89"/>
                    </a:lnTo>
                    <a:lnTo>
                      <a:pt x="57" y="100"/>
                    </a:lnTo>
                    <a:lnTo>
                      <a:pt x="57" y="111"/>
                    </a:lnTo>
                    <a:lnTo>
                      <a:pt x="48" y="111"/>
                    </a:lnTo>
                    <a:lnTo>
                      <a:pt x="48" y="100"/>
                    </a:lnTo>
                    <a:lnTo>
                      <a:pt x="48" y="94"/>
                    </a:lnTo>
                    <a:lnTo>
                      <a:pt x="43" y="94"/>
                    </a:lnTo>
                    <a:lnTo>
                      <a:pt x="43" y="89"/>
                    </a:lnTo>
                    <a:lnTo>
                      <a:pt x="33" y="89"/>
                    </a:lnTo>
                    <a:lnTo>
                      <a:pt x="29" y="94"/>
                    </a:lnTo>
                    <a:lnTo>
                      <a:pt x="24" y="100"/>
                    </a:lnTo>
                    <a:lnTo>
                      <a:pt x="24" y="105"/>
                    </a:lnTo>
                    <a:lnTo>
                      <a:pt x="24" y="111"/>
                    </a:lnTo>
                    <a:lnTo>
                      <a:pt x="29" y="116"/>
                    </a:lnTo>
                    <a:lnTo>
                      <a:pt x="33" y="128"/>
                    </a:lnTo>
                    <a:lnTo>
                      <a:pt x="33" y="133"/>
                    </a:lnTo>
                    <a:lnTo>
                      <a:pt x="33" y="144"/>
                    </a:lnTo>
                    <a:lnTo>
                      <a:pt x="29" y="150"/>
                    </a:lnTo>
                    <a:lnTo>
                      <a:pt x="24" y="144"/>
                    </a:lnTo>
                    <a:lnTo>
                      <a:pt x="14" y="133"/>
                    </a:lnTo>
                    <a:lnTo>
                      <a:pt x="10" y="122"/>
                    </a:lnTo>
                    <a:lnTo>
                      <a:pt x="0" y="94"/>
                    </a:lnTo>
                    <a:lnTo>
                      <a:pt x="0" y="72"/>
                    </a:lnTo>
                    <a:lnTo>
                      <a:pt x="5" y="44"/>
                    </a:lnTo>
                    <a:lnTo>
                      <a:pt x="14" y="28"/>
                    </a:lnTo>
                    <a:lnTo>
                      <a:pt x="29" y="1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2" name="Freeform 169"/>
              <p:cNvSpPr/>
              <p:nvPr/>
            </p:nvSpPr>
            <p:spPr>
              <a:xfrm>
                <a:off x="1595" y="1536"/>
                <a:ext cx="142" cy="150"/>
              </a:xfrm>
              <a:custGeom>
                <a:avLst/>
                <a:gdLst>
                  <a:gd name="txL" fmla="*/ 0 w 142"/>
                  <a:gd name="txT" fmla="*/ 0 h 150"/>
                  <a:gd name="txR" fmla="*/ 142 w 142"/>
                  <a:gd name="txB" fmla="*/ 150 h 150"/>
                </a:gdLst>
                <a:ahLst/>
                <a:cxnLst>
                  <a:cxn ang="0">
                    <a:pos x="29" y="17"/>
                  </a:cxn>
                  <a:cxn ang="0">
                    <a:pos x="38" y="6"/>
                  </a:cxn>
                  <a:cxn ang="0">
                    <a:pos x="52" y="0"/>
                  </a:cxn>
                  <a:cxn ang="0">
                    <a:pos x="81" y="0"/>
                  </a:cxn>
                  <a:cxn ang="0">
                    <a:pos x="100" y="11"/>
                  </a:cxn>
                  <a:cxn ang="0">
                    <a:pos x="114" y="22"/>
                  </a:cxn>
                  <a:cxn ang="0">
                    <a:pos x="119" y="28"/>
                  </a:cxn>
                  <a:cxn ang="0">
                    <a:pos x="128" y="33"/>
                  </a:cxn>
                  <a:cxn ang="0">
                    <a:pos x="138" y="39"/>
                  </a:cxn>
                  <a:cxn ang="0">
                    <a:pos x="142" y="50"/>
                  </a:cxn>
                  <a:cxn ang="0">
                    <a:pos x="142" y="61"/>
                  </a:cxn>
                  <a:cxn ang="0">
                    <a:pos x="138" y="72"/>
                  </a:cxn>
                  <a:cxn ang="0">
                    <a:pos x="128" y="78"/>
                  </a:cxn>
                  <a:cxn ang="0">
                    <a:pos x="109" y="83"/>
                  </a:cxn>
                  <a:cxn ang="0">
                    <a:pos x="105" y="83"/>
                  </a:cxn>
                  <a:cxn ang="0">
                    <a:pos x="95" y="83"/>
                  </a:cxn>
                  <a:cxn ang="0">
                    <a:pos x="86" y="83"/>
                  </a:cxn>
                  <a:cxn ang="0">
                    <a:pos x="76" y="83"/>
                  </a:cxn>
                  <a:cxn ang="0">
                    <a:pos x="57" y="78"/>
                  </a:cxn>
                  <a:cxn ang="0">
                    <a:pos x="62" y="89"/>
                  </a:cxn>
                  <a:cxn ang="0">
                    <a:pos x="57" y="100"/>
                  </a:cxn>
                  <a:cxn ang="0">
                    <a:pos x="57" y="111"/>
                  </a:cxn>
                  <a:cxn ang="0">
                    <a:pos x="48" y="111"/>
                  </a:cxn>
                  <a:cxn ang="0">
                    <a:pos x="48" y="100"/>
                  </a:cxn>
                  <a:cxn ang="0">
                    <a:pos x="48" y="94"/>
                  </a:cxn>
                  <a:cxn ang="0">
                    <a:pos x="43" y="94"/>
                  </a:cxn>
                  <a:cxn ang="0">
                    <a:pos x="43" y="89"/>
                  </a:cxn>
                  <a:cxn ang="0">
                    <a:pos x="33" y="89"/>
                  </a:cxn>
                  <a:cxn ang="0">
                    <a:pos x="29" y="94"/>
                  </a:cxn>
                  <a:cxn ang="0">
                    <a:pos x="24" y="100"/>
                  </a:cxn>
                  <a:cxn ang="0">
                    <a:pos x="24" y="105"/>
                  </a:cxn>
                  <a:cxn ang="0">
                    <a:pos x="24" y="111"/>
                  </a:cxn>
                  <a:cxn ang="0">
                    <a:pos x="29" y="116"/>
                  </a:cxn>
                  <a:cxn ang="0">
                    <a:pos x="33" y="128"/>
                  </a:cxn>
                  <a:cxn ang="0">
                    <a:pos x="33" y="133"/>
                  </a:cxn>
                  <a:cxn ang="0">
                    <a:pos x="33" y="144"/>
                  </a:cxn>
                  <a:cxn ang="0">
                    <a:pos x="29" y="150"/>
                  </a:cxn>
                  <a:cxn ang="0">
                    <a:pos x="24" y="144"/>
                  </a:cxn>
                  <a:cxn ang="0">
                    <a:pos x="14" y="133"/>
                  </a:cxn>
                  <a:cxn ang="0">
                    <a:pos x="10" y="122"/>
                  </a:cxn>
                  <a:cxn ang="0">
                    <a:pos x="0" y="94"/>
                  </a:cxn>
                  <a:cxn ang="0">
                    <a:pos x="0" y="72"/>
                  </a:cxn>
                  <a:cxn ang="0">
                    <a:pos x="5" y="44"/>
                  </a:cxn>
                  <a:cxn ang="0">
                    <a:pos x="14" y="28"/>
                  </a:cxn>
                  <a:cxn ang="0">
                    <a:pos x="29" y="17"/>
                  </a:cxn>
                </a:cxnLst>
                <a:rect l="txL" t="txT" r="txR" b="txB"/>
                <a:pathLst>
                  <a:path w="142" h="150">
                    <a:moveTo>
                      <a:pt x="29" y="17"/>
                    </a:moveTo>
                    <a:lnTo>
                      <a:pt x="38" y="6"/>
                    </a:lnTo>
                    <a:lnTo>
                      <a:pt x="52" y="0"/>
                    </a:lnTo>
                    <a:lnTo>
                      <a:pt x="81" y="0"/>
                    </a:lnTo>
                    <a:lnTo>
                      <a:pt x="100" y="11"/>
                    </a:lnTo>
                    <a:lnTo>
                      <a:pt x="114" y="22"/>
                    </a:lnTo>
                    <a:lnTo>
                      <a:pt x="119" y="28"/>
                    </a:lnTo>
                    <a:lnTo>
                      <a:pt x="128" y="33"/>
                    </a:lnTo>
                    <a:lnTo>
                      <a:pt x="138" y="39"/>
                    </a:lnTo>
                    <a:lnTo>
                      <a:pt x="142" y="50"/>
                    </a:lnTo>
                    <a:lnTo>
                      <a:pt x="142" y="61"/>
                    </a:lnTo>
                    <a:lnTo>
                      <a:pt x="138" y="72"/>
                    </a:lnTo>
                    <a:lnTo>
                      <a:pt x="128" y="78"/>
                    </a:lnTo>
                    <a:lnTo>
                      <a:pt x="109" y="83"/>
                    </a:lnTo>
                    <a:lnTo>
                      <a:pt x="105" y="83"/>
                    </a:lnTo>
                    <a:lnTo>
                      <a:pt x="95" y="83"/>
                    </a:lnTo>
                    <a:lnTo>
                      <a:pt x="86" y="83"/>
                    </a:lnTo>
                    <a:lnTo>
                      <a:pt x="76" y="83"/>
                    </a:lnTo>
                    <a:lnTo>
                      <a:pt x="57" y="78"/>
                    </a:lnTo>
                    <a:lnTo>
                      <a:pt x="62" y="89"/>
                    </a:lnTo>
                    <a:lnTo>
                      <a:pt x="57" y="100"/>
                    </a:lnTo>
                    <a:lnTo>
                      <a:pt x="57" y="111"/>
                    </a:lnTo>
                    <a:lnTo>
                      <a:pt x="48" y="111"/>
                    </a:lnTo>
                    <a:lnTo>
                      <a:pt x="48" y="100"/>
                    </a:lnTo>
                    <a:lnTo>
                      <a:pt x="48" y="94"/>
                    </a:lnTo>
                    <a:lnTo>
                      <a:pt x="43" y="94"/>
                    </a:lnTo>
                    <a:lnTo>
                      <a:pt x="43" y="89"/>
                    </a:lnTo>
                    <a:lnTo>
                      <a:pt x="33" y="89"/>
                    </a:lnTo>
                    <a:lnTo>
                      <a:pt x="29" y="94"/>
                    </a:lnTo>
                    <a:lnTo>
                      <a:pt x="24" y="100"/>
                    </a:lnTo>
                    <a:lnTo>
                      <a:pt x="24" y="105"/>
                    </a:lnTo>
                    <a:lnTo>
                      <a:pt x="24" y="111"/>
                    </a:lnTo>
                    <a:lnTo>
                      <a:pt x="29" y="116"/>
                    </a:lnTo>
                    <a:lnTo>
                      <a:pt x="33" y="128"/>
                    </a:lnTo>
                    <a:lnTo>
                      <a:pt x="33" y="133"/>
                    </a:lnTo>
                    <a:lnTo>
                      <a:pt x="33" y="144"/>
                    </a:lnTo>
                    <a:lnTo>
                      <a:pt x="29" y="150"/>
                    </a:lnTo>
                    <a:lnTo>
                      <a:pt x="24" y="144"/>
                    </a:lnTo>
                    <a:lnTo>
                      <a:pt x="14" y="133"/>
                    </a:lnTo>
                    <a:lnTo>
                      <a:pt x="10" y="122"/>
                    </a:lnTo>
                    <a:lnTo>
                      <a:pt x="0" y="94"/>
                    </a:lnTo>
                    <a:lnTo>
                      <a:pt x="0" y="72"/>
                    </a:lnTo>
                    <a:lnTo>
                      <a:pt x="5" y="44"/>
                    </a:lnTo>
                    <a:lnTo>
                      <a:pt x="14" y="28"/>
                    </a:lnTo>
                    <a:lnTo>
                      <a:pt x="29" y="1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3" name="Freeform 170"/>
              <p:cNvSpPr/>
              <p:nvPr/>
            </p:nvSpPr>
            <p:spPr>
              <a:xfrm>
                <a:off x="1875" y="2529"/>
                <a:ext cx="152" cy="111"/>
              </a:xfrm>
              <a:custGeom>
                <a:avLst/>
                <a:gdLst>
                  <a:gd name="txL" fmla="*/ 0 w 152"/>
                  <a:gd name="txT" fmla="*/ 0 h 111"/>
                  <a:gd name="txR" fmla="*/ 152 w 152"/>
                  <a:gd name="txB" fmla="*/ 111 h 111"/>
                </a:gdLst>
                <a:ahLst/>
                <a:cxnLst>
                  <a:cxn ang="0">
                    <a:pos x="14" y="0"/>
                  </a:cxn>
                  <a:cxn ang="0">
                    <a:pos x="14" y="11"/>
                  </a:cxn>
                  <a:cxn ang="0">
                    <a:pos x="24" y="16"/>
                  </a:cxn>
                  <a:cxn ang="0">
                    <a:pos x="29" y="22"/>
                  </a:cxn>
                  <a:cxn ang="0">
                    <a:pos x="38" y="22"/>
                  </a:cxn>
                  <a:cxn ang="0">
                    <a:pos x="48" y="28"/>
                  </a:cxn>
                  <a:cxn ang="0">
                    <a:pos x="57" y="28"/>
                  </a:cxn>
                  <a:cxn ang="0">
                    <a:pos x="62" y="22"/>
                  </a:cxn>
                  <a:cxn ang="0">
                    <a:pos x="71" y="16"/>
                  </a:cxn>
                  <a:cxn ang="0">
                    <a:pos x="81" y="5"/>
                  </a:cxn>
                  <a:cxn ang="0">
                    <a:pos x="90" y="28"/>
                  </a:cxn>
                  <a:cxn ang="0">
                    <a:pos x="100" y="33"/>
                  </a:cxn>
                  <a:cxn ang="0">
                    <a:pos x="109" y="44"/>
                  </a:cxn>
                  <a:cxn ang="0">
                    <a:pos x="133" y="55"/>
                  </a:cxn>
                  <a:cxn ang="0">
                    <a:pos x="138" y="61"/>
                  </a:cxn>
                  <a:cxn ang="0">
                    <a:pos x="147" y="72"/>
                  </a:cxn>
                  <a:cxn ang="0">
                    <a:pos x="152" y="78"/>
                  </a:cxn>
                  <a:cxn ang="0">
                    <a:pos x="152" y="83"/>
                  </a:cxn>
                  <a:cxn ang="0">
                    <a:pos x="152" y="94"/>
                  </a:cxn>
                  <a:cxn ang="0">
                    <a:pos x="147" y="100"/>
                  </a:cxn>
                  <a:cxn ang="0">
                    <a:pos x="138" y="105"/>
                  </a:cxn>
                  <a:cxn ang="0">
                    <a:pos x="133" y="105"/>
                  </a:cxn>
                  <a:cxn ang="0">
                    <a:pos x="119" y="111"/>
                  </a:cxn>
                  <a:cxn ang="0">
                    <a:pos x="105" y="111"/>
                  </a:cxn>
                  <a:cxn ang="0">
                    <a:pos x="86" y="105"/>
                  </a:cxn>
                  <a:cxn ang="0">
                    <a:pos x="76" y="94"/>
                  </a:cxn>
                  <a:cxn ang="0">
                    <a:pos x="52" y="78"/>
                  </a:cxn>
                  <a:cxn ang="0">
                    <a:pos x="33" y="66"/>
                  </a:cxn>
                  <a:cxn ang="0">
                    <a:pos x="19" y="66"/>
                  </a:cxn>
                  <a:cxn ang="0">
                    <a:pos x="10" y="61"/>
                  </a:cxn>
                  <a:cxn ang="0">
                    <a:pos x="5" y="50"/>
                  </a:cxn>
                  <a:cxn ang="0">
                    <a:pos x="0" y="28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14" y="0"/>
                  </a:cxn>
                </a:cxnLst>
                <a:rect l="txL" t="txT" r="txR" b="txB"/>
                <a:pathLst>
                  <a:path w="152" h="111">
                    <a:moveTo>
                      <a:pt x="14" y="0"/>
                    </a:moveTo>
                    <a:lnTo>
                      <a:pt x="14" y="11"/>
                    </a:lnTo>
                    <a:lnTo>
                      <a:pt x="24" y="16"/>
                    </a:lnTo>
                    <a:lnTo>
                      <a:pt x="29" y="22"/>
                    </a:lnTo>
                    <a:lnTo>
                      <a:pt x="38" y="22"/>
                    </a:lnTo>
                    <a:lnTo>
                      <a:pt x="48" y="28"/>
                    </a:lnTo>
                    <a:lnTo>
                      <a:pt x="57" y="28"/>
                    </a:lnTo>
                    <a:lnTo>
                      <a:pt x="62" y="22"/>
                    </a:lnTo>
                    <a:lnTo>
                      <a:pt x="71" y="16"/>
                    </a:lnTo>
                    <a:lnTo>
                      <a:pt x="81" y="5"/>
                    </a:lnTo>
                    <a:lnTo>
                      <a:pt x="90" y="28"/>
                    </a:lnTo>
                    <a:lnTo>
                      <a:pt x="100" y="33"/>
                    </a:lnTo>
                    <a:lnTo>
                      <a:pt x="109" y="44"/>
                    </a:lnTo>
                    <a:lnTo>
                      <a:pt x="133" y="55"/>
                    </a:lnTo>
                    <a:lnTo>
                      <a:pt x="138" y="61"/>
                    </a:lnTo>
                    <a:lnTo>
                      <a:pt x="147" y="72"/>
                    </a:lnTo>
                    <a:lnTo>
                      <a:pt x="152" y="78"/>
                    </a:lnTo>
                    <a:lnTo>
                      <a:pt x="152" y="83"/>
                    </a:lnTo>
                    <a:lnTo>
                      <a:pt x="152" y="94"/>
                    </a:lnTo>
                    <a:lnTo>
                      <a:pt x="147" y="100"/>
                    </a:lnTo>
                    <a:lnTo>
                      <a:pt x="138" y="105"/>
                    </a:lnTo>
                    <a:lnTo>
                      <a:pt x="133" y="105"/>
                    </a:lnTo>
                    <a:lnTo>
                      <a:pt x="119" y="111"/>
                    </a:lnTo>
                    <a:lnTo>
                      <a:pt x="105" y="111"/>
                    </a:lnTo>
                    <a:lnTo>
                      <a:pt x="86" y="105"/>
                    </a:lnTo>
                    <a:lnTo>
                      <a:pt x="76" y="94"/>
                    </a:lnTo>
                    <a:lnTo>
                      <a:pt x="52" y="78"/>
                    </a:lnTo>
                    <a:lnTo>
                      <a:pt x="33" y="66"/>
                    </a:lnTo>
                    <a:lnTo>
                      <a:pt x="19" y="66"/>
                    </a:lnTo>
                    <a:lnTo>
                      <a:pt x="10" y="61"/>
                    </a:lnTo>
                    <a:lnTo>
                      <a:pt x="5" y="50"/>
                    </a:lnTo>
                    <a:lnTo>
                      <a:pt x="0" y="28"/>
                    </a:lnTo>
                    <a:lnTo>
                      <a:pt x="5" y="16"/>
                    </a:lnTo>
                    <a:lnTo>
                      <a:pt x="5" y="11"/>
                    </a:lnTo>
                    <a:lnTo>
                      <a:pt x="1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4" name="Freeform 171"/>
              <p:cNvSpPr/>
              <p:nvPr/>
            </p:nvSpPr>
            <p:spPr>
              <a:xfrm>
                <a:off x="1581" y="2523"/>
                <a:ext cx="90" cy="122"/>
              </a:xfrm>
              <a:custGeom>
                <a:avLst/>
                <a:gdLst>
                  <a:gd name="txL" fmla="*/ 0 w 90"/>
                  <a:gd name="txT" fmla="*/ 0 h 122"/>
                  <a:gd name="txR" fmla="*/ 90 w 90"/>
                  <a:gd name="txB" fmla="*/ 122 h 122"/>
                </a:gdLst>
                <a:ahLst/>
                <a:cxnLst>
                  <a:cxn ang="0">
                    <a:pos x="33" y="6"/>
                  </a:cxn>
                  <a:cxn ang="0">
                    <a:pos x="43" y="11"/>
                  </a:cxn>
                  <a:cxn ang="0">
                    <a:pos x="52" y="11"/>
                  </a:cxn>
                  <a:cxn ang="0">
                    <a:pos x="62" y="17"/>
                  </a:cxn>
                  <a:cxn ang="0">
                    <a:pos x="66" y="11"/>
                  </a:cxn>
                  <a:cxn ang="0">
                    <a:pos x="76" y="6"/>
                  </a:cxn>
                  <a:cxn ang="0">
                    <a:pos x="81" y="0"/>
                  </a:cxn>
                  <a:cxn ang="0">
                    <a:pos x="85" y="6"/>
                  </a:cxn>
                  <a:cxn ang="0">
                    <a:pos x="90" y="39"/>
                  </a:cxn>
                  <a:cxn ang="0">
                    <a:pos x="85" y="50"/>
                  </a:cxn>
                  <a:cxn ang="0">
                    <a:pos x="76" y="56"/>
                  </a:cxn>
                  <a:cxn ang="0">
                    <a:pos x="71" y="78"/>
                  </a:cxn>
                  <a:cxn ang="0">
                    <a:pos x="66" y="95"/>
                  </a:cxn>
                  <a:cxn ang="0">
                    <a:pos x="62" y="111"/>
                  </a:cxn>
                  <a:cxn ang="0">
                    <a:pos x="57" y="117"/>
                  </a:cxn>
                  <a:cxn ang="0">
                    <a:pos x="47" y="122"/>
                  </a:cxn>
                  <a:cxn ang="0">
                    <a:pos x="38" y="122"/>
                  </a:cxn>
                  <a:cxn ang="0">
                    <a:pos x="19" y="122"/>
                  </a:cxn>
                  <a:cxn ang="0">
                    <a:pos x="14" y="122"/>
                  </a:cxn>
                  <a:cxn ang="0">
                    <a:pos x="9" y="117"/>
                  </a:cxn>
                  <a:cxn ang="0">
                    <a:pos x="5" y="111"/>
                  </a:cxn>
                  <a:cxn ang="0">
                    <a:pos x="0" y="106"/>
                  </a:cxn>
                  <a:cxn ang="0">
                    <a:pos x="0" y="95"/>
                  </a:cxn>
                  <a:cxn ang="0">
                    <a:pos x="5" y="84"/>
                  </a:cxn>
                  <a:cxn ang="0">
                    <a:pos x="9" y="67"/>
                  </a:cxn>
                  <a:cxn ang="0">
                    <a:pos x="19" y="50"/>
                  </a:cxn>
                  <a:cxn ang="0">
                    <a:pos x="28" y="28"/>
                  </a:cxn>
                  <a:cxn ang="0">
                    <a:pos x="33" y="0"/>
                  </a:cxn>
                  <a:cxn ang="0">
                    <a:pos x="33" y="6"/>
                  </a:cxn>
                </a:cxnLst>
                <a:rect l="txL" t="txT" r="txR" b="txB"/>
                <a:pathLst>
                  <a:path w="90" h="122">
                    <a:moveTo>
                      <a:pt x="33" y="6"/>
                    </a:moveTo>
                    <a:lnTo>
                      <a:pt x="43" y="11"/>
                    </a:lnTo>
                    <a:lnTo>
                      <a:pt x="52" y="11"/>
                    </a:lnTo>
                    <a:lnTo>
                      <a:pt x="62" y="17"/>
                    </a:lnTo>
                    <a:lnTo>
                      <a:pt x="66" y="11"/>
                    </a:lnTo>
                    <a:lnTo>
                      <a:pt x="76" y="6"/>
                    </a:lnTo>
                    <a:lnTo>
                      <a:pt x="81" y="0"/>
                    </a:lnTo>
                    <a:lnTo>
                      <a:pt x="85" y="6"/>
                    </a:lnTo>
                    <a:lnTo>
                      <a:pt x="90" y="39"/>
                    </a:lnTo>
                    <a:lnTo>
                      <a:pt x="85" y="50"/>
                    </a:lnTo>
                    <a:lnTo>
                      <a:pt x="76" y="56"/>
                    </a:lnTo>
                    <a:lnTo>
                      <a:pt x="71" y="78"/>
                    </a:lnTo>
                    <a:lnTo>
                      <a:pt x="66" y="95"/>
                    </a:lnTo>
                    <a:lnTo>
                      <a:pt x="62" y="111"/>
                    </a:lnTo>
                    <a:lnTo>
                      <a:pt x="57" y="117"/>
                    </a:lnTo>
                    <a:lnTo>
                      <a:pt x="47" y="122"/>
                    </a:lnTo>
                    <a:lnTo>
                      <a:pt x="38" y="122"/>
                    </a:lnTo>
                    <a:lnTo>
                      <a:pt x="19" y="122"/>
                    </a:lnTo>
                    <a:lnTo>
                      <a:pt x="14" y="122"/>
                    </a:lnTo>
                    <a:lnTo>
                      <a:pt x="9" y="117"/>
                    </a:lnTo>
                    <a:lnTo>
                      <a:pt x="5" y="111"/>
                    </a:lnTo>
                    <a:lnTo>
                      <a:pt x="0" y="106"/>
                    </a:lnTo>
                    <a:lnTo>
                      <a:pt x="0" y="95"/>
                    </a:lnTo>
                    <a:lnTo>
                      <a:pt x="5" y="84"/>
                    </a:lnTo>
                    <a:lnTo>
                      <a:pt x="9" y="67"/>
                    </a:lnTo>
                    <a:lnTo>
                      <a:pt x="19" y="50"/>
                    </a:lnTo>
                    <a:lnTo>
                      <a:pt x="28" y="28"/>
                    </a:lnTo>
                    <a:lnTo>
                      <a:pt x="33" y="0"/>
                    </a:lnTo>
                    <a:lnTo>
                      <a:pt x="33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5" name="Freeform 172"/>
              <p:cNvSpPr/>
              <p:nvPr/>
            </p:nvSpPr>
            <p:spPr>
              <a:xfrm>
                <a:off x="323" y="2668"/>
                <a:ext cx="128" cy="105"/>
              </a:xfrm>
              <a:custGeom>
                <a:avLst/>
                <a:gdLst>
                  <a:gd name="txL" fmla="*/ 0 w 128"/>
                  <a:gd name="txT" fmla="*/ 0 h 105"/>
                  <a:gd name="txR" fmla="*/ 128 w 128"/>
                  <a:gd name="txB" fmla="*/ 105 h 105"/>
                </a:gdLst>
                <a:ahLst/>
                <a:cxnLst>
                  <a:cxn ang="0">
                    <a:pos x="19" y="22"/>
                  </a:cxn>
                  <a:cxn ang="0">
                    <a:pos x="19" y="38"/>
                  </a:cxn>
                  <a:cxn ang="0">
                    <a:pos x="24" y="38"/>
                  </a:cxn>
                  <a:cxn ang="0">
                    <a:pos x="28" y="44"/>
                  </a:cxn>
                  <a:cxn ang="0">
                    <a:pos x="33" y="49"/>
                  </a:cxn>
                  <a:cxn ang="0">
                    <a:pos x="43" y="49"/>
                  </a:cxn>
                  <a:cxn ang="0">
                    <a:pos x="47" y="49"/>
                  </a:cxn>
                  <a:cxn ang="0">
                    <a:pos x="57" y="49"/>
                  </a:cxn>
                  <a:cxn ang="0">
                    <a:pos x="57" y="49"/>
                  </a:cxn>
                  <a:cxn ang="0">
                    <a:pos x="62" y="44"/>
                  </a:cxn>
                  <a:cxn ang="0">
                    <a:pos x="66" y="33"/>
                  </a:cxn>
                  <a:cxn ang="0">
                    <a:pos x="71" y="11"/>
                  </a:cxn>
                  <a:cxn ang="0">
                    <a:pos x="90" y="0"/>
                  </a:cxn>
                  <a:cxn ang="0">
                    <a:pos x="100" y="0"/>
                  </a:cxn>
                  <a:cxn ang="0">
                    <a:pos x="109" y="0"/>
                  </a:cxn>
                  <a:cxn ang="0">
                    <a:pos x="123" y="5"/>
                  </a:cxn>
                  <a:cxn ang="0">
                    <a:pos x="128" y="11"/>
                  </a:cxn>
                  <a:cxn ang="0">
                    <a:pos x="128" y="22"/>
                  </a:cxn>
                  <a:cxn ang="0">
                    <a:pos x="123" y="33"/>
                  </a:cxn>
                  <a:cxn ang="0">
                    <a:pos x="118" y="44"/>
                  </a:cxn>
                  <a:cxn ang="0">
                    <a:pos x="104" y="61"/>
                  </a:cxn>
                  <a:cxn ang="0">
                    <a:pos x="81" y="72"/>
                  </a:cxn>
                  <a:cxn ang="0">
                    <a:pos x="66" y="83"/>
                  </a:cxn>
                  <a:cxn ang="0">
                    <a:pos x="52" y="99"/>
                  </a:cxn>
                  <a:cxn ang="0">
                    <a:pos x="38" y="105"/>
                  </a:cxn>
                  <a:cxn ang="0">
                    <a:pos x="24" y="105"/>
                  </a:cxn>
                  <a:cxn ang="0">
                    <a:pos x="9" y="99"/>
                  </a:cxn>
                  <a:cxn ang="0">
                    <a:pos x="5" y="94"/>
                  </a:cxn>
                  <a:cxn ang="0">
                    <a:pos x="0" y="83"/>
                  </a:cxn>
                  <a:cxn ang="0">
                    <a:pos x="0" y="66"/>
                  </a:cxn>
                  <a:cxn ang="0">
                    <a:pos x="5" y="49"/>
                  </a:cxn>
                  <a:cxn ang="0">
                    <a:pos x="9" y="33"/>
                  </a:cxn>
                  <a:cxn ang="0">
                    <a:pos x="19" y="22"/>
                  </a:cxn>
                </a:cxnLst>
                <a:rect l="txL" t="txT" r="txR" b="txB"/>
                <a:pathLst>
                  <a:path w="128" h="105">
                    <a:moveTo>
                      <a:pt x="19" y="22"/>
                    </a:moveTo>
                    <a:lnTo>
                      <a:pt x="19" y="38"/>
                    </a:lnTo>
                    <a:lnTo>
                      <a:pt x="24" y="38"/>
                    </a:lnTo>
                    <a:lnTo>
                      <a:pt x="28" y="44"/>
                    </a:lnTo>
                    <a:lnTo>
                      <a:pt x="33" y="49"/>
                    </a:lnTo>
                    <a:lnTo>
                      <a:pt x="43" y="49"/>
                    </a:lnTo>
                    <a:lnTo>
                      <a:pt x="47" y="49"/>
                    </a:lnTo>
                    <a:lnTo>
                      <a:pt x="57" y="49"/>
                    </a:lnTo>
                    <a:lnTo>
                      <a:pt x="62" y="44"/>
                    </a:lnTo>
                    <a:lnTo>
                      <a:pt x="66" y="33"/>
                    </a:lnTo>
                    <a:lnTo>
                      <a:pt x="71" y="11"/>
                    </a:lnTo>
                    <a:lnTo>
                      <a:pt x="90" y="0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23" y="5"/>
                    </a:lnTo>
                    <a:lnTo>
                      <a:pt x="128" y="11"/>
                    </a:lnTo>
                    <a:lnTo>
                      <a:pt x="128" y="22"/>
                    </a:lnTo>
                    <a:lnTo>
                      <a:pt x="123" y="33"/>
                    </a:lnTo>
                    <a:lnTo>
                      <a:pt x="118" y="44"/>
                    </a:lnTo>
                    <a:lnTo>
                      <a:pt x="104" y="61"/>
                    </a:lnTo>
                    <a:lnTo>
                      <a:pt x="81" y="72"/>
                    </a:lnTo>
                    <a:lnTo>
                      <a:pt x="66" y="83"/>
                    </a:lnTo>
                    <a:lnTo>
                      <a:pt x="52" y="99"/>
                    </a:lnTo>
                    <a:lnTo>
                      <a:pt x="38" y="105"/>
                    </a:lnTo>
                    <a:lnTo>
                      <a:pt x="24" y="105"/>
                    </a:lnTo>
                    <a:lnTo>
                      <a:pt x="9" y="99"/>
                    </a:lnTo>
                    <a:lnTo>
                      <a:pt x="5" y="94"/>
                    </a:lnTo>
                    <a:lnTo>
                      <a:pt x="0" y="83"/>
                    </a:lnTo>
                    <a:lnTo>
                      <a:pt x="0" y="66"/>
                    </a:lnTo>
                    <a:lnTo>
                      <a:pt x="5" y="49"/>
                    </a:lnTo>
                    <a:lnTo>
                      <a:pt x="9" y="33"/>
                    </a:lnTo>
                    <a:lnTo>
                      <a:pt x="19" y="22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6" name="Freeform 173"/>
              <p:cNvSpPr/>
              <p:nvPr/>
            </p:nvSpPr>
            <p:spPr>
              <a:xfrm>
                <a:off x="551" y="2668"/>
                <a:ext cx="137" cy="116"/>
              </a:xfrm>
              <a:custGeom>
                <a:avLst/>
                <a:gdLst>
                  <a:gd name="txL" fmla="*/ 0 w 137"/>
                  <a:gd name="txT" fmla="*/ 0 h 116"/>
                  <a:gd name="txR" fmla="*/ 137 w 137"/>
                  <a:gd name="txB" fmla="*/ 116 h 116"/>
                </a:gdLst>
                <a:ahLst/>
                <a:cxnLst>
                  <a:cxn ang="0">
                    <a:pos x="9" y="33"/>
                  </a:cxn>
                  <a:cxn ang="0">
                    <a:pos x="14" y="38"/>
                  </a:cxn>
                  <a:cxn ang="0">
                    <a:pos x="19" y="44"/>
                  </a:cxn>
                  <a:cxn ang="0">
                    <a:pos x="19" y="44"/>
                  </a:cxn>
                  <a:cxn ang="0">
                    <a:pos x="23" y="44"/>
                  </a:cxn>
                  <a:cxn ang="0">
                    <a:pos x="33" y="49"/>
                  </a:cxn>
                  <a:cxn ang="0">
                    <a:pos x="38" y="44"/>
                  </a:cxn>
                  <a:cxn ang="0">
                    <a:pos x="47" y="44"/>
                  </a:cxn>
                  <a:cxn ang="0">
                    <a:pos x="52" y="38"/>
                  </a:cxn>
                  <a:cxn ang="0">
                    <a:pos x="57" y="27"/>
                  </a:cxn>
                  <a:cxn ang="0">
                    <a:pos x="57" y="16"/>
                  </a:cxn>
                  <a:cxn ang="0">
                    <a:pos x="80" y="16"/>
                  </a:cxn>
                  <a:cxn ang="0">
                    <a:pos x="95" y="11"/>
                  </a:cxn>
                  <a:cxn ang="0">
                    <a:pos x="109" y="5"/>
                  </a:cxn>
                  <a:cxn ang="0">
                    <a:pos x="114" y="0"/>
                  </a:cxn>
                  <a:cxn ang="0">
                    <a:pos x="128" y="5"/>
                  </a:cxn>
                  <a:cxn ang="0">
                    <a:pos x="133" y="11"/>
                  </a:cxn>
                  <a:cxn ang="0">
                    <a:pos x="137" y="27"/>
                  </a:cxn>
                  <a:cxn ang="0">
                    <a:pos x="133" y="38"/>
                  </a:cxn>
                  <a:cxn ang="0">
                    <a:pos x="123" y="55"/>
                  </a:cxn>
                  <a:cxn ang="0">
                    <a:pos x="95" y="77"/>
                  </a:cxn>
                  <a:cxn ang="0">
                    <a:pos x="66" y="99"/>
                  </a:cxn>
                  <a:cxn ang="0">
                    <a:pos x="42" y="116"/>
                  </a:cxn>
                  <a:cxn ang="0">
                    <a:pos x="28" y="116"/>
                  </a:cxn>
                  <a:cxn ang="0">
                    <a:pos x="14" y="110"/>
                  </a:cxn>
                  <a:cxn ang="0">
                    <a:pos x="4" y="99"/>
                  </a:cxn>
                  <a:cxn ang="0">
                    <a:pos x="0" y="83"/>
                  </a:cxn>
                  <a:cxn ang="0">
                    <a:pos x="0" y="55"/>
                  </a:cxn>
                  <a:cxn ang="0">
                    <a:pos x="4" y="44"/>
                  </a:cxn>
                  <a:cxn ang="0">
                    <a:pos x="9" y="33"/>
                  </a:cxn>
                </a:cxnLst>
                <a:rect l="txL" t="txT" r="txR" b="txB"/>
                <a:pathLst>
                  <a:path w="137" h="116">
                    <a:moveTo>
                      <a:pt x="9" y="33"/>
                    </a:moveTo>
                    <a:lnTo>
                      <a:pt x="14" y="38"/>
                    </a:lnTo>
                    <a:lnTo>
                      <a:pt x="19" y="44"/>
                    </a:lnTo>
                    <a:lnTo>
                      <a:pt x="23" y="44"/>
                    </a:lnTo>
                    <a:lnTo>
                      <a:pt x="33" y="49"/>
                    </a:lnTo>
                    <a:lnTo>
                      <a:pt x="38" y="44"/>
                    </a:lnTo>
                    <a:lnTo>
                      <a:pt x="47" y="44"/>
                    </a:lnTo>
                    <a:lnTo>
                      <a:pt x="52" y="38"/>
                    </a:lnTo>
                    <a:lnTo>
                      <a:pt x="57" y="27"/>
                    </a:lnTo>
                    <a:lnTo>
                      <a:pt x="57" y="16"/>
                    </a:lnTo>
                    <a:lnTo>
                      <a:pt x="80" y="16"/>
                    </a:lnTo>
                    <a:lnTo>
                      <a:pt x="95" y="11"/>
                    </a:lnTo>
                    <a:lnTo>
                      <a:pt x="109" y="5"/>
                    </a:lnTo>
                    <a:lnTo>
                      <a:pt x="114" y="0"/>
                    </a:lnTo>
                    <a:lnTo>
                      <a:pt x="128" y="5"/>
                    </a:lnTo>
                    <a:lnTo>
                      <a:pt x="133" y="11"/>
                    </a:lnTo>
                    <a:lnTo>
                      <a:pt x="137" y="27"/>
                    </a:lnTo>
                    <a:lnTo>
                      <a:pt x="133" y="38"/>
                    </a:lnTo>
                    <a:lnTo>
                      <a:pt x="123" y="55"/>
                    </a:lnTo>
                    <a:lnTo>
                      <a:pt x="95" y="77"/>
                    </a:lnTo>
                    <a:lnTo>
                      <a:pt x="66" y="99"/>
                    </a:lnTo>
                    <a:lnTo>
                      <a:pt x="42" y="116"/>
                    </a:lnTo>
                    <a:lnTo>
                      <a:pt x="28" y="116"/>
                    </a:lnTo>
                    <a:lnTo>
                      <a:pt x="14" y="110"/>
                    </a:lnTo>
                    <a:lnTo>
                      <a:pt x="4" y="99"/>
                    </a:lnTo>
                    <a:lnTo>
                      <a:pt x="0" y="83"/>
                    </a:lnTo>
                    <a:lnTo>
                      <a:pt x="0" y="55"/>
                    </a:lnTo>
                    <a:lnTo>
                      <a:pt x="4" y="44"/>
                    </a:lnTo>
                    <a:lnTo>
                      <a:pt x="9" y="33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7" name="Freeform 174"/>
              <p:cNvSpPr/>
              <p:nvPr/>
            </p:nvSpPr>
            <p:spPr>
              <a:xfrm>
                <a:off x="2155" y="1980"/>
                <a:ext cx="869" cy="100"/>
              </a:xfrm>
              <a:custGeom>
                <a:avLst/>
                <a:gdLst>
                  <a:gd name="txL" fmla="*/ 0 w 869"/>
                  <a:gd name="txT" fmla="*/ 0 h 100"/>
                  <a:gd name="txR" fmla="*/ 869 w 869"/>
                  <a:gd name="txB" fmla="*/ 100 h 100"/>
                </a:gdLst>
                <a:ahLst/>
                <a:cxnLst>
                  <a:cxn ang="0">
                    <a:pos x="14" y="0"/>
                  </a:cxn>
                  <a:cxn ang="0">
                    <a:pos x="57" y="16"/>
                  </a:cxn>
                  <a:cxn ang="0">
                    <a:pos x="100" y="33"/>
                  </a:cxn>
                  <a:cxn ang="0">
                    <a:pos x="204" y="66"/>
                  </a:cxn>
                  <a:cxn ang="0">
                    <a:pos x="228" y="77"/>
                  </a:cxn>
                  <a:cxn ang="0">
                    <a:pos x="266" y="77"/>
                  </a:cxn>
                  <a:cxn ang="0">
                    <a:pos x="323" y="77"/>
                  </a:cxn>
                  <a:cxn ang="0">
                    <a:pos x="352" y="72"/>
                  </a:cxn>
                  <a:cxn ang="0">
                    <a:pos x="432" y="66"/>
                  </a:cxn>
                  <a:cxn ang="0">
                    <a:pos x="494" y="66"/>
                  </a:cxn>
                  <a:cxn ang="0">
                    <a:pos x="869" y="66"/>
                  </a:cxn>
                  <a:cxn ang="0">
                    <a:pos x="869" y="94"/>
                  </a:cxn>
                  <a:cxn ang="0">
                    <a:pos x="499" y="94"/>
                  </a:cxn>
                  <a:cxn ang="0">
                    <a:pos x="432" y="88"/>
                  </a:cxn>
                  <a:cxn ang="0">
                    <a:pos x="290" y="100"/>
                  </a:cxn>
                  <a:cxn ang="0">
                    <a:pos x="233" y="94"/>
                  </a:cxn>
                  <a:cxn ang="0">
                    <a:pos x="166" y="88"/>
                  </a:cxn>
                  <a:cxn ang="0">
                    <a:pos x="19" y="33"/>
                  </a:cxn>
                  <a:cxn ang="0">
                    <a:pos x="0" y="22"/>
                  </a:cxn>
                  <a:cxn ang="0">
                    <a:pos x="14" y="0"/>
                  </a:cxn>
                </a:cxnLst>
                <a:rect l="txL" t="txT" r="txR" b="txB"/>
                <a:pathLst>
                  <a:path w="869" h="100">
                    <a:moveTo>
                      <a:pt x="14" y="0"/>
                    </a:moveTo>
                    <a:lnTo>
                      <a:pt x="57" y="16"/>
                    </a:lnTo>
                    <a:lnTo>
                      <a:pt x="100" y="33"/>
                    </a:lnTo>
                    <a:lnTo>
                      <a:pt x="204" y="66"/>
                    </a:lnTo>
                    <a:lnTo>
                      <a:pt x="228" y="77"/>
                    </a:lnTo>
                    <a:lnTo>
                      <a:pt x="266" y="77"/>
                    </a:lnTo>
                    <a:lnTo>
                      <a:pt x="323" y="77"/>
                    </a:lnTo>
                    <a:lnTo>
                      <a:pt x="352" y="72"/>
                    </a:lnTo>
                    <a:lnTo>
                      <a:pt x="432" y="66"/>
                    </a:lnTo>
                    <a:lnTo>
                      <a:pt x="494" y="66"/>
                    </a:lnTo>
                    <a:lnTo>
                      <a:pt x="869" y="66"/>
                    </a:lnTo>
                    <a:lnTo>
                      <a:pt x="869" y="94"/>
                    </a:lnTo>
                    <a:lnTo>
                      <a:pt x="499" y="94"/>
                    </a:lnTo>
                    <a:lnTo>
                      <a:pt x="432" y="88"/>
                    </a:lnTo>
                    <a:lnTo>
                      <a:pt x="290" y="100"/>
                    </a:lnTo>
                    <a:lnTo>
                      <a:pt x="233" y="94"/>
                    </a:lnTo>
                    <a:lnTo>
                      <a:pt x="166" y="88"/>
                    </a:lnTo>
                    <a:lnTo>
                      <a:pt x="19" y="33"/>
                    </a:lnTo>
                    <a:lnTo>
                      <a:pt x="0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8" name="Freeform 175"/>
              <p:cNvSpPr/>
              <p:nvPr/>
            </p:nvSpPr>
            <p:spPr>
              <a:xfrm>
                <a:off x="2155" y="1980"/>
                <a:ext cx="869" cy="100"/>
              </a:xfrm>
              <a:custGeom>
                <a:avLst/>
                <a:gdLst>
                  <a:gd name="txL" fmla="*/ 0 w 869"/>
                  <a:gd name="txT" fmla="*/ 0 h 100"/>
                  <a:gd name="txR" fmla="*/ 869 w 869"/>
                  <a:gd name="txB" fmla="*/ 100 h 100"/>
                </a:gdLst>
                <a:ahLst/>
                <a:cxnLst>
                  <a:cxn ang="0">
                    <a:pos x="14" y="0"/>
                  </a:cxn>
                  <a:cxn ang="0">
                    <a:pos x="57" y="16"/>
                  </a:cxn>
                  <a:cxn ang="0">
                    <a:pos x="100" y="33"/>
                  </a:cxn>
                  <a:cxn ang="0">
                    <a:pos x="204" y="66"/>
                  </a:cxn>
                  <a:cxn ang="0">
                    <a:pos x="228" y="77"/>
                  </a:cxn>
                  <a:cxn ang="0">
                    <a:pos x="266" y="77"/>
                  </a:cxn>
                  <a:cxn ang="0">
                    <a:pos x="323" y="77"/>
                  </a:cxn>
                  <a:cxn ang="0">
                    <a:pos x="352" y="72"/>
                  </a:cxn>
                  <a:cxn ang="0">
                    <a:pos x="432" y="66"/>
                  </a:cxn>
                  <a:cxn ang="0">
                    <a:pos x="494" y="66"/>
                  </a:cxn>
                  <a:cxn ang="0">
                    <a:pos x="869" y="66"/>
                  </a:cxn>
                  <a:cxn ang="0">
                    <a:pos x="869" y="94"/>
                  </a:cxn>
                  <a:cxn ang="0">
                    <a:pos x="499" y="94"/>
                  </a:cxn>
                  <a:cxn ang="0">
                    <a:pos x="432" y="88"/>
                  </a:cxn>
                  <a:cxn ang="0">
                    <a:pos x="290" y="100"/>
                  </a:cxn>
                  <a:cxn ang="0">
                    <a:pos x="233" y="94"/>
                  </a:cxn>
                  <a:cxn ang="0">
                    <a:pos x="166" y="88"/>
                  </a:cxn>
                  <a:cxn ang="0">
                    <a:pos x="19" y="33"/>
                  </a:cxn>
                  <a:cxn ang="0">
                    <a:pos x="0" y="22"/>
                  </a:cxn>
                  <a:cxn ang="0">
                    <a:pos x="14" y="0"/>
                  </a:cxn>
                </a:cxnLst>
                <a:rect l="txL" t="txT" r="txR" b="txB"/>
                <a:pathLst>
                  <a:path w="869" h="100">
                    <a:moveTo>
                      <a:pt x="14" y="0"/>
                    </a:moveTo>
                    <a:lnTo>
                      <a:pt x="57" y="16"/>
                    </a:lnTo>
                    <a:lnTo>
                      <a:pt x="100" y="33"/>
                    </a:lnTo>
                    <a:lnTo>
                      <a:pt x="204" y="66"/>
                    </a:lnTo>
                    <a:lnTo>
                      <a:pt x="228" y="77"/>
                    </a:lnTo>
                    <a:lnTo>
                      <a:pt x="266" y="77"/>
                    </a:lnTo>
                    <a:lnTo>
                      <a:pt x="323" y="77"/>
                    </a:lnTo>
                    <a:lnTo>
                      <a:pt x="352" y="72"/>
                    </a:lnTo>
                    <a:lnTo>
                      <a:pt x="432" y="66"/>
                    </a:lnTo>
                    <a:lnTo>
                      <a:pt x="494" y="66"/>
                    </a:lnTo>
                    <a:lnTo>
                      <a:pt x="869" y="66"/>
                    </a:lnTo>
                    <a:lnTo>
                      <a:pt x="869" y="94"/>
                    </a:lnTo>
                    <a:lnTo>
                      <a:pt x="499" y="94"/>
                    </a:lnTo>
                    <a:lnTo>
                      <a:pt x="432" y="88"/>
                    </a:lnTo>
                    <a:lnTo>
                      <a:pt x="290" y="100"/>
                    </a:lnTo>
                    <a:lnTo>
                      <a:pt x="233" y="94"/>
                    </a:lnTo>
                    <a:lnTo>
                      <a:pt x="166" y="88"/>
                    </a:lnTo>
                    <a:lnTo>
                      <a:pt x="19" y="33"/>
                    </a:lnTo>
                    <a:lnTo>
                      <a:pt x="0" y="22"/>
                    </a:lnTo>
                    <a:lnTo>
                      <a:pt x="1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29" name="Freeform 176"/>
              <p:cNvSpPr/>
              <p:nvPr/>
            </p:nvSpPr>
            <p:spPr>
              <a:xfrm>
                <a:off x="2564" y="2019"/>
                <a:ext cx="90" cy="72"/>
              </a:xfrm>
              <a:custGeom>
                <a:avLst/>
                <a:gdLst>
                  <a:gd name="txL" fmla="*/ 0 w 90"/>
                  <a:gd name="txT" fmla="*/ 0 h 72"/>
                  <a:gd name="txR" fmla="*/ 90 w 90"/>
                  <a:gd name="txB" fmla="*/ 72 h 72"/>
                </a:gdLst>
                <a:ahLst/>
                <a:cxnLst>
                  <a:cxn ang="0">
                    <a:pos x="23" y="44"/>
                  </a:cxn>
                  <a:cxn ang="0">
                    <a:pos x="28" y="38"/>
                  </a:cxn>
                  <a:cxn ang="0">
                    <a:pos x="28" y="27"/>
                  </a:cxn>
                  <a:cxn ang="0">
                    <a:pos x="23" y="27"/>
                  </a:cxn>
                  <a:cxn ang="0">
                    <a:pos x="19" y="27"/>
                  </a:cxn>
                  <a:cxn ang="0">
                    <a:pos x="23" y="22"/>
                  </a:cxn>
                  <a:cxn ang="0">
                    <a:pos x="28" y="16"/>
                  </a:cxn>
                  <a:cxn ang="0">
                    <a:pos x="37" y="16"/>
                  </a:cxn>
                  <a:cxn ang="0">
                    <a:pos x="42" y="16"/>
                  </a:cxn>
                  <a:cxn ang="0">
                    <a:pos x="47" y="16"/>
                  </a:cxn>
                  <a:cxn ang="0">
                    <a:pos x="56" y="16"/>
                  </a:cxn>
                  <a:cxn ang="0">
                    <a:pos x="61" y="16"/>
                  </a:cxn>
                  <a:cxn ang="0">
                    <a:pos x="61" y="11"/>
                  </a:cxn>
                  <a:cxn ang="0">
                    <a:pos x="71" y="11"/>
                  </a:cxn>
                  <a:cxn ang="0">
                    <a:pos x="80" y="5"/>
                  </a:cxn>
                  <a:cxn ang="0">
                    <a:pos x="85" y="0"/>
                  </a:cxn>
                  <a:cxn ang="0">
                    <a:pos x="90" y="11"/>
                  </a:cxn>
                  <a:cxn ang="0">
                    <a:pos x="85" y="16"/>
                  </a:cxn>
                  <a:cxn ang="0">
                    <a:pos x="90" y="22"/>
                  </a:cxn>
                  <a:cxn ang="0">
                    <a:pos x="85" y="38"/>
                  </a:cxn>
                  <a:cxn ang="0">
                    <a:pos x="85" y="55"/>
                  </a:cxn>
                  <a:cxn ang="0">
                    <a:pos x="80" y="61"/>
                  </a:cxn>
                  <a:cxn ang="0">
                    <a:pos x="61" y="61"/>
                  </a:cxn>
                  <a:cxn ang="0">
                    <a:pos x="42" y="72"/>
                  </a:cxn>
                  <a:cxn ang="0">
                    <a:pos x="37" y="72"/>
                  </a:cxn>
                  <a:cxn ang="0">
                    <a:pos x="23" y="72"/>
                  </a:cxn>
                  <a:cxn ang="0">
                    <a:pos x="9" y="66"/>
                  </a:cxn>
                  <a:cxn ang="0">
                    <a:pos x="4" y="66"/>
                  </a:cxn>
                  <a:cxn ang="0">
                    <a:pos x="0" y="61"/>
                  </a:cxn>
                  <a:cxn ang="0">
                    <a:pos x="9" y="55"/>
                  </a:cxn>
                  <a:cxn ang="0">
                    <a:pos x="14" y="55"/>
                  </a:cxn>
                  <a:cxn ang="0">
                    <a:pos x="19" y="49"/>
                  </a:cxn>
                  <a:cxn ang="0">
                    <a:pos x="23" y="44"/>
                  </a:cxn>
                </a:cxnLst>
                <a:rect l="txL" t="txT" r="txR" b="txB"/>
                <a:pathLst>
                  <a:path w="90" h="72">
                    <a:moveTo>
                      <a:pt x="23" y="44"/>
                    </a:moveTo>
                    <a:lnTo>
                      <a:pt x="28" y="38"/>
                    </a:lnTo>
                    <a:lnTo>
                      <a:pt x="28" y="27"/>
                    </a:lnTo>
                    <a:lnTo>
                      <a:pt x="23" y="27"/>
                    </a:lnTo>
                    <a:lnTo>
                      <a:pt x="19" y="27"/>
                    </a:lnTo>
                    <a:lnTo>
                      <a:pt x="23" y="22"/>
                    </a:lnTo>
                    <a:lnTo>
                      <a:pt x="28" y="16"/>
                    </a:lnTo>
                    <a:lnTo>
                      <a:pt x="37" y="16"/>
                    </a:lnTo>
                    <a:lnTo>
                      <a:pt x="42" y="16"/>
                    </a:lnTo>
                    <a:lnTo>
                      <a:pt x="47" y="16"/>
                    </a:lnTo>
                    <a:lnTo>
                      <a:pt x="56" y="16"/>
                    </a:lnTo>
                    <a:lnTo>
                      <a:pt x="61" y="16"/>
                    </a:lnTo>
                    <a:lnTo>
                      <a:pt x="61" y="11"/>
                    </a:lnTo>
                    <a:lnTo>
                      <a:pt x="71" y="11"/>
                    </a:lnTo>
                    <a:lnTo>
                      <a:pt x="80" y="5"/>
                    </a:lnTo>
                    <a:lnTo>
                      <a:pt x="85" y="0"/>
                    </a:lnTo>
                    <a:lnTo>
                      <a:pt x="90" y="11"/>
                    </a:lnTo>
                    <a:lnTo>
                      <a:pt x="85" y="16"/>
                    </a:lnTo>
                    <a:lnTo>
                      <a:pt x="90" y="22"/>
                    </a:lnTo>
                    <a:lnTo>
                      <a:pt x="85" y="38"/>
                    </a:lnTo>
                    <a:lnTo>
                      <a:pt x="85" y="55"/>
                    </a:lnTo>
                    <a:lnTo>
                      <a:pt x="80" y="61"/>
                    </a:lnTo>
                    <a:lnTo>
                      <a:pt x="61" y="61"/>
                    </a:lnTo>
                    <a:lnTo>
                      <a:pt x="42" y="72"/>
                    </a:lnTo>
                    <a:lnTo>
                      <a:pt x="37" y="72"/>
                    </a:lnTo>
                    <a:lnTo>
                      <a:pt x="23" y="72"/>
                    </a:lnTo>
                    <a:lnTo>
                      <a:pt x="9" y="66"/>
                    </a:lnTo>
                    <a:lnTo>
                      <a:pt x="4" y="66"/>
                    </a:lnTo>
                    <a:lnTo>
                      <a:pt x="0" y="61"/>
                    </a:lnTo>
                    <a:lnTo>
                      <a:pt x="9" y="55"/>
                    </a:lnTo>
                    <a:lnTo>
                      <a:pt x="14" y="55"/>
                    </a:lnTo>
                    <a:lnTo>
                      <a:pt x="19" y="49"/>
                    </a:lnTo>
                    <a:lnTo>
                      <a:pt x="23" y="44"/>
                    </a:lnTo>
                    <a:close/>
                  </a:path>
                </a:pathLst>
              </a:custGeom>
              <a:solidFill>
                <a:srgbClr val="822B0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0" name="Freeform 177"/>
              <p:cNvSpPr/>
              <p:nvPr/>
            </p:nvSpPr>
            <p:spPr>
              <a:xfrm>
                <a:off x="2564" y="2019"/>
                <a:ext cx="90" cy="72"/>
              </a:xfrm>
              <a:custGeom>
                <a:avLst/>
                <a:gdLst>
                  <a:gd name="txL" fmla="*/ 0 w 90"/>
                  <a:gd name="txT" fmla="*/ 0 h 72"/>
                  <a:gd name="txR" fmla="*/ 90 w 90"/>
                  <a:gd name="txB" fmla="*/ 72 h 72"/>
                </a:gdLst>
                <a:ahLst/>
                <a:cxnLst>
                  <a:cxn ang="0">
                    <a:pos x="23" y="44"/>
                  </a:cxn>
                  <a:cxn ang="0">
                    <a:pos x="28" y="38"/>
                  </a:cxn>
                  <a:cxn ang="0">
                    <a:pos x="28" y="27"/>
                  </a:cxn>
                  <a:cxn ang="0">
                    <a:pos x="23" y="27"/>
                  </a:cxn>
                  <a:cxn ang="0">
                    <a:pos x="19" y="27"/>
                  </a:cxn>
                  <a:cxn ang="0">
                    <a:pos x="23" y="22"/>
                  </a:cxn>
                  <a:cxn ang="0">
                    <a:pos x="28" y="16"/>
                  </a:cxn>
                  <a:cxn ang="0">
                    <a:pos x="37" y="16"/>
                  </a:cxn>
                  <a:cxn ang="0">
                    <a:pos x="42" y="16"/>
                  </a:cxn>
                  <a:cxn ang="0">
                    <a:pos x="47" y="16"/>
                  </a:cxn>
                  <a:cxn ang="0">
                    <a:pos x="56" y="16"/>
                  </a:cxn>
                  <a:cxn ang="0">
                    <a:pos x="61" y="16"/>
                  </a:cxn>
                  <a:cxn ang="0">
                    <a:pos x="61" y="11"/>
                  </a:cxn>
                  <a:cxn ang="0">
                    <a:pos x="71" y="11"/>
                  </a:cxn>
                  <a:cxn ang="0">
                    <a:pos x="80" y="5"/>
                  </a:cxn>
                  <a:cxn ang="0">
                    <a:pos x="85" y="0"/>
                  </a:cxn>
                  <a:cxn ang="0">
                    <a:pos x="90" y="11"/>
                  </a:cxn>
                  <a:cxn ang="0">
                    <a:pos x="85" y="16"/>
                  </a:cxn>
                  <a:cxn ang="0">
                    <a:pos x="90" y="22"/>
                  </a:cxn>
                  <a:cxn ang="0">
                    <a:pos x="85" y="38"/>
                  </a:cxn>
                  <a:cxn ang="0">
                    <a:pos x="85" y="55"/>
                  </a:cxn>
                  <a:cxn ang="0">
                    <a:pos x="80" y="61"/>
                  </a:cxn>
                  <a:cxn ang="0">
                    <a:pos x="61" y="61"/>
                  </a:cxn>
                  <a:cxn ang="0">
                    <a:pos x="42" y="72"/>
                  </a:cxn>
                  <a:cxn ang="0">
                    <a:pos x="37" y="72"/>
                  </a:cxn>
                  <a:cxn ang="0">
                    <a:pos x="23" y="72"/>
                  </a:cxn>
                  <a:cxn ang="0">
                    <a:pos x="9" y="66"/>
                  </a:cxn>
                  <a:cxn ang="0">
                    <a:pos x="4" y="66"/>
                  </a:cxn>
                  <a:cxn ang="0">
                    <a:pos x="0" y="61"/>
                  </a:cxn>
                  <a:cxn ang="0">
                    <a:pos x="9" y="55"/>
                  </a:cxn>
                  <a:cxn ang="0">
                    <a:pos x="14" y="55"/>
                  </a:cxn>
                  <a:cxn ang="0">
                    <a:pos x="19" y="49"/>
                  </a:cxn>
                  <a:cxn ang="0">
                    <a:pos x="23" y="44"/>
                  </a:cxn>
                </a:cxnLst>
                <a:rect l="txL" t="txT" r="txR" b="txB"/>
                <a:pathLst>
                  <a:path w="90" h="72">
                    <a:moveTo>
                      <a:pt x="23" y="44"/>
                    </a:moveTo>
                    <a:lnTo>
                      <a:pt x="28" y="38"/>
                    </a:lnTo>
                    <a:lnTo>
                      <a:pt x="28" y="27"/>
                    </a:lnTo>
                    <a:lnTo>
                      <a:pt x="23" y="27"/>
                    </a:lnTo>
                    <a:lnTo>
                      <a:pt x="19" y="27"/>
                    </a:lnTo>
                    <a:lnTo>
                      <a:pt x="23" y="22"/>
                    </a:lnTo>
                    <a:lnTo>
                      <a:pt x="28" y="16"/>
                    </a:lnTo>
                    <a:lnTo>
                      <a:pt x="37" y="16"/>
                    </a:lnTo>
                    <a:lnTo>
                      <a:pt x="42" y="16"/>
                    </a:lnTo>
                    <a:lnTo>
                      <a:pt x="47" y="16"/>
                    </a:lnTo>
                    <a:lnTo>
                      <a:pt x="56" y="16"/>
                    </a:lnTo>
                    <a:lnTo>
                      <a:pt x="61" y="16"/>
                    </a:lnTo>
                    <a:lnTo>
                      <a:pt x="61" y="11"/>
                    </a:lnTo>
                    <a:lnTo>
                      <a:pt x="71" y="11"/>
                    </a:lnTo>
                    <a:lnTo>
                      <a:pt x="80" y="5"/>
                    </a:lnTo>
                    <a:lnTo>
                      <a:pt x="85" y="0"/>
                    </a:lnTo>
                    <a:lnTo>
                      <a:pt x="90" y="11"/>
                    </a:lnTo>
                    <a:lnTo>
                      <a:pt x="85" y="16"/>
                    </a:lnTo>
                    <a:lnTo>
                      <a:pt x="90" y="22"/>
                    </a:lnTo>
                    <a:lnTo>
                      <a:pt x="85" y="38"/>
                    </a:lnTo>
                    <a:lnTo>
                      <a:pt x="85" y="55"/>
                    </a:lnTo>
                    <a:lnTo>
                      <a:pt x="80" y="61"/>
                    </a:lnTo>
                    <a:lnTo>
                      <a:pt x="61" y="61"/>
                    </a:lnTo>
                    <a:lnTo>
                      <a:pt x="42" y="72"/>
                    </a:lnTo>
                    <a:lnTo>
                      <a:pt x="37" y="72"/>
                    </a:lnTo>
                    <a:lnTo>
                      <a:pt x="23" y="72"/>
                    </a:lnTo>
                    <a:lnTo>
                      <a:pt x="9" y="66"/>
                    </a:lnTo>
                    <a:lnTo>
                      <a:pt x="4" y="66"/>
                    </a:lnTo>
                    <a:lnTo>
                      <a:pt x="0" y="61"/>
                    </a:lnTo>
                    <a:lnTo>
                      <a:pt x="9" y="55"/>
                    </a:lnTo>
                    <a:lnTo>
                      <a:pt x="14" y="55"/>
                    </a:lnTo>
                    <a:lnTo>
                      <a:pt x="19" y="49"/>
                    </a:lnTo>
                    <a:lnTo>
                      <a:pt x="23" y="44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1" name="Line 178"/>
              <p:cNvSpPr/>
              <p:nvPr/>
            </p:nvSpPr>
            <p:spPr>
              <a:xfrm flipH="1" flipV="1">
                <a:off x="2635" y="2030"/>
                <a:ext cx="9" cy="5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32" name="Freeform 179"/>
              <p:cNvSpPr/>
              <p:nvPr/>
            </p:nvSpPr>
            <p:spPr>
              <a:xfrm>
                <a:off x="2625" y="2035"/>
                <a:ext cx="10" cy="28"/>
              </a:xfrm>
              <a:custGeom>
                <a:avLst/>
                <a:gdLst>
                  <a:gd name="txL" fmla="*/ 0 w 10"/>
                  <a:gd name="txT" fmla="*/ 0 h 28"/>
                  <a:gd name="txR" fmla="*/ 10 w 10"/>
                  <a:gd name="txB" fmla="*/ 28 h 28"/>
                </a:gdLst>
                <a:ahLst/>
                <a:cxnLst>
                  <a:cxn ang="0">
                    <a:pos x="5" y="28"/>
                  </a:cxn>
                  <a:cxn ang="0">
                    <a:pos x="10" y="11"/>
                  </a:cxn>
                  <a:cxn ang="0">
                    <a:pos x="10" y="6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0" h="28">
                    <a:moveTo>
                      <a:pt x="5" y="28"/>
                    </a:moveTo>
                    <a:lnTo>
                      <a:pt x="10" y="11"/>
                    </a:lnTo>
                    <a:lnTo>
                      <a:pt x="10" y="6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3" name="Freeform 180"/>
              <p:cNvSpPr/>
              <p:nvPr/>
            </p:nvSpPr>
            <p:spPr>
              <a:xfrm>
                <a:off x="2606" y="2035"/>
                <a:ext cx="14" cy="33"/>
              </a:xfrm>
              <a:custGeom>
                <a:avLst/>
                <a:gdLst>
                  <a:gd name="txL" fmla="*/ 0 w 14"/>
                  <a:gd name="txT" fmla="*/ 0 h 33"/>
                  <a:gd name="txR" fmla="*/ 14 w 14"/>
                  <a:gd name="txB" fmla="*/ 33 h 33"/>
                </a:gdLst>
                <a:ahLst/>
                <a:cxnLst>
                  <a:cxn ang="0">
                    <a:pos x="10" y="33"/>
                  </a:cxn>
                  <a:cxn ang="0">
                    <a:pos x="14" y="22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14" h="33">
                    <a:moveTo>
                      <a:pt x="10" y="33"/>
                    </a:moveTo>
                    <a:lnTo>
                      <a:pt x="14" y="22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4" name="Freeform 181"/>
              <p:cNvSpPr/>
              <p:nvPr/>
            </p:nvSpPr>
            <p:spPr>
              <a:xfrm>
                <a:off x="2625" y="2035"/>
                <a:ext cx="10" cy="28"/>
              </a:xfrm>
              <a:custGeom>
                <a:avLst/>
                <a:gdLst>
                  <a:gd name="txL" fmla="*/ 0 w 10"/>
                  <a:gd name="txT" fmla="*/ 0 h 28"/>
                  <a:gd name="txR" fmla="*/ 10 w 10"/>
                  <a:gd name="txB" fmla="*/ 28 h 28"/>
                </a:gdLst>
                <a:ahLst/>
                <a:cxnLst>
                  <a:cxn ang="0">
                    <a:pos x="5" y="28"/>
                  </a:cxn>
                  <a:cxn ang="0">
                    <a:pos x="10" y="17"/>
                  </a:cxn>
                  <a:cxn ang="0">
                    <a:pos x="10" y="6"/>
                  </a:cxn>
                  <a:cxn ang="0">
                    <a:pos x="5" y="6"/>
                  </a:cxn>
                  <a:cxn ang="0">
                    <a:pos x="5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10" h="28">
                    <a:moveTo>
                      <a:pt x="5" y="28"/>
                    </a:moveTo>
                    <a:lnTo>
                      <a:pt x="10" y="17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5" name="Freeform 182"/>
              <p:cNvSpPr/>
              <p:nvPr/>
            </p:nvSpPr>
            <p:spPr>
              <a:xfrm>
                <a:off x="2592" y="2035"/>
                <a:ext cx="9" cy="28"/>
              </a:xfrm>
              <a:custGeom>
                <a:avLst/>
                <a:gdLst>
                  <a:gd name="txL" fmla="*/ 0 w 9"/>
                  <a:gd name="txT" fmla="*/ 0 h 28"/>
                  <a:gd name="txR" fmla="*/ 9 w 9"/>
                  <a:gd name="txB" fmla="*/ 28 h 28"/>
                </a:gdLst>
                <a:ahLst/>
                <a:cxnLst>
                  <a:cxn ang="0">
                    <a:pos x="9" y="28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9" y="11"/>
                  </a:cxn>
                  <a:cxn ang="0">
                    <a:pos x="9" y="6"/>
                  </a:cxn>
                  <a:cxn ang="0">
                    <a:pos x="5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9" h="28">
                    <a:moveTo>
                      <a:pt x="9" y="28"/>
                    </a:moveTo>
                    <a:lnTo>
                      <a:pt x="9" y="22"/>
                    </a:lnTo>
                    <a:lnTo>
                      <a:pt x="9" y="11"/>
                    </a:lnTo>
                    <a:lnTo>
                      <a:pt x="9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6" name="Freeform 183"/>
              <p:cNvSpPr/>
              <p:nvPr/>
            </p:nvSpPr>
            <p:spPr>
              <a:xfrm>
                <a:off x="2583" y="2035"/>
                <a:ext cx="42" cy="28"/>
              </a:xfrm>
              <a:custGeom>
                <a:avLst/>
                <a:gdLst>
                  <a:gd name="txL" fmla="*/ 0 w 42"/>
                  <a:gd name="txT" fmla="*/ 0 h 28"/>
                  <a:gd name="txR" fmla="*/ 42 w 42"/>
                  <a:gd name="txB" fmla="*/ 28 h 28"/>
                </a:gdLst>
                <a:ahLst/>
                <a:cxnLst>
                  <a:cxn ang="0">
                    <a:pos x="4" y="28"/>
                  </a:cxn>
                  <a:cxn ang="0">
                    <a:pos x="9" y="22"/>
                  </a:cxn>
                  <a:cxn ang="0">
                    <a:pos x="9" y="11"/>
                  </a:cxn>
                  <a:cxn ang="0">
                    <a:pos x="4" y="11"/>
                  </a:cxn>
                  <a:cxn ang="0">
                    <a:pos x="0" y="11"/>
                  </a:cxn>
                  <a:cxn ang="0">
                    <a:pos x="4" y="6"/>
                  </a:cxn>
                  <a:cxn ang="0">
                    <a:pos x="9" y="0"/>
                  </a:cxn>
                  <a:cxn ang="0">
                    <a:pos x="18" y="0"/>
                  </a:cxn>
                  <a:cxn ang="0">
                    <a:pos x="23" y="0"/>
                  </a:cxn>
                  <a:cxn ang="0">
                    <a:pos x="28" y="0"/>
                  </a:cxn>
                  <a:cxn ang="0">
                    <a:pos x="37" y="0"/>
                  </a:cxn>
                  <a:cxn ang="0">
                    <a:pos x="42" y="0"/>
                  </a:cxn>
                </a:cxnLst>
                <a:rect l="txL" t="txT" r="txR" b="txB"/>
                <a:pathLst>
                  <a:path w="42" h="28">
                    <a:moveTo>
                      <a:pt x="4" y="28"/>
                    </a:moveTo>
                    <a:lnTo>
                      <a:pt x="9" y="22"/>
                    </a:lnTo>
                    <a:lnTo>
                      <a:pt x="9" y="11"/>
                    </a:lnTo>
                    <a:lnTo>
                      <a:pt x="4" y="11"/>
                    </a:lnTo>
                    <a:lnTo>
                      <a:pt x="0" y="11"/>
                    </a:lnTo>
                    <a:lnTo>
                      <a:pt x="4" y="6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2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7" name="Freeform 184"/>
              <p:cNvSpPr/>
              <p:nvPr/>
            </p:nvSpPr>
            <p:spPr>
              <a:xfrm>
                <a:off x="1832" y="1913"/>
                <a:ext cx="333" cy="83"/>
              </a:xfrm>
              <a:custGeom>
                <a:avLst/>
                <a:gdLst>
                  <a:gd name="txL" fmla="*/ 0 w 333"/>
                  <a:gd name="txT" fmla="*/ 0 h 83"/>
                  <a:gd name="txR" fmla="*/ 333 w 333"/>
                  <a:gd name="txB" fmla="*/ 83 h 83"/>
                </a:gdLst>
                <a:ahLst/>
                <a:cxnLst>
                  <a:cxn ang="0">
                    <a:pos x="0" y="17"/>
                  </a:cxn>
                  <a:cxn ang="0">
                    <a:pos x="15" y="0"/>
                  </a:cxn>
                  <a:cxn ang="0">
                    <a:pos x="195" y="17"/>
                  </a:cxn>
                  <a:cxn ang="0">
                    <a:pos x="238" y="28"/>
                  </a:cxn>
                  <a:cxn ang="0">
                    <a:pos x="290" y="50"/>
                  </a:cxn>
                  <a:cxn ang="0">
                    <a:pos x="319" y="61"/>
                  </a:cxn>
                  <a:cxn ang="0">
                    <a:pos x="333" y="83"/>
                  </a:cxn>
                  <a:cxn ang="0">
                    <a:pos x="247" y="50"/>
                  </a:cxn>
                  <a:cxn ang="0">
                    <a:pos x="181" y="33"/>
                  </a:cxn>
                  <a:cxn ang="0">
                    <a:pos x="10" y="17"/>
                  </a:cxn>
                  <a:cxn ang="0">
                    <a:pos x="0" y="17"/>
                  </a:cxn>
                </a:cxnLst>
                <a:rect l="txL" t="txT" r="txR" b="txB"/>
                <a:pathLst>
                  <a:path w="333" h="83">
                    <a:moveTo>
                      <a:pt x="0" y="17"/>
                    </a:moveTo>
                    <a:lnTo>
                      <a:pt x="15" y="0"/>
                    </a:lnTo>
                    <a:lnTo>
                      <a:pt x="195" y="17"/>
                    </a:lnTo>
                    <a:lnTo>
                      <a:pt x="238" y="28"/>
                    </a:lnTo>
                    <a:lnTo>
                      <a:pt x="290" y="50"/>
                    </a:lnTo>
                    <a:lnTo>
                      <a:pt x="319" y="61"/>
                    </a:lnTo>
                    <a:lnTo>
                      <a:pt x="333" y="83"/>
                    </a:lnTo>
                    <a:lnTo>
                      <a:pt x="247" y="50"/>
                    </a:lnTo>
                    <a:lnTo>
                      <a:pt x="181" y="33"/>
                    </a:lnTo>
                    <a:lnTo>
                      <a:pt x="1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8" name="Freeform 185"/>
              <p:cNvSpPr/>
              <p:nvPr/>
            </p:nvSpPr>
            <p:spPr>
              <a:xfrm>
                <a:off x="1832" y="1913"/>
                <a:ext cx="333" cy="83"/>
              </a:xfrm>
              <a:custGeom>
                <a:avLst/>
                <a:gdLst>
                  <a:gd name="txL" fmla="*/ 0 w 333"/>
                  <a:gd name="txT" fmla="*/ 0 h 83"/>
                  <a:gd name="txR" fmla="*/ 333 w 333"/>
                  <a:gd name="txB" fmla="*/ 83 h 83"/>
                </a:gdLst>
                <a:ahLst/>
                <a:cxnLst>
                  <a:cxn ang="0">
                    <a:pos x="0" y="17"/>
                  </a:cxn>
                  <a:cxn ang="0">
                    <a:pos x="15" y="0"/>
                  </a:cxn>
                  <a:cxn ang="0">
                    <a:pos x="195" y="17"/>
                  </a:cxn>
                  <a:cxn ang="0">
                    <a:pos x="238" y="28"/>
                  </a:cxn>
                  <a:cxn ang="0">
                    <a:pos x="290" y="50"/>
                  </a:cxn>
                  <a:cxn ang="0">
                    <a:pos x="319" y="61"/>
                  </a:cxn>
                  <a:cxn ang="0">
                    <a:pos x="333" y="83"/>
                  </a:cxn>
                  <a:cxn ang="0">
                    <a:pos x="247" y="50"/>
                  </a:cxn>
                  <a:cxn ang="0">
                    <a:pos x="181" y="33"/>
                  </a:cxn>
                  <a:cxn ang="0">
                    <a:pos x="10" y="17"/>
                  </a:cxn>
                  <a:cxn ang="0">
                    <a:pos x="0" y="17"/>
                  </a:cxn>
                </a:cxnLst>
                <a:rect l="txL" t="txT" r="txR" b="txB"/>
                <a:pathLst>
                  <a:path w="333" h="83">
                    <a:moveTo>
                      <a:pt x="0" y="17"/>
                    </a:moveTo>
                    <a:lnTo>
                      <a:pt x="15" y="0"/>
                    </a:lnTo>
                    <a:lnTo>
                      <a:pt x="195" y="17"/>
                    </a:lnTo>
                    <a:lnTo>
                      <a:pt x="238" y="28"/>
                    </a:lnTo>
                    <a:lnTo>
                      <a:pt x="290" y="50"/>
                    </a:lnTo>
                    <a:lnTo>
                      <a:pt x="319" y="61"/>
                    </a:lnTo>
                    <a:lnTo>
                      <a:pt x="333" y="83"/>
                    </a:lnTo>
                    <a:lnTo>
                      <a:pt x="247" y="50"/>
                    </a:lnTo>
                    <a:lnTo>
                      <a:pt x="181" y="33"/>
                    </a:lnTo>
                    <a:lnTo>
                      <a:pt x="10" y="17"/>
                    </a:lnTo>
                    <a:lnTo>
                      <a:pt x="0" y="1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39" name="Freeform 186"/>
              <p:cNvSpPr/>
              <p:nvPr/>
            </p:nvSpPr>
            <p:spPr>
              <a:xfrm>
                <a:off x="1956" y="1908"/>
                <a:ext cx="95" cy="61"/>
              </a:xfrm>
              <a:custGeom>
                <a:avLst/>
                <a:gdLst>
                  <a:gd name="txL" fmla="*/ 0 w 95"/>
                  <a:gd name="txT" fmla="*/ 0 h 61"/>
                  <a:gd name="txR" fmla="*/ 95 w 95"/>
                  <a:gd name="txB" fmla="*/ 61 h 61"/>
                </a:gdLst>
                <a:ahLst/>
                <a:cxnLst>
                  <a:cxn ang="0">
                    <a:pos x="28" y="27"/>
                  </a:cxn>
                  <a:cxn ang="0">
                    <a:pos x="28" y="22"/>
                  </a:cxn>
                  <a:cxn ang="0">
                    <a:pos x="28" y="16"/>
                  </a:cxn>
                  <a:cxn ang="0">
                    <a:pos x="28" y="16"/>
                  </a:cxn>
                  <a:cxn ang="0">
                    <a:pos x="24" y="16"/>
                  </a:cxn>
                  <a:cxn ang="0">
                    <a:pos x="28" y="5"/>
                  </a:cxn>
                  <a:cxn ang="0">
                    <a:pos x="33" y="5"/>
                  </a:cxn>
                  <a:cxn ang="0">
                    <a:pos x="43" y="5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62" y="5"/>
                  </a:cxn>
                  <a:cxn ang="0">
                    <a:pos x="66" y="11"/>
                  </a:cxn>
                  <a:cxn ang="0">
                    <a:pos x="71" y="5"/>
                  </a:cxn>
                  <a:cxn ang="0">
                    <a:pos x="76" y="5"/>
                  </a:cxn>
                  <a:cxn ang="0">
                    <a:pos x="85" y="0"/>
                  </a:cxn>
                  <a:cxn ang="0">
                    <a:pos x="95" y="0"/>
                  </a:cxn>
                  <a:cxn ang="0">
                    <a:pos x="95" y="5"/>
                  </a:cxn>
                  <a:cxn ang="0">
                    <a:pos x="90" y="16"/>
                  </a:cxn>
                  <a:cxn ang="0">
                    <a:pos x="95" y="22"/>
                  </a:cxn>
                  <a:cxn ang="0">
                    <a:pos x="90" y="38"/>
                  </a:cxn>
                  <a:cxn ang="0">
                    <a:pos x="85" y="50"/>
                  </a:cxn>
                  <a:cxn ang="0">
                    <a:pos x="71" y="61"/>
                  </a:cxn>
                  <a:cxn ang="0">
                    <a:pos x="62" y="61"/>
                  </a:cxn>
                  <a:cxn ang="0">
                    <a:pos x="38" y="61"/>
                  </a:cxn>
                  <a:cxn ang="0">
                    <a:pos x="33" y="61"/>
                  </a:cxn>
                  <a:cxn ang="0">
                    <a:pos x="24" y="61"/>
                  </a:cxn>
                  <a:cxn ang="0">
                    <a:pos x="9" y="55"/>
                  </a:cxn>
                  <a:cxn ang="0">
                    <a:pos x="5" y="55"/>
                  </a:cxn>
                  <a:cxn ang="0">
                    <a:pos x="0" y="38"/>
                  </a:cxn>
                  <a:cxn ang="0">
                    <a:pos x="9" y="38"/>
                  </a:cxn>
                  <a:cxn ang="0">
                    <a:pos x="14" y="33"/>
                  </a:cxn>
                  <a:cxn ang="0">
                    <a:pos x="19" y="33"/>
                  </a:cxn>
                  <a:cxn ang="0">
                    <a:pos x="28" y="27"/>
                  </a:cxn>
                </a:cxnLst>
                <a:rect l="txL" t="txT" r="txR" b="txB"/>
                <a:pathLst>
                  <a:path w="95" h="61">
                    <a:moveTo>
                      <a:pt x="28" y="27"/>
                    </a:moveTo>
                    <a:lnTo>
                      <a:pt x="28" y="22"/>
                    </a:lnTo>
                    <a:lnTo>
                      <a:pt x="28" y="16"/>
                    </a:lnTo>
                    <a:lnTo>
                      <a:pt x="24" y="16"/>
                    </a:lnTo>
                    <a:lnTo>
                      <a:pt x="28" y="5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5"/>
                    </a:lnTo>
                    <a:lnTo>
                      <a:pt x="62" y="5"/>
                    </a:lnTo>
                    <a:lnTo>
                      <a:pt x="66" y="11"/>
                    </a:lnTo>
                    <a:lnTo>
                      <a:pt x="71" y="5"/>
                    </a:lnTo>
                    <a:lnTo>
                      <a:pt x="76" y="5"/>
                    </a:lnTo>
                    <a:lnTo>
                      <a:pt x="85" y="0"/>
                    </a:lnTo>
                    <a:lnTo>
                      <a:pt x="95" y="0"/>
                    </a:lnTo>
                    <a:lnTo>
                      <a:pt x="95" y="5"/>
                    </a:lnTo>
                    <a:lnTo>
                      <a:pt x="90" y="16"/>
                    </a:lnTo>
                    <a:lnTo>
                      <a:pt x="95" y="22"/>
                    </a:lnTo>
                    <a:lnTo>
                      <a:pt x="90" y="38"/>
                    </a:lnTo>
                    <a:lnTo>
                      <a:pt x="85" y="50"/>
                    </a:lnTo>
                    <a:lnTo>
                      <a:pt x="71" y="61"/>
                    </a:lnTo>
                    <a:lnTo>
                      <a:pt x="62" y="61"/>
                    </a:lnTo>
                    <a:lnTo>
                      <a:pt x="38" y="61"/>
                    </a:lnTo>
                    <a:lnTo>
                      <a:pt x="33" y="61"/>
                    </a:lnTo>
                    <a:lnTo>
                      <a:pt x="24" y="61"/>
                    </a:lnTo>
                    <a:lnTo>
                      <a:pt x="9" y="55"/>
                    </a:lnTo>
                    <a:lnTo>
                      <a:pt x="5" y="55"/>
                    </a:lnTo>
                    <a:lnTo>
                      <a:pt x="0" y="38"/>
                    </a:lnTo>
                    <a:lnTo>
                      <a:pt x="9" y="38"/>
                    </a:lnTo>
                    <a:lnTo>
                      <a:pt x="14" y="33"/>
                    </a:lnTo>
                    <a:lnTo>
                      <a:pt x="19" y="33"/>
                    </a:lnTo>
                    <a:lnTo>
                      <a:pt x="28" y="27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0" name="Freeform 187"/>
              <p:cNvSpPr/>
              <p:nvPr/>
            </p:nvSpPr>
            <p:spPr>
              <a:xfrm>
                <a:off x="1956" y="1908"/>
                <a:ext cx="95" cy="61"/>
              </a:xfrm>
              <a:custGeom>
                <a:avLst/>
                <a:gdLst>
                  <a:gd name="txL" fmla="*/ 0 w 95"/>
                  <a:gd name="txT" fmla="*/ 0 h 61"/>
                  <a:gd name="txR" fmla="*/ 95 w 95"/>
                  <a:gd name="txB" fmla="*/ 61 h 61"/>
                </a:gdLst>
                <a:ahLst/>
                <a:cxnLst>
                  <a:cxn ang="0">
                    <a:pos x="28" y="27"/>
                  </a:cxn>
                  <a:cxn ang="0">
                    <a:pos x="28" y="22"/>
                  </a:cxn>
                  <a:cxn ang="0">
                    <a:pos x="28" y="16"/>
                  </a:cxn>
                  <a:cxn ang="0">
                    <a:pos x="28" y="16"/>
                  </a:cxn>
                  <a:cxn ang="0">
                    <a:pos x="24" y="16"/>
                  </a:cxn>
                  <a:cxn ang="0">
                    <a:pos x="28" y="5"/>
                  </a:cxn>
                  <a:cxn ang="0">
                    <a:pos x="33" y="5"/>
                  </a:cxn>
                  <a:cxn ang="0">
                    <a:pos x="43" y="5"/>
                  </a:cxn>
                  <a:cxn ang="0">
                    <a:pos x="52" y="5"/>
                  </a:cxn>
                  <a:cxn ang="0">
                    <a:pos x="52" y="5"/>
                  </a:cxn>
                  <a:cxn ang="0">
                    <a:pos x="62" y="5"/>
                  </a:cxn>
                  <a:cxn ang="0">
                    <a:pos x="66" y="11"/>
                  </a:cxn>
                  <a:cxn ang="0">
                    <a:pos x="71" y="5"/>
                  </a:cxn>
                  <a:cxn ang="0">
                    <a:pos x="76" y="5"/>
                  </a:cxn>
                  <a:cxn ang="0">
                    <a:pos x="85" y="0"/>
                  </a:cxn>
                  <a:cxn ang="0">
                    <a:pos x="95" y="0"/>
                  </a:cxn>
                  <a:cxn ang="0">
                    <a:pos x="95" y="5"/>
                  </a:cxn>
                  <a:cxn ang="0">
                    <a:pos x="90" y="16"/>
                  </a:cxn>
                  <a:cxn ang="0">
                    <a:pos x="95" y="22"/>
                  </a:cxn>
                  <a:cxn ang="0">
                    <a:pos x="90" y="38"/>
                  </a:cxn>
                  <a:cxn ang="0">
                    <a:pos x="85" y="50"/>
                  </a:cxn>
                  <a:cxn ang="0">
                    <a:pos x="71" y="61"/>
                  </a:cxn>
                  <a:cxn ang="0">
                    <a:pos x="62" y="61"/>
                  </a:cxn>
                  <a:cxn ang="0">
                    <a:pos x="38" y="61"/>
                  </a:cxn>
                  <a:cxn ang="0">
                    <a:pos x="33" y="61"/>
                  </a:cxn>
                  <a:cxn ang="0">
                    <a:pos x="24" y="61"/>
                  </a:cxn>
                  <a:cxn ang="0">
                    <a:pos x="9" y="55"/>
                  </a:cxn>
                  <a:cxn ang="0">
                    <a:pos x="5" y="55"/>
                  </a:cxn>
                  <a:cxn ang="0">
                    <a:pos x="0" y="38"/>
                  </a:cxn>
                  <a:cxn ang="0">
                    <a:pos x="9" y="38"/>
                  </a:cxn>
                  <a:cxn ang="0">
                    <a:pos x="14" y="33"/>
                  </a:cxn>
                  <a:cxn ang="0">
                    <a:pos x="19" y="33"/>
                  </a:cxn>
                  <a:cxn ang="0">
                    <a:pos x="28" y="27"/>
                  </a:cxn>
                </a:cxnLst>
                <a:rect l="txL" t="txT" r="txR" b="txB"/>
                <a:pathLst>
                  <a:path w="95" h="61">
                    <a:moveTo>
                      <a:pt x="28" y="27"/>
                    </a:moveTo>
                    <a:lnTo>
                      <a:pt x="28" y="22"/>
                    </a:lnTo>
                    <a:lnTo>
                      <a:pt x="28" y="16"/>
                    </a:lnTo>
                    <a:lnTo>
                      <a:pt x="24" y="16"/>
                    </a:lnTo>
                    <a:lnTo>
                      <a:pt x="28" y="5"/>
                    </a:lnTo>
                    <a:lnTo>
                      <a:pt x="33" y="5"/>
                    </a:lnTo>
                    <a:lnTo>
                      <a:pt x="43" y="5"/>
                    </a:lnTo>
                    <a:lnTo>
                      <a:pt x="52" y="5"/>
                    </a:lnTo>
                    <a:lnTo>
                      <a:pt x="62" y="5"/>
                    </a:lnTo>
                    <a:lnTo>
                      <a:pt x="66" y="11"/>
                    </a:lnTo>
                    <a:lnTo>
                      <a:pt x="71" y="5"/>
                    </a:lnTo>
                    <a:lnTo>
                      <a:pt x="76" y="5"/>
                    </a:lnTo>
                    <a:lnTo>
                      <a:pt x="85" y="0"/>
                    </a:lnTo>
                    <a:lnTo>
                      <a:pt x="95" y="0"/>
                    </a:lnTo>
                    <a:lnTo>
                      <a:pt x="95" y="5"/>
                    </a:lnTo>
                    <a:lnTo>
                      <a:pt x="90" y="16"/>
                    </a:lnTo>
                    <a:lnTo>
                      <a:pt x="95" y="22"/>
                    </a:lnTo>
                    <a:lnTo>
                      <a:pt x="90" y="38"/>
                    </a:lnTo>
                    <a:lnTo>
                      <a:pt x="85" y="50"/>
                    </a:lnTo>
                    <a:lnTo>
                      <a:pt x="71" y="61"/>
                    </a:lnTo>
                    <a:lnTo>
                      <a:pt x="62" y="61"/>
                    </a:lnTo>
                    <a:lnTo>
                      <a:pt x="38" y="61"/>
                    </a:lnTo>
                    <a:lnTo>
                      <a:pt x="33" y="61"/>
                    </a:lnTo>
                    <a:lnTo>
                      <a:pt x="24" y="61"/>
                    </a:lnTo>
                    <a:lnTo>
                      <a:pt x="9" y="55"/>
                    </a:lnTo>
                    <a:lnTo>
                      <a:pt x="5" y="55"/>
                    </a:lnTo>
                    <a:lnTo>
                      <a:pt x="0" y="38"/>
                    </a:lnTo>
                    <a:lnTo>
                      <a:pt x="9" y="38"/>
                    </a:lnTo>
                    <a:lnTo>
                      <a:pt x="14" y="33"/>
                    </a:lnTo>
                    <a:lnTo>
                      <a:pt x="19" y="33"/>
                    </a:lnTo>
                    <a:lnTo>
                      <a:pt x="28" y="27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1" name="Freeform 188"/>
              <p:cNvSpPr/>
              <p:nvPr/>
            </p:nvSpPr>
            <p:spPr>
              <a:xfrm>
                <a:off x="2008" y="1913"/>
                <a:ext cx="10" cy="33"/>
              </a:xfrm>
              <a:custGeom>
                <a:avLst/>
                <a:gdLst>
                  <a:gd name="txL" fmla="*/ 0 w 10"/>
                  <a:gd name="txT" fmla="*/ 0 h 33"/>
                  <a:gd name="txR" fmla="*/ 10 w 10"/>
                  <a:gd name="txB" fmla="*/ 33 h 33"/>
                </a:gdLst>
                <a:ahLst/>
                <a:cxnLst>
                  <a:cxn ang="0">
                    <a:pos x="0" y="33"/>
                  </a:cxn>
                  <a:cxn ang="0">
                    <a:pos x="5" y="22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5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10" h="33">
                    <a:moveTo>
                      <a:pt x="0" y="33"/>
                    </a:moveTo>
                    <a:lnTo>
                      <a:pt x="5" y="22"/>
                    </a:lnTo>
                    <a:lnTo>
                      <a:pt x="10" y="11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2" name="Freeform 189"/>
              <p:cNvSpPr/>
              <p:nvPr/>
            </p:nvSpPr>
            <p:spPr>
              <a:xfrm>
                <a:off x="1989" y="1913"/>
                <a:ext cx="10" cy="28"/>
              </a:xfrm>
              <a:custGeom>
                <a:avLst/>
                <a:gdLst>
                  <a:gd name="txL" fmla="*/ 0 w 10"/>
                  <a:gd name="txT" fmla="*/ 0 h 28"/>
                  <a:gd name="txR" fmla="*/ 10 w 10"/>
                  <a:gd name="txB" fmla="*/ 28 h 28"/>
                </a:gdLst>
                <a:ahLst/>
                <a:cxnLst>
                  <a:cxn ang="0">
                    <a:pos x="5" y="28"/>
                  </a:cxn>
                  <a:cxn ang="0">
                    <a:pos x="10" y="22"/>
                  </a:cxn>
                  <a:cxn ang="0">
                    <a:pos x="10" y="17"/>
                  </a:cxn>
                  <a:cxn ang="0">
                    <a:pos x="10" y="11"/>
                  </a:cxn>
                  <a:cxn ang="0">
                    <a:pos x="10" y="6"/>
                  </a:cxn>
                  <a:cxn ang="0">
                    <a:pos x="5" y="6"/>
                  </a:cxn>
                  <a:cxn ang="0">
                    <a:pos x="0" y="0"/>
                  </a:cxn>
                </a:cxnLst>
                <a:rect l="txL" t="txT" r="txR" b="txB"/>
                <a:pathLst>
                  <a:path w="10" h="28">
                    <a:moveTo>
                      <a:pt x="5" y="28"/>
                    </a:moveTo>
                    <a:lnTo>
                      <a:pt x="10" y="22"/>
                    </a:lnTo>
                    <a:lnTo>
                      <a:pt x="10" y="17"/>
                    </a:lnTo>
                    <a:lnTo>
                      <a:pt x="10" y="11"/>
                    </a:lnTo>
                    <a:lnTo>
                      <a:pt x="1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3" name="Freeform 190"/>
              <p:cNvSpPr/>
              <p:nvPr/>
            </p:nvSpPr>
            <p:spPr>
              <a:xfrm>
                <a:off x="1101" y="1913"/>
                <a:ext cx="712" cy="56"/>
              </a:xfrm>
              <a:custGeom>
                <a:avLst/>
                <a:gdLst>
                  <a:gd name="txL" fmla="*/ 0 w 712"/>
                  <a:gd name="txT" fmla="*/ 0 h 56"/>
                  <a:gd name="txR" fmla="*/ 712 w 712"/>
                  <a:gd name="txB" fmla="*/ 56 h 56"/>
                </a:gdLst>
                <a:ahLst/>
                <a:cxnLst>
                  <a:cxn ang="0">
                    <a:pos x="5" y="39"/>
                  </a:cxn>
                  <a:cxn ang="0">
                    <a:pos x="399" y="39"/>
                  </a:cxn>
                  <a:cxn ang="0">
                    <a:pos x="442" y="33"/>
                  </a:cxn>
                  <a:cxn ang="0">
                    <a:pos x="518" y="11"/>
                  </a:cxn>
                  <a:cxn ang="0">
                    <a:pos x="561" y="6"/>
                  </a:cxn>
                  <a:cxn ang="0">
                    <a:pos x="712" y="0"/>
                  </a:cxn>
                  <a:cxn ang="0">
                    <a:pos x="703" y="11"/>
                  </a:cxn>
                  <a:cxn ang="0">
                    <a:pos x="679" y="17"/>
                  </a:cxn>
                  <a:cxn ang="0">
                    <a:pos x="651" y="17"/>
                  </a:cxn>
                  <a:cxn ang="0">
                    <a:pos x="561" y="22"/>
                  </a:cxn>
                  <a:cxn ang="0">
                    <a:pos x="523" y="28"/>
                  </a:cxn>
                  <a:cxn ang="0">
                    <a:pos x="494" y="39"/>
                  </a:cxn>
                  <a:cxn ang="0">
                    <a:pos x="466" y="45"/>
                  </a:cxn>
                  <a:cxn ang="0">
                    <a:pos x="423" y="56"/>
                  </a:cxn>
                  <a:cxn ang="0">
                    <a:pos x="390" y="56"/>
                  </a:cxn>
                  <a:cxn ang="0">
                    <a:pos x="0" y="56"/>
                  </a:cxn>
                  <a:cxn ang="0">
                    <a:pos x="5" y="39"/>
                  </a:cxn>
                </a:cxnLst>
                <a:rect l="txL" t="txT" r="txR" b="txB"/>
                <a:pathLst>
                  <a:path w="712" h="56">
                    <a:moveTo>
                      <a:pt x="5" y="39"/>
                    </a:moveTo>
                    <a:lnTo>
                      <a:pt x="399" y="39"/>
                    </a:lnTo>
                    <a:lnTo>
                      <a:pt x="442" y="33"/>
                    </a:lnTo>
                    <a:lnTo>
                      <a:pt x="518" y="11"/>
                    </a:lnTo>
                    <a:lnTo>
                      <a:pt x="561" y="6"/>
                    </a:lnTo>
                    <a:lnTo>
                      <a:pt x="712" y="0"/>
                    </a:lnTo>
                    <a:lnTo>
                      <a:pt x="703" y="11"/>
                    </a:lnTo>
                    <a:lnTo>
                      <a:pt x="679" y="17"/>
                    </a:lnTo>
                    <a:lnTo>
                      <a:pt x="651" y="17"/>
                    </a:lnTo>
                    <a:lnTo>
                      <a:pt x="561" y="22"/>
                    </a:lnTo>
                    <a:lnTo>
                      <a:pt x="523" y="28"/>
                    </a:lnTo>
                    <a:lnTo>
                      <a:pt x="494" y="39"/>
                    </a:lnTo>
                    <a:lnTo>
                      <a:pt x="466" y="45"/>
                    </a:lnTo>
                    <a:lnTo>
                      <a:pt x="423" y="56"/>
                    </a:lnTo>
                    <a:lnTo>
                      <a:pt x="390" y="56"/>
                    </a:lnTo>
                    <a:lnTo>
                      <a:pt x="0" y="56"/>
                    </a:lnTo>
                    <a:lnTo>
                      <a:pt x="5" y="3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4" name="Freeform 191"/>
              <p:cNvSpPr/>
              <p:nvPr/>
            </p:nvSpPr>
            <p:spPr>
              <a:xfrm>
                <a:off x="1101" y="1913"/>
                <a:ext cx="712" cy="56"/>
              </a:xfrm>
              <a:custGeom>
                <a:avLst/>
                <a:gdLst>
                  <a:gd name="txL" fmla="*/ 0 w 712"/>
                  <a:gd name="txT" fmla="*/ 0 h 56"/>
                  <a:gd name="txR" fmla="*/ 712 w 712"/>
                  <a:gd name="txB" fmla="*/ 56 h 56"/>
                </a:gdLst>
                <a:ahLst/>
                <a:cxnLst>
                  <a:cxn ang="0">
                    <a:pos x="5" y="39"/>
                  </a:cxn>
                  <a:cxn ang="0">
                    <a:pos x="399" y="39"/>
                  </a:cxn>
                  <a:cxn ang="0">
                    <a:pos x="442" y="33"/>
                  </a:cxn>
                  <a:cxn ang="0">
                    <a:pos x="518" y="11"/>
                  </a:cxn>
                  <a:cxn ang="0">
                    <a:pos x="561" y="6"/>
                  </a:cxn>
                  <a:cxn ang="0">
                    <a:pos x="712" y="0"/>
                  </a:cxn>
                  <a:cxn ang="0">
                    <a:pos x="703" y="11"/>
                  </a:cxn>
                  <a:cxn ang="0">
                    <a:pos x="679" y="17"/>
                  </a:cxn>
                  <a:cxn ang="0">
                    <a:pos x="651" y="17"/>
                  </a:cxn>
                  <a:cxn ang="0">
                    <a:pos x="561" y="22"/>
                  </a:cxn>
                  <a:cxn ang="0">
                    <a:pos x="523" y="28"/>
                  </a:cxn>
                  <a:cxn ang="0">
                    <a:pos x="494" y="39"/>
                  </a:cxn>
                  <a:cxn ang="0">
                    <a:pos x="466" y="45"/>
                  </a:cxn>
                  <a:cxn ang="0">
                    <a:pos x="423" y="56"/>
                  </a:cxn>
                  <a:cxn ang="0">
                    <a:pos x="390" y="56"/>
                  </a:cxn>
                  <a:cxn ang="0">
                    <a:pos x="0" y="56"/>
                  </a:cxn>
                  <a:cxn ang="0">
                    <a:pos x="5" y="39"/>
                  </a:cxn>
                </a:cxnLst>
                <a:rect l="txL" t="txT" r="txR" b="txB"/>
                <a:pathLst>
                  <a:path w="712" h="56">
                    <a:moveTo>
                      <a:pt x="5" y="39"/>
                    </a:moveTo>
                    <a:lnTo>
                      <a:pt x="399" y="39"/>
                    </a:lnTo>
                    <a:lnTo>
                      <a:pt x="442" y="33"/>
                    </a:lnTo>
                    <a:lnTo>
                      <a:pt x="518" y="11"/>
                    </a:lnTo>
                    <a:lnTo>
                      <a:pt x="561" y="6"/>
                    </a:lnTo>
                    <a:lnTo>
                      <a:pt x="712" y="0"/>
                    </a:lnTo>
                    <a:lnTo>
                      <a:pt x="703" y="11"/>
                    </a:lnTo>
                    <a:lnTo>
                      <a:pt x="679" y="17"/>
                    </a:lnTo>
                    <a:lnTo>
                      <a:pt x="651" y="17"/>
                    </a:lnTo>
                    <a:lnTo>
                      <a:pt x="561" y="22"/>
                    </a:lnTo>
                    <a:lnTo>
                      <a:pt x="523" y="28"/>
                    </a:lnTo>
                    <a:lnTo>
                      <a:pt x="494" y="39"/>
                    </a:lnTo>
                    <a:lnTo>
                      <a:pt x="466" y="45"/>
                    </a:lnTo>
                    <a:lnTo>
                      <a:pt x="423" y="56"/>
                    </a:lnTo>
                    <a:lnTo>
                      <a:pt x="390" y="56"/>
                    </a:lnTo>
                    <a:lnTo>
                      <a:pt x="0" y="56"/>
                    </a:lnTo>
                    <a:lnTo>
                      <a:pt x="5" y="39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5" name="Freeform 192"/>
              <p:cNvSpPr/>
              <p:nvPr/>
            </p:nvSpPr>
            <p:spPr>
              <a:xfrm>
                <a:off x="1590" y="1869"/>
                <a:ext cx="285" cy="138"/>
              </a:xfrm>
              <a:custGeom>
                <a:avLst/>
                <a:gdLst>
                  <a:gd name="txL" fmla="*/ 0 w 285"/>
                  <a:gd name="txT" fmla="*/ 0 h 138"/>
                  <a:gd name="txR" fmla="*/ 285 w 285"/>
                  <a:gd name="txB" fmla="*/ 138 h 138"/>
                </a:gdLst>
                <a:ahLst/>
                <a:cxnLst>
                  <a:cxn ang="0">
                    <a:pos x="100" y="61"/>
                  </a:cxn>
                  <a:cxn ang="0">
                    <a:pos x="133" y="66"/>
                  </a:cxn>
                  <a:cxn ang="0">
                    <a:pos x="162" y="66"/>
                  </a:cxn>
                  <a:cxn ang="0">
                    <a:pos x="190" y="61"/>
                  </a:cxn>
                  <a:cxn ang="0">
                    <a:pos x="209" y="61"/>
                  </a:cxn>
                  <a:cxn ang="0">
                    <a:pos x="219" y="50"/>
                  </a:cxn>
                  <a:cxn ang="0">
                    <a:pos x="228" y="39"/>
                  </a:cxn>
                  <a:cxn ang="0">
                    <a:pos x="242" y="33"/>
                  </a:cxn>
                  <a:cxn ang="0">
                    <a:pos x="266" y="39"/>
                  </a:cxn>
                  <a:cxn ang="0">
                    <a:pos x="271" y="44"/>
                  </a:cxn>
                  <a:cxn ang="0">
                    <a:pos x="261" y="50"/>
                  </a:cxn>
                  <a:cxn ang="0">
                    <a:pos x="257" y="55"/>
                  </a:cxn>
                  <a:cxn ang="0">
                    <a:pos x="257" y="55"/>
                  </a:cxn>
                  <a:cxn ang="0">
                    <a:pos x="261" y="61"/>
                  </a:cxn>
                  <a:cxn ang="0">
                    <a:pos x="266" y="61"/>
                  </a:cxn>
                  <a:cxn ang="0">
                    <a:pos x="276" y="61"/>
                  </a:cxn>
                  <a:cxn ang="0">
                    <a:pos x="285" y="66"/>
                  </a:cxn>
                  <a:cxn ang="0">
                    <a:pos x="280" y="72"/>
                  </a:cxn>
                  <a:cxn ang="0">
                    <a:pos x="266" y="89"/>
                  </a:cxn>
                  <a:cxn ang="0">
                    <a:pos x="252" y="94"/>
                  </a:cxn>
                  <a:cxn ang="0">
                    <a:pos x="228" y="100"/>
                  </a:cxn>
                  <a:cxn ang="0">
                    <a:pos x="223" y="94"/>
                  </a:cxn>
                  <a:cxn ang="0">
                    <a:pos x="181" y="111"/>
                  </a:cxn>
                  <a:cxn ang="0">
                    <a:pos x="157" y="116"/>
                  </a:cxn>
                  <a:cxn ang="0">
                    <a:pos x="143" y="122"/>
                  </a:cxn>
                  <a:cxn ang="0">
                    <a:pos x="129" y="127"/>
                  </a:cxn>
                  <a:cxn ang="0">
                    <a:pos x="100" y="133"/>
                  </a:cxn>
                  <a:cxn ang="0">
                    <a:pos x="72" y="138"/>
                  </a:cxn>
                  <a:cxn ang="0">
                    <a:pos x="43" y="111"/>
                  </a:cxn>
                  <a:cxn ang="0">
                    <a:pos x="29" y="89"/>
                  </a:cxn>
                  <a:cxn ang="0">
                    <a:pos x="10" y="50"/>
                  </a:cxn>
                  <a:cxn ang="0">
                    <a:pos x="0" y="28"/>
                  </a:cxn>
                  <a:cxn ang="0">
                    <a:pos x="0" y="22"/>
                  </a:cxn>
                  <a:cxn ang="0">
                    <a:pos x="10" y="11"/>
                  </a:cxn>
                  <a:cxn ang="0">
                    <a:pos x="10" y="5"/>
                  </a:cxn>
                  <a:cxn ang="0">
                    <a:pos x="19" y="5"/>
                  </a:cxn>
                  <a:cxn ang="0">
                    <a:pos x="34" y="0"/>
                  </a:cxn>
                  <a:cxn ang="0">
                    <a:pos x="48" y="0"/>
                  </a:cxn>
                  <a:cxn ang="0">
                    <a:pos x="67" y="0"/>
                  </a:cxn>
                  <a:cxn ang="0">
                    <a:pos x="72" y="5"/>
                  </a:cxn>
                  <a:cxn ang="0">
                    <a:pos x="76" y="11"/>
                  </a:cxn>
                  <a:cxn ang="0">
                    <a:pos x="86" y="33"/>
                  </a:cxn>
                  <a:cxn ang="0">
                    <a:pos x="91" y="61"/>
                  </a:cxn>
                  <a:cxn ang="0">
                    <a:pos x="100" y="61"/>
                  </a:cxn>
                </a:cxnLst>
                <a:rect l="txL" t="txT" r="txR" b="txB"/>
                <a:pathLst>
                  <a:path w="285" h="138">
                    <a:moveTo>
                      <a:pt x="100" y="61"/>
                    </a:moveTo>
                    <a:lnTo>
                      <a:pt x="133" y="66"/>
                    </a:lnTo>
                    <a:lnTo>
                      <a:pt x="162" y="66"/>
                    </a:lnTo>
                    <a:lnTo>
                      <a:pt x="190" y="61"/>
                    </a:lnTo>
                    <a:lnTo>
                      <a:pt x="209" y="61"/>
                    </a:lnTo>
                    <a:lnTo>
                      <a:pt x="219" y="50"/>
                    </a:lnTo>
                    <a:lnTo>
                      <a:pt x="228" y="39"/>
                    </a:lnTo>
                    <a:lnTo>
                      <a:pt x="242" y="33"/>
                    </a:lnTo>
                    <a:lnTo>
                      <a:pt x="266" y="39"/>
                    </a:lnTo>
                    <a:lnTo>
                      <a:pt x="271" y="44"/>
                    </a:lnTo>
                    <a:lnTo>
                      <a:pt x="261" y="50"/>
                    </a:lnTo>
                    <a:lnTo>
                      <a:pt x="257" y="55"/>
                    </a:lnTo>
                    <a:lnTo>
                      <a:pt x="261" y="61"/>
                    </a:lnTo>
                    <a:lnTo>
                      <a:pt x="266" y="61"/>
                    </a:lnTo>
                    <a:lnTo>
                      <a:pt x="276" y="61"/>
                    </a:lnTo>
                    <a:lnTo>
                      <a:pt x="285" y="66"/>
                    </a:lnTo>
                    <a:lnTo>
                      <a:pt x="280" y="72"/>
                    </a:lnTo>
                    <a:lnTo>
                      <a:pt x="266" y="89"/>
                    </a:lnTo>
                    <a:lnTo>
                      <a:pt x="252" y="94"/>
                    </a:lnTo>
                    <a:lnTo>
                      <a:pt x="228" y="100"/>
                    </a:lnTo>
                    <a:lnTo>
                      <a:pt x="223" y="94"/>
                    </a:lnTo>
                    <a:lnTo>
                      <a:pt x="181" y="111"/>
                    </a:lnTo>
                    <a:lnTo>
                      <a:pt x="157" y="116"/>
                    </a:lnTo>
                    <a:lnTo>
                      <a:pt x="143" y="122"/>
                    </a:lnTo>
                    <a:lnTo>
                      <a:pt x="129" y="127"/>
                    </a:lnTo>
                    <a:lnTo>
                      <a:pt x="100" y="133"/>
                    </a:lnTo>
                    <a:lnTo>
                      <a:pt x="72" y="138"/>
                    </a:lnTo>
                    <a:lnTo>
                      <a:pt x="43" y="111"/>
                    </a:lnTo>
                    <a:lnTo>
                      <a:pt x="29" y="89"/>
                    </a:lnTo>
                    <a:lnTo>
                      <a:pt x="10" y="50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19" y="5"/>
                    </a:lnTo>
                    <a:lnTo>
                      <a:pt x="34" y="0"/>
                    </a:lnTo>
                    <a:lnTo>
                      <a:pt x="48" y="0"/>
                    </a:lnTo>
                    <a:lnTo>
                      <a:pt x="67" y="0"/>
                    </a:lnTo>
                    <a:lnTo>
                      <a:pt x="72" y="5"/>
                    </a:lnTo>
                    <a:lnTo>
                      <a:pt x="76" y="11"/>
                    </a:lnTo>
                    <a:lnTo>
                      <a:pt x="86" y="33"/>
                    </a:lnTo>
                    <a:lnTo>
                      <a:pt x="91" y="61"/>
                    </a:lnTo>
                    <a:lnTo>
                      <a:pt x="100" y="61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6" name="Freeform 193"/>
              <p:cNvSpPr/>
              <p:nvPr/>
            </p:nvSpPr>
            <p:spPr>
              <a:xfrm>
                <a:off x="1590" y="1869"/>
                <a:ext cx="285" cy="138"/>
              </a:xfrm>
              <a:custGeom>
                <a:avLst/>
                <a:gdLst>
                  <a:gd name="txL" fmla="*/ 0 w 285"/>
                  <a:gd name="txT" fmla="*/ 0 h 138"/>
                  <a:gd name="txR" fmla="*/ 285 w 285"/>
                  <a:gd name="txB" fmla="*/ 138 h 138"/>
                </a:gdLst>
                <a:ahLst/>
                <a:cxnLst>
                  <a:cxn ang="0">
                    <a:pos x="100" y="61"/>
                  </a:cxn>
                  <a:cxn ang="0">
                    <a:pos x="133" y="66"/>
                  </a:cxn>
                  <a:cxn ang="0">
                    <a:pos x="162" y="66"/>
                  </a:cxn>
                  <a:cxn ang="0">
                    <a:pos x="190" y="61"/>
                  </a:cxn>
                  <a:cxn ang="0">
                    <a:pos x="209" y="61"/>
                  </a:cxn>
                  <a:cxn ang="0">
                    <a:pos x="219" y="50"/>
                  </a:cxn>
                  <a:cxn ang="0">
                    <a:pos x="228" y="39"/>
                  </a:cxn>
                  <a:cxn ang="0">
                    <a:pos x="242" y="33"/>
                  </a:cxn>
                  <a:cxn ang="0">
                    <a:pos x="266" y="39"/>
                  </a:cxn>
                  <a:cxn ang="0">
                    <a:pos x="271" y="44"/>
                  </a:cxn>
                  <a:cxn ang="0">
                    <a:pos x="261" y="50"/>
                  </a:cxn>
                  <a:cxn ang="0">
                    <a:pos x="257" y="55"/>
                  </a:cxn>
                  <a:cxn ang="0">
                    <a:pos x="257" y="55"/>
                  </a:cxn>
                  <a:cxn ang="0">
                    <a:pos x="261" y="61"/>
                  </a:cxn>
                  <a:cxn ang="0">
                    <a:pos x="266" y="61"/>
                  </a:cxn>
                  <a:cxn ang="0">
                    <a:pos x="276" y="61"/>
                  </a:cxn>
                  <a:cxn ang="0">
                    <a:pos x="285" y="66"/>
                  </a:cxn>
                  <a:cxn ang="0">
                    <a:pos x="280" y="72"/>
                  </a:cxn>
                  <a:cxn ang="0">
                    <a:pos x="266" y="89"/>
                  </a:cxn>
                  <a:cxn ang="0">
                    <a:pos x="252" y="94"/>
                  </a:cxn>
                  <a:cxn ang="0">
                    <a:pos x="228" y="100"/>
                  </a:cxn>
                  <a:cxn ang="0">
                    <a:pos x="223" y="94"/>
                  </a:cxn>
                  <a:cxn ang="0">
                    <a:pos x="181" y="111"/>
                  </a:cxn>
                  <a:cxn ang="0">
                    <a:pos x="157" y="116"/>
                  </a:cxn>
                  <a:cxn ang="0">
                    <a:pos x="143" y="122"/>
                  </a:cxn>
                  <a:cxn ang="0">
                    <a:pos x="129" y="127"/>
                  </a:cxn>
                  <a:cxn ang="0">
                    <a:pos x="100" y="133"/>
                  </a:cxn>
                  <a:cxn ang="0">
                    <a:pos x="72" y="138"/>
                  </a:cxn>
                  <a:cxn ang="0">
                    <a:pos x="43" y="111"/>
                  </a:cxn>
                  <a:cxn ang="0">
                    <a:pos x="29" y="89"/>
                  </a:cxn>
                  <a:cxn ang="0">
                    <a:pos x="10" y="50"/>
                  </a:cxn>
                  <a:cxn ang="0">
                    <a:pos x="0" y="28"/>
                  </a:cxn>
                  <a:cxn ang="0">
                    <a:pos x="0" y="22"/>
                  </a:cxn>
                  <a:cxn ang="0">
                    <a:pos x="10" y="11"/>
                  </a:cxn>
                  <a:cxn ang="0">
                    <a:pos x="10" y="5"/>
                  </a:cxn>
                  <a:cxn ang="0">
                    <a:pos x="19" y="5"/>
                  </a:cxn>
                  <a:cxn ang="0">
                    <a:pos x="34" y="0"/>
                  </a:cxn>
                  <a:cxn ang="0">
                    <a:pos x="48" y="0"/>
                  </a:cxn>
                  <a:cxn ang="0">
                    <a:pos x="67" y="0"/>
                  </a:cxn>
                  <a:cxn ang="0">
                    <a:pos x="72" y="5"/>
                  </a:cxn>
                  <a:cxn ang="0">
                    <a:pos x="76" y="11"/>
                  </a:cxn>
                  <a:cxn ang="0">
                    <a:pos x="86" y="33"/>
                  </a:cxn>
                  <a:cxn ang="0">
                    <a:pos x="91" y="61"/>
                  </a:cxn>
                  <a:cxn ang="0">
                    <a:pos x="100" y="61"/>
                  </a:cxn>
                </a:cxnLst>
                <a:rect l="txL" t="txT" r="txR" b="txB"/>
                <a:pathLst>
                  <a:path w="285" h="138">
                    <a:moveTo>
                      <a:pt x="100" y="61"/>
                    </a:moveTo>
                    <a:lnTo>
                      <a:pt x="133" y="66"/>
                    </a:lnTo>
                    <a:lnTo>
                      <a:pt x="162" y="66"/>
                    </a:lnTo>
                    <a:lnTo>
                      <a:pt x="190" y="61"/>
                    </a:lnTo>
                    <a:lnTo>
                      <a:pt x="209" y="61"/>
                    </a:lnTo>
                    <a:lnTo>
                      <a:pt x="219" y="50"/>
                    </a:lnTo>
                    <a:lnTo>
                      <a:pt x="228" y="39"/>
                    </a:lnTo>
                    <a:lnTo>
                      <a:pt x="242" y="33"/>
                    </a:lnTo>
                    <a:lnTo>
                      <a:pt x="266" y="39"/>
                    </a:lnTo>
                    <a:lnTo>
                      <a:pt x="271" y="44"/>
                    </a:lnTo>
                    <a:lnTo>
                      <a:pt x="261" y="50"/>
                    </a:lnTo>
                    <a:lnTo>
                      <a:pt x="257" y="55"/>
                    </a:lnTo>
                    <a:lnTo>
                      <a:pt x="261" y="61"/>
                    </a:lnTo>
                    <a:lnTo>
                      <a:pt x="266" y="61"/>
                    </a:lnTo>
                    <a:lnTo>
                      <a:pt x="276" y="61"/>
                    </a:lnTo>
                    <a:lnTo>
                      <a:pt x="285" y="66"/>
                    </a:lnTo>
                    <a:lnTo>
                      <a:pt x="280" y="72"/>
                    </a:lnTo>
                    <a:lnTo>
                      <a:pt x="266" y="89"/>
                    </a:lnTo>
                    <a:lnTo>
                      <a:pt x="252" y="94"/>
                    </a:lnTo>
                    <a:lnTo>
                      <a:pt x="228" y="100"/>
                    </a:lnTo>
                    <a:lnTo>
                      <a:pt x="223" y="94"/>
                    </a:lnTo>
                    <a:lnTo>
                      <a:pt x="181" y="111"/>
                    </a:lnTo>
                    <a:lnTo>
                      <a:pt x="157" y="116"/>
                    </a:lnTo>
                    <a:lnTo>
                      <a:pt x="143" y="122"/>
                    </a:lnTo>
                    <a:lnTo>
                      <a:pt x="129" y="127"/>
                    </a:lnTo>
                    <a:lnTo>
                      <a:pt x="100" y="133"/>
                    </a:lnTo>
                    <a:lnTo>
                      <a:pt x="72" y="138"/>
                    </a:lnTo>
                    <a:lnTo>
                      <a:pt x="43" y="111"/>
                    </a:lnTo>
                    <a:lnTo>
                      <a:pt x="29" y="89"/>
                    </a:lnTo>
                    <a:lnTo>
                      <a:pt x="10" y="50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19" y="5"/>
                    </a:lnTo>
                    <a:lnTo>
                      <a:pt x="34" y="0"/>
                    </a:lnTo>
                    <a:lnTo>
                      <a:pt x="48" y="0"/>
                    </a:lnTo>
                    <a:lnTo>
                      <a:pt x="67" y="0"/>
                    </a:lnTo>
                    <a:lnTo>
                      <a:pt x="72" y="5"/>
                    </a:lnTo>
                    <a:lnTo>
                      <a:pt x="76" y="11"/>
                    </a:lnTo>
                    <a:lnTo>
                      <a:pt x="86" y="33"/>
                    </a:lnTo>
                    <a:lnTo>
                      <a:pt x="91" y="61"/>
                    </a:lnTo>
                    <a:lnTo>
                      <a:pt x="100" y="61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7" name="Freeform 194"/>
              <p:cNvSpPr/>
              <p:nvPr/>
            </p:nvSpPr>
            <p:spPr>
              <a:xfrm>
                <a:off x="1799" y="1902"/>
                <a:ext cx="76" cy="33"/>
              </a:xfrm>
              <a:custGeom>
                <a:avLst/>
                <a:gdLst>
                  <a:gd name="txL" fmla="*/ 0 w 76"/>
                  <a:gd name="txT" fmla="*/ 0 h 33"/>
                  <a:gd name="txR" fmla="*/ 76 w 76"/>
                  <a:gd name="txB" fmla="*/ 33 h 33"/>
                </a:gdLst>
                <a:ahLst/>
                <a:cxnLst>
                  <a:cxn ang="0">
                    <a:pos x="0" y="22"/>
                  </a:cxn>
                  <a:cxn ang="0">
                    <a:pos x="10" y="17"/>
                  </a:cxn>
                  <a:cxn ang="0">
                    <a:pos x="19" y="6"/>
                  </a:cxn>
                  <a:cxn ang="0">
                    <a:pos x="33" y="0"/>
                  </a:cxn>
                  <a:cxn ang="0">
                    <a:pos x="57" y="6"/>
                  </a:cxn>
                  <a:cxn ang="0">
                    <a:pos x="62" y="11"/>
                  </a:cxn>
                  <a:cxn ang="0">
                    <a:pos x="52" y="17"/>
                  </a:cxn>
                  <a:cxn ang="0">
                    <a:pos x="48" y="22"/>
                  </a:cxn>
                  <a:cxn ang="0">
                    <a:pos x="48" y="22"/>
                  </a:cxn>
                  <a:cxn ang="0">
                    <a:pos x="48" y="28"/>
                  </a:cxn>
                  <a:cxn ang="0">
                    <a:pos x="57" y="28"/>
                  </a:cxn>
                  <a:cxn ang="0">
                    <a:pos x="67" y="28"/>
                  </a:cxn>
                  <a:cxn ang="0">
                    <a:pos x="76" y="33"/>
                  </a:cxn>
                </a:cxnLst>
                <a:rect l="txL" t="txT" r="txR" b="txB"/>
                <a:pathLst>
                  <a:path w="76" h="33">
                    <a:moveTo>
                      <a:pt x="0" y="22"/>
                    </a:moveTo>
                    <a:lnTo>
                      <a:pt x="10" y="17"/>
                    </a:lnTo>
                    <a:lnTo>
                      <a:pt x="19" y="6"/>
                    </a:lnTo>
                    <a:lnTo>
                      <a:pt x="33" y="0"/>
                    </a:lnTo>
                    <a:lnTo>
                      <a:pt x="57" y="6"/>
                    </a:lnTo>
                    <a:lnTo>
                      <a:pt x="62" y="11"/>
                    </a:lnTo>
                    <a:lnTo>
                      <a:pt x="52" y="17"/>
                    </a:lnTo>
                    <a:lnTo>
                      <a:pt x="48" y="22"/>
                    </a:lnTo>
                    <a:lnTo>
                      <a:pt x="48" y="28"/>
                    </a:lnTo>
                    <a:lnTo>
                      <a:pt x="57" y="28"/>
                    </a:lnTo>
                    <a:lnTo>
                      <a:pt x="67" y="28"/>
                    </a:lnTo>
                    <a:lnTo>
                      <a:pt x="76" y="33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8" name="Freeform 195"/>
              <p:cNvSpPr/>
              <p:nvPr/>
            </p:nvSpPr>
            <p:spPr>
              <a:xfrm>
                <a:off x="1600" y="1913"/>
                <a:ext cx="57" cy="45"/>
              </a:xfrm>
              <a:custGeom>
                <a:avLst/>
                <a:gdLst>
                  <a:gd name="txL" fmla="*/ 0 w 57"/>
                  <a:gd name="txT" fmla="*/ 0 h 45"/>
                  <a:gd name="txR" fmla="*/ 57 w 57"/>
                  <a:gd name="txB" fmla="*/ 45 h 45"/>
                </a:gdLst>
                <a:ahLst/>
                <a:cxnLst>
                  <a:cxn ang="0">
                    <a:pos x="19" y="28"/>
                  </a:cxn>
                  <a:cxn ang="0">
                    <a:pos x="19" y="22"/>
                  </a:cxn>
                  <a:cxn ang="0">
                    <a:pos x="19" y="17"/>
                  </a:cxn>
                  <a:cxn ang="0">
                    <a:pos x="19" y="17"/>
                  </a:cxn>
                  <a:cxn ang="0">
                    <a:pos x="9" y="17"/>
                  </a:cxn>
                  <a:cxn ang="0">
                    <a:pos x="14" y="11"/>
                  </a:cxn>
                  <a:cxn ang="0">
                    <a:pos x="19" y="6"/>
                  </a:cxn>
                  <a:cxn ang="0">
                    <a:pos x="24" y="11"/>
                  </a:cxn>
                  <a:cxn ang="0">
                    <a:pos x="28" y="11"/>
                  </a:cxn>
                  <a:cxn ang="0">
                    <a:pos x="28" y="11"/>
                  </a:cxn>
                  <a:cxn ang="0">
                    <a:pos x="38" y="6"/>
                  </a:cxn>
                  <a:cxn ang="0">
                    <a:pos x="38" y="11"/>
                  </a:cxn>
                  <a:cxn ang="0">
                    <a:pos x="43" y="6"/>
                  </a:cxn>
                  <a:cxn ang="0">
                    <a:pos x="47" y="6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7" y="6"/>
                  </a:cxn>
                  <a:cxn ang="0">
                    <a:pos x="57" y="11"/>
                  </a:cxn>
                  <a:cxn ang="0">
                    <a:pos x="57" y="22"/>
                  </a:cxn>
                  <a:cxn ang="0">
                    <a:pos x="57" y="33"/>
                  </a:cxn>
                  <a:cxn ang="0">
                    <a:pos x="52" y="39"/>
                  </a:cxn>
                  <a:cxn ang="0">
                    <a:pos x="43" y="39"/>
                  </a:cxn>
                  <a:cxn ang="0">
                    <a:pos x="28" y="45"/>
                  </a:cxn>
                  <a:cxn ang="0">
                    <a:pos x="28" y="45"/>
                  </a:cxn>
                  <a:cxn ang="0">
                    <a:pos x="19" y="45"/>
                  </a:cxn>
                  <a:cxn ang="0">
                    <a:pos x="9" y="45"/>
                  </a:cxn>
                  <a:cxn ang="0">
                    <a:pos x="0" y="39"/>
                  </a:cxn>
                  <a:cxn ang="0">
                    <a:pos x="0" y="33"/>
                  </a:cxn>
                  <a:cxn ang="0">
                    <a:pos x="9" y="33"/>
                  </a:cxn>
                  <a:cxn ang="0">
                    <a:pos x="9" y="33"/>
                  </a:cxn>
                  <a:cxn ang="0">
                    <a:pos x="14" y="33"/>
                  </a:cxn>
                  <a:cxn ang="0">
                    <a:pos x="19" y="28"/>
                  </a:cxn>
                </a:cxnLst>
                <a:rect l="txL" t="txT" r="txR" b="txB"/>
                <a:pathLst>
                  <a:path w="57" h="45">
                    <a:moveTo>
                      <a:pt x="19" y="28"/>
                    </a:moveTo>
                    <a:lnTo>
                      <a:pt x="19" y="22"/>
                    </a:lnTo>
                    <a:lnTo>
                      <a:pt x="19" y="17"/>
                    </a:lnTo>
                    <a:lnTo>
                      <a:pt x="9" y="17"/>
                    </a:lnTo>
                    <a:lnTo>
                      <a:pt x="14" y="11"/>
                    </a:lnTo>
                    <a:lnTo>
                      <a:pt x="19" y="6"/>
                    </a:lnTo>
                    <a:lnTo>
                      <a:pt x="24" y="11"/>
                    </a:lnTo>
                    <a:lnTo>
                      <a:pt x="28" y="11"/>
                    </a:lnTo>
                    <a:lnTo>
                      <a:pt x="38" y="6"/>
                    </a:lnTo>
                    <a:lnTo>
                      <a:pt x="38" y="11"/>
                    </a:lnTo>
                    <a:lnTo>
                      <a:pt x="43" y="6"/>
                    </a:lnTo>
                    <a:lnTo>
                      <a:pt x="47" y="6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57" y="6"/>
                    </a:lnTo>
                    <a:lnTo>
                      <a:pt x="57" y="11"/>
                    </a:lnTo>
                    <a:lnTo>
                      <a:pt x="57" y="22"/>
                    </a:lnTo>
                    <a:lnTo>
                      <a:pt x="57" y="33"/>
                    </a:lnTo>
                    <a:lnTo>
                      <a:pt x="52" y="39"/>
                    </a:lnTo>
                    <a:lnTo>
                      <a:pt x="43" y="39"/>
                    </a:lnTo>
                    <a:lnTo>
                      <a:pt x="28" y="45"/>
                    </a:lnTo>
                    <a:lnTo>
                      <a:pt x="19" y="45"/>
                    </a:lnTo>
                    <a:lnTo>
                      <a:pt x="9" y="45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9" y="33"/>
                    </a:lnTo>
                    <a:lnTo>
                      <a:pt x="14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49" name="Freeform 196"/>
              <p:cNvSpPr/>
              <p:nvPr/>
            </p:nvSpPr>
            <p:spPr>
              <a:xfrm>
                <a:off x="1600" y="1913"/>
                <a:ext cx="57" cy="45"/>
              </a:xfrm>
              <a:custGeom>
                <a:avLst/>
                <a:gdLst>
                  <a:gd name="txL" fmla="*/ 0 w 57"/>
                  <a:gd name="txT" fmla="*/ 0 h 45"/>
                  <a:gd name="txR" fmla="*/ 57 w 57"/>
                  <a:gd name="txB" fmla="*/ 45 h 45"/>
                </a:gdLst>
                <a:ahLst/>
                <a:cxnLst>
                  <a:cxn ang="0">
                    <a:pos x="19" y="28"/>
                  </a:cxn>
                  <a:cxn ang="0">
                    <a:pos x="19" y="22"/>
                  </a:cxn>
                  <a:cxn ang="0">
                    <a:pos x="19" y="17"/>
                  </a:cxn>
                  <a:cxn ang="0">
                    <a:pos x="19" y="17"/>
                  </a:cxn>
                  <a:cxn ang="0">
                    <a:pos x="9" y="17"/>
                  </a:cxn>
                  <a:cxn ang="0">
                    <a:pos x="14" y="11"/>
                  </a:cxn>
                  <a:cxn ang="0">
                    <a:pos x="19" y="6"/>
                  </a:cxn>
                  <a:cxn ang="0">
                    <a:pos x="24" y="11"/>
                  </a:cxn>
                  <a:cxn ang="0">
                    <a:pos x="28" y="11"/>
                  </a:cxn>
                  <a:cxn ang="0">
                    <a:pos x="28" y="11"/>
                  </a:cxn>
                  <a:cxn ang="0">
                    <a:pos x="38" y="6"/>
                  </a:cxn>
                  <a:cxn ang="0">
                    <a:pos x="38" y="11"/>
                  </a:cxn>
                  <a:cxn ang="0">
                    <a:pos x="43" y="6"/>
                  </a:cxn>
                  <a:cxn ang="0">
                    <a:pos x="47" y="6"/>
                  </a:cxn>
                  <a:cxn ang="0">
                    <a:pos x="52" y="0"/>
                  </a:cxn>
                  <a:cxn ang="0">
                    <a:pos x="57" y="0"/>
                  </a:cxn>
                  <a:cxn ang="0">
                    <a:pos x="57" y="0"/>
                  </a:cxn>
                  <a:cxn ang="0">
                    <a:pos x="57" y="6"/>
                  </a:cxn>
                  <a:cxn ang="0">
                    <a:pos x="57" y="11"/>
                  </a:cxn>
                  <a:cxn ang="0">
                    <a:pos x="57" y="22"/>
                  </a:cxn>
                  <a:cxn ang="0">
                    <a:pos x="57" y="33"/>
                  </a:cxn>
                  <a:cxn ang="0">
                    <a:pos x="52" y="39"/>
                  </a:cxn>
                  <a:cxn ang="0">
                    <a:pos x="43" y="39"/>
                  </a:cxn>
                  <a:cxn ang="0">
                    <a:pos x="28" y="45"/>
                  </a:cxn>
                  <a:cxn ang="0">
                    <a:pos x="28" y="45"/>
                  </a:cxn>
                  <a:cxn ang="0">
                    <a:pos x="19" y="45"/>
                  </a:cxn>
                  <a:cxn ang="0">
                    <a:pos x="9" y="45"/>
                  </a:cxn>
                  <a:cxn ang="0">
                    <a:pos x="0" y="39"/>
                  </a:cxn>
                  <a:cxn ang="0">
                    <a:pos x="0" y="33"/>
                  </a:cxn>
                  <a:cxn ang="0">
                    <a:pos x="9" y="33"/>
                  </a:cxn>
                  <a:cxn ang="0">
                    <a:pos x="9" y="33"/>
                  </a:cxn>
                  <a:cxn ang="0">
                    <a:pos x="14" y="33"/>
                  </a:cxn>
                  <a:cxn ang="0">
                    <a:pos x="19" y="28"/>
                  </a:cxn>
                </a:cxnLst>
                <a:rect l="txL" t="txT" r="txR" b="txB"/>
                <a:pathLst>
                  <a:path w="57" h="45">
                    <a:moveTo>
                      <a:pt x="19" y="28"/>
                    </a:moveTo>
                    <a:lnTo>
                      <a:pt x="19" y="22"/>
                    </a:lnTo>
                    <a:lnTo>
                      <a:pt x="19" y="17"/>
                    </a:lnTo>
                    <a:lnTo>
                      <a:pt x="9" y="17"/>
                    </a:lnTo>
                    <a:lnTo>
                      <a:pt x="14" y="11"/>
                    </a:lnTo>
                    <a:lnTo>
                      <a:pt x="19" y="6"/>
                    </a:lnTo>
                    <a:lnTo>
                      <a:pt x="24" y="11"/>
                    </a:lnTo>
                    <a:lnTo>
                      <a:pt x="28" y="11"/>
                    </a:lnTo>
                    <a:lnTo>
                      <a:pt x="38" y="6"/>
                    </a:lnTo>
                    <a:lnTo>
                      <a:pt x="38" y="11"/>
                    </a:lnTo>
                    <a:lnTo>
                      <a:pt x="43" y="6"/>
                    </a:lnTo>
                    <a:lnTo>
                      <a:pt x="47" y="6"/>
                    </a:lnTo>
                    <a:lnTo>
                      <a:pt x="52" y="0"/>
                    </a:lnTo>
                    <a:lnTo>
                      <a:pt x="57" y="0"/>
                    </a:lnTo>
                    <a:lnTo>
                      <a:pt x="57" y="6"/>
                    </a:lnTo>
                    <a:lnTo>
                      <a:pt x="57" y="11"/>
                    </a:lnTo>
                    <a:lnTo>
                      <a:pt x="57" y="22"/>
                    </a:lnTo>
                    <a:lnTo>
                      <a:pt x="57" y="33"/>
                    </a:lnTo>
                    <a:lnTo>
                      <a:pt x="52" y="39"/>
                    </a:lnTo>
                    <a:lnTo>
                      <a:pt x="43" y="39"/>
                    </a:lnTo>
                    <a:lnTo>
                      <a:pt x="28" y="45"/>
                    </a:lnTo>
                    <a:lnTo>
                      <a:pt x="19" y="45"/>
                    </a:lnTo>
                    <a:lnTo>
                      <a:pt x="9" y="45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9" y="33"/>
                    </a:lnTo>
                    <a:lnTo>
                      <a:pt x="14" y="33"/>
                    </a:lnTo>
                    <a:lnTo>
                      <a:pt x="19" y="28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0" name="Line 197"/>
              <p:cNvSpPr/>
              <p:nvPr/>
            </p:nvSpPr>
            <p:spPr>
              <a:xfrm flipH="1">
                <a:off x="1647" y="1919"/>
                <a:ext cx="10" cy="1"/>
              </a:xfrm>
              <a:prstGeom prst="line">
                <a:avLst/>
              </a:prstGeom>
              <a:ln w="0" cap="flat" cmpd="sng">
                <a:solidFill>
                  <a:srgbClr val="822B0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51" name="Freeform 198"/>
              <p:cNvSpPr/>
              <p:nvPr/>
            </p:nvSpPr>
            <p:spPr>
              <a:xfrm>
                <a:off x="1643" y="1924"/>
                <a:ext cx="4" cy="17"/>
              </a:xfrm>
              <a:custGeom>
                <a:avLst/>
                <a:gdLst>
                  <a:gd name="txL" fmla="*/ 0 w 4"/>
                  <a:gd name="txT" fmla="*/ 0 h 17"/>
                  <a:gd name="txR" fmla="*/ 4 w 4"/>
                  <a:gd name="txB" fmla="*/ 17 h 17"/>
                </a:gdLst>
                <a:ahLst/>
                <a:cxnLst>
                  <a:cxn ang="0">
                    <a:pos x="4" y="17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" h="17">
                    <a:moveTo>
                      <a:pt x="4" y="17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2" name="Freeform 199"/>
              <p:cNvSpPr/>
              <p:nvPr/>
            </p:nvSpPr>
            <p:spPr>
              <a:xfrm>
                <a:off x="1628" y="1919"/>
                <a:ext cx="10" cy="22"/>
              </a:xfrm>
              <a:custGeom>
                <a:avLst/>
                <a:gdLst>
                  <a:gd name="txL" fmla="*/ 0 w 10"/>
                  <a:gd name="txT" fmla="*/ 0 h 22"/>
                  <a:gd name="txR" fmla="*/ 10 w 10"/>
                  <a:gd name="txB" fmla="*/ 22 h 22"/>
                </a:gdLst>
                <a:ahLst/>
                <a:cxnLst>
                  <a:cxn ang="0">
                    <a:pos x="10" y="22"/>
                  </a:cxn>
                  <a:cxn ang="0">
                    <a:pos x="10" y="16"/>
                  </a:cxn>
                  <a:cxn ang="0">
                    <a:pos x="10" y="11"/>
                  </a:cxn>
                  <a:cxn ang="0">
                    <a:pos x="10" y="5"/>
                  </a:cxn>
                  <a:cxn ang="0">
                    <a:pos x="5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10" h="22">
                    <a:moveTo>
                      <a:pt x="10" y="22"/>
                    </a:moveTo>
                    <a:lnTo>
                      <a:pt x="10" y="16"/>
                    </a:lnTo>
                    <a:lnTo>
                      <a:pt x="10" y="11"/>
                    </a:lnTo>
                    <a:lnTo>
                      <a:pt x="1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3" name="Freeform 200"/>
              <p:cNvSpPr/>
              <p:nvPr/>
            </p:nvSpPr>
            <p:spPr>
              <a:xfrm>
                <a:off x="1638" y="1919"/>
                <a:ext cx="9" cy="22"/>
              </a:xfrm>
              <a:custGeom>
                <a:avLst/>
                <a:gdLst>
                  <a:gd name="txL" fmla="*/ 0 w 9"/>
                  <a:gd name="txT" fmla="*/ 0 h 22"/>
                  <a:gd name="txR" fmla="*/ 9 w 9"/>
                  <a:gd name="txB" fmla="*/ 22 h 22"/>
                </a:gdLst>
                <a:ahLst/>
                <a:cxnLst>
                  <a:cxn ang="0">
                    <a:pos x="9" y="22"/>
                  </a:cxn>
                  <a:cxn ang="0">
                    <a:pos x="9" y="11"/>
                  </a:cxn>
                  <a:cxn ang="0">
                    <a:pos x="9" y="5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0" y="0"/>
                  </a:cxn>
                </a:cxnLst>
                <a:rect l="txL" t="txT" r="txR" b="txB"/>
                <a:pathLst>
                  <a:path w="9" h="22">
                    <a:moveTo>
                      <a:pt x="9" y="22"/>
                    </a:moveTo>
                    <a:lnTo>
                      <a:pt x="9" y="11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4" name="Freeform 201"/>
              <p:cNvSpPr/>
              <p:nvPr/>
            </p:nvSpPr>
            <p:spPr>
              <a:xfrm>
                <a:off x="1624" y="1924"/>
                <a:ext cx="4" cy="17"/>
              </a:xfrm>
              <a:custGeom>
                <a:avLst/>
                <a:gdLst>
                  <a:gd name="txL" fmla="*/ 0 w 4"/>
                  <a:gd name="txT" fmla="*/ 0 h 17"/>
                  <a:gd name="txR" fmla="*/ 4 w 4"/>
                  <a:gd name="txB" fmla="*/ 17 h 17"/>
                </a:gdLst>
                <a:ahLst/>
                <a:cxnLst>
                  <a:cxn ang="0">
                    <a:pos x="4" y="17"/>
                  </a:cxn>
                  <a:cxn ang="0">
                    <a:pos x="4" y="17"/>
                  </a:cxn>
                  <a:cxn ang="0">
                    <a:pos x="4" y="11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" h="17">
                    <a:moveTo>
                      <a:pt x="4" y="17"/>
                    </a:moveTo>
                    <a:lnTo>
                      <a:pt x="4" y="17"/>
                    </a:lnTo>
                    <a:lnTo>
                      <a:pt x="4" y="11"/>
                    </a:lnTo>
                    <a:lnTo>
                      <a:pt x="4" y="6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5" name="Freeform 202"/>
              <p:cNvSpPr/>
              <p:nvPr/>
            </p:nvSpPr>
            <p:spPr>
              <a:xfrm>
                <a:off x="1609" y="1908"/>
                <a:ext cx="48" cy="50"/>
              </a:xfrm>
              <a:custGeom>
                <a:avLst/>
                <a:gdLst>
                  <a:gd name="txL" fmla="*/ 0 w 48"/>
                  <a:gd name="txT" fmla="*/ 0 h 50"/>
                  <a:gd name="txR" fmla="*/ 48 w 48"/>
                  <a:gd name="txB" fmla="*/ 50 h 50"/>
                </a:gdLst>
                <a:ahLst/>
                <a:cxnLst>
                  <a:cxn ang="0">
                    <a:pos x="10" y="33"/>
                  </a:cxn>
                  <a:cxn ang="0">
                    <a:pos x="10" y="27"/>
                  </a:cxn>
                  <a:cxn ang="0">
                    <a:pos x="10" y="22"/>
                  </a:cxn>
                  <a:cxn ang="0">
                    <a:pos x="5" y="22"/>
                  </a:cxn>
                  <a:cxn ang="0">
                    <a:pos x="0" y="22"/>
                  </a:cxn>
                  <a:cxn ang="0">
                    <a:pos x="5" y="11"/>
                  </a:cxn>
                  <a:cxn ang="0">
                    <a:pos x="10" y="11"/>
                  </a:cxn>
                  <a:cxn ang="0">
                    <a:pos x="15" y="16"/>
                  </a:cxn>
                  <a:cxn ang="0">
                    <a:pos x="19" y="11"/>
                  </a:cxn>
                  <a:cxn ang="0">
                    <a:pos x="19" y="16"/>
                  </a:cxn>
                  <a:cxn ang="0">
                    <a:pos x="29" y="11"/>
                  </a:cxn>
                  <a:cxn ang="0">
                    <a:pos x="29" y="11"/>
                  </a:cxn>
                  <a:cxn ang="0">
                    <a:pos x="34" y="11"/>
                  </a:cxn>
                  <a:cxn ang="0">
                    <a:pos x="38" y="11"/>
                  </a:cxn>
                  <a:cxn ang="0">
                    <a:pos x="43" y="5"/>
                  </a:cxn>
                  <a:cxn ang="0">
                    <a:pos x="48" y="0"/>
                  </a:cxn>
                  <a:cxn ang="0">
                    <a:pos x="48" y="5"/>
                  </a:cxn>
                  <a:cxn ang="0">
                    <a:pos x="48" y="11"/>
                  </a:cxn>
                  <a:cxn ang="0">
                    <a:pos x="48" y="16"/>
                  </a:cxn>
                  <a:cxn ang="0">
                    <a:pos x="48" y="27"/>
                  </a:cxn>
                  <a:cxn ang="0">
                    <a:pos x="48" y="38"/>
                  </a:cxn>
                  <a:cxn ang="0">
                    <a:pos x="43" y="44"/>
                  </a:cxn>
                  <a:cxn ang="0">
                    <a:pos x="34" y="44"/>
                  </a:cxn>
                  <a:cxn ang="0">
                    <a:pos x="19" y="50"/>
                  </a:cxn>
                  <a:cxn ang="0">
                    <a:pos x="19" y="50"/>
                  </a:cxn>
                  <a:cxn ang="0">
                    <a:pos x="10" y="50"/>
                  </a:cxn>
                  <a:cxn ang="0">
                    <a:pos x="0" y="50"/>
                  </a:cxn>
                </a:cxnLst>
                <a:rect l="txL" t="txT" r="txR" b="txB"/>
                <a:pathLst>
                  <a:path w="48" h="50">
                    <a:moveTo>
                      <a:pt x="10" y="33"/>
                    </a:moveTo>
                    <a:lnTo>
                      <a:pt x="10" y="27"/>
                    </a:lnTo>
                    <a:lnTo>
                      <a:pt x="10" y="22"/>
                    </a:lnTo>
                    <a:lnTo>
                      <a:pt x="5" y="22"/>
                    </a:lnTo>
                    <a:lnTo>
                      <a:pt x="0" y="22"/>
                    </a:lnTo>
                    <a:lnTo>
                      <a:pt x="5" y="11"/>
                    </a:lnTo>
                    <a:lnTo>
                      <a:pt x="10" y="11"/>
                    </a:lnTo>
                    <a:lnTo>
                      <a:pt x="15" y="16"/>
                    </a:lnTo>
                    <a:lnTo>
                      <a:pt x="19" y="11"/>
                    </a:lnTo>
                    <a:lnTo>
                      <a:pt x="19" y="16"/>
                    </a:lnTo>
                    <a:lnTo>
                      <a:pt x="29" y="11"/>
                    </a:lnTo>
                    <a:lnTo>
                      <a:pt x="34" y="11"/>
                    </a:lnTo>
                    <a:lnTo>
                      <a:pt x="38" y="11"/>
                    </a:lnTo>
                    <a:lnTo>
                      <a:pt x="43" y="5"/>
                    </a:lnTo>
                    <a:lnTo>
                      <a:pt x="48" y="0"/>
                    </a:lnTo>
                    <a:lnTo>
                      <a:pt x="48" y="5"/>
                    </a:lnTo>
                    <a:lnTo>
                      <a:pt x="48" y="11"/>
                    </a:lnTo>
                    <a:lnTo>
                      <a:pt x="48" y="16"/>
                    </a:lnTo>
                    <a:lnTo>
                      <a:pt x="48" y="27"/>
                    </a:lnTo>
                    <a:lnTo>
                      <a:pt x="48" y="38"/>
                    </a:lnTo>
                    <a:lnTo>
                      <a:pt x="43" y="44"/>
                    </a:lnTo>
                    <a:lnTo>
                      <a:pt x="34" y="44"/>
                    </a:lnTo>
                    <a:lnTo>
                      <a:pt x="19" y="50"/>
                    </a:lnTo>
                    <a:lnTo>
                      <a:pt x="10" y="50"/>
                    </a:lnTo>
                    <a:lnTo>
                      <a:pt x="0" y="5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6" name="Freeform 203"/>
              <p:cNvSpPr/>
              <p:nvPr/>
            </p:nvSpPr>
            <p:spPr>
              <a:xfrm>
                <a:off x="2279" y="1852"/>
                <a:ext cx="9" cy="1"/>
              </a:xfrm>
              <a:custGeom>
                <a:avLst/>
                <a:gdLst>
                  <a:gd name="txL" fmla="*/ 0 w 9"/>
                  <a:gd name="txT" fmla="*/ 0 h 1"/>
                  <a:gd name="txR" fmla="*/ 9 w 9"/>
                  <a:gd name="txB" fmla="*/ 1 h 1"/>
                </a:gdLst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9" y="0"/>
                  </a:cxn>
                </a:cxnLst>
                <a:rect l="txL" t="txT" r="txR" b="txB"/>
                <a:pathLst>
                  <a:path w="9" h="1">
                    <a:moveTo>
                      <a:pt x="0" y="0"/>
                    </a:moveTo>
                    <a:lnTo>
                      <a:pt x="4" y="0"/>
                    </a:lnTo>
                    <a:lnTo>
                      <a:pt x="9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7" name="Freeform 204"/>
              <p:cNvSpPr/>
              <p:nvPr/>
            </p:nvSpPr>
            <p:spPr>
              <a:xfrm>
                <a:off x="2132" y="1880"/>
                <a:ext cx="299" cy="233"/>
              </a:xfrm>
              <a:custGeom>
                <a:avLst/>
                <a:gdLst>
                  <a:gd name="txL" fmla="*/ 0 w 299"/>
                  <a:gd name="txT" fmla="*/ 0 h 233"/>
                  <a:gd name="txR" fmla="*/ 299 w 299"/>
                  <a:gd name="txB" fmla="*/ 233 h 233"/>
                </a:gdLst>
                <a:ahLst/>
                <a:cxnLst>
                  <a:cxn ang="0">
                    <a:pos x="37" y="0"/>
                  </a:cxn>
                  <a:cxn ang="0">
                    <a:pos x="19" y="17"/>
                  </a:cxn>
                  <a:cxn ang="0">
                    <a:pos x="14" y="22"/>
                  </a:cxn>
                  <a:cxn ang="0">
                    <a:pos x="9" y="33"/>
                  </a:cxn>
                  <a:cxn ang="0">
                    <a:pos x="4" y="44"/>
                  </a:cxn>
                  <a:cxn ang="0">
                    <a:pos x="0" y="55"/>
                  </a:cxn>
                  <a:cxn ang="0">
                    <a:pos x="0" y="66"/>
                  </a:cxn>
                  <a:cxn ang="0">
                    <a:pos x="0" y="78"/>
                  </a:cxn>
                  <a:cxn ang="0">
                    <a:pos x="4" y="105"/>
                  </a:cxn>
                  <a:cxn ang="0">
                    <a:pos x="19" y="127"/>
                  </a:cxn>
                  <a:cxn ang="0">
                    <a:pos x="23" y="155"/>
                  </a:cxn>
                  <a:cxn ang="0">
                    <a:pos x="42" y="183"/>
                  </a:cxn>
                  <a:cxn ang="0">
                    <a:pos x="47" y="205"/>
                  </a:cxn>
                  <a:cxn ang="0">
                    <a:pos x="56" y="222"/>
                  </a:cxn>
                  <a:cxn ang="0">
                    <a:pos x="61" y="227"/>
                  </a:cxn>
                  <a:cxn ang="0">
                    <a:pos x="104" y="233"/>
                  </a:cxn>
                  <a:cxn ang="0">
                    <a:pos x="132" y="233"/>
                  </a:cxn>
                  <a:cxn ang="0">
                    <a:pos x="166" y="227"/>
                  </a:cxn>
                  <a:cxn ang="0">
                    <a:pos x="208" y="227"/>
                  </a:cxn>
                  <a:cxn ang="0">
                    <a:pos x="223" y="233"/>
                  </a:cxn>
                  <a:cxn ang="0">
                    <a:pos x="237" y="233"/>
                  </a:cxn>
                  <a:cxn ang="0">
                    <a:pos x="261" y="233"/>
                  </a:cxn>
                  <a:cxn ang="0">
                    <a:pos x="280" y="227"/>
                  </a:cxn>
                  <a:cxn ang="0">
                    <a:pos x="299" y="200"/>
                  </a:cxn>
                  <a:cxn ang="0">
                    <a:pos x="280" y="200"/>
                  </a:cxn>
                  <a:cxn ang="0">
                    <a:pos x="275" y="194"/>
                  </a:cxn>
                  <a:cxn ang="0">
                    <a:pos x="270" y="188"/>
                  </a:cxn>
                  <a:cxn ang="0">
                    <a:pos x="270" y="183"/>
                  </a:cxn>
                  <a:cxn ang="0">
                    <a:pos x="270" y="177"/>
                  </a:cxn>
                  <a:cxn ang="0">
                    <a:pos x="280" y="177"/>
                  </a:cxn>
                  <a:cxn ang="0">
                    <a:pos x="280" y="172"/>
                  </a:cxn>
                  <a:cxn ang="0">
                    <a:pos x="280" y="172"/>
                  </a:cxn>
                  <a:cxn ang="0">
                    <a:pos x="270" y="166"/>
                  </a:cxn>
                  <a:cxn ang="0">
                    <a:pos x="261" y="172"/>
                  </a:cxn>
                  <a:cxn ang="0">
                    <a:pos x="246" y="172"/>
                  </a:cxn>
                  <a:cxn ang="0">
                    <a:pos x="237" y="172"/>
                  </a:cxn>
                  <a:cxn ang="0">
                    <a:pos x="227" y="177"/>
                  </a:cxn>
                  <a:cxn ang="0">
                    <a:pos x="213" y="188"/>
                  </a:cxn>
                  <a:cxn ang="0">
                    <a:pos x="185" y="183"/>
                  </a:cxn>
                  <a:cxn ang="0">
                    <a:pos x="151" y="172"/>
                  </a:cxn>
                  <a:cxn ang="0">
                    <a:pos x="118" y="166"/>
                  </a:cxn>
                  <a:cxn ang="0">
                    <a:pos x="99" y="161"/>
                  </a:cxn>
                  <a:cxn ang="0">
                    <a:pos x="99" y="155"/>
                  </a:cxn>
                  <a:cxn ang="0">
                    <a:pos x="99" y="133"/>
                  </a:cxn>
                  <a:cxn ang="0">
                    <a:pos x="99" y="122"/>
                  </a:cxn>
                  <a:cxn ang="0">
                    <a:pos x="94" y="116"/>
                  </a:cxn>
                  <a:cxn ang="0">
                    <a:pos x="94" y="105"/>
                  </a:cxn>
                  <a:cxn ang="0">
                    <a:pos x="94" y="100"/>
                  </a:cxn>
                  <a:cxn ang="0">
                    <a:pos x="94" y="94"/>
                  </a:cxn>
                  <a:cxn ang="0">
                    <a:pos x="94" y="83"/>
                  </a:cxn>
                  <a:cxn ang="0">
                    <a:pos x="90" y="66"/>
                  </a:cxn>
                  <a:cxn ang="0">
                    <a:pos x="80" y="50"/>
                  </a:cxn>
                  <a:cxn ang="0">
                    <a:pos x="66" y="28"/>
                  </a:cxn>
                  <a:cxn ang="0">
                    <a:pos x="52" y="11"/>
                  </a:cxn>
                  <a:cxn ang="0">
                    <a:pos x="37" y="0"/>
                  </a:cxn>
                </a:cxnLst>
                <a:rect l="txL" t="txT" r="txR" b="txB"/>
                <a:pathLst>
                  <a:path w="299" h="233">
                    <a:moveTo>
                      <a:pt x="37" y="0"/>
                    </a:moveTo>
                    <a:lnTo>
                      <a:pt x="19" y="17"/>
                    </a:lnTo>
                    <a:lnTo>
                      <a:pt x="14" y="22"/>
                    </a:lnTo>
                    <a:lnTo>
                      <a:pt x="9" y="33"/>
                    </a:lnTo>
                    <a:lnTo>
                      <a:pt x="4" y="44"/>
                    </a:lnTo>
                    <a:lnTo>
                      <a:pt x="0" y="55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5"/>
                    </a:lnTo>
                    <a:lnTo>
                      <a:pt x="19" y="127"/>
                    </a:lnTo>
                    <a:lnTo>
                      <a:pt x="23" y="155"/>
                    </a:lnTo>
                    <a:lnTo>
                      <a:pt x="42" y="183"/>
                    </a:lnTo>
                    <a:lnTo>
                      <a:pt x="47" y="205"/>
                    </a:lnTo>
                    <a:lnTo>
                      <a:pt x="56" y="222"/>
                    </a:lnTo>
                    <a:lnTo>
                      <a:pt x="61" y="227"/>
                    </a:lnTo>
                    <a:lnTo>
                      <a:pt x="104" y="233"/>
                    </a:lnTo>
                    <a:lnTo>
                      <a:pt x="132" y="233"/>
                    </a:lnTo>
                    <a:lnTo>
                      <a:pt x="166" y="227"/>
                    </a:lnTo>
                    <a:lnTo>
                      <a:pt x="208" y="227"/>
                    </a:lnTo>
                    <a:lnTo>
                      <a:pt x="223" y="233"/>
                    </a:lnTo>
                    <a:lnTo>
                      <a:pt x="237" y="233"/>
                    </a:lnTo>
                    <a:lnTo>
                      <a:pt x="261" y="233"/>
                    </a:lnTo>
                    <a:lnTo>
                      <a:pt x="280" y="227"/>
                    </a:lnTo>
                    <a:lnTo>
                      <a:pt x="299" y="200"/>
                    </a:lnTo>
                    <a:lnTo>
                      <a:pt x="280" y="200"/>
                    </a:lnTo>
                    <a:lnTo>
                      <a:pt x="275" y="194"/>
                    </a:lnTo>
                    <a:lnTo>
                      <a:pt x="270" y="188"/>
                    </a:lnTo>
                    <a:lnTo>
                      <a:pt x="270" y="183"/>
                    </a:lnTo>
                    <a:lnTo>
                      <a:pt x="270" y="177"/>
                    </a:lnTo>
                    <a:lnTo>
                      <a:pt x="280" y="177"/>
                    </a:lnTo>
                    <a:lnTo>
                      <a:pt x="280" y="172"/>
                    </a:lnTo>
                    <a:lnTo>
                      <a:pt x="270" y="166"/>
                    </a:lnTo>
                    <a:lnTo>
                      <a:pt x="261" y="172"/>
                    </a:lnTo>
                    <a:lnTo>
                      <a:pt x="246" y="172"/>
                    </a:lnTo>
                    <a:lnTo>
                      <a:pt x="237" y="172"/>
                    </a:lnTo>
                    <a:lnTo>
                      <a:pt x="227" y="177"/>
                    </a:lnTo>
                    <a:lnTo>
                      <a:pt x="213" y="188"/>
                    </a:lnTo>
                    <a:lnTo>
                      <a:pt x="185" y="183"/>
                    </a:lnTo>
                    <a:lnTo>
                      <a:pt x="151" y="172"/>
                    </a:lnTo>
                    <a:lnTo>
                      <a:pt x="118" y="166"/>
                    </a:lnTo>
                    <a:lnTo>
                      <a:pt x="99" y="161"/>
                    </a:lnTo>
                    <a:lnTo>
                      <a:pt x="99" y="155"/>
                    </a:lnTo>
                    <a:lnTo>
                      <a:pt x="99" y="133"/>
                    </a:lnTo>
                    <a:lnTo>
                      <a:pt x="99" y="122"/>
                    </a:lnTo>
                    <a:lnTo>
                      <a:pt x="94" y="116"/>
                    </a:lnTo>
                    <a:lnTo>
                      <a:pt x="94" y="105"/>
                    </a:lnTo>
                    <a:lnTo>
                      <a:pt x="94" y="100"/>
                    </a:lnTo>
                    <a:lnTo>
                      <a:pt x="94" y="94"/>
                    </a:lnTo>
                    <a:lnTo>
                      <a:pt x="94" y="83"/>
                    </a:lnTo>
                    <a:lnTo>
                      <a:pt x="90" y="66"/>
                    </a:lnTo>
                    <a:lnTo>
                      <a:pt x="80" y="50"/>
                    </a:lnTo>
                    <a:lnTo>
                      <a:pt x="66" y="28"/>
                    </a:lnTo>
                    <a:lnTo>
                      <a:pt x="52" y="1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8" name="Freeform 205"/>
              <p:cNvSpPr/>
              <p:nvPr/>
            </p:nvSpPr>
            <p:spPr>
              <a:xfrm>
                <a:off x="2132" y="1880"/>
                <a:ext cx="299" cy="233"/>
              </a:xfrm>
              <a:custGeom>
                <a:avLst/>
                <a:gdLst>
                  <a:gd name="txL" fmla="*/ 0 w 299"/>
                  <a:gd name="txT" fmla="*/ 0 h 233"/>
                  <a:gd name="txR" fmla="*/ 299 w 299"/>
                  <a:gd name="txB" fmla="*/ 233 h 233"/>
                </a:gdLst>
                <a:ahLst/>
                <a:cxnLst>
                  <a:cxn ang="0">
                    <a:pos x="37" y="0"/>
                  </a:cxn>
                  <a:cxn ang="0">
                    <a:pos x="19" y="17"/>
                  </a:cxn>
                  <a:cxn ang="0">
                    <a:pos x="14" y="22"/>
                  </a:cxn>
                  <a:cxn ang="0">
                    <a:pos x="9" y="33"/>
                  </a:cxn>
                  <a:cxn ang="0">
                    <a:pos x="4" y="44"/>
                  </a:cxn>
                  <a:cxn ang="0">
                    <a:pos x="0" y="55"/>
                  </a:cxn>
                  <a:cxn ang="0">
                    <a:pos x="0" y="66"/>
                  </a:cxn>
                  <a:cxn ang="0">
                    <a:pos x="0" y="78"/>
                  </a:cxn>
                  <a:cxn ang="0">
                    <a:pos x="4" y="105"/>
                  </a:cxn>
                  <a:cxn ang="0">
                    <a:pos x="19" y="127"/>
                  </a:cxn>
                  <a:cxn ang="0">
                    <a:pos x="23" y="155"/>
                  </a:cxn>
                  <a:cxn ang="0">
                    <a:pos x="42" y="183"/>
                  </a:cxn>
                  <a:cxn ang="0">
                    <a:pos x="47" y="205"/>
                  </a:cxn>
                  <a:cxn ang="0">
                    <a:pos x="56" y="222"/>
                  </a:cxn>
                  <a:cxn ang="0">
                    <a:pos x="61" y="227"/>
                  </a:cxn>
                  <a:cxn ang="0">
                    <a:pos x="104" y="233"/>
                  </a:cxn>
                  <a:cxn ang="0">
                    <a:pos x="132" y="233"/>
                  </a:cxn>
                  <a:cxn ang="0">
                    <a:pos x="166" y="227"/>
                  </a:cxn>
                  <a:cxn ang="0">
                    <a:pos x="208" y="227"/>
                  </a:cxn>
                  <a:cxn ang="0">
                    <a:pos x="223" y="233"/>
                  </a:cxn>
                  <a:cxn ang="0">
                    <a:pos x="237" y="233"/>
                  </a:cxn>
                  <a:cxn ang="0">
                    <a:pos x="261" y="233"/>
                  </a:cxn>
                  <a:cxn ang="0">
                    <a:pos x="280" y="227"/>
                  </a:cxn>
                  <a:cxn ang="0">
                    <a:pos x="299" y="200"/>
                  </a:cxn>
                  <a:cxn ang="0">
                    <a:pos x="280" y="200"/>
                  </a:cxn>
                  <a:cxn ang="0">
                    <a:pos x="275" y="194"/>
                  </a:cxn>
                  <a:cxn ang="0">
                    <a:pos x="270" y="188"/>
                  </a:cxn>
                  <a:cxn ang="0">
                    <a:pos x="270" y="183"/>
                  </a:cxn>
                  <a:cxn ang="0">
                    <a:pos x="270" y="177"/>
                  </a:cxn>
                  <a:cxn ang="0">
                    <a:pos x="280" y="177"/>
                  </a:cxn>
                  <a:cxn ang="0">
                    <a:pos x="280" y="172"/>
                  </a:cxn>
                  <a:cxn ang="0">
                    <a:pos x="280" y="172"/>
                  </a:cxn>
                  <a:cxn ang="0">
                    <a:pos x="270" y="166"/>
                  </a:cxn>
                  <a:cxn ang="0">
                    <a:pos x="261" y="172"/>
                  </a:cxn>
                  <a:cxn ang="0">
                    <a:pos x="246" y="172"/>
                  </a:cxn>
                  <a:cxn ang="0">
                    <a:pos x="237" y="172"/>
                  </a:cxn>
                  <a:cxn ang="0">
                    <a:pos x="227" y="177"/>
                  </a:cxn>
                  <a:cxn ang="0">
                    <a:pos x="213" y="188"/>
                  </a:cxn>
                  <a:cxn ang="0">
                    <a:pos x="185" y="183"/>
                  </a:cxn>
                  <a:cxn ang="0">
                    <a:pos x="151" y="172"/>
                  </a:cxn>
                  <a:cxn ang="0">
                    <a:pos x="118" y="166"/>
                  </a:cxn>
                  <a:cxn ang="0">
                    <a:pos x="99" y="161"/>
                  </a:cxn>
                  <a:cxn ang="0">
                    <a:pos x="99" y="155"/>
                  </a:cxn>
                  <a:cxn ang="0">
                    <a:pos x="99" y="133"/>
                  </a:cxn>
                  <a:cxn ang="0">
                    <a:pos x="99" y="122"/>
                  </a:cxn>
                  <a:cxn ang="0">
                    <a:pos x="94" y="116"/>
                  </a:cxn>
                  <a:cxn ang="0">
                    <a:pos x="94" y="105"/>
                  </a:cxn>
                  <a:cxn ang="0">
                    <a:pos x="94" y="100"/>
                  </a:cxn>
                  <a:cxn ang="0">
                    <a:pos x="94" y="94"/>
                  </a:cxn>
                  <a:cxn ang="0">
                    <a:pos x="94" y="83"/>
                  </a:cxn>
                  <a:cxn ang="0">
                    <a:pos x="90" y="66"/>
                  </a:cxn>
                  <a:cxn ang="0">
                    <a:pos x="80" y="50"/>
                  </a:cxn>
                  <a:cxn ang="0">
                    <a:pos x="66" y="28"/>
                  </a:cxn>
                  <a:cxn ang="0">
                    <a:pos x="52" y="11"/>
                  </a:cxn>
                  <a:cxn ang="0">
                    <a:pos x="37" y="0"/>
                  </a:cxn>
                </a:cxnLst>
                <a:rect l="txL" t="txT" r="txR" b="txB"/>
                <a:pathLst>
                  <a:path w="299" h="233">
                    <a:moveTo>
                      <a:pt x="37" y="0"/>
                    </a:moveTo>
                    <a:lnTo>
                      <a:pt x="19" y="17"/>
                    </a:lnTo>
                    <a:lnTo>
                      <a:pt x="14" y="22"/>
                    </a:lnTo>
                    <a:lnTo>
                      <a:pt x="9" y="33"/>
                    </a:lnTo>
                    <a:lnTo>
                      <a:pt x="4" y="44"/>
                    </a:lnTo>
                    <a:lnTo>
                      <a:pt x="0" y="55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5"/>
                    </a:lnTo>
                    <a:lnTo>
                      <a:pt x="19" y="127"/>
                    </a:lnTo>
                    <a:lnTo>
                      <a:pt x="23" y="155"/>
                    </a:lnTo>
                    <a:lnTo>
                      <a:pt x="42" y="183"/>
                    </a:lnTo>
                    <a:lnTo>
                      <a:pt x="47" y="205"/>
                    </a:lnTo>
                    <a:lnTo>
                      <a:pt x="56" y="222"/>
                    </a:lnTo>
                    <a:lnTo>
                      <a:pt x="61" y="227"/>
                    </a:lnTo>
                    <a:lnTo>
                      <a:pt x="104" y="233"/>
                    </a:lnTo>
                    <a:lnTo>
                      <a:pt x="132" y="233"/>
                    </a:lnTo>
                    <a:lnTo>
                      <a:pt x="166" y="227"/>
                    </a:lnTo>
                    <a:lnTo>
                      <a:pt x="208" y="227"/>
                    </a:lnTo>
                    <a:lnTo>
                      <a:pt x="223" y="233"/>
                    </a:lnTo>
                    <a:lnTo>
                      <a:pt x="237" y="233"/>
                    </a:lnTo>
                    <a:lnTo>
                      <a:pt x="261" y="233"/>
                    </a:lnTo>
                    <a:lnTo>
                      <a:pt x="280" y="227"/>
                    </a:lnTo>
                    <a:lnTo>
                      <a:pt x="299" y="200"/>
                    </a:lnTo>
                    <a:lnTo>
                      <a:pt x="280" y="200"/>
                    </a:lnTo>
                    <a:lnTo>
                      <a:pt x="275" y="194"/>
                    </a:lnTo>
                    <a:lnTo>
                      <a:pt x="270" y="188"/>
                    </a:lnTo>
                    <a:lnTo>
                      <a:pt x="270" y="183"/>
                    </a:lnTo>
                    <a:lnTo>
                      <a:pt x="270" y="177"/>
                    </a:lnTo>
                    <a:lnTo>
                      <a:pt x="280" y="177"/>
                    </a:lnTo>
                    <a:lnTo>
                      <a:pt x="280" y="172"/>
                    </a:lnTo>
                    <a:lnTo>
                      <a:pt x="270" y="166"/>
                    </a:lnTo>
                    <a:lnTo>
                      <a:pt x="261" y="172"/>
                    </a:lnTo>
                    <a:lnTo>
                      <a:pt x="246" y="172"/>
                    </a:lnTo>
                    <a:lnTo>
                      <a:pt x="237" y="172"/>
                    </a:lnTo>
                    <a:lnTo>
                      <a:pt x="227" y="177"/>
                    </a:lnTo>
                    <a:lnTo>
                      <a:pt x="213" y="188"/>
                    </a:lnTo>
                    <a:lnTo>
                      <a:pt x="185" y="183"/>
                    </a:lnTo>
                    <a:lnTo>
                      <a:pt x="151" y="172"/>
                    </a:lnTo>
                    <a:lnTo>
                      <a:pt x="118" y="166"/>
                    </a:lnTo>
                    <a:lnTo>
                      <a:pt x="99" y="161"/>
                    </a:lnTo>
                    <a:lnTo>
                      <a:pt x="99" y="155"/>
                    </a:lnTo>
                    <a:lnTo>
                      <a:pt x="99" y="133"/>
                    </a:lnTo>
                    <a:lnTo>
                      <a:pt x="99" y="122"/>
                    </a:lnTo>
                    <a:lnTo>
                      <a:pt x="94" y="116"/>
                    </a:lnTo>
                    <a:lnTo>
                      <a:pt x="94" y="105"/>
                    </a:lnTo>
                    <a:lnTo>
                      <a:pt x="94" y="100"/>
                    </a:lnTo>
                    <a:lnTo>
                      <a:pt x="94" y="94"/>
                    </a:lnTo>
                    <a:lnTo>
                      <a:pt x="94" y="83"/>
                    </a:lnTo>
                    <a:lnTo>
                      <a:pt x="90" y="66"/>
                    </a:lnTo>
                    <a:lnTo>
                      <a:pt x="80" y="50"/>
                    </a:lnTo>
                    <a:lnTo>
                      <a:pt x="66" y="28"/>
                    </a:lnTo>
                    <a:lnTo>
                      <a:pt x="52" y="11"/>
                    </a:lnTo>
                    <a:lnTo>
                      <a:pt x="37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59" name="Freeform 206"/>
              <p:cNvSpPr/>
              <p:nvPr/>
            </p:nvSpPr>
            <p:spPr>
              <a:xfrm>
                <a:off x="2212" y="1946"/>
                <a:ext cx="14" cy="56"/>
              </a:xfrm>
              <a:custGeom>
                <a:avLst/>
                <a:gdLst>
                  <a:gd name="txL" fmla="*/ 0 w 14"/>
                  <a:gd name="txT" fmla="*/ 0 h 56"/>
                  <a:gd name="txR" fmla="*/ 14 w 14"/>
                  <a:gd name="txB" fmla="*/ 56 h 56"/>
                </a:gdLst>
                <a:ahLst/>
                <a:cxnLst>
                  <a:cxn ang="0">
                    <a:pos x="14" y="56"/>
                  </a:cxn>
                  <a:cxn ang="0">
                    <a:pos x="14" y="50"/>
                  </a:cxn>
                  <a:cxn ang="0">
                    <a:pos x="5" y="39"/>
                  </a:cxn>
                  <a:cxn ang="0">
                    <a:pos x="0" y="34"/>
                  </a:cxn>
                  <a:cxn ang="0">
                    <a:pos x="0" y="28"/>
                  </a:cxn>
                  <a:cxn ang="0">
                    <a:pos x="5" y="17"/>
                  </a:cxn>
                  <a:cxn ang="0">
                    <a:pos x="5" y="0"/>
                  </a:cxn>
                </a:cxnLst>
                <a:rect l="txL" t="txT" r="txR" b="txB"/>
                <a:pathLst>
                  <a:path w="14" h="56">
                    <a:moveTo>
                      <a:pt x="14" y="56"/>
                    </a:moveTo>
                    <a:lnTo>
                      <a:pt x="14" y="50"/>
                    </a:lnTo>
                    <a:lnTo>
                      <a:pt x="5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5" y="17"/>
                    </a:lnTo>
                    <a:lnTo>
                      <a:pt x="5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0" name="Line 207"/>
              <p:cNvSpPr/>
              <p:nvPr/>
            </p:nvSpPr>
            <p:spPr>
              <a:xfrm flipH="1" flipV="1">
                <a:off x="2032" y="1913"/>
                <a:ext cx="14" cy="11"/>
              </a:xfrm>
              <a:prstGeom prst="line">
                <a:avLst/>
              </a:prstGeom>
              <a:ln w="0" cap="flat" cmpd="sng">
                <a:solidFill>
                  <a:srgbClr val="822B0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61" name="Freeform 208"/>
              <p:cNvSpPr/>
              <p:nvPr/>
            </p:nvSpPr>
            <p:spPr>
              <a:xfrm>
                <a:off x="2022" y="1919"/>
                <a:ext cx="10" cy="27"/>
              </a:xfrm>
              <a:custGeom>
                <a:avLst/>
                <a:gdLst>
                  <a:gd name="txL" fmla="*/ 0 w 10"/>
                  <a:gd name="txT" fmla="*/ 0 h 27"/>
                  <a:gd name="txR" fmla="*/ 10 w 10"/>
                  <a:gd name="txB" fmla="*/ 27 h 27"/>
                </a:gdLst>
                <a:ahLst/>
                <a:cxnLst>
                  <a:cxn ang="0">
                    <a:pos x="5" y="27"/>
                  </a:cxn>
                  <a:cxn ang="0">
                    <a:pos x="10" y="11"/>
                  </a:cxn>
                  <a:cxn ang="0">
                    <a:pos x="10" y="5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10" h="27">
                    <a:moveTo>
                      <a:pt x="5" y="27"/>
                    </a:moveTo>
                    <a:lnTo>
                      <a:pt x="10" y="11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2" name="Freeform 209"/>
              <p:cNvSpPr/>
              <p:nvPr/>
            </p:nvSpPr>
            <p:spPr>
              <a:xfrm>
                <a:off x="2022" y="1919"/>
                <a:ext cx="5" cy="27"/>
              </a:xfrm>
              <a:custGeom>
                <a:avLst/>
                <a:gdLst>
                  <a:gd name="txL" fmla="*/ 0 w 5"/>
                  <a:gd name="txT" fmla="*/ 0 h 27"/>
                  <a:gd name="txR" fmla="*/ 5 w 5"/>
                  <a:gd name="txB" fmla="*/ 27 h 27"/>
                </a:gdLst>
                <a:ahLst/>
                <a:cxnLst>
                  <a:cxn ang="0">
                    <a:pos x="5" y="27"/>
                  </a:cxn>
                  <a:cxn ang="0">
                    <a:pos x="5" y="16"/>
                  </a:cxn>
                  <a:cxn ang="0">
                    <a:pos x="5" y="11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5" h="27">
                    <a:moveTo>
                      <a:pt x="5" y="27"/>
                    </a:moveTo>
                    <a:lnTo>
                      <a:pt x="5" y="16"/>
                    </a:lnTo>
                    <a:lnTo>
                      <a:pt x="5" y="11"/>
                    </a:lnTo>
                    <a:lnTo>
                      <a:pt x="5" y="0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3" name="Freeform 210"/>
              <p:cNvSpPr/>
              <p:nvPr/>
            </p:nvSpPr>
            <p:spPr>
              <a:xfrm>
                <a:off x="1263" y="1908"/>
                <a:ext cx="261" cy="116"/>
              </a:xfrm>
              <a:custGeom>
                <a:avLst/>
                <a:gdLst>
                  <a:gd name="txL" fmla="*/ 0 w 261"/>
                  <a:gd name="txT" fmla="*/ 0 h 116"/>
                  <a:gd name="txR" fmla="*/ 261 w 261"/>
                  <a:gd name="txB" fmla="*/ 116 h 116"/>
                </a:gdLst>
                <a:ahLst/>
                <a:cxnLst>
                  <a:cxn ang="0">
                    <a:pos x="38" y="0"/>
                  </a:cxn>
                  <a:cxn ang="0">
                    <a:pos x="52" y="16"/>
                  </a:cxn>
                  <a:cxn ang="0">
                    <a:pos x="66" y="55"/>
                  </a:cxn>
                  <a:cxn ang="0">
                    <a:pos x="71" y="61"/>
                  </a:cxn>
                  <a:cxn ang="0">
                    <a:pos x="95" y="61"/>
                  </a:cxn>
                  <a:cxn ang="0">
                    <a:pos x="118" y="61"/>
                  </a:cxn>
                  <a:cxn ang="0">
                    <a:pos x="147" y="61"/>
                  </a:cxn>
                  <a:cxn ang="0">
                    <a:pos x="199" y="55"/>
                  </a:cxn>
                  <a:cxn ang="0">
                    <a:pos x="209" y="50"/>
                  </a:cxn>
                  <a:cxn ang="0">
                    <a:pos x="223" y="44"/>
                  </a:cxn>
                  <a:cxn ang="0">
                    <a:pos x="237" y="33"/>
                  </a:cxn>
                  <a:cxn ang="0">
                    <a:pos x="242" y="38"/>
                  </a:cxn>
                  <a:cxn ang="0">
                    <a:pos x="237" y="44"/>
                  </a:cxn>
                  <a:cxn ang="0">
                    <a:pos x="228" y="55"/>
                  </a:cxn>
                  <a:cxn ang="0">
                    <a:pos x="228" y="61"/>
                  </a:cxn>
                  <a:cxn ang="0">
                    <a:pos x="232" y="61"/>
                  </a:cxn>
                  <a:cxn ang="0">
                    <a:pos x="237" y="61"/>
                  </a:cxn>
                  <a:cxn ang="0">
                    <a:pos x="247" y="61"/>
                  </a:cxn>
                  <a:cxn ang="0">
                    <a:pos x="261" y="61"/>
                  </a:cxn>
                  <a:cxn ang="0">
                    <a:pos x="261" y="66"/>
                  </a:cxn>
                  <a:cxn ang="0">
                    <a:pos x="256" y="66"/>
                  </a:cxn>
                  <a:cxn ang="0">
                    <a:pos x="256" y="77"/>
                  </a:cxn>
                  <a:cxn ang="0">
                    <a:pos x="247" y="88"/>
                  </a:cxn>
                  <a:cxn ang="0">
                    <a:pos x="237" y="94"/>
                  </a:cxn>
                  <a:cxn ang="0">
                    <a:pos x="218" y="94"/>
                  </a:cxn>
                  <a:cxn ang="0">
                    <a:pos x="204" y="88"/>
                  </a:cxn>
                  <a:cxn ang="0">
                    <a:pos x="161" y="99"/>
                  </a:cxn>
                  <a:cxn ang="0">
                    <a:pos x="128" y="105"/>
                  </a:cxn>
                  <a:cxn ang="0">
                    <a:pos x="99" y="111"/>
                  </a:cxn>
                  <a:cxn ang="0">
                    <a:pos x="66" y="116"/>
                  </a:cxn>
                  <a:cxn ang="0">
                    <a:pos x="42" y="116"/>
                  </a:cxn>
                  <a:cxn ang="0">
                    <a:pos x="28" y="88"/>
                  </a:cxn>
                  <a:cxn ang="0">
                    <a:pos x="14" y="61"/>
                  </a:cxn>
                  <a:cxn ang="0">
                    <a:pos x="9" y="44"/>
                  </a:cxn>
                  <a:cxn ang="0">
                    <a:pos x="0" y="22"/>
                  </a:cxn>
                  <a:cxn ang="0">
                    <a:pos x="38" y="0"/>
                  </a:cxn>
                </a:cxnLst>
                <a:rect l="txL" t="txT" r="txR" b="txB"/>
                <a:pathLst>
                  <a:path w="261" h="116">
                    <a:moveTo>
                      <a:pt x="38" y="0"/>
                    </a:moveTo>
                    <a:lnTo>
                      <a:pt x="52" y="16"/>
                    </a:lnTo>
                    <a:lnTo>
                      <a:pt x="66" y="55"/>
                    </a:lnTo>
                    <a:lnTo>
                      <a:pt x="71" y="61"/>
                    </a:lnTo>
                    <a:lnTo>
                      <a:pt x="95" y="61"/>
                    </a:lnTo>
                    <a:lnTo>
                      <a:pt x="118" y="61"/>
                    </a:lnTo>
                    <a:lnTo>
                      <a:pt x="147" y="61"/>
                    </a:lnTo>
                    <a:lnTo>
                      <a:pt x="199" y="55"/>
                    </a:lnTo>
                    <a:lnTo>
                      <a:pt x="209" y="50"/>
                    </a:lnTo>
                    <a:lnTo>
                      <a:pt x="223" y="44"/>
                    </a:lnTo>
                    <a:lnTo>
                      <a:pt x="237" y="33"/>
                    </a:lnTo>
                    <a:lnTo>
                      <a:pt x="242" y="38"/>
                    </a:lnTo>
                    <a:lnTo>
                      <a:pt x="237" y="44"/>
                    </a:lnTo>
                    <a:lnTo>
                      <a:pt x="228" y="55"/>
                    </a:lnTo>
                    <a:lnTo>
                      <a:pt x="228" y="61"/>
                    </a:lnTo>
                    <a:lnTo>
                      <a:pt x="232" y="61"/>
                    </a:lnTo>
                    <a:lnTo>
                      <a:pt x="237" y="61"/>
                    </a:lnTo>
                    <a:lnTo>
                      <a:pt x="247" y="61"/>
                    </a:lnTo>
                    <a:lnTo>
                      <a:pt x="261" y="61"/>
                    </a:lnTo>
                    <a:lnTo>
                      <a:pt x="261" y="66"/>
                    </a:lnTo>
                    <a:lnTo>
                      <a:pt x="256" y="66"/>
                    </a:lnTo>
                    <a:lnTo>
                      <a:pt x="256" y="77"/>
                    </a:lnTo>
                    <a:lnTo>
                      <a:pt x="247" y="88"/>
                    </a:lnTo>
                    <a:lnTo>
                      <a:pt x="237" y="94"/>
                    </a:lnTo>
                    <a:lnTo>
                      <a:pt x="218" y="94"/>
                    </a:lnTo>
                    <a:lnTo>
                      <a:pt x="204" y="88"/>
                    </a:lnTo>
                    <a:lnTo>
                      <a:pt x="161" y="99"/>
                    </a:lnTo>
                    <a:lnTo>
                      <a:pt x="128" y="105"/>
                    </a:lnTo>
                    <a:lnTo>
                      <a:pt x="99" y="111"/>
                    </a:lnTo>
                    <a:lnTo>
                      <a:pt x="66" y="116"/>
                    </a:lnTo>
                    <a:lnTo>
                      <a:pt x="42" y="116"/>
                    </a:lnTo>
                    <a:lnTo>
                      <a:pt x="28" y="88"/>
                    </a:lnTo>
                    <a:lnTo>
                      <a:pt x="14" y="61"/>
                    </a:lnTo>
                    <a:lnTo>
                      <a:pt x="9" y="44"/>
                    </a:lnTo>
                    <a:lnTo>
                      <a:pt x="0" y="22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D6C2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4" name="Freeform 211"/>
              <p:cNvSpPr/>
              <p:nvPr/>
            </p:nvSpPr>
            <p:spPr>
              <a:xfrm>
                <a:off x="1263" y="1908"/>
                <a:ext cx="261" cy="116"/>
              </a:xfrm>
              <a:custGeom>
                <a:avLst/>
                <a:gdLst>
                  <a:gd name="txL" fmla="*/ 0 w 261"/>
                  <a:gd name="txT" fmla="*/ 0 h 116"/>
                  <a:gd name="txR" fmla="*/ 261 w 261"/>
                  <a:gd name="txB" fmla="*/ 116 h 116"/>
                </a:gdLst>
                <a:ahLst/>
                <a:cxnLst>
                  <a:cxn ang="0">
                    <a:pos x="38" y="0"/>
                  </a:cxn>
                  <a:cxn ang="0">
                    <a:pos x="52" y="16"/>
                  </a:cxn>
                  <a:cxn ang="0">
                    <a:pos x="66" y="55"/>
                  </a:cxn>
                  <a:cxn ang="0">
                    <a:pos x="71" y="61"/>
                  </a:cxn>
                  <a:cxn ang="0">
                    <a:pos x="95" y="61"/>
                  </a:cxn>
                  <a:cxn ang="0">
                    <a:pos x="118" y="61"/>
                  </a:cxn>
                  <a:cxn ang="0">
                    <a:pos x="147" y="61"/>
                  </a:cxn>
                  <a:cxn ang="0">
                    <a:pos x="199" y="55"/>
                  </a:cxn>
                  <a:cxn ang="0">
                    <a:pos x="209" y="50"/>
                  </a:cxn>
                  <a:cxn ang="0">
                    <a:pos x="223" y="44"/>
                  </a:cxn>
                  <a:cxn ang="0">
                    <a:pos x="237" y="33"/>
                  </a:cxn>
                  <a:cxn ang="0">
                    <a:pos x="242" y="38"/>
                  </a:cxn>
                  <a:cxn ang="0">
                    <a:pos x="237" y="44"/>
                  </a:cxn>
                  <a:cxn ang="0">
                    <a:pos x="228" y="55"/>
                  </a:cxn>
                  <a:cxn ang="0">
                    <a:pos x="228" y="61"/>
                  </a:cxn>
                  <a:cxn ang="0">
                    <a:pos x="232" y="61"/>
                  </a:cxn>
                  <a:cxn ang="0">
                    <a:pos x="237" y="61"/>
                  </a:cxn>
                  <a:cxn ang="0">
                    <a:pos x="247" y="61"/>
                  </a:cxn>
                  <a:cxn ang="0">
                    <a:pos x="261" y="61"/>
                  </a:cxn>
                  <a:cxn ang="0">
                    <a:pos x="261" y="66"/>
                  </a:cxn>
                  <a:cxn ang="0">
                    <a:pos x="256" y="66"/>
                  </a:cxn>
                  <a:cxn ang="0">
                    <a:pos x="256" y="77"/>
                  </a:cxn>
                  <a:cxn ang="0">
                    <a:pos x="247" y="88"/>
                  </a:cxn>
                  <a:cxn ang="0">
                    <a:pos x="237" y="94"/>
                  </a:cxn>
                  <a:cxn ang="0">
                    <a:pos x="218" y="94"/>
                  </a:cxn>
                  <a:cxn ang="0">
                    <a:pos x="204" y="88"/>
                  </a:cxn>
                  <a:cxn ang="0">
                    <a:pos x="161" y="99"/>
                  </a:cxn>
                  <a:cxn ang="0">
                    <a:pos x="128" y="105"/>
                  </a:cxn>
                  <a:cxn ang="0">
                    <a:pos x="99" y="111"/>
                  </a:cxn>
                  <a:cxn ang="0">
                    <a:pos x="66" y="116"/>
                  </a:cxn>
                  <a:cxn ang="0">
                    <a:pos x="42" y="116"/>
                  </a:cxn>
                  <a:cxn ang="0">
                    <a:pos x="28" y="88"/>
                  </a:cxn>
                  <a:cxn ang="0">
                    <a:pos x="14" y="61"/>
                  </a:cxn>
                  <a:cxn ang="0">
                    <a:pos x="9" y="44"/>
                  </a:cxn>
                  <a:cxn ang="0">
                    <a:pos x="0" y="22"/>
                  </a:cxn>
                  <a:cxn ang="0">
                    <a:pos x="38" y="0"/>
                  </a:cxn>
                </a:cxnLst>
                <a:rect l="txL" t="txT" r="txR" b="txB"/>
                <a:pathLst>
                  <a:path w="261" h="116">
                    <a:moveTo>
                      <a:pt x="38" y="0"/>
                    </a:moveTo>
                    <a:lnTo>
                      <a:pt x="52" y="16"/>
                    </a:lnTo>
                    <a:lnTo>
                      <a:pt x="66" y="55"/>
                    </a:lnTo>
                    <a:lnTo>
                      <a:pt x="71" y="61"/>
                    </a:lnTo>
                    <a:lnTo>
                      <a:pt x="95" y="61"/>
                    </a:lnTo>
                    <a:lnTo>
                      <a:pt x="118" y="61"/>
                    </a:lnTo>
                    <a:lnTo>
                      <a:pt x="147" y="61"/>
                    </a:lnTo>
                    <a:lnTo>
                      <a:pt x="199" y="55"/>
                    </a:lnTo>
                    <a:lnTo>
                      <a:pt x="209" y="50"/>
                    </a:lnTo>
                    <a:lnTo>
                      <a:pt x="223" y="44"/>
                    </a:lnTo>
                    <a:lnTo>
                      <a:pt x="237" y="33"/>
                    </a:lnTo>
                    <a:lnTo>
                      <a:pt x="242" y="38"/>
                    </a:lnTo>
                    <a:lnTo>
                      <a:pt x="237" y="44"/>
                    </a:lnTo>
                    <a:lnTo>
                      <a:pt x="228" y="55"/>
                    </a:lnTo>
                    <a:lnTo>
                      <a:pt x="228" y="61"/>
                    </a:lnTo>
                    <a:lnTo>
                      <a:pt x="232" y="61"/>
                    </a:lnTo>
                    <a:lnTo>
                      <a:pt x="237" y="61"/>
                    </a:lnTo>
                    <a:lnTo>
                      <a:pt x="247" y="61"/>
                    </a:lnTo>
                    <a:lnTo>
                      <a:pt x="261" y="61"/>
                    </a:lnTo>
                    <a:lnTo>
                      <a:pt x="261" y="66"/>
                    </a:lnTo>
                    <a:lnTo>
                      <a:pt x="256" y="66"/>
                    </a:lnTo>
                    <a:lnTo>
                      <a:pt x="256" y="77"/>
                    </a:lnTo>
                    <a:lnTo>
                      <a:pt x="247" y="88"/>
                    </a:lnTo>
                    <a:lnTo>
                      <a:pt x="237" y="94"/>
                    </a:lnTo>
                    <a:lnTo>
                      <a:pt x="218" y="94"/>
                    </a:lnTo>
                    <a:lnTo>
                      <a:pt x="204" y="88"/>
                    </a:lnTo>
                    <a:lnTo>
                      <a:pt x="161" y="99"/>
                    </a:lnTo>
                    <a:lnTo>
                      <a:pt x="128" y="105"/>
                    </a:lnTo>
                    <a:lnTo>
                      <a:pt x="99" y="111"/>
                    </a:lnTo>
                    <a:lnTo>
                      <a:pt x="66" y="116"/>
                    </a:lnTo>
                    <a:lnTo>
                      <a:pt x="42" y="116"/>
                    </a:lnTo>
                    <a:lnTo>
                      <a:pt x="28" y="88"/>
                    </a:lnTo>
                    <a:lnTo>
                      <a:pt x="14" y="61"/>
                    </a:lnTo>
                    <a:lnTo>
                      <a:pt x="9" y="44"/>
                    </a:lnTo>
                    <a:lnTo>
                      <a:pt x="0" y="22"/>
                    </a:lnTo>
                    <a:lnTo>
                      <a:pt x="38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5" name="Freeform 212"/>
              <p:cNvSpPr/>
              <p:nvPr/>
            </p:nvSpPr>
            <p:spPr>
              <a:xfrm>
                <a:off x="1296" y="1885"/>
                <a:ext cx="9" cy="23"/>
              </a:xfrm>
              <a:custGeom>
                <a:avLst/>
                <a:gdLst>
                  <a:gd name="txL" fmla="*/ 0 w 9"/>
                  <a:gd name="txT" fmla="*/ 0 h 23"/>
                  <a:gd name="txR" fmla="*/ 9 w 9"/>
                  <a:gd name="txB" fmla="*/ 23 h 23"/>
                </a:gdLst>
                <a:ahLst/>
                <a:cxnLst>
                  <a:cxn ang="0">
                    <a:pos x="5" y="23"/>
                  </a:cxn>
                  <a:cxn ang="0">
                    <a:pos x="9" y="23"/>
                  </a:cxn>
                  <a:cxn ang="0">
                    <a:pos x="5" y="12"/>
                  </a:cxn>
                  <a:cxn ang="0">
                    <a:pos x="0" y="0"/>
                  </a:cxn>
                </a:cxnLst>
                <a:rect l="txL" t="txT" r="txR" b="txB"/>
                <a:pathLst>
                  <a:path w="9" h="23">
                    <a:moveTo>
                      <a:pt x="5" y="23"/>
                    </a:moveTo>
                    <a:lnTo>
                      <a:pt x="9" y="23"/>
                    </a:lnTo>
                    <a:lnTo>
                      <a:pt x="5" y="12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6" name="Freeform 213"/>
              <p:cNvSpPr/>
              <p:nvPr/>
            </p:nvSpPr>
            <p:spPr>
              <a:xfrm>
                <a:off x="1419" y="1874"/>
                <a:ext cx="10" cy="28"/>
              </a:xfrm>
              <a:custGeom>
                <a:avLst/>
                <a:gdLst>
                  <a:gd name="txL" fmla="*/ 0 w 10"/>
                  <a:gd name="txT" fmla="*/ 0 h 28"/>
                  <a:gd name="txR" fmla="*/ 10 w 10"/>
                  <a:gd name="txB" fmla="*/ 28 h 28"/>
                </a:gdLst>
                <a:ahLst/>
                <a:cxnLst>
                  <a:cxn ang="0">
                    <a:pos x="10" y="28"/>
                  </a:cxn>
                  <a:cxn ang="0">
                    <a:pos x="5" y="17"/>
                  </a:cxn>
                  <a:cxn ang="0">
                    <a:pos x="0" y="11"/>
                  </a:cxn>
                  <a:cxn ang="0">
                    <a:pos x="0" y="0"/>
                  </a:cxn>
                </a:cxnLst>
                <a:rect l="txL" t="txT" r="txR" b="txB"/>
                <a:pathLst>
                  <a:path w="10" h="28">
                    <a:moveTo>
                      <a:pt x="10" y="28"/>
                    </a:moveTo>
                    <a:lnTo>
                      <a:pt x="5" y="17"/>
                    </a:lnTo>
                    <a:lnTo>
                      <a:pt x="0" y="11"/>
                    </a:lnTo>
                    <a:lnTo>
                      <a:pt x="0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7" name="Freeform 214"/>
              <p:cNvSpPr/>
              <p:nvPr/>
            </p:nvSpPr>
            <p:spPr>
              <a:xfrm>
                <a:off x="1486" y="1941"/>
                <a:ext cx="19" cy="22"/>
              </a:xfrm>
              <a:custGeom>
                <a:avLst/>
                <a:gdLst>
                  <a:gd name="txL" fmla="*/ 0 w 19"/>
                  <a:gd name="txT" fmla="*/ 0 h 22"/>
                  <a:gd name="txR" fmla="*/ 19 w 19"/>
                  <a:gd name="txB" fmla="*/ 22 h 22"/>
                </a:gdLst>
                <a:ahLst/>
                <a:cxnLst>
                  <a:cxn ang="0">
                    <a:pos x="0" y="11"/>
                  </a:cxn>
                  <a:cxn ang="0">
                    <a:pos x="14" y="0"/>
                  </a:cxn>
                  <a:cxn ang="0">
                    <a:pos x="19" y="5"/>
                  </a:cxn>
                  <a:cxn ang="0">
                    <a:pos x="14" y="11"/>
                  </a:cxn>
                  <a:cxn ang="0">
                    <a:pos x="5" y="22"/>
                  </a:cxn>
                </a:cxnLst>
                <a:rect l="txL" t="txT" r="txR" b="txB"/>
                <a:pathLst>
                  <a:path w="19" h="22">
                    <a:moveTo>
                      <a:pt x="0" y="11"/>
                    </a:moveTo>
                    <a:lnTo>
                      <a:pt x="14" y="0"/>
                    </a:lnTo>
                    <a:lnTo>
                      <a:pt x="19" y="5"/>
                    </a:lnTo>
                    <a:lnTo>
                      <a:pt x="14" y="11"/>
                    </a:lnTo>
                    <a:lnTo>
                      <a:pt x="5" y="22"/>
                    </a:lnTo>
                  </a:path>
                </a:pathLst>
              </a:custGeom>
              <a:noFill/>
              <a:ln w="0" cap="flat" cmpd="sng">
                <a:solidFill>
                  <a:srgbClr val="822B02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8" name="Freeform 215"/>
              <p:cNvSpPr/>
              <p:nvPr/>
            </p:nvSpPr>
            <p:spPr>
              <a:xfrm>
                <a:off x="1605" y="1924"/>
                <a:ext cx="14" cy="17"/>
              </a:xfrm>
              <a:custGeom>
                <a:avLst/>
                <a:gdLst>
                  <a:gd name="txL" fmla="*/ 0 w 14"/>
                  <a:gd name="txT" fmla="*/ 0 h 17"/>
                  <a:gd name="txR" fmla="*/ 14 w 14"/>
                  <a:gd name="txB" fmla="*/ 17 h 17"/>
                </a:gdLst>
                <a:ahLst/>
                <a:cxnLst>
                  <a:cxn ang="0">
                    <a:pos x="0" y="6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4" y="6"/>
                  </a:cxn>
                  <a:cxn ang="0">
                    <a:pos x="14" y="11"/>
                  </a:cxn>
                  <a:cxn ang="0">
                    <a:pos x="14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6"/>
                  </a:cxn>
                </a:cxnLst>
                <a:rect l="txL" t="txT" r="txR" b="txB"/>
                <a:pathLst>
                  <a:path w="14" h="17">
                    <a:moveTo>
                      <a:pt x="0" y="6"/>
                    </a:moveTo>
                    <a:lnTo>
                      <a:pt x="4" y="0"/>
                    </a:lnTo>
                    <a:lnTo>
                      <a:pt x="9" y="0"/>
                    </a:lnTo>
                    <a:lnTo>
                      <a:pt x="14" y="6"/>
                    </a:lnTo>
                    <a:lnTo>
                      <a:pt x="14" y="11"/>
                    </a:lnTo>
                    <a:lnTo>
                      <a:pt x="14" y="17"/>
                    </a:lnTo>
                    <a:lnTo>
                      <a:pt x="4" y="17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69" name="Freeform 216"/>
              <p:cNvSpPr/>
              <p:nvPr/>
            </p:nvSpPr>
            <p:spPr>
              <a:xfrm>
                <a:off x="1605" y="1924"/>
                <a:ext cx="14" cy="17"/>
              </a:xfrm>
              <a:custGeom>
                <a:avLst/>
                <a:gdLst>
                  <a:gd name="txL" fmla="*/ 0 w 14"/>
                  <a:gd name="txT" fmla="*/ 0 h 17"/>
                  <a:gd name="txR" fmla="*/ 14 w 14"/>
                  <a:gd name="txB" fmla="*/ 17 h 17"/>
                </a:gdLst>
                <a:ahLst/>
                <a:cxnLst>
                  <a:cxn ang="0">
                    <a:pos x="0" y="6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4" y="6"/>
                  </a:cxn>
                  <a:cxn ang="0">
                    <a:pos x="14" y="11"/>
                  </a:cxn>
                  <a:cxn ang="0">
                    <a:pos x="14" y="17"/>
                  </a:cxn>
                  <a:cxn ang="0">
                    <a:pos x="4" y="17"/>
                  </a:cxn>
                  <a:cxn ang="0">
                    <a:pos x="4" y="17"/>
                  </a:cxn>
                  <a:cxn ang="0">
                    <a:pos x="0" y="6"/>
                  </a:cxn>
                </a:cxnLst>
                <a:rect l="txL" t="txT" r="txR" b="txB"/>
                <a:pathLst>
                  <a:path w="14" h="17">
                    <a:moveTo>
                      <a:pt x="0" y="6"/>
                    </a:moveTo>
                    <a:lnTo>
                      <a:pt x="4" y="0"/>
                    </a:lnTo>
                    <a:lnTo>
                      <a:pt x="9" y="0"/>
                    </a:lnTo>
                    <a:lnTo>
                      <a:pt x="14" y="6"/>
                    </a:lnTo>
                    <a:lnTo>
                      <a:pt x="14" y="11"/>
                    </a:lnTo>
                    <a:lnTo>
                      <a:pt x="14" y="17"/>
                    </a:lnTo>
                    <a:lnTo>
                      <a:pt x="4" y="17"/>
                    </a:lnTo>
                    <a:lnTo>
                      <a:pt x="0" y="6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70" name="Freeform 217"/>
              <p:cNvSpPr/>
              <p:nvPr/>
            </p:nvSpPr>
            <p:spPr>
              <a:xfrm>
                <a:off x="1657" y="1913"/>
                <a:ext cx="28" cy="17"/>
              </a:xfrm>
              <a:custGeom>
                <a:avLst/>
                <a:gdLst>
                  <a:gd name="txL" fmla="*/ 0 w 28"/>
                  <a:gd name="txT" fmla="*/ 0 h 17"/>
                  <a:gd name="txR" fmla="*/ 28 w 28"/>
                  <a:gd name="txB" fmla="*/ 17 h 17"/>
                </a:gdLst>
                <a:ahLst/>
                <a:cxnLst>
                  <a:cxn ang="0">
                    <a:pos x="24" y="0"/>
                  </a:cxn>
                  <a:cxn ang="0">
                    <a:pos x="5" y="6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9" y="17"/>
                  </a:cxn>
                  <a:cxn ang="0">
                    <a:pos x="28" y="17"/>
                  </a:cxn>
                  <a:cxn ang="0">
                    <a:pos x="24" y="0"/>
                  </a:cxn>
                </a:cxnLst>
                <a:rect l="txL" t="txT" r="txR" b="txB"/>
                <a:pathLst>
                  <a:path w="28" h="17">
                    <a:moveTo>
                      <a:pt x="24" y="0"/>
                    </a:move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9" y="17"/>
                    </a:lnTo>
                    <a:lnTo>
                      <a:pt x="28" y="1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871" name="Freeform 218"/>
              <p:cNvSpPr/>
              <p:nvPr/>
            </p:nvSpPr>
            <p:spPr>
              <a:xfrm>
                <a:off x="1657" y="1913"/>
                <a:ext cx="28" cy="17"/>
              </a:xfrm>
              <a:custGeom>
                <a:avLst/>
                <a:gdLst>
                  <a:gd name="txL" fmla="*/ 0 w 28"/>
                  <a:gd name="txT" fmla="*/ 0 h 17"/>
                  <a:gd name="txR" fmla="*/ 28 w 28"/>
                  <a:gd name="txB" fmla="*/ 17 h 17"/>
                </a:gdLst>
                <a:ahLst/>
                <a:cxnLst>
                  <a:cxn ang="0">
                    <a:pos x="24" y="0"/>
                  </a:cxn>
                  <a:cxn ang="0">
                    <a:pos x="5" y="6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17"/>
                  </a:cxn>
                  <a:cxn ang="0">
                    <a:pos x="9" y="17"/>
                  </a:cxn>
                  <a:cxn ang="0">
                    <a:pos x="28" y="17"/>
                  </a:cxn>
                  <a:cxn ang="0">
                    <a:pos x="24" y="0"/>
                  </a:cxn>
                </a:cxnLst>
                <a:rect l="txL" t="txT" r="txR" b="txB"/>
                <a:pathLst>
                  <a:path w="28" h="17">
                    <a:moveTo>
                      <a:pt x="24" y="0"/>
                    </a:moveTo>
                    <a:lnTo>
                      <a:pt x="5" y="6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9" y="17"/>
                    </a:lnTo>
                    <a:lnTo>
                      <a:pt x="28" y="17"/>
                    </a:lnTo>
                    <a:lnTo>
                      <a:pt x="24" y="0"/>
                    </a:lnTo>
                  </a:path>
                </a:pathLst>
              </a:custGeom>
              <a:noFill/>
              <a:ln w="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656" name="Freeform 219"/>
            <p:cNvSpPr/>
            <p:nvPr/>
          </p:nvSpPr>
          <p:spPr>
            <a:xfrm flipH="1">
              <a:off x="3198" y="2888"/>
              <a:ext cx="48" cy="240"/>
            </a:xfrm>
            <a:custGeom>
              <a:avLst/>
              <a:gdLst>
                <a:gd name="txL" fmla="*/ 0 w 1"/>
                <a:gd name="txT" fmla="*/ 0 h 480"/>
                <a:gd name="txR" fmla="*/ 1 w 1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txL" t="txT" r="txR" b="txB"/>
              <a:pathLst>
                <a:path w="1" h="480">
                  <a:moveTo>
                    <a:pt x="0" y="0"/>
                  </a:moveTo>
                  <a:cubicBezTo>
                    <a:pt x="0" y="104"/>
                    <a:pt x="0" y="208"/>
                    <a:pt x="0" y="288"/>
                  </a:cubicBezTo>
                  <a:cubicBezTo>
                    <a:pt x="0" y="368"/>
                    <a:pt x="0" y="424"/>
                    <a:pt x="0" y="48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657" name="Oval 220"/>
            <p:cNvSpPr/>
            <p:nvPr/>
          </p:nvSpPr>
          <p:spPr>
            <a:xfrm>
              <a:off x="3198" y="3115"/>
              <a:ext cx="96" cy="96"/>
            </a:xfrm>
            <a:prstGeom prst="ellipse">
              <a:avLst/>
            </a:prstGeom>
            <a:solidFill>
              <a:srgbClr val="FFCC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7658" name="Text Box 221"/>
            <p:cNvSpPr txBox="1"/>
            <p:nvPr/>
          </p:nvSpPr>
          <p:spPr>
            <a:xfrm>
              <a:off x="1929" y="3564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甲队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9" name="Text Box 222"/>
            <p:cNvSpPr txBox="1"/>
            <p:nvPr/>
          </p:nvSpPr>
          <p:spPr>
            <a:xfrm>
              <a:off x="3999" y="351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乙队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78052" name="Text Box 228"/>
          <p:cNvSpPr txBox="1"/>
          <p:nvPr/>
        </p:nvSpPr>
        <p:spPr>
          <a:xfrm>
            <a:off x="214313" y="4286250"/>
            <a:ext cx="8715375" cy="22225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分析：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拔河时，甲、乙两队的拉力是一对作用力与反作用力，为系统的内力，不改变系统总的动量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只有运动员脚下的摩擦力才是系统外力，因此哪个队脚下的摩擦力大，哪个队能获胜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所以拔河应选质量大的运动员，以增加系统外力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  <p:sp>
        <p:nvSpPr>
          <p:cNvPr id="224" name="Rectangle 6"/>
          <p:cNvSpPr/>
          <p:nvPr/>
        </p:nvSpPr>
        <p:spPr>
          <a:xfrm>
            <a:off x="1034098" y="764540"/>
            <a:ext cx="6643687" cy="682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外力改变质点系（系统）的动量.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52" grpId="0"/>
      <p:bldP spid="2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"/>
          <p:cNvSpPr>
            <a:spLocks noChangeArrowheads="1"/>
          </p:cNvSpPr>
          <p:nvPr/>
        </p:nvSpPr>
        <p:spPr bwMode="auto">
          <a:xfrm>
            <a:off x="1250395" y="44530"/>
            <a:ext cx="3131344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本章内容</a:t>
            </a:r>
            <a:endParaRPr kumimoji="1" lang="zh-CN" altLang="en-US" sz="3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3198495" y="2600325"/>
            <a:ext cx="34359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动能定理</a:t>
            </a:r>
            <a:endParaRPr lang="en-US" altLang="zh-CN" sz="3200" b="1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157222" y="1724626"/>
            <a:ext cx="4617244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动量守恒定律</a:t>
            </a:r>
            <a:endParaRPr lang="zh-CN" altLang="en-US" sz="3200" b="1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3203548" y="1147604"/>
            <a:ext cx="5125640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Arial" panose="020B0604020202020204" pitchFamily="34" charset="0"/>
              </a:rPr>
              <a:t>质点和质点系的动量定理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176905" y="3114040"/>
            <a:ext cx="54127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保守力与非保守力  势能</a:t>
            </a:r>
            <a:endParaRPr lang="en-US" altLang="zh-CN" sz="3200" b="1" dirty="0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180080" y="3611245"/>
            <a:ext cx="52470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功能原理 机械能守恒定律</a:t>
            </a:r>
            <a:endParaRPr lang="en-US" altLang="zh-CN" sz="3200" b="1" dirty="0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122930" y="4534535"/>
            <a:ext cx="62604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完全弹性碰撞 </a:t>
            </a:r>
            <a:r>
              <a:rPr lang="zh-CN" altLang="en-US" sz="3200" b="1" dirty="0">
                <a:latin typeface="宋体" panose="02010600030101010101" pitchFamily="2" charset="-122"/>
              </a:rPr>
              <a:t>完全非弹性碰撞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122932" y="4994002"/>
            <a:ext cx="337216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能量守恒定律</a:t>
            </a:r>
            <a:endParaRPr lang="en-US" altLang="zh-CN" sz="3200" b="1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771775" y="5516880"/>
            <a:ext cx="56997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质心、质心运动定律</a:t>
            </a:r>
            <a:endParaRPr lang="en-US" altLang="zh-CN" sz="3200" b="1" dirty="0"/>
          </a:p>
        </p:txBody>
      </p:sp>
      <p:sp>
        <p:nvSpPr>
          <p:cNvPr id="6" name="左大括号 5"/>
          <p:cNvSpPr/>
          <p:nvPr/>
        </p:nvSpPr>
        <p:spPr bwMode="auto">
          <a:xfrm>
            <a:off x="2991062" y="1266822"/>
            <a:ext cx="188876" cy="834731"/>
          </a:xfrm>
          <a:prstGeom prst="leftBrace">
            <a:avLst>
              <a:gd name="adj1" fmla="val 50635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左大括号 38"/>
          <p:cNvSpPr/>
          <p:nvPr/>
        </p:nvSpPr>
        <p:spPr bwMode="auto">
          <a:xfrm>
            <a:off x="2988618" y="2828890"/>
            <a:ext cx="155270" cy="1101734"/>
          </a:xfrm>
          <a:prstGeom prst="leftBrace">
            <a:avLst>
              <a:gd name="adj1" fmla="val 50635"/>
              <a:gd name="adj2" fmla="val 5000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755650" y="1196340"/>
            <a:ext cx="2118360" cy="121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力对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时间</a:t>
            </a:r>
            <a:r>
              <a:rPr lang="zh-CN" altLang="en-US" sz="2800" b="1" dirty="0">
                <a:latin typeface="Arial" panose="020B0604020202020204" pitchFamily="34" charset="0"/>
              </a:rPr>
              <a:t>的积累效应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704215" y="2853055"/>
            <a:ext cx="2067560" cy="121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力对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空间</a:t>
            </a:r>
            <a:r>
              <a:rPr lang="zh-CN" altLang="en-US" sz="2800" b="1" dirty="0">
                <a:latin typeface="Arial" panose="020B0604020202020204" pitchFamily="34" charset="0"/>
              </a:rPr>
              <a:t>的积累效应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med" advTm="50828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9" grpId="0" bldLvl="0" animBg="1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52" name="Group 1096"/>
          <p:cNvGrpSpPr/>
          <p:nvPr/>
        </p:nvGrpSpPr>
        <p:grpSpPr>
          <a:xfrm>
            <a:off x="152400" y="3810000"/>
            <a:ext cx="8763000" cy="2438400"/>
            <a:chOff x="96" y="2400"/>
            <a:chExt cx="5520" cy="1536"/>
          </a:xfrm>
        </p:grpSpPr>
        <p:sp>
          <p:nvSpPr>
            <p:cNvPr id="14393" name="Rectangle 1087"/>
            <p:cNvSpPr/>
            <p:nvPr/>
          </p:nvSpPr>
          <p:spPr>
            <a:xfrm>
              <a:off x="144" y="2400"/>
              <a:ext cx="5472" cy="153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4394" name="Rectangle 1075"/>
            <p:cNvSpPr/>
            <p:nvPr/>
          </p:nvSpPr>
          <p:spPr>
            <a:xfrm>
              <a:off x="3744" y="2544"/>
              <a:ext cx="1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latin typeface="Verdana" panose="020B0604030504040204" pitchFamily="34" charset="0"/>
                </a:rPr>
                <a:t>动量定理</a:t>
              </a:r>
              <a:endParaRPr lang="zh-CN" altLang="en-US" sz="2800" b="1" dirty="0">
                <a:latin typeface="Verdana" panose="020B0604030504040204" pitchFamily="34" charset="0"/>
              </a:endParaRPr>
            </a:p>
          </p:txBody>
        </p:sp>
        <p:sp>
          <p:nvSpPr>
            <p:cNvPr id="14395" name="Rectangle 1076"/>
            <p:cNvSpPr/>
            <p:nvPr/>
          </p:nvSpPr>
          <p:spPr>
            <a:xfrm>
              <a:off x="288" y="3024"/>
              <a:ext cx="50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Verdana" panose="020B0604030504040204" pitchFamily="34" charset="0"/>
                </a:rPr>
                <a:t>S</a:t>
              </a:r>
              <a:r>
                <a:rPr lang="zh-CN" altLang="en-US" sz="2800" b="1" dirty="0">
                  <a:latin typeface="Verdana" panose="020B0604030504040204" pitchFamily="34" charset="0"/>
                </a:rPr>
                <a:t>系</a:t>
              </a:r>
              <a:endParaRPr lang="zh-CN" altLang="en-US" sz="2800" b="1" dirty="0">
                <a:latin typeface="Verdana" panose="020B0604030504040204" pitchFamily="34" charset="0"/>
              </a:endParaRPr>
            </a:p>
          </p:txBody>
        </p:sp>
        <p:sp>
          <p:nvSpPr>
            <p:cNvPr id="14396" name="Rectangle 1077"/>
            <p:cNvSpPr/>
            <p:nvPr/>
          </p:nvSpPr>
          <p:spPr>
            <a:xfrm>
              <a:off x="240" y="3552"/>
              <a:ext cx="57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Verdana" panose="020B0604030504040204" pitchFamily="34" charset="0"/>
                </a:rPr>
                <a:t>S’</a:t>
              </a:r>
              <a:r>
                <a:rPr lang="zh-CN" altLang="en-US" sz="2800" b="1" dirty="0">
                  <a:latin typeface="Verdana" panose="020B0604030504040204" pitchFamily="34" charset="0"/>
                </a:rPr>
                <a:t>系</a:t>
              </a:r>
              <a:endParaRPr lang="zh-CN" altLang="en-US" sz="2800" b="1" dirty="0">
                <a:latin typeface="Verdana" panose="020B0604030504040204" pitchFamily="34" charset="0"/>
              </a:endParaRPr>
            </a:p>
          </p:txBody>
        </p:sp>
        <p:sp>
          <p:nvSpPr>
            <p:cNvPr id="14397" name="Line 1082"/>
            <p:cNvSpPr/>
            <p:nvPr/>
          </p:nvSpPr>
          <p:spPr>
            <a:xfrm>
              <a:off x="1968" y="2400"/>
              <a:ext cx="0" cy="153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98" name="Rectangle 1083"/>
            <p:cNvSpPr/>
            <p:nvPr/>
          </p:nvSpPr>
          <p:spPr>
            <a:xfrm>
              <a:off x="2138" y="2553"/>
              <a:ext cx="80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latin typeface="Verdana" panose="020B0604030504040204" pitchFamily="34" charset="0"/>
                </a:rPr>
                <a:t>t</a:t>
              </a:r>
              <a:r>
                <a:rPr lang="en-US" altLang="zh-CN" sz="2800" baseline="-25000" dirty="0">
                  <a:latin typeface="Verdana" panose="020B0604030504040204" pitchFamily="34" charset="0"/>
                </a:rPr>
                <a:t>2 </a:t>
              </a:r>
              <a:r>
                <a:rPr lang="zh-CN" altLang="en-US" sz="2800" dirty="0">
                  <a:latin typeface="Verdana" panose="020B0604030504040204" pitchFamily="34" charset="0"/>
                </a:rPr>
                <a:t>时刻</a:t>
              </a:r>
              <a:endParaRPr lang="zh-CN" altLang="en-US" sz="2800" dirty="0">
                <a:latin typeface="Verdana" panose="020B0604030504040204" pitchFamily="34" charset="0"/>
              </a:endParaRPr>
            </a:p>
          </p:txBody>
        </p:sp>
        <p:sp>
          <p:nvSpPr>
            <p:cNvPr id="14399" name="Rectangle 1084"/>
            <p:cNvSpPr/>
            <p:nvPr/>
          </p:nvSpPr>
          <p:spPr>
            <a:xfrm>
              <a:off x="1034" y="2553"/>
              <a:ext cx="80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i="1" dirty="0">
                  <a:latin typeface="Verdana" panose="020B0604030504040204" pitchFamily="34" charset="0"/>
                </a:rPr>
                <a:t>t</a:t>
              </a:r>
              <a:r>
                <a:rPr lang="en-US" altLang="zh-CN" sz="2800" baseline="-25000" dirty="0">
                  <a:latin typeface="Verdana" panose="020B0604030504040204" pitchFamily="34" charset="0"/>
                </a:rPr>
                <a:t>1 </a:t>
              </a:r>
              <a:r>
                <a:rPr lang="zh-CN" altLang="en-US" sz="2800" dirty="0">
                  <a:latin typeface="Verdana" panose="020B0604030504040204" pitchFamily="34" charset="0"/>
                </a:rPr>
                <a:t>时刻</a:t>
              </a:r>
              <a:endParaRPr lang="zh-CN" altLang="en-US" sz="2800" dirty="0">
                <a:latin typeface="Verdana" panose="020B0604030504040204" pitchFamily="34" charset="0"/>
              </a:endParaRPr>
            </a:p>
          </p:txBody>
        </p:sp>
        <p:sp>
          <p:nvSpPr>
            <p:cNvPr id="14400" name="Text Box 1085"/>
            <p:cNvSpPr txBox="1"/>
            <p:nvPr/>
          </p:nvSpPr>
          <p:spPr>
            <a:xfrm>
              <a:off x="96" y="2544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Verdana" panose="020B0604030504040204" pitchFamily="34" charset="0"/>
                </a:rPr>
                <a:t>参考系</a:t>
              </a:r>
              <a:endParaRPr lang="zh-CN" altLang="en-US" sz="2800" b="1" dirty="0">
                <a:latin typeface="Verdana" panose="020B0604030504040204" pitchFamily="34" charset="0"/>
              </a:endParaRPr>
            </a:p>
          </p:txBody>
        </p:sp>
        <p:sp>
          <p:nvSpPr>
            <p:cNvPr id="14401" name="Line 1088"/>
            <p:cNvSpPr/>
            <p:nvPr/>
          </p:nvSpPr>
          <p:spPr>
            <a:xfrm>
              <a:off x="864" y="2400"/>
              <a:ext cx="0" cy="153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02" name="Line 1089"/>
            <p:cNvSpPr/>
            <p:nvPr/>
          </p:nvSpPr>
          <p:spPr>
            <a:xfrm>
              <a:off x="3072" y="2400"/>
              <a:ext cx="0" cy="1536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03" name="Line 1090"/>
            <p:cNvSpPr/>
            <p:nvPr/>
          </p:nvSpPr>
          <p:spPr>
            <a:xfrm>
              <a:off x="144" y="2880"/>
              <a:ext cx="54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04" name="Line 1095"/>
            <p:cNvSpPr/>
            <p:nvPr/>
          </p:nvSpPr>
          <p:spPr>
            <a:xfrm>
              <a:off x="144" y="3408"/>
              <a:ext cx="29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353" name="Group 1066"/>
          <p:cNvGrpSpPr/>
          <p:nvPr/>
        </p:nvGrpSpPr>
        <p:grpSpPr>
          <a:xfrm>
            <a:off x="2819400" y="762000"/>
            <a:ext cx="6172200" cy="2819400"/>
            <a:chOff x="1728" y="432"/>
            <a:chExt cx="3888" cy="1776"/>
          </a:xfrm>
        </p:grpSpPr>
        <p:sp>
          <p:nvSpPr>
            <p:cNvPr id="14388" name="Rectangle 1064"/>
            <p:cNvSpPr/>
            <p:nvPr/>
          </p:nvSpPr>
          <p:spPr>
            <a:xfrm>
              <a:off x="1728" y="432"/>
              <a:ext cx="3888" cy="177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14389" name="Group 1037"/>
            <p:cNvGrpSpPr/>
            <p:nvPr/>
          </p:nvGrpSpPr>
          <p:grpSpPr>
            <a:xfrm>
              <a:off x="2160" y="1872"/>
              <a:ext cx="3120" cy="288"/>
              <a:chOff x="2304" y="1008"/>
              <a:chExt cx="3120" cy="192"/>
            </a:xfrm>
          </p:grpSpPr>
          <p:sp>
            <p:nvSpPr>
              <p:cNvPr id="14391" name="AutoShape 1026"/>
              <p:cNvSpPr/>
              <p:nvPr/>
            </p:nvSpPr>
            <p:spPr>
              <a:xfrm>
                <a:off x="2304" y="1046"/>
                <a:ext cx="3120" cy="154"/>
              </a:xfrm>
              <a:prstGeom prst="parallelogram">
                <a:avLst>
                  <a:gd name="adj" fmla="val 136368"/>
                </a:avLst>
              </a:prstGeom>
              <a:solidFill>
                <a:srgbClr val="6DB6D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4392" name="AutoShape 1027"/>
              <p:cNvSpPr/>
              <p:nvPr/>
            </p:nvSpPr>
            <p:spPr>
              <a:xfrm>
                <a:off x="2304" y="1008"/>
                <a:ext cx="3120" cy="154"/>
              </a:xfrm>
              <a:prstGeom prst="parallelogram">
                <a:avLst>
                  <a:gd name="adj" fmla="val 167527"/>
                </a:avLst>
              </a:prstGeom>
              <a:solidFill>
                <a:srgbClr val="DEF8F4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4390" name="Text Box 1042"/>
            <p:cNvSpPr txBox="1"/>
            <p:nvPr/>
          </p:nvSpPr>
          <p:spPr>
            <a:xfrm>
              <a:off x="3408" y="1824"/>
              <a:ext cx="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rgbClr val="0000FF"/>
                  </a:solidFill>
                  <a:latin typeface="Verdana" panose="020B0604030504040204" pitchFamily="34" charset="0"/>
                </a:rPr>
                <a:t>光滑</a:t>
              </a:r>
              <a:endParaRPr lang="zh-CN" altLang="en-US" dirty="0">
                <a:solidFill>
                  <a:srgbClr val="0000FF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14354" name="Group 1065"/>
          <p:cNvGrpSpPr/>
          <p:nvPr/>
        </p:nvGrpSpPr>
        <p:grpSpPr>
          <a:xfrm>
            <a:off x="5334000" y="914400"/>
            <a:ext cx="3260725" cy="1447800"/>
            <a:chOff x="3264" y="528"/>
            <a:chExt cx="2054" cy="912"/>
          </a:xfrm>
        </p:grpSpPr>
        <p:grpSp>
          <p:nvGrpSpPr>
            <p:cNvPr id="14381" name="Group 1040"/>
            <p:cNvGrpSpPr/>
            <p:nvPr/>
          </p:nvGrpSpPr>
          <p:grpSpPr>
            <a:xfrm>
              <a:off x="3264" y="528"/>
              <a:ext cx="1296" cy="912"/>
              <a:chOff x="2976" y="1680"/>
              <a:chExt cx="1872" cy="1152"/>
            </a:xfrm>
          </p:grpSpPr>
          <p:sp>
            <p:nvSpPr>
              <p:cNvPr id="14385" name="AutoShape 1038"/>
              <p:cNvSpPr/>
              <p:nvPr/>
            </p:nvSpPr>
            <p:spPr>
              <a:xfrm>
                <a:off x="3264" y="2352"/>
                <a:ext cx="480" cy="480"/>
              </a:xfrm>
              <a:custGeom>
                <a:avLst/>
                <a:gdLst>
                  <a:gd name="txL" fmla="*/ 3150 w 21600"/>
                  <a:gd name="txT" fmla="*/ 3150 h 21600"/>
                  <a:gd name="txR" fmla="*/ 18450 w 21600"/>
                  <a:gd name="txB" fmla="*/ 1845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454545">
                      <a:alpha val="100000"/>
                    </a:srgbClr>
                  </a:gs>
                  <a:gs pos="100000">
                    <a:srgbClr val="969696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6" name="AutoShape 1039"/>
              <p:cNvSpPr/>
              <p:nvPr/>
            </p:nvSpPr>
            <p:spPr>
              <a:xfrm>
                <a:off x="4080" y="2352"/>
                <a:ext cx="480" cy="480"/>
              </a:xfrm>
              <a:custGeom>
                <a:avLst/>
                <a:gdLst>
                  <a:gd name="txL" fmla="*/ 3150 w 21600"/>
                  <a:gd name="txT" fmla="*/ 3150 h 21600"/>
                  <a:gd name="txR" fmla="*/ 18450 w 21600"/>
                  <a:gd name="txB" fmla="*/ 1845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454545">
                      <a:alpha val="100000"/>
                    </a:srgbClr>
                  </a:gs>
                  <a:gs pos="100000">
                    <a:srgbClr val="969696">
                      <a:alpha val="100000"/>
                    </a:srgbClr>
                  </a:gs>
                </a:gsLst>
                <a:path path="rect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7" name="AutoShape 1036"/>
              <p:cNvSpPr/>
              <p:nvPr/>
            </p:nvSpPr>
            <p:spPr>
              <a:xfrm>
                <a:off x="2976" y="1680"/>
                <a:ext cx="1872" cy="91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571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pic>
          <p:nvPicPr>
            <p:cNvPr id="14382" name="Picture 1041" descr="D:\物理学教程第二版\课件动画素材\人文\小孩\RX_008.gif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744" y="672"/>
              <a:ext cx="243" cy="554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4383" name="Group 1053"/>
            <p:cNvGrpSpPr/>
            <p:nvPr/>
          </p:nvGrpSpPr>
          <p:grpSpPr>
            <a:xfrm>
              <a:off x="4560" y="720"/>
              <a:ext cx="758" cy="389"/>
              <a:chOff x="4560" y="720"/>
              <a:chExt cx="758" cy="389"/>
            </a:xfrm>
          </p:grpSpPr>
          <p:sp>
            <p:nvSpPr>
              <p:cNvPr id="14384" name="Line 1051"/>
              <p:cNvSpPr/>
              <p:nvPr/>
            </p:nvSpPr>
            <p:spPr>
              <a:xfrm>
                <a:off x="4560" y="912"/>
                <a:ext cx="480" cy="0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14351" name="Object 15"/>
              <p:cNvGraphicFramePr>
                <a:graphicFrameLocks noChangeAspect="1"/>
              </p:cNvGraphicFramePr>
              <p:nvPr/>
            </p:nvGraphicFramePr>
            <p:xfrm>
              <a:off x="5040" y="720"/>
              <a:ext cx="278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2" imgW="127000" imgH="177165" progId="Equation.3">
                      <p:embed/>
                    </p:oleObj>
                  </mc:Choice>
                  <mc:Fallback>
                    <p:oleObj name="" r:id="rId2" imgW="127000" imgH="177165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5040" y="720"/>
                            <a:ext cx="278" cy="3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0" name="Object 14"/>
            <p:cNvGraphicFramePr>
              <a:graphicFrameLocks noChangeAspect="1"/>
            </p:cNvGraphicFramePr>
            <p:nvPr/>
          </p:nvGraphicFramePr>
          <p:xfrm>
            <a:off x="4176" y="592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4" imgW="177800" imgH="177800" progId="Equation.3">
                    <p:embed/>
                  </p:oleObj>
                </mc:Choice>
                <mc:Fallback>
                  <p:oleObj name="" r:id="rId4" imgW="177800" imgH="1778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76" y="592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68"/>
          <p:cNvGrpSpPr/>
          <p:nvPr/>
        </p:nvGrpSpPr>
        <p:grpSpPr>
          <a:xfrm>
            <a:off x="2971800" y="2362200"/>
            <a:ext cx="3505200" cy="1143000"/>
            <a:chOff x="1776" y="1440"/>
            <a:chExt cx="2208" cy="720"/>
          </a:xfrm>
        </p:grpSpPr>
        <p:grpSp>
          <p:nvGrpSpPr>
            <p:cNvPr id="14373" name="Group 1067"/>
            <p:cNvGrpSpPr/>
            <p:nvPr/>
          </p:nvGrpSpPr>
          <p:grpSpPr>
            <a:xfrm>
              <a:off x="1776" y="1440"/>
              <a:ext cx="2208" cy="600"/>
              <a:chOff x="1776" y="1440"/>
              <a:chExt cx="2208" cy="600"/>
            </a:xfrm>
          </p:grpSpPr>
          <p:grpSp>
            <p:nvGrpSpPr>
              <p:cNvPr id="14374" name="Group 1031"/>
              <p:cNvGrpSpPr/>
              <p:nvPr/>
            </p:nvGrpSpPr>
            <p:grpSpPr>
              <a:xfrm>
                <a:off x="2784" y="1584"/>
                <a:ext cx="432" cy="432"/>
                <a:chOff x="2448" y="960"/>
                <a:chExt cx="432" cy="432"/>
              </a:xfrm>
            </p:grpSpPr>
            <p:sp>
              <p:nvSpPr>
                <p:cNvPr id="14379" name="Oval 1029"/>
                <p:cNvSpPr/>
                <p:nvPr/>
              </p:nvSpPr>
              <p:spPr>
                <a:xfrm>
                  <a:off x="2448" y="960"/>
                  <a:ext cx="432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BF927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>
                  <a:solidFill>
                    <a:srgbClr val="996633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380" name="Text Box 1030"/>
                <p:cNvSpPr txBox="1"/>
                <p:nvPr/>
              </p:nvSpPr>
              <p:spPr>
                <a:xfrm>
                  <a:off x="2544" y="1008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 dirty="0">
                      <a:solidFill>
                        <a:srgbClr val="CC0000"/>
                      </a:solidFill>
                      <a:latin typeface="Verdana" panose="020B0604030504040204" pitchFamily="34" charset="0"/>
                    </a:rPr>
                    <a:t>m</a:t>
                  </a:r>
                  <a:endParaRPr lang="en-US" altLang="zh-CN" i="1" dirty="0">
                    <a:solidFill>
                      <a:srgbClr val="CC0000"/>
                    </a:solidFill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75" name="Group 1045"/>
              <p:cNvGrpSpPr/>
              <p:nvPr/>
            </p:nvGrpSpPr>
            <p:grpSpPr>
              <a:xfrm>
                <a:off x="3191" y="1440"/>
                <a:ext cx="793" cy="472"/>
                <a:chOff x="3120" y="1440"/>
                <a:chExt cx="793" cy="472"/>
              </a:xfrm>
            </p:grpSpPr>
            <p:sp>
              <p:nvSpPr>
                <p:cNvPr id="14378" name="Line 1043"/>
                <p:cNvSpPr/>
                <p:nvPr/>
              </p:nvSpPr>
              <p:spPr>
                <a:xfrm>
                  <a:off x="3120" y="1776"/>
                  <a:ext cx="480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4349" name="Object 13"/>
                <p:cNvGraphicFramePr>
                  <a:graphicFrameLocks noChangeAspect="1"/>
                </p:cNvGraphicFramePr>
                <p:nvPr/>
              </p:nvGraphicFramePr>
              <p:xfrm>
                <a:off x="3552" y="1440"/>
                <a:ext cx="361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7" name="" r:id="rId6" imgW="165100" imgH="215900" progId="Equation.3">
                        <p:embed/>
                      </p:oleObj>
                    </mc:Choice>
                    <mc:Fallback>
                      <p:oleObj name="" r:id="rId6" imgW="165100" imgH="215900" progId="Equation.3">
                        <p:embed/>
                        <p:pic>
                          <p:nvPicPr>
                            <p:cNvPr id="0" name="图片 3156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52" y="1440"/>
                              <a:ext cx="361" cy="4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4376" name="Group 1061"/>
              <p:cNvGrpSpPr/>
              <p:nvPr/>
            </p:nvGrpSpPr>
            <p:grpSpPr>
              <a:xfrm>
                <a:off x="1776" y="1584"/>
                <a:ext cx="1008" cy="456"/>
                <a:chOff x="1680" y="1584"/>
                <a:chExt cx="1008" cy="456"/>
              </a:xfrm>
            </p:grpSpPr>
            <p:sp>
              <p:nvSpPr>
                <p:cNvPr id="14377" name="Line 1059"/>
                <p:cNvSpPr/>
                <p:nvPr/>
              </p:nvSpPr>
              <p:spPr>
                <a:xfrm>
                  <a:off x="2208" y="1776"/>
                  <a:ext cx="480" cy="0"/>
                </a:xfrm>
                <a:prstGeom prst="line">
                  <a:avLst/>
                </a:prstGeom>
                <a:ln w="38100" cap="flat" cmpd="sng">
                  <a:solidFill>
                    <a:srgbClr val="CC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4348" name="Object 12"/>
                <p:cNvGraphicFramePr>
                  <a:graphicFrameLocks noChangeAspect="1"/>
                </p:cNvGraphicFramePr>
                <p:nvPr/>
              </p:nvGraphicFramePr>
              <p:xfrm>
                <a:off x="1680" y="1584"/>
                <a:ext cx="557" cy="4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5" name="" r:id="rId8" imgW="279400" imgH="228600" progId="Equation.3">
                        <p:embed/>
                      </p:oleObj>
                    </mc:Choice>
                    <mc:Fallback>
                      <p:oleObj name="" r:id="rId8" imgW="279400" imgH="228600" progId="Equation.3">
                        <p:embed/>
                        <p:pic>
                          <p:nvPicPr>
                            <p:cNvPr id="0" name="图片 3164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80" y="1584"/>
                              <a:ext cx="557" cy="4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2615" y="1776"/>
            <a:ext cx="26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0" imgW="127000" imgH="215265" progId="Equation.3">
                    <p:embed/>
                  </p:oleObj>
                </mc:Choice>
                <mc:Fallback>
                  <p:oleObj name="" r:id="rId10" imgW="127000" imgH="215265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15" y="1776"/>
                          <a:ext cx="265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6" name="Text Box 1070"/>
          <p:cNvSpPr txBox="1"/>
          <p:nvPr/>
        </p:nvSpPr>
        <p:spPr>
          <a:xfrm>
            <a:off x="285750" y="1214438"/>
            <a:ext cx="2590800" cy="1708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Verdana" panose="020B0604030504040204" pitchFamily="34" charset="0"/>
              </a:rPr>
              <a:t>动量的</a:t>
            </a:r>
            <a:r>
              <a:rPr lang="zh-CN" altLang="en-US" sz="2800" b="1" dirty="0">
                <a:solidFill>
                  <a:srgbClr val="CC0000"/>
                </a:solidFill>
                <a:latin typeface="Verdana" panose="020B0604030504040204" pitchFamily="34" charset="0"/>
              </a:rPr>
              <a:t>相对性</a:t>
            </a:r>
            <a:r>
              <a:rPr lang="zh-CN" altLang="en-US" sz="2800" b="1" dirty="0">
                <a:latin typeface="Verdana" panose="020B0604030504040204" pitchFamily="34" charset="0"/>
              </a:rPr>
              <a:t>和动量定理的</a:t>
            </a:r>
            <a:r>
              <a:rPr lang="zh-CN" altLang="en-US" sz="2800" b="1" dirty="0">
                <a:solidFill>
                  <a:srgbClr val="CC0000"/>
                </a:solidFill>
                <a:latin typeface="Verdana" panose="020B0604030504040204" pitchFamily="34" charset="0"/>
              </a:rPr>
              <a:t>不变性</a:t>
            </a:r>
            <a:endParaRPr lang="zh-CN" altLang="en-US" sz="2800" b="1" dirty="0">
              <a:solidFill>
                <a:srgbClr val="CC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69984" name="Object 2"/>
          <p:cNvGraphicFramePr>
            <a:graphicFrameLocks noChangeAspect="1"/>
          </p:cNvGraphicFramePr>
          <p:nvPr/>
        </p:nvGraphicFramePr>
        <p:xfrm>
          <a:off x="4945063" y="4876800"/>
          <a:ext cx="39703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2" imgW="1371600" imgH="355600" progId="Equation.3">
                  <p:embed/>
                </p:oleObj>
              </mc:Choice>
              <mc:Fallback>
                <p:oleObj name="" r:id="rId12" imgW="1371600" imgH="355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45063" y="4876800"/>
                        <a:ext cx="3970337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097"/>
          <p:cNvGrpSpPr/>
          <p:nvPr/>
        </p:nvGrpSpPr>
        <p:grpSpPr>
          <a:xfrm>
            <a:off x="1828800" y="4724400"/>
            <a:ext cx="2627313" cy="617538"/>
            <a:chOff x="1152" y="2976"/>
            <a:chExt cx="1655" cy="389"/>
          </a:xfrm>
        </p:grpSpPr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1152" y="2976"/>
            <a:ext cx="480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4" imgW="266065" imgH="215900" progId="Equation.3">
                    <p:embed/>
                  </p:oleObj>
                </mc:Choice>
                <mc:Fallback>
                  <p:oleObj name="" r:id="rId14" imgW="266065" imgH="215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52" y="2976"/>
                          <a:ext cx="480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2281" y="2976"/>
            <a:ext cx="52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6" imgW="292100" imgH="215900" progId="Equation.3">
                    <p:embed/>
                  </p:oleObj>
                </mc:Choice>
                <mc:Fallback>
                  <p:oleObj name="" r:id="rId16" imgW="292100" imgH="2159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281" y="2976"/>
                          <a:ext cx="526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098"/>
          <p:cNvGrpSpPr/>
          <p:nvPr/>
        </p:nvGrpSpPr>
        <p:grpSpPr>
          <a:xfrm>
            <a:off x="1447800" y="5562600"/>
            <a:ext cx="3463925" cy="617538"/>
            <a:chOff x="912" y="3504"/>
            <a:chExt cx="2182" cy="389"/>
          </a:xfrm>
        </p:grpSpPr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912" y="3504"/>
            <a:ext cx="105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8" imgW="609600" imgH="215900" progId="Equation.3">
                    <p:embed/>
                  </p:oleObj>
                </mc:Choice>
                <mc:Fallback>
                  <p:oleObj name="" r:id="rId18" imgW="609600" imgH="2159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12" y="3504"/>
                          <a:ext cx="1056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1994" y="3504"/>
            <a:ext cx="1100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0" imgW="634365" imgH="215900" progId="Equation.3">
                    <p:embed/>
                  </p:oleObj>
                </mc:Choice>
                <mc:Fallback>
                  <p:oleObj name="" r:id="rId20" imgW="634365" imgH="2159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994" y="3504"/>
                          <a:ext cx="1100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60" name="Group 1101"/>
          <p:cNvGrpSpPr/>
          <p:nvPr/>
        </p:nvGrpSpPr>
        <p:grpSpPr>
          <a:xfrm>
            <a:off x="3886200" y="1143000"/>
            <a:ext cx="990600" cy="1439863"/>
            <a:chOff x="2448" y="720"/>
            <a:chExt cx="624" cy="907"/>
          </a:xfrm>
        </p:grpSpPr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2801" y="720"/>
            <a:ext cx="27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22" imgW="139700" imgH="177800" progId="Equation.3">
                    <p:embed/>
                  </p:oleObj>
                </mc:Choice>
                <mc:Fallback>
                  <p:oleObj name="" r:id="rId22" imgW="139700" imgH="1778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801" y="720"/>
                          <a:ext cx="271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2448" y="816"/>
            <a:ext cx="432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4" imgW="645795" imgH="1210945" progId="Flash.Movie">
                    <p:embed/>
                  </p:oleObj>
                </mc:Choice>
                <mc:Fallback>
                  <p:oleObj name="" r:id="rId24" imgW="645795" imgH="1210945" progId="Flash.Movie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448" y="816"/>
                          <a:ext cx="432" cy="8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119"/>
          <p:cNvGrpSpPr/>
          <p:nvPr/>
        </p:nvGrpSpPr>
        <p:grpSpPr>
          <a:xfrm>
            <a:off x="4572000" y="2133600"/>
            <a:ext cx="4275138" cy="1371600"/>
            <a:chOff x="2880" y="1344"/>
            <a:chExt cx="2693" cy="864"/>
          </a:xfrm>
        </p:grpSpPr>
        <p:grpSp>
          <p:nvGrpSpPr>
            <p:cNvPr id="14362" name="Group 1069"/>
            <p:cNvGrpSpPr/>
            <p:nvPr/>
          </p:nvGrpSpPr>
          <p:grpSpPr>
            <a:xfrm>
              <a:off x="4464" y="1344"/>
              <a:ext cx="1109" cy="864"/>
              <a:chOff x="4368" y="1296"/>
              <a:chExt cx="1109" cy="864"/>
            </a:xfrm>
          </p:grpSpPr>
          <p:grpSp>
            <p:nvGrpSpPr>
              <p:cNvPr id="14366" name="Group 1032"/>
              <p:cNvGrpSpPr/>
              <p:nvPr/>
            </p:nvGrpSpPr>
            <p:grpSpPr>
              <a:xfrm>
                <a:off x="4368" y="1584"/>
                <a:ext cx="432" cy="432"/>
                <a:chOff x="2448" y="960"/>
                <a:chExt cx="432" cy="432"/>
              </a:xfrm>
            </p:grpSpPr>
            <p:sp>
              <p:nvSpPr>
                <p:cNvPr id="14369" name="Oval 1033"/>
                <p:cNvSpPr/>
                <p:nvPr/>
              </p:nvSpPr>
              <p:spPr>
                <a:xfrm>
                  <a:off x="2448" y="960"/>
                  <a:ext cx="432" cy="4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BF927B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2700" cap="flat" cmpd="sng">
                  <a:solidFill>
                    <a:srgbClr val="996633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14370" name="Text Box 1034"/>
                <p:cNvSpPr txBox="1"/>
                <p:nvPr/>
              </p:nvSpPr>
              <p:spPr>
                <a:xfrm>
                  <a:off x="2544" y="1008"/>
                  <a:ext cx="33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i="1" dirty="0">
                      <a:solidFill>
                        <a:srgbClr val="CC0000"/>
                      </a:solidFill>
                      <a:latin typeface="Verdana" panose="020B0604030504040204" pitchFamily="34" charset="0"/>
                    </a:rPr>
                    <a:t>m</a:t>
                  </a:r>
                  <a:endParaRPr lang="en-US" altLang="zh-CN" i="1" dirty="0">
                    <a:solidFill>
                      <a:srgbClr val="CC0000"/>
                    </a:solidFill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67" name="Group 1049"/>
              <p:cNvGrpSpPr/>
              <p:nvPr/>
            </p:nvGrpSpPr>
            <p:grpSpPr>
              <a:xfrm>
                <a:off x="4775" y="1296"/>
                <a:ext cx="702" cy="480"/>
                <a:chOff x="4775" y="1296"/>
                <a:chExt cx="702" cy="480"/>
              </a:xfrm>
            </p:grpSpPr>
            <p:sp>
              <p:nvSpPr>
                <p:cNvPr id="14368" name="Line 1047"/>
                <p:cNvSpPr/>
                <p:nvPr/>
              </p:nvSpPr>
              <p:spPr>
                <a:xfrm>
                  <a:off x="4775" y="1776"/>
                  <a:ext cx="649" cy="0"/>
                </a:xfrm>
                <a:prstGeom prst="line">
                  <a:avLst/>
                </a:prstGeom>
                <a:ln w="3810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4340" name="Object 4"/>
                <p:cNvGraphicFramePr>
                  <a:graphicFrameLocks noChangeAspect="1"/>
                </p:cNvGraphicFramePr>
                <p:nvPr/>
              </p:nvGraphicFramePr>
              <p:xfrm>
                <a:off x="5088" y="1296"/>
                <a:ext cx="389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26" imgW="177800" imgH="215900" progId="Equation.3">
                        <p:embed/>
                      </p:oleObj>
                    </mc:Choice>
                    <mc:Fallback>
                      <p:oleObj name="" r:id="rId26" imgW="177800" imgH="2159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88" y="1296"/>
                              <a:ext cx="389" cy="4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4339" name="Object 3"/>
              <p:cNvGraphicFramePr>
                <a:graphicFrameLocks noChangeAspect="1"/>
              </p:cNvGraphicFramePr>
              <p:nvPr/>
            </p:nvGraphicFramePr>
            <p:xfrm>
              <a:off x="4739" y="1776"/>
              <a:ext cx="29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28" imgW="139700" imgH="215900" progId="Equation.3">
                      <p:embed/>
                    </p:oleObj>
                  </mc:Choice>
                  <mc:Fallback>
                    <p:oleObj name="" r:id="rId28" imgW="139700" imgH="21590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4739" y="1776"/>
                            <a:ext cx="292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63" name="Group 1115"/>
            <p:cNvGrpSpPr/>
            <p:nvPr/>
          </p:nvGrpSpPr>
          <p:grpSpPr>
            <a:xfrm>
              <a:off x="2880" y="1632"/>
              <a:ext cx="432" cy="432"/>
              <a:chOff x="4320" y="3720"/>
              <a:chExt cx="432" cy="432"/>
            </a:xfrm>
          </p:grpSpPr>
          <p:sp>
            <p:nvSpPr>
              <p:cNvPr id="14364" name="Oval 1105"/>
              <p:cNvSpPr/>
              <p:nvPr/>
            </p:nvSpPr>
            <p:spPr>
              <a:xfrm>
                <a:off x="4320" y="3720"/>
                <a:ext cx="432" cy="432"/>
              </a:xfrm>
              <a:prstGeom prst="ellipse">
                <a:avLst/>
              </a:prstGeom>
              <a:solidFill>
                <a:schemeClr val="bg1"/>
              </a:solidFill>
              <a:ln w="28575" cap="flat" cmpd="sng">
                <a:solidFill>
                  <a:srgbClr val="996633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4365" name="Text Box 1106"/>
              <p:cNvSpPr txBox="1"/>
              <p:nvPr/>
            </p:nvSpPr>
            <p:spPr>
              <a:xfrm>
                <a:off x="4416" y="3768"/>
                <a:ext cx="33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CC0000"/>
                    </a:solidFill>
                    <a:latin typeface="Verdana" panose="020B0604030504040204" pitchFamily="34" charset="0"/>
                  </a:rPr>
                  <a:t>m</a:t>
                </a:r>
                <a:endParaRPr lang="en-US" altLang="zh-CN" i="1" dirty="0">
                  <a:solidFill>
                    <a:srgbClr val="CC0000"/>
                  </a:solidFill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224" name="Rectangle 6"/>
          <p:cNvSpPr/>
          <p:nvPr>
            <p:custDataLst>
              <p:tags r:id="rId30"/>
            </p:custDataLst>
          </p:nvPr>
        </p:nvSpPr>
        <p:spPr>
          <a:xfrm>
            <a:off x="1281113" y="116205"/>
            <a:ext cx="6643687" cy="681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宋体" panose="02010600030101010101" pitchFamily="2" charset="-122"/>
              </a:rPr>
              <a:t>不同惯性系的动量</a:t>
            </a:r>
            <a:r>
              <a:rPr lang="zh-CN" altLang="en-US" sz="3200" b="1" dirty="0">
                <a:latin typeface="宋体" panose="02010600030101010101" pitchFamily="2" charset="-122"/>
              </a:rPr>
              <a:t>定理.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457200" y="860425"/>
            <a:ext cx="632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endParaRPr lang="zh-CN" altLang="en-US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539750" y="695325"/>
            <a:ext cx="5353050" cy="3597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  例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一柔软链条长为</a:t>
            </a:r>
            <a:r>
              <a:rPr lang="en-US" altLang="zh-CN" sz="3200" i="1" dirty="0">
                <a:latin typeface="Times New Roman" panose="02020603050405020304" pitchFamily="18" charset="0"/>
              </a:rPr>
              <a:t>l</a:t>
            </a:r>
            <a:r>
              <a:rPr lang="en-US" altLang="zh-CN" sz="3200" b="1" dirty="0">
                <a:latin typeface="宋体" panose="02010600030101010101" pitchFamily="2" charset="-122"/>
              </a:rPr>
              <a:t>，</a:t>
            </a:r>
            <a:r>
              <a:rPr lang="zh-CN" altLang="en-US" sz="3200" b="1" dirty="0">
                <a:latin typeface="宋体" panose="02010600030101010101" pitchFamily="2" charset="-122"/>
              </a:rPr>
              <a:t>单位长度的质量为</a:t>
            </a:r>
            <a:r>
              <a:rPr lang="zh-CN" altLang="en-US" sz="3200" i="1" dirty="0">
                <a:latin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zh-CN" altLang="en-US" sz="3200" b="1" dirty="0">
                <a:latin typeface="宋体" panose="02010600030101010101" pitchFamily="2" charset="-122"/>
              </a:rPr>
              <a:t>，链条放在有一小孔的桌上，链条一端由小孔稍伸下，其余部分堆在小孔周围．由于某种扰动,链条因自身重量开始下落.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5867400" y="981075"/>
            <a:ext cx="2735263" cy="3284538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8677" name="AutoShape 5" descr="栎木"/>
          <p:cNvSpPr/>
          <p:nvPr/>
        </p:nvSpPr>
        <p:spPr>
          <a:xfrm>
            <a:off x="6011863" y="2005013"/>
            <a:ext cx="1046162" cy="200025"/>
          </a:xfrm>
          <a:prstGeom prst="parallelogram">
            <a:avLst>
              <a:gd name="adj" fmla="val 130753"/>
            </a:avLst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8678" name="AutoShape 6" descr="栎木"/>
          <p:cNvSpPr/>
          <p:nvPr/>
        </p:nvSpPr>
        <p:spPr>
          <a:xfrm flipH="1">
            <a:off x="7123113" y="2005013"/>
            <a:ext cx="1120775" cy="200025"/>
          </a:xfrm>
          <a:prstGeom prst="parallelogram">
            <a:avLst>
              <a:gd name="adj" fmla="val 140079"/>
            </a:avLst>
          </a:prstGeom>
          <a:blipFill rotWithShape="0">
            <a:blip r:embed="rId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28679" name="Group 7"/>
          <p:cNvGrpSpPr/>
          <p:nvPr/>
        </p:nvGrpSpPr>
        <p:grpSpPr>
          <a:xfrm>
            <a:off x="6627813" y="1538288"/>
            <a:ext cx="1066800" cy="466725"/>
            <a:chOff x="3936" y="1056"/>
            <a:chExt cx="824" cy="432"/>
          </a:xfrm>
        </p:grpSpPr>
        <p:sp>
          <p:nvSpPr>
            <p:cNvPr id="28702" name="Oval 8"/>
            <p:cNvSpPr/>
            <p:nvPr/>
          </p:nvSpPr>
          <p:spPr>
            <a:xfrm>
              <a:off x="4073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3" name="Oval 9"/>
            <p:cNvSpPr/>
            <p:nvPr/>
          </p:nvSpPr>
          <p:spPr>
            <a:xfrm>
              <a:off x="4165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4" name="Oval 10"/>
            <p:cNvSpPr/>
            <p:nvPr/>
          </p:nvSpPr>
          <p:spPr>
            <a:xfrm>
              <a:off x="4257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5" name="Oval 11"/>
            <p:cNvSpPr/>
            <p:nvPr/>
          </p:nvSpPr>
          <p:spPr>
            <a:xfrm>
              <a:off x="4349" y="1142"/>
              <a:ext cx="90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6" name="Oval 12"/>
            <p:cNvSpPr/>
            <p:nvPr/>
          </p:nvSpPr>
          <p:spPr>
            <a:xfrm>
              <a:off x="4439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7" name="Oval 13"/>
            <p:cNvSpPr/>
            <p:nvPr/>
          </p:nvSpPr>
          <p:spPr>
            <a:xfrm>
              <a:off x="4531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8" name="Oval 14"/>
            <p:cNvSpPr/>
            <p:nvPr/>
          </p:nvSpPr>
          <p:spPr>
            <a:xfrm>
              <a:off x="4028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9" name="Oval 15"/>
            <p:cNvSpPr/>
            <p:nvPr/>
          </p:nvSpPr>
          <p:spPr>
            <a:xfrm>
              <a:off x="4120" y="1229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0" name="Oval 16"/>
            <p:cNvSpPr/>
            <p:nvPr/>
          </p:nvSpPr>
          <p:spPr>
            <a:xfrm>
              <a:off x="4210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1" name="Oval 17"/>
            <p:cNvSpPr/>
            <p:nvPr/>
          </p:nvSpPr>
          <p:spPr>
            <a:xfrm>
              <a:off x="4302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2" name="Oval 18"/>
            <p:cNvSpPr/>
            <p:nvPr/>
          </p:nvSpPr>
          <p:spPr>
            <a:xfrm>
              <a:off x="4394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3" name="Oval 19"/>
            <p:cNvSpPr/>
            <p:nvPr/>
          </p:nvSpPr>
          <p:spPr>
            <a:xfrm>
              <a:off x="4486" y="1229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4" name="Oval 20"/>
            <p:cNvSpPr/>
            <p:nvPr/>
          </p:nvSpPr>
          <p:spPr>
            <a:xfrm>
              <a:off x="4576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5" name="Oval 21"/>
            <p:cNvSpPr/>
            <p:nvPr/>
          </p:nvSpPr>
          <p:spPr>
            <a:xfrm>
              <a:off x="4028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6" name="Oval 22"/>
            <p:cNvSpPr/>
            <p:nvPr/>
          </p:nvSpPr>
          <p:spPr>
            <a:xfrm>
              <a:off x="4120" y="1402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7" name="Oval 23"/>
            <p:cNvSpPr/>
            <p:nvPr/>
          </p:nvSpPr>
          <p:spPr>
            <a:xfrm>
              <a:off x="4210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8" name="Oval 24"/>
            <p:cNvSpPr/>
            <p:nvPr/>
          </p:nvSpPr>
          <p:spPr>
            <a:xfrm>
              <a:off x="4302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19" name="Oval 25"/>
            <p:cNvSpPr/>
            <p:nvPr/>
          </p:nvSpPr>
          <p:spPr>
            <a:xfrm>
              <a:off x="4394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0" name="Oval 26"/>
            <p:cNvSpPr/>
            <p:nvPr/>
          </p:nvSpPr>
          <p:spPr>
            <a:xfrm>
              <a:off x="4486" y="1402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1" name="Oval 27"/>
            <p:cNvSpPr/>
            <p:nvPr/>
          </p:nvSpPr>
          <p:spPr>
            <a:xfrm>
              <a:off x="4576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2" name="Oval 28"/>
            <p:cNvSpPr/>
            <p:nvPr/>
          </p:nvSpPr>
          <p:spPr>
            <a:xfrm>
              <a:off x="3936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3" name="Oval 29"/>
            <p:cNvSpPr/>
            <p:nvPr/>
          </p:nvSpPr>
          <p:spPr>
            <a:xfrm>
              <a:off x="4668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4" name="Oval 30"/>
            <p:cNvSpPr/>
            <p:nvPr/>
          </p:nvSpPr>
          <p:spPr>
            <a:xfrm>
              <a:off x="3981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5" name="Oval 31"/>
            <p:cNvSpPr/>
            <p:nvPr/>
          </p:nvSpPr>
          <p:spPr>
            <a:xfrm>
              <a:off x="4073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6" name="Oval 32"/>
            <p:cNvSpPr/>
            <p:nvPr/>
          </p:nvSpPr>
          <p:spPr>
            <a:xfrm>
              <a:off x="4165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7" name="Oval 33"/>
            <p:cNvSpPr/>
            <p:nvPr/>
          </p:nvSpPr>
          <p:spPr>
            <a:xfrm>
              <a:off x="4257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8" name="Oval 34"/>
            <p:cNvSpPr/>
            <p:nvPr/>
          </p:nvSpPr>
          <p:spPr>
            <a:xfrm>
              <a:off x="4349" y="1315"/>
              <a:ext cx="90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9" name="Oval 35"/>
            <p:cNvSpPr/>
            <p:nvPr/>
          </p:nvSpPr>
          <p:spPr>
            <a:xfrm>
              <a:off x="4439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30" name="Oval 36"/>
            <p:cNvSpPr/>
            <p:nvPr/>
          </p:nvSpPr>
          <p:spPr>
            <a:xfrm>
              <a:off x="4531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31" name="Oval 37"/>
            <p:cNvSpPr/>
            <p:nvPr/>
          </p:nvSpPr>
          <p:spPr>
            <a:xfrm>
              <a:off x="4623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32" name="Oval 38"/>
            <p:cNvSpPr/>
            <p:nvPr/>
          </p:nvSpPr>
          <p:spPr>
            <a:xfrm>
              <a:off x="4120" y="1056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33" name="Oval 39"/>
            <p:cNvSpPr/>
            <p:nvPr/>
          </p:nvSpPr>
          <p:spPr>
            <a:xfrm>
              <a:off x="4210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34" name="Oval 40"/>
            <p:cNvSpPr/>
            <p:nvPr/>
          </p:nvSpPr>
          <p:spPr>
            <a:xfrm>
              <a:off x="4302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35" name="Oval 41"/>
            <p:cNvSpPr/>
            <p:nvPr/>
          </p:nvSpPr>
          <p:spPr>
            <a:xfrm>
              <a:off x="4394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36" name="Oval 42"/>
            <p:cNvSpPr/>
            <p:nvPr/>
          </p:nvSpPr>
          <p:spPr>
            <a:xfrm>
              <a:off x="4486" y="1056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28680" name="Group 43"/>
          <p:cNvGrpSpPr/>
          <p:nvPr/>
        </p:nvGrpSpPr>
        <p:grpSpPr>
          <a:xfrm rot="-5400000" flipV="1">
            <a:off x="6427788" y="2668588"/>
            <a:ext cx="1403350" cy="74612"/>
            <a:chOff x="2112" y="2496"/>
            <a:chExt cx="864" cy="96"/>
          </a:xfrm>
        </p:grpSpPr>
        <p:sp>
          <p:nvSpPr>
            <p:cNvPr id="28693" name="Oval 44"/>
            <p:cNvSpPr/>
            <p:nvPr/>
          </p:nvSpPr>
          <p:spPr>
            <a:xfrm>
              <a:off x="2208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694" name="Oval 45"/>
            <p:cNvSpPr/>
            <p:nvPr/>
          </p:nvSpPr>
          <p:spPr>
            <a:xfrm>
              <a:off x="2304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695" name="Oval 46"/>
            <p:cNvSpPr/>
            <p:nvPr/>
          </p:nvSpPr>
          <p:spPr>
            <a:xfrm>
              <a:off x="2400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696" name="Oval 47"/>
            <p:cNvSpPr/>
            <p:nvPr/>
          </p:nvSpPr>
          <p:spPr>
            <a:xfrm>
              <a:off x="2496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697" name="Oval 48"/>
            <p:cNvSpPr/>
            <p:nvPr/>
          </p:nvSpPr>
          <p:spPr>
            <a:xfrm>
              <a:off x="2592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698" name="Oval 49"/>
            <p:cNvSpPr/>
            <p:nvPr/>
          </p:nvSpPr>
          <p:spPr>
            <a:xfrm>
              <a:off x="2688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699" name="Oval 50"/>
            <p:cNvSpPr/>
            <p:nvPr/>
          </p:nvSpPr>
          <p:spPr>
            <a:xfrm>
              <a:off x="2784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0" name="Oval 51"/>
            <p:cNvSpPr/>
            <p:nvPr/>
          </p:nvSpPr>
          <p:spPr>
            <a:xfrm>
              <a:off x="2112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01" name="Oval 52"/>
            <p:cNvSpPr/>
            <p:nvPr/>
          </p:nvSpPr>
          <p:spPr>
            <a:xfrm>
              <a:off x="2880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28681" name="Line 53"/>
          <p:cNvSpPr/>
          <p:nvPr/>
        </p:nvSpPr>
        <p:spPr>
          <a:xfrm>
            <a:off x="7967663" y="2005013"/>
            <a:ext cx="0" cy="2105025"/>
          </a:xfrm>
          <a:prstGeom prst="line">
            <a:avLst/>
          </a:prstGeom>
          <a:ln w="19050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28682" name="Text Box 54"/>
          <p:cNvSpPr txBox="1"/>
          <p:nvPr/>
        </p:nvSpPr>
        <p:spPr>
          <a:xfrm>
            <a:off x="6538913" y="2395538"/>
            <a:ext cx="58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3" name="Text Box 55"/>
          <p:cNvSpPr txBox="1"/>
          <p:nvPr/>
        </p:nvSpPr>
        <p:spPr>
          <a:xfrm>
            <a:off x="7188200" y="1006475"/>
            <a:ext cx="58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4" name="Text Box 56"/>
          <p:cNvSpPr txBox="1"/>
          <p:nvPr/>
        </p:nvSpPr>
        <p:spPr>
          <a:xfrm>
            <a:off x="7812088" y="1557338"/>
            <a:ext cx="390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5" name="Text Box 57"/>
          <p:cNvSpPr txBox="1"/>
          <p:nvPr/>
        </p:nvSpPr>
        <p:spPr>
          <a:xfrm>
            <a:off x="8032750" y="3641725"/>
            <a:ext cx="388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6" name="Text Box 58"/>
          <p:cNvSpPr txBox="1"/>
          <p:nvPr/>
        </p:nvSpPr>
        <p:spPr>
          <a:xfrm>
            <a:off x="8288338" y="2239963"/>
            <a:ext cx="388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7" name="Line 59"/>
          <p:cNvSpPr/>
          <p:nvPr/>
        </p:nvSpPr>
        <p:spPr>
          <a:xfrm>
            <a:off x="7897813" y="2005013"/>
            <a:ext cx="714375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8" name="Line 60"/>
          <p:cNvSpPr/>
          <p:nvPr/>
        </p:nvSpPr>
        <p:spPr>
          <a:xfrm>
            <a:off x="7123113" y="3408363"/>
            <a:ext cx="844550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8689" name="Line 61"/>
          <p:cNvSpPr/>
          <p:nvPr/>
        </p:nvSpPr>
        <p:spPr>
          <a:xfrm>
            <a:off x="7702550" y="3408363"/>
            <a:ext cx="844550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90" name="Line 62"/>
          <p:cNvSpPr/>
          <p:nvPr/>
        </p:nvSpPr>
        <p:spPr>
          <a:xfrm flipV="1">
            <a:off x="8416925" y="2005013"/>
            <a:ext cx="0" cy="390525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28691" name="Line 63"/>
          <p:cNvSpPr/>
          <p:nvPr/>
        </p:nvSpPr>
        <p:spPr>
          <a:xfrm>
            <a:off x="8416925" y="2784475"/>
            <a:ext cx="0" cy="623888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28692" name="Text Box 64"/>
          <p:cNvSpPr txBox="1"/>
          <p:nvPr/>
        </p:nvSpPr>
        <p:spPr>
          <a:xfrm>
            <a:off x="539750" y="4365625"/>
            <a:ext cx="7993063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求链条下落速度</a:t>
            </a:r>
            <a:r>
              <a:rPr lang="en-US" altLang="zh-CN" sz="3200" i="1" dirty="0">
                <a:latin typeface="Book Antiqua" panose="0204060205030503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i="1" dirty="0"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latin typeface="Times New Roman" panose="02020603050405020304" pitchFamily="18" charset="0"/>
              </a:rPr>
              <a:t>之间的关系．设各处摩擦均不计，且认为链条软得可以自由伸开．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611188" y="792163"/>
            <a:ext cx="5113337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   解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</a:rPr>
              <a:t>以竖直悬挂的链条和桌面上的链条为一系统，建立坐标系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609600" y="3357563"/>
            <a:ext cx="4191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由质点系动量定理得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549400" y="3933825"/>
          <a:ext cx="1870075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698500" imgH="228600" progId="Equation.3">
                  <p:embed/>
                </p:oleObj>
              </mc:Choice>
              <mc:Fallback>
                <p:oleObj name="" r:id="rId1" imgW="698500" imgH="228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9400" y="3933825"/>
                        <a:ext cx="1870075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8"/>
          <p:cNvGrpSpPr/>
          <p:nvPr/>
        </p:nvGrpSpPr>
        <p:grpSpPr>
          <a:xfrm>
            <a:off x="1439863" y="2635250"/>
            <a:ext cx="3779837" cy="703263"/>
            <a:chOff x="907" y="1660"/>
            <a:chExt cx="2381" cy="443"/>
          </a:xfrm>
        </p:grpSpPr>
        <p:graphicFrame>
          <p:nvGraphicFramePr>
            <p:cNvPr id="15366" name="Object 7"/>
            <p:cNvGraphicFramePr>
              <a:graphicFrameLocks noChangeAspect="1"/>
            </p:cNvGraphicFramePr>
            <p:nvPr/>
          </p:nvGraphicFramePr>
          <p:xfrm>
            <a:off x="1243" y="1660"/>
            <a:ext cx="204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3" imgW="1054100" imgH="228600" progId="Equation.3">
                    <p:embed/>
                  </p:oleObj>
                </mc:Choice>
                <mc:Fallback>
                  <p:oleObj name="" r:id="rId3" imgW="1054100" imgH="2286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43" y="1660"/>
                          <a:ext cx="2045" cy="4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2" name="Rectangle 8"/>
            <p:cNvSpPr/>
            <p:nvPr/>
          </p:nvSpPr>
          <p:spPr>
            <a:xfrm>
              <a:off x="907" y="1681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则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744538" y="5445125"/>
          <a:ext cx="37560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1155700" imgH="203200" progId="Equation.3">
                  <p:embed/>
                </p:oleObj>
              </mc:Choice>
              <mc:Fallback>
                <p:oleObj name="" r:id="rId5" imgW="1155700" imgH="203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4538" y="5445125"/>
                        <a:ext cx="3756025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6"/>
          <p:cNvGrpSpPr/>
          <p:nvPr/>
        </p:nvGrpSpPr>
        <p:grpSpPr>
          <a:xfrm>
            <a:off x="622300" y="4683125"/>
            <a:ext cx="3302000" cy="617538"/>
            <a:chOff x="392" y="2950"/>
            <a:chExt cx="2080" cy="389"/>
          </a:xfrm>
        </p:grpSpPr>
        <p:graphicFrame>
          <p:nvGraphicFramePr>
            <p:cNvPr id="15365" name="Object 11"/>
            <p:cNvGraphicFramePr>
              <a:graphicFrameLocks noChangeAspect="1"/>
            </p:cNvGraphicFramePr>
            <p:nvPr/>
          </p:nvGraphicFramePr>
          <p:xfrm>
            <a:off x="972" y="2950"/>
            <a:ext cx="1500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7" imgW="812165" imgH="203200" progId="Equation.3">
                    <p:embed/>
                  </p:oleObj>
                </mc:Choice>
                <mc:Fallback>
                  <p:oleObj name="" r:id="rId7" imgW="812165" imgH="2032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2" y="2950"/>
                          <a:ext cx="1500" cy="3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1" name="Text Box 12"/>
            <p:cNvSpPr txBox="1"/>
            <p:nvPr/>
          </p:nvSpPr>
          <p:spPr>
            <a:xfrm>
              <a:off x="392" y="2964"/>
              <a:ext cx="5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又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6011863" y="5084763"/>
          <a:ext cx="22320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723900" imgH="393700" progId="Equation.3">
                  <p:embed/>
                </p:oleObj>
              </mc:Choice>
              <mc:Fallback>
                <p:oleObj name="" r:id="rId9" imgW="723900" imgH="393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11863" y="5084763"/>
                        <a:ext cx="2232025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6"/>
          <p:cNvSpPr/>
          <p:nvPr/>
        </p:nvSpPr>
        <p:spPr>
          <a:xfrm>
            <a:off x="5867400" y="981075"/>
            <a:ext cx="2735263" cy="3284538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5372" name="AutoShape 17" descr="栎木"/>
          <p:cNvSpPr/>
          <p:nvPr/>
        </p:nvSpPr>
        <p:spPr>
          <a:xfrm>
            <a:off x="6011863" y="2005013"/>
            <a:ext cx="1046162" cy="200025"/>
          </a:xfrm>
          <a:prstGeom prst="parallelogram">
            <a:avLst>
              <a:gd name="adj" fmla="val 130753"/>
            </a:avLst>
          </a:prstGeom>
          <a:blipFill rotWithShape="0">
            <a:blip r:embed="rId1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5373" name="AutoShape 18" descr="栎木"/>
          <p:cNvSpPr/>
          <p:nvPr/>
        </p:nvSpPr>
        <p:spPr>
          <a:xfrm flipH="1">
            <a:off x="7123113" y="2005013"/>
            <a:ext cx="1120775" cy="200025"/>
          </a:xfrm>
          <a:prstGeom prst="parallelogram">
            <a:avLst>
              <a:gd name="adj" fmla="val 140079"/>
            </a:avLst>
          </a:prstGeom>
          <a:blipFill rotWithShape="0">
            <a:blip r:embed="rId11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15374" name="Group 19"/>
          <p:cNvGrpSpPr/>
          <p:nvPr/>
        </p:nvGrpSpPr>
        <p:grpSpPr>
          <a:xfrm>
            <a:off x="6627813" y="1538288"/>
            <a:ext cx="1066800" cy="466725"/>
            <a:chOff x="3936" y="1056"/>
            <a:chExt cx="824" cy="432"/>
          </a:xfrm>
        </p:grpSpPr>
        <p:sp>
          <p:nvSpPr>
            <p:cNvPr id="15396" name="Oval 20"/>
            <p:cNvSpPr/>
            <p:nvPr/>
          </p:nvSpPr>
          <p:spPr>
            <a:xfrm>
              <a:off x="4073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7" name="Oval 21"/>
            <p:cNvSpPr/>
            <p:nvPr/>
          </p:nvSpPr>
          <p:spPr>
            <a:xfrm>
              <a:off x="4165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8" name="Oval 22"/>
            <p:cNvSpPr/>
            <p:nvPr/>
          </p:nvSpPr>
          <p:spPr>
            <a:xfrm>
              <a:off x="4257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9" name="Oval 23"/>
            <p:cNvSpPr/>
            <p:nvPr/>
          </p:nvSpPr>
          <p:spPr>
            <a:xfrm>
              <a:off x="4349" y="1142"/>
              <a:ext cx="90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0" name="Oval 24"/>
            <p:cNvSpPr/>
            <p:nvPr/>
          </p:nvSpPr>
          <p:spPr>
            <a:xfrm>
              <a:off x="4439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1" name="Oval 25"/>
            <p:cNvSpPr/>
            <p:nvPr/>
          </p:nvSpPr>
          <p:spPr>
            <a:xfrm>
              <a:off x="4531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2" name="Oval 26"/>
            <p:cNvSpPr/>
            <p:nvPr/>
          </p:nvSpPr>
          <p:spPr>
            <a:xfrm>
              <a:off x="4028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3" name="Oval 27"/>
            <p:cNvSpPr/>
            <p:nvPr/>
          </p:nvSpPr>
          <p:spPr>
            <a:xfrm>
              <a:off x="4120" y="1229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4" name="Oval 28"/>
            <p:cNvSpPr/>
            <p:nvPr/>
          </p:nvSpPr>
          <p:spPr>
            <a:xfrm>
              <a:off x="4210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5" name="Oval 29"/>
            <p:cNvSpPr/>
            <p:nvPr/>
          </p:nvSpPr>
          <p:spPr>
            <a:xfrm>
              <a:off x="4302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6" name="Oval 30"/>
            <p:cNvSpPr/>
            <p:nvPr/>
          </p:nvSpPr>
          <p:spPr>
            <a:xfrm>
              <a:off x="4394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7" name="Oval 31"/>
            <p:cNvSpPr/>
            <p:nvPr/>
          </p:nvSpPr>
          <p:spPr>
            <a:xfrm>
              <a:off x="4486" y="1229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8" name="Oval 32"/>
            <p:cNvSpPr/>
            <p:nvPr/>
          </p:nvSpPr>
          <p:spPr>
            <a:xfrm>
              <a:off x="4576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09" name="Oval 33"/>
            <p:cNvSpPr/>
            <p:nvPr/>
          </p:nvSpPr>
          <p:spPr>
            <a:xfrm>
              <a:off x="4028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0" name="Oval 34"/>
            <p:cNvSpPr/>
            <p:nvPr/>
          </p:nvSpPr>
          <p:spPr>
            <a:xfrm>
              <a:off x="4120" y="1402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1" name="Oval 35"/>
            <p:cNvSpPr/>
            <p:nvPr/>
          </p:nvSpPr>
          <p:spPr>
            <a:xfrm>
              <a:off x="4210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2" name="Oval 36"/>
            <p:cNvSpPr/>
            <p:nvPr/>
          </p:nvSpPr>
          <p:spPr>
            <a:xfrm>
              <a:off x="4302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3" name="Oval 37"/>
            <p:cNvSpPr/>
            <p:nvPr/>
          </p:nvSpPr>
          <p:spPr>
            <a:xfrm>
              <a:off x="4394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4" name="Oval 38"/>
            <p:cNvSpPr/>
            <p:nvPr/>
          </p:nvSpPr>
          <p:spPr>
            <a:xfrm>
              <a:off x="4486" y="1402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5" name="Oval 39"/>
            <p:cNvSpPr/>
            <p:nvPr/>
          </p:nvSpPr>
          <p:spPr>
            <a:xfrm>
              <a:off x="4576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6" name="Oval 40"/>
            <p:cNvSpPr/>
            <p:nvPr/>
          </p:nvSpPr>
          <p:spPr>
            <a:xfrm>
              <a:off x="3936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7" name="Oval 41"/>
            <p:cNvSpPr/>
            <p:nvPr/>
          </p:nvSpPr>
          <p:spPr>
            <a:xfrm>
              <a:off x="4668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8" name="Oval 42"/>
            <p:cNvSpPr/>
            <p:nvPr/>
          </p:nvSpPr>
          <p:spPr>
            <a:xfrm>
              <a:off x="3981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19" name="Oval 43"/>
            <p:cNvSpPr/>
            <p:nvPr/>
          </p:nvSpPr>
          <p:spPr>
            <a:xfrm>
              <a:off x="4073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0" name="Oval 44"/>
            <p:cNvSpPr/>
            <p:nvPr/>
          </p:nvSpPr>
          <p:spPr>
            <a:xfrm>
              <a:off x="4165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1" name="Oval 45"/>
            <p:cNvSpPr/>
            <p:nvPr/>
          </p:nvSpPr>
          <p:spPr>
            <a:xfrm>
              <a:off x="4257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2" name="Oval 46"/>
            <p:cNvSpPr/>
            <p:nvPr/>
          </p:nvSpPr>
          <p:spPr>
            <a:xfrm>
              <a:off x="4349" y="1315"/>
              <a:ext cx="90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3" name="Oval 47"/>
            <p:cNvSpPr/>
            <p:nvPr/>
          </p:nvSpPr>
          <p:spPr>
            <a:xfrm>
              <a:off x="4439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4" name="Oval 48"/>
            <p:cNvSpPr/>
            <p:nvPr/>
          </p:nvSpPr>
          <p:spPr>
            <a:xfrm>
              <a:off x="4531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5" name="Oval 49"/>
            <p:cNvSpPr/>
            <p:nvPr/>
          </p:nvSpPr>
          <p:spPr>
            <a:xfrm>
              <a:off x="4623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6" name="Oval 50"/>
            <p:cNvSpPr/>
            <p:nvPr/>
          </p:nvSpPr>
          <p:spPr>
            <a:xfrm>
              <a:off x="4120" y="1056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7" name="Oval 51"/>
            <p:cNvSpPr/>
            <p:nvPr/>
          </p:nvSpPr>
          <p:spPr>
            <a:xfrm>
              <a:off x="4210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8" name="Oval 52"/>
            <p:cNvSpPr/>
            <p:nvPr/>
          </p:nvSpPr>
          <p:spPr>
            <a:xfrm>
              <a:off x="4302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29" name="Oval 53"/>
            <p:cNvSpPr/>
            <p:nvPr/>
          </p:nvSpPr>
          <p:spPr>
            <a:xfrm>
              <a:off x="4394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430" name="Oval 54"/>
            <p:cNvSpPr/>
            <p:nvPr/>
          </p:nvSpPr>
          <p:spPr>
            <a:xfrm>
              <a:off x="4486" y="1056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15375" name="Group 55"/>
          <p:cNvGrpSpPr/>
          <p:nvPr/>
        </p:nvGrpSpPr>
        <p:grpSpPr>
          <a:xfrm rot="-5400000" flipV="1">
            <a:off x="6427788" y="2668588"/>
            <a:ext cx="1403350" cy="74612"/>
            <a:chOff x="2112" y="2496"/>
            <a:chExt cx="864" cy="96"/>
          </a:xfrm>
        </p:grpSpPr>
        <p:sp>
          <p:nvSpPr>
            <p:cNvPr id="15387" name="Oval 56"/>
            <p:cNvSpPr/>
            <p:nvPr/>
          </p:nvSpPr>
          <p:spPr>
            <a:xfrm>
              <a:off x="2208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88" name="Oval 57"/>
            <p:cNvSpPr/>
            <p:nvPr/>
          </p:nvSpPr>
          <p:spPr>
            <a:xfrm>
              <a:off x="2304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89" name="Oval 58"/>
            <p:cNvSpPr/>
            <p:nvPr/>
          </p:nvSpPr>
          <p:spPr>
            <a:xfrm>
              <a:off x="2400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0" name="Oval 59"/>
            <p:cNvSpPr/>
            <p:nvPr/>
          </p:nvSpPr>
          <p:spPr>
            <a:xfrm>
              <a:off x="2496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1" name="Oval 60"/>
            <p:cNvSpPr/>
            <p:nvPr/>
          </p:nvSpPr>
          <p:spPr>
            <a:xfrm>
              <a:off x="2592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2" name="Oval 61"/>
            <p:cNvSpPr/>
            <p:nvPr/>
          </p:nvSpPr>
          <p:spPr>
            <a:xfrm>
              <a:off x="2688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3" name="Oval 62"/>
            <p:cNvSpPr/>
            <p:nvPr/>
          </p:nvSpPr>
          <p:spPr>
            <a:xfrm>
              <a:off x="2784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4" name="Oval 63"/>
            <p:cNvSpPr/>
            <p:nvPr/>
          </p:nvSpPr>
          <p:spPr>
            <a:xfrm>
              <a:off x="2112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5395" name="Oval 64"/>
            <p:cNvSpPr/>
            <p:nvPr/>
          </p:nvSpPr>
          <p:spPr>
            <a:xfrm>
              <a:off x="2880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15376" name="Line 65"/>
          <p:cNvSpPr/>
          <p:nvPr/>
        </p:nvSpPr>
        <p:spPr>
          <a:xfrm>
            <a:off x="7967663" y="2005013"/>
            <a:ext cx="0" cy="2105025"/>
          </a:xfrm>
          <a:prstGeom prst="line">
            <a:avLst/>
          </a:prstGeom>
          <a:ln w="19050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5377" name="Text Box 66"/>
          <p:cNvSpPr txBox="1"/>
          <p:nvPr/>
        </p:nvSpPr>
        <p:spPr>
          <a:xfrm>
            <a:off x="6538913" y="2395538"/>
            <a:ext cx="58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8" name="Text Box 67"/>
          <p:cNvSpPr txBox="1"/>
          <p:nvPr/>
        </p:nvSpPr>
        <p:spPr>
          <a:xfrm>
            <a:off x="7188200" y="1006475"/>
            <a:ext cx="58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9" name="Text Box 68"/>
          <p:cNvSpPr txBox="1"/>
          <p:nvPr/>
        </p:nvSpPr>
        <p:spPr>
          <a:xfrm>
            <a:off x="7812088" y="1557338"/>
            <a:ext cx="390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Text Box 69"/>
          <p:cNvSpPr txBox="1"/>
          <p:nvPr/>
        </p:nvSpPr>
        <p:spPr>
          <a:xfrm>
            <a:off x="8032750" y="3641725"/>
            <a:ext cx="388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1" name="Text Box 70"/>
          <p:cNvSpPr txBox="1"/>
          <p:nvPr/>
        </p:nvSpPr>
        <p:spPr>
          <a:xfrm>
            <a:off x="8288338" y="2239963"/>
            <a:ext cx="388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2" name="Line 71"/>
          <p:cNvSpPr/>
          <p:nvPr/>
        </p:nvSpPr>
        <p:spPr>
          <a:xfrm>
            <a:off x="7897813" y="2005013"/>
            <a:ext cx="714375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Line 72"/>
          <p:cNvSpPr/>
          <p:nvPr/>
        </p:nvSpPr>
        <p:spPr>
          <a:xfrm>
            <a:off x="7123113" y="3408363"/>
            <a:ext cx="844550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5384" name="Line 73"/>
          <p:cNvSpPr/>
          <p:nvPr/>
        </p:nvSpPr>
        <p:spPr>
          <a:xfrm>
            <a:off x="7702550" y="3408363"/>
            <a:ext cx="844550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5" name="Line 74"/>
          <p:cNvSpPr/>
          <p:nvPr/>
        </p:nvSpPr>
        <p:spPr>
          <a:xfrm flipV="1">
            <a:off x="8416925" y="2005013"/>
            <a:ext cx="0" cy="390525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5386" name="Line 75"/>
          <p:cNvSpPr/>
          <p:nvPr/>
        </p:nvSpPr>
        <p:spPr>
          <a:xfrm>
            <a:off x="8416925" y="2784475"/>
            <a:ext cx="0" cy="623888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19250" y="765175"/>
          <a:ext cx="2160588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723900" imgH="393700" progId="Equation.3">
                  <p:embed/>
                </p:oleObj>
              </mc:Choice>
              <mc:Fallback>
                <p:oleObj name="" r:id="rId1" imgW="723900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765175"/>
                        <a:ext cx="2160588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4"/>
          <p:cNvGrpSpPr/>
          <p:nvPr/>
        </p:nvGrpSpPr>
        <p:grpSpPr>
          <a:xfrm>
            <a:off x="323850" y="1912938"/>
            <a:ext cx="5543550" cy="1833562"/>
            <a:chOff x="204" y="1205"/>
            <a:chExt cx="3492" cy="1155"/>
          </a:xfrm>
        </p:grpSpPr>
        <p:grpSp>
          <p:nvGrpSpPr>
            <p:cNvPr id="16453" name="Group 3"/>
            <p:cNvGrpSpPr/>
            <p:nvPr/>
          </p:nvGrpSpPr>
          <p:grpSpPr>
            <a:xfrm>
              <a:off x="432" y="1205"/>
              <a:ext cx="2448" cy="365"/>
              <a:chOff x="192" y="2384"/>
              <a:chExt cx="2448" cy="365"/>
            </a:xfrm>
          </p:grpSpPr>
          <p:sp>
            <p:nvSpPr>
              <p:cNvPr id="16454" name="Text Box 4"/>
              <p:cNvSpPr txBox="1"/>
              <p:nvPr/>
            </p:nvSpPr>
            <p:spPr>
              <a:xfrm>
                <a:off x="192" y="2384"/>
                <a:ext cx="244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两边同乘以         则 </a:t>
                </a:r>
                <a:endPara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391" name="Object 5"/>
              <p:cNvGraphicFramePr>
                <a:graphicFrameLocks noChangeAspect="1"/>
              </p:cNvGraphicFramePr>
              <p:nvPr/>
            </p:nvGraphicFramePr>
            <p:xfrm>
              <a:off x="1586" y="2384"/>
              <a:ext cx="432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" r:id="rId3" imgW="342900" imgH="203200" progId="Equation.3">
                      <p:embed/>
                    </p:oleObj>
                  </mc:Choice>
                  <mc:Fallback>
                    <p:oleObj name="" r:id="rId3" imgW="342900" imgH="203200" progId="Equation.3">
                      <p:embed/>
                      <p:pic>
                        <p:nvPicPr>
                          <p:cNvPr id="0" name="图片 317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586" y="2384"/>
                            <a:ext cx="432" cy="3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204" y="1613"/>
            <a:ext cx="3492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5" imgW="1841500" imgH="393700" progId="Equation.3">
                    <p:embed/>
                  </p:oleObj>
                </mc:Choice>
                <mc:Fallback>
                  <p:oleObj name="" r:id="rId5" imgW="1841500" imgH="3937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" y="1613"/>
                          <a:ext cx="3492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468313" y="3694113"/>
          <a:ext cx="43195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1524000" imgH="330200" progId="Equation.3">
                  <p:embed/>
                </p:oleObj>
              </mc:Choice>
              <mc:Fallback>
                <p:oleObj name="" r:id="rId7" imgW="1524000" imgH="330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3694113"/>
                        <a:ext cx="4319587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9" name="Object 69"/>
          <p:cNvGraphicFramePr>
            <a:graphicFrameLocks noChangeAspect="1"/>
          </p:cNvGraphicFramePr>
          <p:nvPr/>
        </p:nvGraphicFramePr>
        <p:xfrm>
          <a:off x="5426075" y="4829175"/>
          <a:ext cx="2459038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850265" imgH="431800" progId="Equation.3">
                  <p:embed/>
                </p:oleObj>
              </mc:Choice>
              <mc:Fallback>
                <p:oleObj name="" r:id="rId9" imgW="850265" imgH="4318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26075" y="4829175"/>
                        <a:ext cx="2459038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2" name="Object 72"/>
          <p:cNvGraphicFramePr>
            <a:graphicFrameLocks noChangeAspect="1"/>
          </p:cNvGraphicFramePr>
          <p:nvPr/>
        </p:nvGraphicFramePr>
        <p:xfrm>
          <a:off x="755650" y="4818063"/>
          <a:ext cx="27178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1" imgW="951865" imgH="393700" progId="Equation.3">
                  <p:embed/>
                </p:oleObj>
              </mc:Choice>
              <mc:Fallback>
                <p:oleObj name="" r:id="rId11" imgW="951865" imgH="393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4818063"/>
                        <a:ext cx="2717800" cy="1204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74"/>
          <p:cNvSpPr/>
          <p:nvPr/>
        </p:nvSpPr>
        <p:spPr>
          <a:xfrm>
            <a:off x="5867400" y="981075"/>
            <a:ext cx="2735263" cy="3284538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6394" name="AutoShape 75" descr="栎木"/>
          <p:cNvSpPr/>
          <p:nvPr/>
        </p:nvSpPr>
        <p:spPr>
          <a:xfrm>
            <a:off x="6011863" y="2005013"/>
            <a:ext cx="1046162" cy="200025"/>
          </a:xfrm>
          <a:prstGeom prst="parallelogram">
            <a:avLst>
              <a:gd name="adj" fmla="val 130753"/>
            </a:avLst>
          </a:prstGeom>
          <a:blipFill rotWithShape="0">
            <a:blip r:embed="rId13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6395" name="AutoShape 76" descr="栎木"/>
          <p:cNvSpPr/>
          <p:nvPr/>
        </p:nvSpPr>
        <p:spPr>
          <a:xfrm flipH="1">
            <a:off x="7123113" y="2005013"/>
            <a:ext cx="1120775" cy="200025"/>
          </a:xfrm>
          <a:prstGeom prst="parallelogram">
            <a:avLst>
              <a:gd name="adj" fmla="val 140079"/>
            </a:avLst>
          </a:prstGeom>
          <a:blipFill rotWithShape="0">
            <a:blip r:embed="rId13"/>
          </a:blip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16396" name="Group 77"/>
          <p:cNvGrpSpPr/>
          <p:nvPr/>
        </p:nvGrpSpPr>
        <p:grpSpPr>
          <a:xfrm>
            <a:off x="6627813" y="1538288"/>
            <a:ext cx="1066800" cy="466725"/>
            <a:chOff x="3936" y="1056"/>
            <a:chExt cx="824" cy="432"/>
          </a:xfrm>
        </p:grpSpPr>
        <p:sp>
          <p:nvSpPr>
            <p:cNvPr id="16418" name="Oval 78"/>
            <p:cNvSpPr/>
            <p:nvPr/>
          </p:nvSpPr>
          <p:spPr>
            <a:xfrm>
              <a:off x="4073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9" name="Oval 79"/>
            <p:cNvSpPr/>
            <p:nvPr/>
          </p:nvSpPr>
          <p:spPr>
            <a:xfrm>
              <a:off x="4165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0" name="Oval 80"/>
            <p:cNvSpPr/>
            <p:nvPr/>
          </p:nvSpPr>
          <p:spPr>
            <a:xfrm>
              <a:off x="4257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1" name="Oval 81"/>
            <p:cNvSpPr/>
            <p:nvPr/>
          </p:nvSpPr>
          <p:spPr>
            <a:xfrm>
              <a:off x="4349" y="1142"/>
              <a:ext cx="90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2" name="Oval 82"/>
            <p:cNvSpPr/>
            <p:nvPr/>
          </p:nvSpPr>
          <p:spPr>
            <a:xfrm>
              <a:off x="4439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3" name="Oval 83"/>
            <p:cNvSpPr/>
            <p:nvPr/>
          </p:nvSpPr>
          <p:spPr>
            <a:xfrm>
              <a:off x="4531" y="1142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4" name="Oval 84"/>
            <p:cNvSpPr/>
            <p:nvPr/>
          </p:nvSpPr>
          <p:spPr>
            <a:xfrm>
              <a:off x="4028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5" name="Oval 85"/>
            <p:cNvSpPr/>
            <p:nvPr/>
          </p:nvSpPr>
          <p:spPr>
            <a:xfrm>
              <a:off x="4120" y="1229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6" name="Oval 86"/>
            <p:cNvSpPr/>
            <p:nvPr/>
          </p:nvSpPr>
          <p:spPr>
            <a:xfrm>
              <a:off x="4210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7" name="Oval 87"/>
            <p:cNvSpPr/>
            <p:nvPr/>
          </p:nvSpPr>
          <p:spPr>
            <a:xfrm>
              <a:off x="4302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8" name="Oval 88"/>
            <p:cNvSpPr/>
            <p:nvPr/>
          </p:nvSpPr>
          <p:spPr>
            <a:xfrm>
              <a:off x="4394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29" name="Oval 89"/>
            <p:cNvSpPr/>
            <p:nvPr/>
          </p:nvSpPr>
          <p:spPr>
            <a:xfrm>
              <a:off x="4486" y="1229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0" name="Oval 90"/>
            <p:cNvSpPr/>
            <p:nvPr/>
          </p:nvSpPr>
          <p:spPr>
            <a:xfrm>
              <a:off x="4576" y="1229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1" name="Oval 91"/>
            <p:cNvSpPr/>
            <p:nvPr/>
          </p:nvSpPr>
          <p:spPr>
            <a:xfrm>
              <a:off x="4028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2" name="Oval 92"/>
            <p:cNvSpPr/>
            <p:nvPr/>
          </p:nvSpPr>
          <p:spPr>
            <a:xfrm>
              <a:off x="4120" y="1402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3" name="Oval 93"/>
            <p:cNvSpPr/>
            <p:nvPr/>
          </p:nvSpPr>
          <p:spPr>
            <a:xfrm>
              <a:off x="4210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4" name="Oval 94"/>
            <p:cNvSpPr/>
            <p:nvPr/>
          </p:nvSpPr>
          <p:spPr>
            <a:xfrm>
              <a:off x="4302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5" name="Oval 95"/>
            <p:cNvSpPr/>
            <p:nvPr/>
          </p:nvSpPr>
          <p:spPr>
            <a:xfrm>
              <a:off x="4394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6" name="Oval 96"/>
            <p:cNvSpPr/>
            <p:nvPr/>
          </p:nvSpPr>
          <p:spPr>
            <a:xfrm>
              <a:off x="4486" y="1402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7" name="Oval 97"/>
            <p:cNvSpPr/>
            <p:nvPr/>
          </p:nvSpPr>
          <p:spPr>
            <a:xfrm>
              <a:off x="4576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8" name="Oval 98"/>
            <p:cNvSpPr/>
            <p:nvPr/>
          </p:nvSpPr>
          <p:spPr>
            <a:xfrm>
              <a:off x="3936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39" name="Oval 99"/>
            <p:cNvSpPr/>
            <p:nvPr/>
          </p:nvSpPr>
          <p:spPr>
            <a:xfrm>
              <a:off x="4668" y="1402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0" name="Oval 100"/>
            <p:cNvSpPr/>
            <p:nvPr/>
          </p:nvSpPr>
          <p:spPr>
            <a:xfrm>
              <a:off x="3981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1" name="Oval 101"/>
            <p:cNvSpPr/>
            <p:nvPr/>
          </p:nvSpPr>
          <p:spPr>
            <a:xfrm>
              <a:off x="4073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2" name="Oval 102"/>
            <p:cNvSpPr/>
            <p:nvPr/>
          </p:nvSpPr>
          <p:spPr>
            <a:xfrm>
              <a:off x="4165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3" name="Oval 103"/>
            <p:cNvSpPr/>
            <p:nvPr/>
          </p:nvSpPr>
          <p:spPr>
            <a:xfrm>
              <a:off x="4257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4" name="Oval 104"/>
            <p:cNvSpPr/>
            <p:nvPr/>
          </p:nvSpPr>
          <p:spPr>
            <a:xfrm>
              <a:off x="4349" y="1315"/>
              <a:ext cx="90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5" name="Oval 105"/>
            <p:cNvSpPr/>
            <p:nvPr/>
          </p:nvSpPr>
          <p:spPr>
            <a:xfrm>
              <a:off x="4439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6" name="Oval 106"/>
            <p:cNvSpPr/>
            <p:nvPr/>
          </p:nvSpPr>
          <p:spPr>
            <a:xfrm>
              <a:off x="4531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7" name="Oval 107"/>
            <p:cNvSpPr/>
            <p:nvPr/>
          </p:nvSpPr>
          <p:spPr>
            <a:xfrm>
              <a:off x="4623" y="1315"/>
              <a:ext cx="92" cy="8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8" name="Oval 108"/>
            <p:cNvSpPr/>
            <p:nvPr/>
          </p:nvSpPr>
          <p:spPr>
            <a:xfrm>
              <a:off x="4120" y="1056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49" name="Oval 109"/>
            <p:cNvSpPr/>
            <p:nvPr/>
          </p:nvSpPr>
          <p:spPr>
            <a:xfrm>
              <a:off x="4210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50" name="Oval 110"/>
            <p:cNvSpPr/>
            <p:nvPr/>
          </p:nvSpPr>
          <p:spPr>
            <a:xfrm>
              <a:off x="4302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51" name="Oval 111"/>
            <p:cNvSpPr/>
            <p:nvPr/>
          </p:nvSpPr>
          <p:spPr>
            <a:xfrm>
              <a:off x="4394" y="1056"/>
              <a:ext cx="92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52" name="Oval 112"/>
            <p:cNvSpPr/>
            <p:nvPr/>
          </p:nvSpPr>
          <p:spPr>
            <a:xfrm>
              <a:off x="4486" y="1056"/>
              <a:ext cx="90" cy="8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16397" name="Group 113"/>
          <p:cNvGrpSpPr/>
          <p:nvPr/>
        </p:nvGrpSpPr>
        <p:grpSpPr>
          <a:xfrm rot="-5400000" flipV="1">
            <a:off x="6427788" y="2668588"/>
            <a:ext cx="1403350" cy="74612"/>
            <a:chOff x="2112" y="2496"/>
            <a:chExt cx="864" cy="96"/>
          </a:xfrm>
        </p:grpSpPr>
        <p:sp>
          <p:nvSpPr>
            <p:cNvPr id="16409" name="Oval 114"/>
            <p:cNvSpPr/>
            <p:nvPr/>
          </p:nvSpPr>
          <p:spPr>
            <a:xfrm>
              <a:off x="2208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0" name="Oval 115"/>
            <p:cNvSpPr/>
            <p:nvPr/>
          </p:nvSpPr>
          <p:spPr>
            <a:xfrm>
              <a:off x="2304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1" name="Oval 116"/>
            <p:cNvSpPr/>
            <p:nvPr/>
          </p:nvSpPr>
          <p:spPr>
            <a:xfrm>
              <a:off x="2400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2" name="Oval 117"/>
            <p:cNvSpPr/>
            <p:nvPr/>
          </p:nvSpPr>
          <p:spPr>
            <a:xfrm>
              <a:off x="2496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3" name="Oval 118"/>
            <p:cNvSpPr/>
            <p:nvPr/>
          </p:nvSpPr>
          <p:spPr>
            <a:xfrm>
              <a:off x="2592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4" name="Oval 119"/>
            <p:cNvSpPr/>
            <p:nvPr/>
          </p:nvSpPr>
          <p:spPr>
            <a:xfrm>
              <a:off x="2688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5" name="Oval 120"/>
            <p:cNvSpPr/>
            <p:nvPr/>
          </p:nvSpPr>
          <p:spPr>
            <a:xfrm>
              <a:off x="2784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6" name="Oval 121"/>
            <p:cNvSpPr/>
            <p:nvPr/>
          </p:nvSpPr>
          <p:spPr>
            <a:xfrm>
              <a:off x="2112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6417" name="Oval 122"/>
            <p:cNvSpPr/>
            <p:nvPr/>
          </p:nvSpPr>
          <p:spPr>
            <a:xfrm>
              <a:off x="2880" y="2496"/>
              <a:ext cx="96" cy="96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16398" name="Line 123"/>
          <p:cNvSpPr/>
          <p:nvPr/>
        </p:nvSpPr>
        <p:spPr>
          <a:xfrm>
            <a:off x="7967663" y="2005013"/>
            <a:ext cx="0" cy="2105025"/>
          </a:xfrm>
          <a:prstGeom prst="line">
            <a:avLst/>
          </a:prstGeom>
          <a:ln w="19050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6399" name="Text Box 124"/>
          <p:cNvSpPr txBox="1"/>
          <p:nvPr/>
        </p:nvSpPr>
        <p:spPr>
          <a:xfrm>
            <a:off x="6538913" y="2395538"/>
            <a:ext cx="58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0" name="Text Box 125"/>
          <p:cNvSpPr txBox="1"/>
          <p:nvPr/>
        </p:nvSpPr>
        <p:spPr>
          <a:xfrm>
            <a:off x="7188200" y="1006475"/>
            <a:ext cx="58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Text Box 126"/>
          <p:cNvSpPr txBox="1"/>
          <p:nvPr/>
        </p:nvSpPr>
        <p:spPr>
          <a:xfrm>
            <a:off x="7812088" y="1557338"/>
            <a:ext cx="390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2" name="Text Box 127"/>
          <p:cNvSpPr txBox="1"/>
          <p:nvPr/>
        </p:nvSpPr>
        <p:spPr>
          <a:xfrm>
            <a:off x="8032750" y="3641725"/>
            <a:ext cx="388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3" name="Text Box 128"/>
          <p:cNvSpPr txBox="1"/>
          <p:nvPr/>
        </p:nvSpPr>
        <p:spPr>
          <a:xfrm>
            <a:off x="8288338" y="2239963"/>
            <a:ext cx="3889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4" name="Line 129"/>
          <p:cNvSpPr/>
          <p:nvPr/>
        </p:nvSpPr>
        <p:spPr>
          <a:xfrm>
            <a:off x="7897813" y="2005013"/>
            <a:ext cx="714375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5" name="Line 130"/>
          <p:cNvSpPr/>
          <p:nvPr/>
        </p:nvSpPr>
        <p:spPr>
          <a:xfrm>
            <a:off x="7123113" y="3408363"/>
            <a:ext cx="844550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6406" name="Line 131"/>
          <p:cNvSpPr/>
          <p:nvPr/>
        </p:nvSpPr>
        <p:spPr>
          <a:xfrm>
            <a:off x="7702550" y="3408363"/>
            <a:ext cx="844550" cy="0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7" name="Line 132"/>
          <p:cNvSpPr/>
          <p:nvPr/>
        </p:nvSpPr>
        <p:spPr>
          <a:xfrm flipV="1">
            <a:off x="8416925" y="2005013"/>
            <a:ext cx="0" cy="390525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6408" name="Line 133"/>
          <p:cNvSpPr/>
          <p:nvPr/>
        </p:nvSpPr>
        <p:spPr>
          <a:xfrm>
            <a:off x="8416925" y="2784475"/>
            <a:ext cx="0" cy="623888"/>
          </a:xfrm>
          <a:prstGeom prst="line">
            <a:avLst/>
          </a:prstGeom>
          <a:ln w="9525" cap="flat" cmpd="sng">
            <a:solidFill>
              <a:srgbClr val="003300"/>
            </a:solidFill>
            <a:prstDash val="solid"/>
            <a:headEnd type="none" w="med" len="med"/>
            <a:tailEnd type="triangle" w="sm" len="lg"/>
          </a:ln>
        </p:spPr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8" name="Text Box 2"/>
          <p:cNvSpPr txBox="1"/>
          <p:nvPr/>
        </p:nvSpPr>
        <p:spPr>
          <a:xfrm>
            <a:off x="323850" y="883285"/>
            <a:ext cx="5642610" cy="3192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     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一长为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密度均匀的柔软链条，其单位长度的质量为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sz="2800" b="1" dirty="0">
                <a:latin typeface="Times New Roman" panose="02020603050405020304" pitchFamily="18" charset="0"/>
              </a:rPr>
              <a:t>． 将其卷成一堆放在地面上 ．若手提链条的一端 ， 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匀速 </a:t>
            </a:r>
            <a:r>
              <a:rPr lang="en-US" altLang="zh-CN" sz="2800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1" i="1" dirty="0">
                <a:latin typeface="Book Antiqua" panose="0204060205030503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将其上提．当一端被提离地面高度为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Arial" panose="020B0604020202020204" pitchFamily="34" charset="0"/>
              </a:rPr>
              <a:t>时，</a:t>
            </a: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求</a:t>
            </a:r>
            <a:r>
              <a:rPr lang="zh-CN" altLang="en-US" sz="2800" b="1" dirty="0">
                <a:latin typeface="Arial" panose="020B0604020202020204" pitchFamily="34" charset="0"/>
              </a:rPr>
              <a:t>手的提力．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7828280" y="4170680"/>
            <a:ext cx="609600" cy="762000"/>
            <a:chOff x="1296" y="3648"/>
            <a:chExt cx="384" cy="480"/>
          </a:xfrm>
        </p:grpSpPr>
        <p:sp>
          <p:nvSpPr>
            <p:cNvPr id="17462" name="Line 10"/>
            <p:cNvSpPr/>
            <p:nvPr/>
          </p:nvSpPr>
          <p:spPr>
            <a:xfrm flipV="1">
              <a:off x="1296" y="3648"/>
              <a:ext cx="0" cy="384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416" name="Object 11"/>
            <p:cNvGraphicFramePr>
              <a:graphicFrameLocks noChangeAspect="1"/>
            </p:cNvGraphicFramePr>
            <p:nvPr/>
          </p:nvGraphicFramePr>
          <p:xfrm>
            <a:off x="1344" y="3696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" imgW="215900" imgH="241300" progId="Equation.3">
                    <p:embed/>
                  </p:oleObj>
                </mc:Choice>
                <mc:Fallback>
                  <p:oleObj name="" r:id="rId1" imgW="215900" imgH="241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4" y="3696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6456680" y="4164330"/>
            <a:ext cx="1219200" cy="628650"/>
            <a:chOff x="432" y="3644"/>
            <a:chExt cx="768" cy="396"/>
          </a:xfrm>
        </p:grpSpPr>
        <p:graphicFrame>
          <p:nvGraphicFramePr>
            <p:cNvPr id="17415" name="Object 13"/>
            <p:cNvGraphicFramePr>
              <a:graphicFrameLocks noChangeAspect="1"/>
            </p:cNvGraphicFramePr>
            <p:nvPr/>
          </p:nvGraphicFramePr>
          <p:xfrm>
            <a:off x="432" y="3721"/>
            <a:ext cx="72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3" imgW="609600" imgH="203200" progId="Equation.3">
                    <p:embed/>
                  </p:oleObj>
                </mc:Choice>
                <mc:Fallback>
                  <p:oleObj name="" r:id="rId3" imgW="609600" imgH="2032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2" y="3721"/>
                          <a:ext cx="729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1" name="Line 14"/>
            <p:cNvSpPr/>
            <p:nvPr/>
          </p:nvSpPr>
          <p:spPr>
            <a:xfrm flipH="1">
              <a:off x="1200" y="3644"/>
              <a:ext cx="0" cy="38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7423" name="Group 15"/>
          <p:cNvGrpSpPr/>
          <p:nvPr/>
        </p:nvGrpSpPr>
        <p:grpSpPr>
          <a:xfrm>
            <a:off x="6228080" y="1198880"/>
            <a:ext cx="2590800" cy="3608388"/>
            <a:chOff x="288" y="1776"/>
            <a:chExt cx="1632" cy="2273"/>
          </a:xfrm>
        </p:grpSpPr>
        <p:sp>
          <p:nvSpPr>
            <p:cNvPr id="17428" name="Line 16"/>
            <p:cNvSpPr/>
            <p:nvPr/>
          </p:nvSpPr>
          <p:spPr>
            <a:xfrm flipV="1">
              <a:off x="480" y="1920"/>
              <a:ext cx="0" cy="176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429" name="Line 17"/>
            <p:cNvSpPr/>
            <p:nvPr/>
          </p:nvSpPr>
          <p:spPr>
            <a:xfrm>
              <a:off x="379" y="3687"/>
              <a:ext cx="13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Text Box 18"/>
            <p:cNvSpPr txBox="1"/>
            <p:nvPr/>
          </p:nvSpPr>
          <p:spPr>
            <a:xfrm>
              <a:off x="576" y="1776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</a:rPr>
                <a:t>y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7431" name="Group 19"/>
            <p:cNvGrpSpPr/>
            <p:nvPr/>
          </p:nvGrpSpPr>
          <p:grpSpPr>
            <a:xfrm>
              <a:off x="1060" y="2463"/>
              <a:ext cx="453" cy="1224"/>
              <a:chOff x="4195" y="1662"/>
              <a:chExt cx="453" cy="1224"/>
            </a:xfrm>
          </p:grpSpPr>
          <p:sp>
            <p:nvSpPr>
              <p:cNvPr id="17438" name="Oval 20"/>
              <p:cNvSpPr/>
              <p:nvPr/>
            </p:nvSpPr>
            <p:spPr>
              <a:xfrm>
                <a:off x="4468" y="193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39" name="Oval 21"/>
              <p:cNvSpPr/>
              <p:nvPr/>
            </p:nvSpPr>
            <p:spPr>
              <a:xfrm>
                <a:off x="4468" y="2024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0" name="Oval 22"/>
              <p:cNvSpPr/>
              <p:nvPr/>
            </p:nvSpPr>
            <p:spPr>
              <a:xfrm>
                <a:off x="4468" y="2115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1" name="Oval 23"/>
              <p:cNvSpPr/>
              <p:nvPr/>
            </p:nvSpPr>
            <p:spPr>
              <a:xfrm>
                <a:off x="4468" y="2296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2" name="Oval 24"/>
              <p:cNvSpPr/>
              <p:nvPr/>
            </p:nvSpPr>
            <p:spPr>
              <a:xfrm>
                <a:off x="4468" y="2205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3" name="Oval 25"/>
              <p:cNvSpPr/>
              <p:nvPr/>
            </p:nvSpPr>
            <p:spPr>
              <a:xfrm>
                <a:off x="4468" y="2704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4" name="Oval 26"/>
              <p:cNvSpPr/>
              <p:nvPr/>
            </p:nvSpPr>
            <p:spPr>
              <a:xfrm rot="-5400000">
                <a:off x="4354" y="277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5" name="Oval 27"/>
              <p:cNvSpPr/>
              <p:nvPr/>
            </p:nvSpPr>
            <p:spPr>
              <a:xfrm>
                <a:off x="4467" y="2794"/>
                <a:ext cx="46" cy="46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6" name="Oval 28"/>
              <p:cNvSpPr/>
              <p:nvPr/>
            </p:nvSpPr>
            <p:spPr>
              <a:xfrm>
                <a:off x="4468" y="2659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7" name="Oval 29"/>
              <p:cNvSpPr/>
              <p:nvPr/>
            </p:nvSpPr>
            <p:spPr>
              <a:xfrm>
                <a:off x="4468" y="256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8" name="Oval 30"/>
              <p:cNvSpPr/>
              <p:nvPr/>
            </p:nvSpPr>
            <p:spPr>
              <a:xfrm>
                <a:off x="4468" y="247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9" name="Oval 31"/>
              <p:cNvSpPr/>
              <p:nvPr/>
            </p:nvSpPr>
            <p:spPr>
              <a:xfrm>
                <a:off x="4468" y="2387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0" name="Oval 32"/>
              <p:cNvSpPr/>
              <p:nvPr/>
            </p:nvSpPr>
            <p:spPr>
              <a:xfrm rot="-4948659">
                <a:off x="4273" y="2746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1" name="Oval 33"/>
              <p:cNvSpPr/>
              <p:nvPr/>
            </p:nvSpPr>
            <p:spPr>
              <a:xfrm rot="-5400000">
                <a:off x="4217" y="277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2" name="Oval 34"/>
              <p:cNvSpPr/>
              <p:nvPr/>
            </p:nvSpPr>
            <p:spPr>
              <a:xfrm rot="-5400000">
                <a:off x="4217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3" name="Oval 35"/>
              <p:cNvSpPr/>
              <p:nvPr/>
            </p:nvSpPr>
            <p:spPr>
              <a:xfrm rot="-5400000">
                <a:off x="4308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4" name="Oval 36"/>
              <p:cNvSpPr/>
              <p:nvPr/>
            </p:nvSpPr>
            <p:spPr>
              <a:xfrm rot="-5400000">
                <a:off x="4490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5" name="Oval 37"/>
              <p:cNvSpPr/>
              <p:nvPr/>
            </p:nvSpPr>
            <p:spPr>
              <a:xfrm rot="-5400000">
                <a:off x="4580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6" name="Oval 38"/>
              <p:cNvSpPr/>
              <p:nvPr/>
            </p:nvSpPr>
            <p:spPr>
              <a:xfrm rot="-5400000">
                <a:off x="4399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7" name="Oval 39"/>
              <p:cNvSpPr/>
              <p:nvPr/>
            </p:nvSpPr>
            <p:spPr>
              <a:xfrm rot="-5400000">
                <a:off x="4417" y="277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8" name="Oval 40"/>
              <p:cNvSpPr/>
              <p:nvPr/>
            </p:nvSpPr>
            <p:spPr>
              <a:xfrm>
                <a:off x="4468" y="1662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9" name="Oval 41"/>
              <p:cNvSpPr/>
              <p:nvPr/>
            </p:nvSpPr>
            <p:spPr>
              <a:xfrm>
                <a:off x="4468" y="1752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60" name="Oval 42"/>
              <p:cNvSpPr/>
              <p:nvPr/>
            </p:nvSpPr>
            <p:spPr>
              <a:xfrm>
                <a:off x="4468" y="1842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7432" name="Line 43"/>
            <p:cNvSpPr/>
            <p:nvPr/>
          </p:nvSpPr>
          <p:spPr>
            <a:xfrm>
              <a:off x="480" y="2448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33" name="Line 44"/>
            <p:cNvSpPr/>
            <p:nvPr/>
          </p:nvSpPr>
          <p:spPr>
            <a:xfrm>
              <a:off x="912" y="2448"/>
              <a:ext cx="0" cy="1225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7434" name="Text Box 45"/>
            <p:cNvSpPr txBox="1"/>
            <p:nvPr/>
          </p:nvSpPr>
          <p:spPr>
            <a:xfrm>
              <a:off x="687" y="2688"/>
              <a:ext cx="27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36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46"/>
            <p:cNvSpPr txBox="1"/>
            <p:nvPr/>
          </p:nvSpPr>
          <p:spPr>
            <a:xfrm>
              <a:off x="288" y="3588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o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6" name="Line 47"/>
            <p:cNvSpPr/>
            <p:nvPr/>
          </p:nvSpPr>
          <p:spPr>
            <a:xfrm flipV="1">
              <a:off x="1344" y="1968"/>
              <a:ext cx="0" cy="528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437" name="Rectangle 48"/>
            <p:cNvSpPr/>
            <p:nvPr/>
          </p:nvSpPr>
          <p:spPr>
            <a:xfrm>
              <a:off x="288" y="1776"/>
              <a:ext cx="1632" cy="2273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17414" name="Object 49"/>
            <p:cNvGraphicFramePr>
              <a:graphicFrameLocks noChangeAspect="1"/>
            </p:cNvGraphicFramePr>
            <p:nvPr/>
          </p:nvGraphicFramePr>
          <p:xfrm>
            <a:off x="1392" y="1872"/>
            <a:ext cx="3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5" imgW="165100" imgH="190500" progId="Equation.3">
                    <p:embed/>
                  </p:oleObj>
                </mc:Choice>
                <mc:Fallback>
                  <p:oleObj name="" r:id="rId5" imgW="165100" imgH="1905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92" y="1872"/>
                          <a:ext cx="312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0"/>
          <p:cNvGrpSpPr/>
          <p:nvPr/>
        </p:nvGrpSpPr>
        <p:grpSpPr>
          <a:xfrm>
            <a:off x="7904480" y="3173730"/>
            <a:ext cx="863600" cy="768350"/>
            <a:chOff x="1344" y="3020"/>
            <a:chExt cx="544" cy="484"/>
          </a:xfrm>
        </p:grpSpPr>
        <p:sp>
          <p:nvSpPr>
            <p:cNvPr id="17427" name="Line 51"/>
            <p:cNvSpPr/>
            <p:nvPr/>
          </p:nvSpPr>
          <p:spPr>
            <a:xfrm flipH="1">
              <a:off x="1344" y="3020"/>
              <a:ext cx="0" cy="484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413" name="Object 52"/>
            <p:cNvGraphicFramePr>
              <a:graphicFrameLocks noChangeAspect="1"/>
            </p:cNvGraphicFramePr>
            <p:nvPr/>
          </p:nvGraphicFramePr>
          <p:xfrm>
            <a:off x="1392" y="3108"/>
            <a:ext cx="4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7" imgW="279400" imgH="203200" progId="Equation.3">
                    <p:embed/>
                  </p:oleObj>
                </mc:Choice>
                <mc:Fallback>
                  <p:oleObj name="" r:id="rId7" imgW="279400" imgH="2032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92" y="3108"/>
                          <a:ext cx="496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3" name="Rectangle 3"/>
          <p:cNvSpPr/>
          <p:nvPr/>
        </p:nvSpPr>
        <p:spPr>
          <a:xfrm>
            <a:off x="457200" y="980123"/>
            <a:ext cx="5638800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  解</a:t>
            </a:r>
            <a:r>
              <a:rPr lang="zh-CN" altLang="en-US" sz="2800" b="1" dirty="0">
                <a:latin typeface="Arial" panose="020B0604020202020204" pitchFamily="34" charset="0"/>
              </a:rPr>
              <a:t>   取地面参考系</a:t>
            </a:r>
            <a:r>
              <a:rPr lang="en-US" altLang="zh-CN" sz="2800" b="1" dirty="0">
                <a:latin typeface="Arial" panose="020B0604020202020204" pitchFamily="34" charset="0"/>
              </a:rPr>
              <a:t>,  </a:t>
            </a:r>
            <a:r>
              <a:rPr lang="zh-CN" altLang="en-US" sz="2800" b="1" dirty="0">
                <a:latin typeface="Arial" panose="020B0604020202020204" pitchFamily="34" charset="0"/>
              </a:rPr>
              <a:t>链条为系统</a:t>
            </a:r>
            <a:r>
              <a:rPr lang="en-US" altLang="zh-CN" sz="2800" b="1" dirty="0">
                <a:latin typeface="Arial" panose="020B0604020202020204" pitchFamily="34" charset="0"/>
              </a:rPr>
              <a:t>.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23215" y="2780348"/>
            <a:ext cx="5562600" cy="669925"/>
            <a:chOff x="1872" y="2122"/>
            <a:chExt cx="3504" cy="422"/>
          </a:xfrm>
        </p:grpSpPr>
        <p:sp>
          <p:nvSpPr>
            <p:cNvPr id="17463" name="Rectangle 5"/>
            <p:cNvSpPr/>
            <p:nvPr/>
          </p:nvSpPr>
          <p:spPr>
            <a:xfrm>
              <a:off x="1872" y="2160"/>
              <a:ext cx="23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latin typeface="Arial" panose="020B0604020202020204" pitchFamily="34" charset="0"/>
                </a:rPr>
                <a:t>在 </a:t>
              </a:r>
              <a:r>
                <a:rPr lang="en-US" altLang="zh-CN" sz="2800" b="1" i="1" dirty="0">
                  <a:latin typeface="Arial" panose="020B0604020202020204" pitchFamily="34" charset="0"/>
                </a:rPr>
                <a:t>t</a:t>
              </a:r>
              <a:r>
                <a:rPr lang="en-US" altLang="zh-CN" sz="2800" b="1" dirty="0">
                  <a:latin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Arial" panose="020B0604020202020204" pitchFamily="34" charset="0"/>
                </a:rPr>
                <a:t>时刻链条动量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7417" name="Object 6"/>
            <p:cNvGraphicFramePr>
              <a:graphicFrameLocks noChangeAspect="1"/>
            </p:cNvGraphicFramePr>
            <p:nvPr/>
          </p:nvGraphicFramePr>
          <p:xfrm>
            <a:off x="3840" y="2122"/>
            <a:ext cx="153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" imgW="786765" imgH="215900" progId="Equation.3">
                    <p:embed/>
                  </p:oleObj>
                </mc:Choice>
                <mc:Fallback>
                  <p:oleObj name="" r:id="rId1" imgW="786765" imgH="2159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2122"/>
                          <a:ext cx="1536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112838" y="3487420"/>
          <a:ext cx="3733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1307465" imgH="393700" progId="Equation.3">
                  <p:embed/>
                </p:oleObj>
              </mc:Choice>
              <mc:Fallback>
                <p:oleObj name="" r:id="rId3" imgW="1307465" imgH="393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3487420"/>
                        <a:ext cx="3733800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899160" y="1730375"/>
          <a:ext cx="48768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1714500" imgH="419100" progId="Equation.3">
                  <p:embed/>
                </p:oleObj>
              </mc:Choice>
              <mc:Fallback>
                <p:oleObj name="" r:id="rId5" imgW="1714500" imgH="419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160" y="1730375"/>
                        <a:ext cx="48768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7972425" y="3848100"/>
            <a:ext cx="609600" cy="762000"/>
            <a:chOff x="1296" y="3648"/>
            <a:chExt cx="384" cy="480"/>
          </a:xfrm>
        </p:grpSpPr>
        <p:sp>
          <p:nvSpPr>
            <p:cNvPr id="17462" name="Line 10"/>
            <p:cNvSpPr/>
            <p:nvPr/>
          </p:nvSpPr>
          <p:spPr>
            <a:xfrm flipV="1">
              <a:off x="1296" y="3648"/>
              <a:ext cx="0" cy="384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416" name="Object 11"/>
            <p:cNvGraphicFramePr>
              <a:graphicFrameLocks noChangeAspect="1"/>
            </p:cNvGraphicFramePr>
            <p:nvPr/>
          </p:nvGraphicFramePr>
          <p:xfrm>
            <a:off x="1344" y="3696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7" imgW="215900" imgH="241300" progId="Equation.3">
                    <p:embed/>
                  </p:oleObj>
                </mc:Choice>
                <mc:Fallback>
                  <p:oleObj name="" r:id="rId7" imgW="215900" imgH="241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44" y="3696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>
          <a:xfrm>
            <a:off x="6600825" y="3841750"/>
            <a:ext cx="1219200" cy="628650"/>
            <a:chOff x="432" y="3644"/>
            <a:chExt cx="768" cy="396"/>
          </a:xfrm>
        </p:grpSpPr>
        <p:graphicFrame>
          <p:nvGraphicFramePr>
            <p:cNvPr id="17415" name="Object 13"/>
            <p:cNvGraphicFramePr>
              <a:graphicFrameLocks noChangeAspect="1"/>
            </p:cNvGraphicFramePr>
            <p:nvPr/>
          </p:nvGraphicFramePr>
          <p:xfrm>
            <a:off x="432" y="3721"/>
            <a:ext cx="72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9" imgW="609600" imgH="203200" progId="Equation.3">
                    <p:embed/>
                  </p:oleObj>
                </mc:Choice>
                <mc:Fallback>
                  <p:oleObj name="" r:id="rId9" imgW="609600" imgH="2032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2" y="3721"/>
                          <a:ext cx="729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1" name="Line 14"/>
            <p:cNvSpPr/>
            <p:nvPr/>
          </p:nvSpPr>
          <p:spPr>
            <a:xfrm flipH="1">
              <a:off x="1200" y="3644"/>
              <a:ext cx="0" cy="388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7423" name="Group 15"/>
          <p:cNvGrpSpPr/>
          <p:nvPr/>
        </p:nvGrpSpPr>
        <p:grpSpPr>
          <a:xfrm>
            <a:off x="6372225" y="876300"/>
            <a:ext cx="2590800" cy="3608388"/>
            <a:chOff x="288" y="1776"/>
            <a:chExt cx="1632" cy="2273"/>
          </a:xfrm>
        </p:grpSpPr>
        <p:sp>
          <p:nvSpPr>
            <p:cNvPr id="17428" name="Line 16"/>
            <p:cNvSpPr/>
            <p:nvPr/>
          </p:nvSpPr>
          <p:spPr>
            <a:xfrm flipV="1">
              <a:off x="480" y="1920"/>
              <a:ext cx="0" cy="176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429" name="Line 17"/>
            <p:cNvSpPr/>
            <p:nvPr/>
          </p:nvSpPr>
          <p:spPr>
            <a:xfrm>
              <a:off x="379" y="3687"/>
              <a:ext cx="13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Text Box 18"/>
            <p:cNvSpPr txBox="1"/>
            <p:nvPr/>
          </p:nvSpPr>
          <p:spPr>
            <a:xfrm>
              <a:off x="576" y="1776"/>
              <a:ext cx="3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</a:rPr>
                <a:t>y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7431" name="Group 19"/>
            <p:cNvGrpSpPr/>
            <p:nvPr/>
          </p:nvGrpSpPr>
          <p:grpSpPr>
            <a:xfrm>
              <a:off x="1060" y="2463"/>
              <a:ext cx="453" cy="1224"/>
              <a:chOff x="4195" y="1662"/>
              <a:chExt cx="453" cy="1224"/>
            </a:xfrm>
          </p:grpSpPr>
          <p:sp>
            <p:nvSpPr>
              <p:cNvPr id="17438" name="Oval 20"/>
              <p:cNvSpPr/>
              <p:nvPr/>
            </p:nvSpPr>
            <p:spPr>
              <a:xfrm>
                <a:off x="4468" y="193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39" name="Oval 21"/>
              <p:cNvSpPr/>
              <p:nvPr/>
            </p:nvSpPr>
            <p:spPr>
              <a:xfrm>
                <a:off x="4468" y="2024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0" name="Oval 22"/>
              <p:cNvSpPr/>
              <p:nvPr/>
            </p:nvSpPr>
            <p:spPr>
              <a:xfrm>
                <a:off x="4468" y="2115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1" name="Oval 23"/>
              <p:cNvSpPr/>
              <p:nvPr/>
            </p:nvSpPr>
            <p:spPr>
              <a:xfrm>
                <a:off x="4468" y="2296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2" name="Oval 24"/>
              <p:cNvSpPr/>
              <p:nvPr/>
            </p:nvSpPr>
            <p:spPr>
              <a:xfrm>
                <a:off x="4468" y="2205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3" name="Oval 25"/>
              <p:cNvSpPr/>
              <p:nvPr/>
            </p:nvSpPr>
            <p:spPr>
              <a:xfrm>
                <a:off x="4468" y="2704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4" name="Oval 26"/>
              <p:cNvSpPr/>
              <p:nvPr/>
            </p:nvSpPr>
            <p:spPr>
              <a:xfrm rot="-5400000">
                <a:off x="4354" y="277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5" name="Oval 27"/>
              <p:cNvSpPr/>
              <p:nvPr/>
            </p:nvSpPr>
            <p:spPr>
              <a:xfrm>
                <a:off x="4467" y="2794"/>
                <a:ext cx="46" cy="46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6" name="Oval 28"/>
              <p:cNvSpPr/>
              <p:nvPr/>
            </p:nvSpPr>
            <p:spPr>
              <a:xfrm>
                <a:off x="4468" y="2659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7" name="Oval 29"/>
              <p:cNvSpPr/>
              <p:nvPr/>
            </p:nvSpPr>
            <p:spPr>
              <a:xfrm>
                <a:off x="4468" y="256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8" name="Oval 30"/>
              <p:cNvSpPr/>
              <p:nvPr/>
            </p:nvSpPr>
            <p:spPr>
              <a:xfrm>
                <a:off x="4468" y="247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9" name="Oval 31"/>
              <p:cNvSpPr/>
              <p:nvPr/>
            </p:nvSpPr>
            <p:spPr>
              <a:xfrm>
                <a:off x="4468" y="2387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0" name="Oval 32"/>
              <p:cNvSpPr/>
              <p:nvPr/>
            </p:nvSpPr>
            <p:spPr>
              <a:xfrm rot="-4948659">
                <a:off x="4273" y="2746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1" name="Oval 33"/>
              <p:cNvSpPr/>
              <p:nvPr/>
            </p:nvSpPr>
            <p:spPr>
              <a:xfrm rot="-5400000">
                <a:off x="4217" y="277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2" name="Oval 34"/>
              <p:cNvSpPr/>
              <p:nvPr/>
            </p:nvSpPr>
            <p:spPr>
              <a:xfrm rot="-5400000">
                <a:off x="4217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3" name="Oval 35"/>
              <p:cNvSpPr/>
              <p:nvPr/>
            </p:nvSpPr>
            <p:spPr>
              <a:xfrm rot="-5400000">
                <a:off x="4308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4" name="Oval 36"/>
              <p:cNvSpPr/>
              <p:nvPr/>
            </p:nvSpPr>
            <p:spPr>
              <a:xfrm rot="-5400000">
                <a:off x="4490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5" name="Oval 37"/>
              <p:cNvSpPr/>
              <p:nvPr/>
            </p:nvSpPr>
            <p:spPr>
              <a:xfrm rot="-5400000">
                <a:off x="4580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6" name="Oval 38"/>
              <p:cNvSpPr/>
              <p:nvPr/>
            </p:nvSpPr>
            <p:spPr>
              <a:xfrm rot="-5400000">
                <a:off x="4399" y="2818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7" name="Oval 39"/>
              <p:cNvSpPr/>
              <p:nvPr/>
            </p:nvSpPr>
            <p:spPr>
              <a:xfrm rot="-5400000">
                <a:off x="4417" y="2773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8" name="Oval 40"/>
              <p:cNvSpPr/>
              <p:nvPr/>
            </p:nvSpPr>
            <p:spPr>
              <a:xfrm>
                <a:off x="4468" y="1662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59" name="Oval 41"/>
              <p:cNvSpPr/>
              <p:nvPr/>
            </p:nvSpPr>
            <p:spPr>
              <a:xfrm>
                <a:off x="4468" y="1752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60" name="Oval 42"/>
              <p:cNvSpPr/>
              <p:nvPr/>
            </p:nvSpPr>
            <p:spPr>
              <a:xfrm>
                <a:off x="4468" y="1842"/>
                <a:ext cx="46" cy="9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C99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9966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7432" name="Line 43"/>
            <p:cNvSpPr/>
            <p:nvPr/>
          </p:nvSpPr>
          <p:spPr>
            <a:xfrm>
              <a:off x="480" y="2448"/>
              <a:ext cx="86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33" name="Line 44"/>
            <p:cNvSpPr/>
            <p:nvPr/>
          </p:nvSpPr>
          <p:spPr>
            <a:xfrm>
              <a:off x="912" y="2448"/>
              <a:ext cx="0" cy="1225"/>
            </a:xfrm>
            <a:prstGeom prst="line">
              <a:avLst/>
            </a:prstGeom>
            <a:ln w="19050" cap="flat" cmpd="sng">
              <a:solidFill>
                <a:srgbClr val="CC00CC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17434" name="Text Box 45"/>
            <p:cNvSpPr txBox="1"/>
            <p:nvPr/>
          </p:nvSpPr>
          <p:spPr>
            <a:xfrm>
              <a:off x="687" y="2688"/>
              <a:ext cx="27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600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36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46"/>
            <p:cNvSpPr txBox="1"/>
            <p:nvPr/>
          </p:nvSpPr>
          <p:spPr>
            <a:xfrm>
              <a:off x="288" y="3588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o</a:t>
              </a:r>
              <a:endParaRPr lang="en-US" altLang="zh-CN" sz="28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6" name="Line 47"/>
            <p:cNvSpPr/>
            <p:nvPr/>
          </p:nvSpPr>
          <p:spPr>
            <a:xfrm flipV="1">
              <a:off x="1344" y="1968"/>
              <a:ext cx="0" cy="528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7437" name="Rectangle 48"/>
            <p:cNvSpPr/>
            <p:nvPr/>
          </p:nvSpPr>
          <p:spPr>
            <a:xfrm>
              <a:off x="288" y="1776"/>
              <a:ext cx="1632" cy="2273"/>
            </a:xfrm>
            <a:prstGeom prst="rect">
              <a:avLst/>
            </a:prstGeom>
            <a:noFill/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17414" name="Object 49"/>
            <p:cNvGraphicFramePr>
              <a:graphicFrameLocks noChangeAspect="1"/>
            </p:cNvGraphicFramePr>
            <p:nvPr/>
          </p:nvGraphicFramePr>
          <p:xfrm>
            <a:off x="1392" y="1872"/>
            <a:ext cx="3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1" imgW="165100" imgH="190500" progId="Equation.3">
                    <p:embed/>
                  </p:oleObj>
                </mc:Choice>
                <mc:Fallback>
                  <p:oleObj name="" r:id="rId11" imgW="165100" imgH="1905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92" y="1872"/>
                          <a:ext cx="312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0"/>
          <p:cNvGrpSpPr/>
          <p:nvPr/>
        </p:nvGrpSpPr>
        <p:grpSpPr>
          <a:xfrm>
            <a:off x="8048625" y="2851150"/>
            <a:ext cx="863600" cy="768350"/>
            <a:chOff x="1344" y="3020"/>
            <a:chExt cx="544" cy="484"/>
          </a:xfrm>
        </p:grpSpPr>
        <p:sp>
          <p:nvSpPr>
            <p:cNvPr id="17427" name="Line 51"/>
            <p:cNvSpPr/>
            <p:nvPr/>
          </p:nvSpPr>
          <p:spPr>
            <a:xfrm flipH="1">
              <a:off x="1344" y="3020"/>
              <a:ext cx="0" cy="484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7413" name="Object 52"/>
            <p:cNvGraphicFramePr>
              <a:graphicFrameLocks noChangeAspect="1"/>
            </p:cNvGraphicFramePr>
            <p:nvPr/>
          </p:nvGraphicFramePr>
          <p:xfrm>
            <a:off x="1392" y="3108"/>
            <a:ext cx="49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3" imgW="279400" imgH="203200" progId="Equation.3">
                    <p:embed/>
                  </p:oleObj>
                </mc:Choice>
                <mc:Fallback>
                  <p:oleObj name="" r:id="rId13" imgW="279400" imgH="2032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92" y="3108"/>
                          <a:ext cx="496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3"/>
          <p:cNvGrpSpPr/>
          <p:nvPr/>
        </p:nvGrpSpPr>
        <p:grpSpPr>
          <a:xfrm>
            <a:off x="898843" y="4868545"/>
            <a:ext cx="4114800" cy="792163"/>
            <a:chOff x="2304" y="3600"/>
            <a:chExt cx="2592" cy="499"/>
          </a:xfrm>
        </p:grpSpPr>
        <p:graphicFrame>
          <p:nvGraphicFramePr>
            <p:cNvPr id="17412" name="Object 54"/>
            <p:cNvGraphicFramePr>
              <a:graphicFrameLocks noChangeAspect="1"/>
            </p:cNvGraphicFramePr>
            <p:nvPr/>
          </p:nvGraphicFramePr>
          <p:xfrm>
            <a:off x="2976" y="3600"/>
            <a:ext cx="192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5" imgW="927100" imgH="241300" progId="Equation.3">
                    <p:embed/>
                  </p:oleObj>
                </mc:Choice>
                <mc:Fallback>
                  <p:oleObj name="" r:id="rId15" imgW="927100" imgH="2413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76" y="3600"/>
                          <a:ext cx="1920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6" name="Text Box 55"/>
            <p:cNvSpPr txBox="1"/>
            <p:nvPr/>
          </p:nvSpPr>
          <p:spPr>
            <a:xfrm>
              <a:off x="2304" y="3696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可得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786438" y="1071563"/>
            <a:ext cx="3079750" cy="2133600"/>
            <a:chOff x="1488" y="1536"/>
            <a:chExt cx="2101" cy="1556"/>
          </a:xfrm>
        </p:grpSpPr>
        <p:sp>
          <p:nvSpPr>
            <p:cNvPr id="18448" name="Oval 3"/>
            <p:cNvSpPr/>
            <p:nvPr/>
          </p:nvSpPr>
          <p:spPr>
            <a:xfrm>
              <a:off x="1728" y="2112"/>
              <a:ext cx="720" cy="72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8449" name="Line 4"/>
            <p:cNvSpPr/>
            <p:nvPr/>
          </p:nvSpPr>
          <p:spPr>
            <a:xfrm>
              <a:off x="2112" y="2496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0" name="Line 5"/>
            <p:cNvSpPr/>
            <p:nvPr/>
          </p:nvSpPr>
          <p:spPr>
            <a:xfrm flipV="1">
              <a:off x="2112" y="1632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1" name="Line 6"/>
            <p:cNvSpPr/>
            <p:nvPr/>
          </p:nvSpPr>
          <p:spPr>
            <a:xfrm flipV="1">
              <a:off x="2448" y="2064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2" name="Line 7"/>
            <p:cNvSpPr/>
            <p:nvPr/>
          </p:nvSpPr>
          <p:spPr>
            <a:xfrm>
              <a:off x="1728" y="249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3" name="Text Box 8"/>
            <p:cNvSpPr txBox="1"/>
            <p:nvPr/>
          </p:nvSpPr>
          <p:spPr>
            <a:xfrm>
              <a:off x="3313" y="2304"/>
              <a:ext cx="276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4" name="Text Box 9"/>
            <p:cNvSpPr txBox="1"/>
            <p:nvPr/>
          </p:nvSpPr>
          <p:spPr>
            <a:xfrm>
              <a:off x="2161" y="1536"/>
              <a:ext cx="276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5" name="Text Box 10"/>
            <p:cNvSpPr txBox="1"/>
            <p:nvPr/>
          </p:nvSpPr>
          <p:spPr>
            <a:xfrm>
              <a:off x="1920" y="2400"/>
              <a:ext cx="287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Text Box 11"/>
            <p:cNvSpPr txBox="1"/>
            <p:nvPr/>
          </p:nvSpPr>
          <p:spPr>
            <a:xfrm>
              <a:off x="1536" y="2304"/>
              <a:ext cx="26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7" name="Text Box 12"/>
            <p:cNvSpPr txBox="1"/>
            <p:nvPr/>
          </p:nvSpPr>
          <p:spPr>
            <a:xfrm>
              <a:off x="2400" y="2544"/>
              <a:ext cx="27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1" name="Object 9"/>
            <p:cNvGraphicFramePr>
              <a:graphicFrameLocks noChangeAspect="1"/>
            </p:cNvGraphicFramePr>
            <p:nvPr/>
          </p:nvGraphicFramePr>
          <p:xfrm>
            <a:off x="1488" y="2832"/>
            <a:ext cx="214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" imgW="177800" imgH="215900" progId="Equation.3">
                    <p:embed/>
                  </p:oleObj>
                </mc:Choice>
                <mc:Fallback>
                  <p:oleObj name="" r:id="rId1" imgW="177800" imgH="2159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2832"/>
                          <a:ext cx="214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2448" y="1872"/>
            <a:ext cx="17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3" imgW="177800" imgH="215900" progId="Equation.3">
                    <p:embed/>
                  </p:oleObj>
                </mc:Choice>
                <mc:Fallback>
                  <p:oleObj name="" r:id="rId3" imgW="177800" imgH="2159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48" y="1872"/>
                          <a:ext cx="175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4" name="Text Box 16"/>
          <p:cNvSpPr txBox="1"/>
          <p:nvPr/>
        </p:nvSpPr>
        <p:spPr>
          <a:xfrm>
            <a:off x="357188" y="857250"/>
            <a:ext cx="5429250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例　</a:t>
            </a:r>
            <a:r>
              <a:rPr lang="zh-CN" altLang="en-US" sz="3200" b="1" dirty="0">
                <a:latin typeface="宋体" panose="02010600030101010101" pitchFamily="2" charset="-122"/>
              </a:rPr>
              <a:t>质量为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200" b="1" dirty="0">
                <a:latin typeface="宋体" panose="02010600030101010101" pitchFamily="2" charset="-122"/>
              </a:rPr>
              <a:t>的小球在向心力作用下，在水平面内做半径为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宋体" panose="02010600030101010101" pitchFamily="2" charset="-122"/>
              </a:rPr>
              <a:t>、速率为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宋体" panose="02010600030101010101" pitchFamily="2" charset="-122"/>
              </a:rPr>
              <a:t>的匀速圆周运动，如图所示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  <a:r>
              <a:rPr lang="zh-CN" altLang="en-US" sz="3200" b="1" dirty="0">
                <a:latin typeface="宋体" panose="02010600030101010101" pitchFamily="2" charset="-122"/>
              </a:rPr>
              <a:t>小球自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宋体" panose="02010600030101010101" pitchFamily="2" charset="-122"/>
              </a:rPr>
              <a:t>点逆时针运动到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宋体" panose="02010600030101010101" pitchFamily="2" charset="-122"/>
              </a:rPr>
              <a:t>点的半圆内，动量的增量应为：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28373" name="Text Box 21"/>
          <p:cNvSpPr txBox="1"/>
          <p:nvPr/>
        </p:nvSpPr>
        <p:spPr>
          <a:xfrm>
            <a:off x="5715000" y="5857875"/>
            <a:ext cx="1306513" cy="493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答（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8375" name="Object 2"/>
          <p:cNvGraphicFramePr>
            <a:graphicFrameLocks noChangeAspect="1"/>
          </p:cNvGraphicFramePr>
          <p:nvPr/>
        </p:nvGraphicFramePr>
        <p:xfrm>
          <a:off x="5000625" y="4000500"/>
          <a:ext cx="28511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977900" imgH="241300" progId="Equation.3">
                  <p:embed/>
                </p:oleObj>
              </mc:Choice>
              <mc:Fallback>
                <p:oleObj name="" r:id="rId5" imgW="977900" imgH="2413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25" y="4000500"/>
                        <a:ext cx="285115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6" name="Object 3"/>
          <p:cNvGraphicFramePr>
            <a:graphicFrameLocks noChangeAspect="1"/>
          </p:cNvGraphicFramePr>
          <p:nvPr/>
        </p:nvGraphicFramePr>
        <p:xfrm>
          <a:off x="5572125" y="4643438"/>
          <a:ext cx="30718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7" imgW="1054100" imgH="228600" progId="Equation.3">
                  <p:embed/>
                </p:oleObj>
              </mc:Choice>
              <mc:Fallback>
                <p:oleObj name="" r:id="rId7" imgW="1054100" imgH="2286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2125" y="4643438"/>
                        <a:ext cx="3071813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7" name="Object 4"/>
          <p:cNvGraphicFramePr>
            <a:graphicFrameLocks noChangeAspect="1"/>
          </p:cNvGraphicFramePr>
          <p:nvPr/>
        </p:nvGraphicFramePr>
        <p:xfrm>
          <a:off x="5500688" y="5286375"/>
          <a:ext cx="152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558800" imgH="228600" progId="Equation.3">
                  <p:embed/>
                </p:oleObj>
              </mc:Choice>
              <mc:Fallback>
                <p:oleObj name="" r:id="rId9" imgW="558800" imgH="2286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0688" y="5286375"/>
                        <a:ext cx="1524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7"/>
          <p:cNvGrpSpPr/>
          <p:nvPr/>
        </p:nvGrpSpPr>
        <p:grpSpPr>
          <a:xfrm>
            <a:off x="642938" y="4071938"/>
            <a:ext cx="2786062" cy="2308225"/>
            <a:chOff x="642910" y="2428868"/>
            <a:chExt cx="2786102" cy="2308669"/>
          </a:xfrm>
        </p:grpSpPr>
        <p:graphicFrame>
          <p:nvGraphicFramePr>
            <p:cNvPr id="18437" name="Object 5"/>
            <p:cNvGraphicFramePr>
              <a:graphicFrameLocks noChangeAspect="1"/>
            </p:cNvGraphicFramePr>
            <p:nvPr/>
          </p:nvGraphicFramePr>
          <p:xfrm>
            <a:off x="1643042" y="2428868"/>
            <a:ext cx="914400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1" imgW="355600" imgH="215900" progId="Equation.3">
                    <p:embed/>
                  </p:oleObj>
                </mc:Choice>
                <mc:Fallback>
                  <p:oleObj name="" r:id="rId11" imgW="355600" imgH="2159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43042" y="2428868"/>
                          <a:ext cx="914400" cy="574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1714488" y="3000457"/>
            <a:ext cx="114300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3" imgW="469900" imgH="215900" progId="Equation.3">
                    <p:embed/>
                  </p:oleObj>
                </mc:Choice>
                <mc:Fallback>
                  <p:oleObj name="" r:id="rId13" imgW="469900" imgH="2159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14488" y="3000457"/>
                          <a:ext cx="1143000" cy="542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1714488" y="3643496"/>
            <a:ext cx="990600" cy="51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5" imgW="381000" imgH="190500" progId="Equation.3">
                    <p:embed/>
                  </p:oleObj>
                </mc:Choice>
                <mc:Fallback>
                  <p:oleObj name="" r:id="rId15" imgW="381000" imgH="1905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14488" y="3643496"/>
                          <a:ext cx="990600" cy="5127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1857365" y="4215085"/>
            <a:ext cx="11430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7" imgW="482600" imgH="190500" progId="Equation.3">
                    <p:embed/>
                  </p:oleObj>
                </mc:Choice>
                <mc:Fallback>
                  <p:oleObj name="" r:id="rId17" imgW="482600" imgH="1905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857365" y="4215085"/>
                          <a:ext cx="1143000" cy="468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7" name="Text Box 16"/>
            <p:cNvSpPr txBox="1"/>
            <p:nvPr/>
          </p:nvSpPr>
          <p:spPr>
            <a:xfrm>
              <a:off x="642910" y="2428868"/>
              <a:ext cx="2786102" cy="23086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     </a:t>
              </a:r>
              <a:endPara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       </a:t>
              </a:r>
              <a:endPara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zh-CN" altLang="en-US" sz="3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 </a:t>
              </a:r>
              <a:endPara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2" name="Rectangle 2"/>
          <p:cNvSpPr/>
          <p:nvPr/>
        </p:nvSpPr>
        <p:spPr>
          <a:xfrm>
            <a:off x="381000" y="214313"/>
            <a:ext cx="8763000" cy="2392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一质量为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的小球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以速率为</a:t>
            </a:r>
            <a:r>
              <a:rPr lang="en-US" altLang="zh-CN" sz="2800" b="1" i="1" dirty="0">
                <a:solidFill>
                  <a:srgbClr val="000000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、与水平面夹角为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60°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的仰角作斜抛运动，不计空气阻力，小球从抛出点到最高点这一过程中所受合外力的冲量大小为</a:t>
            </a:r>
            <a:r>
              <a:rPr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，冲量的方向是</a:t>
            </a:r>
            <a:r>
              <a:rPr lang="zh-CN" altLang="en-US" sz="2800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4995" name="Text Box 3"/>
          <p:cNvSpPr txBox="1"/>
          <p:nvPr/>
        </p:nvSpPr>
        <p:spPr>
          <a:xfrm>
            <a:off x="838200" y="2971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解：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2051050" y="2924175"/>
          <a:ext cx="27066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850265" imgH="241300" progId="Equation.3">
                  <p:embed/>
                </p:oleObj>
              </mc:Choice>
              <mc:Fallback>
                <p:oleObj name="" r:id="rId1" imgW="850265" imgH="2413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2924175"/>
                        <a:ext cx="2706688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2484438" y="3429000"/>
          <a:ext cx="5486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1892300" imgH="431800" progId="Equation.3">
                  <p:embed/>
                </p:oleObj>
              </mc:Choice>
              <mc:Fallback>
                <p:oleObj name="" r:id="rId3" imgW="1892300" imgH="4318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3429000"/>
                        <a:ext cx="5486400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484438" y="4365625"/>
          <a:ext cx="25146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825500" imgH="431800" progId="Equation.3">
                  <p:embed/>
                </p:oleObj>
              </mc:Choice>
              <mc:Fallback>
                <p:oleObj name="" r:id="rId5" imgW="825500" imgH="431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4438" y="4365625"/>
                        <a:ext cx="2514600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900113" y="5300663"/>
            <a:ext cx="7848600" cy="1195387"/>
            <a:chOff x="336" y="3403"/>
            <a:chExt cx="4944" cy="753"/>
          </a:xfrm>
        </p:grpSpPr>
        <p:sp>
          <p:nvSpPr>
            <p:cNvPr id="19465" name="Rectangle 8"/>
            <p:cNvSpPr/>
            <p:nvPr/>
          </p:nvSpPr>
          <p:spPr>
            <a:xfrm>
              <a:off x="336" y="3648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冲量大小： 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9461" name="Object 9"/>
            <p:cNvGraphicFramePr>
              <a:graphicFrameLocks noChangeAspect="1"/>
            </p:cNvGraphicFramePr>
            <p:nvPr/>
          </p:nvGraphicFramePr>
          <p:xfrm>
            <a:off x="1463" y="3403"/>
            <a:ext cx="1010" cy="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7" imgW="520700" imgH="431800" progId="Equation.3">
                    <p:embed/>
                  </p:oleObj>
                </mc:Choice>
                <mc:Fallback>
                  <p:oleObj name="" r:id="rId7" imgW="520700" imgH="4318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63" y="3403"/>
                          <a:ext cx="1010" cy="7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Rectangle 10"/>
            <p:cNvSpPr/>
            <p:nvPr/>
          </p:nvSpPr>
          <p:spPr>
            <a:xfrm>
              <a:off x="2544" y="3648"/>
              <a:ext cx="27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方向沿 </a:t>
              </a:r>
              <a:r>
                <a:rPr lang="en-US" altLang="zh-CN" sz="32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轴负方向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endPara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p>
            <a:pPr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  </a:t>
            </a:r>
            <a:r>
              <a:rPr lang="zh-CN" altLang="en-US" sz="5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质点和质点系的动量定理</a:t>
            </a:r>
            <a:endParaRPr lang="zh-CN" altLang="en-US" sz="54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Rectangle 2"/>
          <p:cNvSpPr/>
          <p:nvPr/>
        </p:nvSpPr>
        <p:spPr>
          <a:xfrm>
            <a:off x="1214438" y="142875"/>
            <a:ext cx="58324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sz="3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冲量</a:t>
            </a:r>
            <a:endParaRPr lang="zh-CN" altLang="zh-CN" sz="3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1692275" y="4652963"/>
          <a:ext cx="27876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73100" imgH="355600" progId="Equation.3">
                  <p:embed/>
                </p:oleObj>
              </mc:Choice>
              <mc:Fallback>
                <p:oleObj name="" r:id="rId1" imgW="673100" imgH="355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4652963"/>
                        <a:ext cx="2787650" cy="10953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chemeClr val="bg1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827088" y="620713"/>
            <a:ext cx="8024813" cy="1555750"/>
            <a:chOff x="317" y="643"/>
            <a:chExt cx="5055" cy="980"/>
          </a:xfrm>
        </p:grpSpPr>
        <p:sp>
          <p:nvSpPr>
            <p:cNvPr id="1037" name="Text Box 6"/>
            <p:cNvSpPr txBox="1"/>
            <p:nvPr/>
          </p:nvSpPr>
          <p:spPr>
            <a:xfrm>
              <a:off x="317" y="643"/>
              <a:ext cx="4944" cy="9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70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sym typeface="+mn-ea"/>
                </a:rPr>
                <a:t>冲量：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力在一段时间内持续作用的效果，是由力  和力的作用时间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800" i="1" dirty="0">
                  <a:solidFill>
                    <a:srgbClr val="FF0000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t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Verdana" panose="020B0604030504040204" pitchFamily="34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两个因素决定的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.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028" name="Object 31"/>
            <p:cNvGraphicFramePr>
              <a:graphicFrameLocks noChangeAspect="1"/>
            </p:cNvGraphicFramePr>
            <p:nvPr/>
          </p:nvGraphicFramePr>
          <p:xfrm>
            <a:off x="5125" y="779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215900" imgH="266700" progId="Equation.3">
                    <p:embed/>
                  </p:oleObj>
                </mc:Choice>
                <mc:Fallback>
                  <p:oleObj name="" r:id="rId3" imgW="215900" imgH="2667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487E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25" y="779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14"/>
          <p:cNvSpPr txBox="1"/>
          <p:nvPr/>
        </p:nvSpPr>
        <p:spPr>
          <a:xfrm>
            <a:off x="899795" y="2348865"/>
            <a:ext cx="28759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恒力的冲量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14"/>
          <p:cNvSpPr txBox="1"/>
          <p:nvPr/>
        </p:nvSpPr>
        <p:spPr>
          <a:xfrm>
            <a:off x="971550" y="3789045"/>
            <a:ext cx="33159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变力的冲量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547495" y="2924810"/>
          <a:ext cx="2209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32765" imgH="203200" progId="Equation.3">
                  <p:embed/>
                </p:oleObj>
              </mc:Choice>
              <mc:Fallback>
                <p:oleObj name="" r:id="rId5" imgW="532765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495" y="2924810"/>
                        <a:ext cx="2209800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2"/>
          <p:cNvSpPr txBox="1"/>
          <p:nvPr/>
        </p:nvSpPr>
        <p:spPr>
          <a:xfrm>
            <a:off x="4037013" y="2924493"/>
            <a:ext cx="4495800" cy="493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冲量的方向与力的方向相同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Text Box 17"/>
          <p:cNvSpPr txBox="1"/>
          <p:nvPr/>
        </p:nvSpPr>
        <p:spPr>
          <a:xfrm>
            <a:off x="4572000" y="4797425"/>
            <a:ext cx="3960813" cy="873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冲量的方向是变力对时间积分的矢量方向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6021288"/>
            <a:ext cx="7452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冲量的 </a:t>
            </a:r>
            <a:r>
              <a:rPr kumimoji="0" lang="en-US" altLang="zh-CN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 SI ) </a:t>
            </a:r>
            <a:r>
              <a:rPr kumimoji="0" lang="zh-CN" altLang="en-US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单位</a:t>
            </a:r>
            <a:r>
              <a:rPr kumimoji="0" lang="en-US" altLang="zh-CN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  <a:r>
              <a:rPr kumimoji="0" lang="zh-CN" altLang="en-US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牛顿 </a:t>
            </a:r>
            <a:r>
              <a:rPr kumimoji="0" lang="en-US" altLang="zh-CN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• </a:t>
            </a:r>
            <a:r>
              <a:rPr kumimoji="0" lang="zh-CN" altLang="en-US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秒   </a:t>
            </a:r>
            <a:r>
              <a:rPr kumimoji="0" lang="en-US" altLang="zh-CN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 N • </a:t>
            </a:r>
            <a:r>
              <a:rPr kumimoji="0" lang="en-US" altLang="zh-CN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/>
              </a:rPr>
              <a:t>s)</a:t>
            </a:r>
            <a:r>
              <a:rPr kumimoji="0" lang="en-US" altLang="zh-CN" sz="2400" b="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0" cap="none" spc="0" normalizeH="0" baseline="0" noProof="0" dirty="0">
              <a:ln w="9525">
                <a:solidFill>
                  <a:srgbClr val="000000"/>
                </a:solidFill>
                <a:round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11505" y="1937385"/>
          <a:ext cx="366331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30300" imgH="228600" progId="Equation.3">
                  <p:embed/>
                </p:oleObj>
              </mc:Choice>
              <mc:Fallback>
                <p:oleObj name="" r:id="rId1" imgW="11303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505" y="1937385"/>
                        <a:ext cx="3663315" cy="739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36010" y="836295"/>
          <a:ext cx="2877185" cy="110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028065" imgH="393700" progId="Equation.3">
                  <p:embed/>
                </p:oleObj>
              </mc:Choice>
              <mc:Fallback>
                <p:oleObj name="" r:id="rId3" imgW="1028065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010" y="836295"/>
                        <a:ext cx="2877185" cy="1101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13"/>
          <p:cNvSpPr/>
          <p:nvPr/>
        </p:nvSpPr>
        <p:spPr>
          <a:xfrm>
            <a:off x="1143000" y="142875"/>
            <a:ext cx="32146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质点的动量定理</a:t>
            </a:r>
            <a:endParaRPr lang="zh-CN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4500245" y="2051050"/>
            <a:ext cx="41827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质点动量定理的微分形式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539433" y="2852738"/>
            <a:ext cx="7252335" cy="1040130"/>
            <a:chOff x="755576" y="5589240"/>
            <a:chExt cx="7252102" cy="1039610"/>
          </a:xfrm>
        </p:grpSpPr>
        <p:sp>
          <p:nvSpPr>
            <p:cNvPr id="2058" name="Text Box 7"/>
            <p:cNvSpPr txBox="1"/>
            <p:nvPr/>
          </p:nvSpPr>
          <p:spPr>
            <a:xfrm>
              <a:off x="755576" y="5589240"/>
              <a:ext cx="7252102" cy="1039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</a:rPr>
                <a:t>    在称为合外力的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元冲量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，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时间内质点动量的微增量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2052" name="Object 12"/>
            <p:cNvGraphicFramePr/>
            <p:nvPr/>
          </p:nvGraphicFramePr>
          <p:xfrm>
            <a:off x="971600" y="5589240"/>
            <a:ext cx="648072" cy="493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66065" imgH="203200" progId="Equation.KSEE3">
                    <p:embed/>
                  </p:oleObj>
                </mc:Choice>
                <mc:Fallback>
                  <p:oleObj name="" r:id="rId5" imgW="266065" imgH="203200" progId="Equation.KSEE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1600" y="5589240"/>
                          <a:ext cx="648072" cy="4937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13"/>
            <p:cNvGraphicFramePr/>
            <p:nvPr/>
          </p:nvGraphicFramePr>
          <p:xfrm>
            <a:off x="5364088" y="5589240"/>
            <a:ext cx="576064" cy="576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7" imgW="203200" imgH="203200" progId="Equation.KSEE3">
                    <p:embed/>
                  </p:oleObj>
                </mc:Choice>
                <mc:Fallback>
                  <p:oleObj name="" r:id="rId7" imgW="203200" imgH="203200" progId="Equation.KSEE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64088" y="5589240"/>
                          <a:ext cx="576064" cy="5760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3850" y="1040440"/>
            <a:ext cx="3352165" cy="54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根据牛顿第二定律：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95605" y="5120640"/>
          <a:ext cx="475234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1433830" imgH="355600" progId="Equation.3">
                  <p:embed/>
                </p:oleObj>
              </mc:Choice>
              <mc:Fallback>
                <p:oleObj name="" r:id="rId11" imgW="1433830" imgH="355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605" y="5120640"/>
                        <a:ext cx="4752340" cy="9906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rgbClr val="FFFFFF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/>
          <p:nvPr>
            <p:custDataLst>
              <p:tags r:id="rId13"/>
            </p:custDataLst>
          </p:nvPr>
        </p:nvSpPr>
        <p:spPr>
          <a:xfrm>
            <a:off x="5579745" y="5210810"/>
            <a:ext cx="330327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质点动量定理的积分形式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7"/>
          <p:cNvSpPr txBox="1"/>
          <p:nvPr>
            <p:custDataLst>
              <p:tags r:id="rId14"/>
            </p:custDataLst>
          </p:nvPr>
        </p:nvSpPr>
        <p:spPr>
          <a:xfrm>
            <a:off x="606425" y="3923030"/>
            <a:ext cx="7839075" cy="10401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若合外力对质点作用的时间由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，根据变力冲量的计算方法，合外力的冲量为：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utoUpdateAnimBg="0"/>
      <p:bldP spid="16" grpId="0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13"/>
          <p:cNvSpPr/>
          <p:nvPr/>
        </p:nvSpPr>
        <p:spPr>
          <a:xfrm>
            <a:off x="1143000" y="142875"/>
            <a:ext cx="32146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质点的动量定理</a:t>
            </a:r>
            <a:endParaRPr lang="zh-CN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15795" y="908685"/>
          <a:ext cx="4671060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433830" imgH="355600" progId="Equation.3">
                  <p:embed/>
                </p:oleObj>
              </mc:Choice>
              <mc:Fallback>
                <p:oleObj name="" r:id="rId1" imgW="1433830" imgH="355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5795" y="908685"/>
                        <a:ext cx="4671060" cy="97409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rgbClr val="FFFFFF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/>
          <p:nvPr/>
        </p:nvSpPr>
        <p:spPr>
          <a:xfrm>
            <a:off x="323850" y="2276475"/>
            <a:ext cx="8602663" cy="1200150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质点的</a:t>
            </a: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</a:rPr>
              <a:t>动量定理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　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在给定的时间间隔内，外力作用在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质点</a:t>
            </a:r>
            <a:r>
              <a:rPr lang="zh-CN" altLang="en-US" sz="2800" b="1" dirty="0">
                <a:solidFill>
                  <a:srgbClr val="1C1C1C"/>
                </a:solidFill>
                <a:latin typeface="Arial" panose="020B0604020202020204" pitchFamily="34" charset="0"/>
              </a:rPr>
              <a:t>上的冲量，等于质点在此时间内动量的增量．</a:t>
            </a:r>
            <a:endParaRPr lang="zh-CN" altLang="en-US" sz="2800" b="1" dirty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23528" y="3717131"/>
            <a:ext cx="8820472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合外力的时间积累的效果，是使质点的动量发生变化</a:t>
            </a:r>
            <a:r>
              <a:rPr kumimoji="0" lang="en-US" altLang="zh-CN" sz="2800" i="0" u="none" strike="noStrike" kern="10" cap="none" spc="0" normalizeH="0" baseline="0" noProof="0" dirty="0" smtClean="0">
                <a:ln w="9525">
                  <a:solidFill>
                    <a:srgbClr val="000000"/>
                  </a:solidFill>
                  <a:round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kumimoji="0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500063" y="4440238"/>
            <a:ext cx="2717800" cy="579437"/>
            <a:chOff x="813" y="961"/>
            <a:chExt cx="1712" cy="365"/>
          </a:xfrm>
        </p:grpSpPr>
        <p:sp>
          <p:nvSpPr>
            <p:cNvPr id="4114" name="Text Box 3"/>
            <p:cNvSpPr txBox="1"/>
            <p:nvPr>
              <p:custDataLst>
                <p:tags r:id="rId3"/>
              </p:custDataLst>
            </p:nvPr>
          </p:nvSpPr>
          <p:spPr>
            <a:xfrm>
              <a:off x="813" y="961"/>
              <a:ext cx="104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32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zh-CN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动量</a:t>
              </a:r>
              <a:endPara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4103" name="Object 4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1623" y="1006"/>
            <a:ext cx="90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482600" imgH="203200" progId="Equation.3">
                    <p:embed/>
                  </p:oleObj>
                </mc:Choice>
                <mc:Fallback>
                  <p:oleObj name="" r:id="rId5" imgW="482600" imgH="203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23" y="1006"/>
                          <a:ext cx="902" cy="315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EDFFD2"/>
                            </a:gs>
                            <a:gs pos="50000">
                              <a:srgbClr val="FFFFFF"/>
                            </a:gs>
                            <a:gs pos="100000">
                              <a:srgbClr val="EDFFD2"/>
                            </a:gs>
                          </a:gsLst>
                          <a:lin ang="5400000" scaled="1"/>
                          <a:tileRect/>
                        </a:gradFill>
                        <a:ln w="3175" cap="flat" cmpd="sng">
                          <a:solidFill>
                            <a:srgbClr val="00808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18"/>
          <p:cNvSpPr txBox="1"/>
          <p:nvPr>
            <p:custDataLst>
              <p:tags r:id="rId7"/>
            </p:custDataLst>
          </p:nvPr>
        </p:nvSpPr>
        <p:spPr>
          <a:xfrm>
            <a:off x="899160" y="5156835"/>
            <a:ext cx="6870700" cy="10401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动量指两个物体相互作用持续一段时间的过程中，在物体间传递着的物理量。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5" name="Rectangle 13"/>
          <p:cNvSpPr/>
          <p:nvPr/>
        </p:nvSpPr>
        <p:spPr>
          <a:xfrm>
            <a:off x="1143000" y="142875"/>
            <a:ext cx="61061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zh-CN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质点的动量定理的分量形式</a:t>
            </a:r>
            <a:endParaRPr lang="zh-CN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 Box 9"/>
          <p:cNvSpPr txBox="1"/>
          <p:nvPr/>
        </p:nvSpPr>
        <p:spPr>
          <a:xfrm>
            <a:off x="296863" y="2796540"/>
            <a:ext cx="5257800" cy="632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在直角坐标系中的分量式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grpSp>
        <p:nvGrpSpPr>
          <p:cNvPr id="3" name="组合 17"/>
          <p:cNvGrpSpPr/>
          <p:nvPr/>
        </p:nvGrpSpPr>
        <p:grpSpPr>
          <a:xfrm>
            <a:off x="297180" y="4136073"/>
            <a:ext cx="5214938" cy="2303462"/>
            <a:chOff x="285750" y="4000500"/>
            <a:chExt cx="5214938" cy="2303463"/>
          </a:xfrm>
        </p:grpSpPr>
        <p:sp>
          <p:nvSpPr>
            <p:cNvPr id="4112" name="AutoShape 3"/>
            <p:cNvSpPr/>
            <p:nvPr/>
          </p:nvSpPr>
          <p:spPr>
            <a:xfrm>
              <a:off x="1357313" y="4357688"/>
              <a:ext cx="285750" cy="1525587"/>
            </a:xfrm>
            <a:prstGeom prst="leftBrace">
              <a:avLst>
                <a:gd name="adj1" fmla="val 5408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13" name="Text Box 8"/>
            <p:cNvSpPr txBox="1"/>
            <p:nvPr/>
          </p:nvSpPr>
          <p:spPr>
            <a:xfrm>
              <a:off x="285750" y="4572000"/>
              <a:ext cx="1071563" cy="9540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Clr>
                  <a:srgbClr val="800080"/>
                </a:buClr>
                <a:buFont typeface="Wingdings" panose="05000000000000000000" pitchFamily="2" charset="2"/>
              </a:pPr>
              <a:r>
                <a:rPr lang="zh-CN" altLang="en-US" sz="28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分量表示</a:t>
              </a:r>
              <a:endPara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4099" name="Object 12"/>
            <p:cNvGraphicFramePr>
              <a:graphicFrameLocks noChangeAspect="1"/>
            </p:cNvGraphicFramePr>
            <p:nvPr/>
          </p:nvGraphicFramePr>
          <p:xfrm>
            <a:off x="1643063" y="4714875"/>
            <a:ext cx="3616325" cy="78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1637665" imgH="355600" progId="Equation.3">
                    <p:embed/>
                  </p:oleObj>
                </mc:Choice>
                <mc:Fallback>
                  <p:oleObj name="" r:id="rId1" imgW="1637665" imgH="355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43063" y="4714875"/>
                          <a:ext cx="3616325" cy="7858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13"/>
            <p:cNvGraphicFramePr>
              <a:graphicFrameLocks noChangeAspect="1"/>
            </p:cNvGraphicFramePr>
            <p:nvPr/>
          </p:nvGraphicFramePr>
          <p:xfrm>
            <a:off x="1785938" y="5500688"/>
            <a:ext cx="3643312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" imgW="1612900" imgH="355600" progId="Equation.3">
                    <p:embed/>
                  </p:oleObj>
                </mc:Choice>
                <mc:Fallback>
                  <p:oleObj name="" r:id="rId3" imgW="1612900" imgH="355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85938" y="5500688"/>
                          <a:ext cx="3643312" cy="803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4"/>
            <p:cNvGraphicFramePr>
              <a:graphicFrameLocks noChangeAspect="1"/>
            </p:cNvGraphicFramePr>
            <p:nvPr/>
          </p:nvGraphicFramePr>
          <p:xfrm>
            <a:off x="1714500" y="4000500"/>
            <a:ext cx="3786188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612900" imgH="355600" progId="Equation.3">
                    <p:embed/>
                  </p:oleObj>
                </mc:Choice>
                <mc:Fallback>
                  <p:oleObj name="" r:id="rId5" imgW="1612900" imgH="355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4500" y="4000500"/>
                          <a:ext cx="3786188" cy="8350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9" name="Object 5"/>
          <p:cNvGraphicFramePr>
            <a:graphicFrameLocks noChangeAspect="1"/>
          </p:cNvGraphicFramePr>
          <p:nvPr/>
        </p:nvGraphicFramePr>
        <p:xfrm>
          <a:off x="1593215" y="3444875"/>
          <a:ext cx="307213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167765" imgH="254000" progId="Equation.3">
                  <p:embed/>
                </p:oleObj>
              </mc:Choice>
              <mc:Fallback>
                <p:oleObj name="" r:id="rId7" imgW="1167765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3215" y="3444875"/>
                        <a:ext cx="3072130" cy="80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>
          <a:xfrm>
            <a:off x="5689918" y="3701098"/>
            <a:ext cx="3071812" cy="1693862"/>
            <a:chOff x="4004" y="1803"/>
            <a:chExt cx="1409" cy="1067"/>
          </a:xfrm>
        </p:grpSpPr>
        <p:sp>
          <p:nvSpPr>
            <p:cNvPr id="4110" name="Rectangle 5"/>
            <p:cNvSpPr/>
            <p:nvPr/>
          </p:nvSpPr>
          <p:spPr>
            <a:xfrm>
              <a:off x="4004" y="2253"/>
              <a:ext cx="1409" cy="617"/>
            </a:xfrm>
            <a:prstGeom prst="rect">
              <a:avLst/>
            </a:prstGeom>
            <a:solidFill>
              <a:srgbClr val="EDFFD2"/>
            </a:solid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Arial" panose="020B0604020202020204" pitchFamily="34" charset="0"/>
                </a:rPr>
                <a:t>某方向受到冲量，该方向上动量就增加．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4036" y="1803"/>
              <a:ext cx="697" cy="373"/>
            </a:xfrm>
            <a:prstGeom prst="rect">
              <a:avLst/>
            </a:prstGeom>
            <a:gradFill rotWithShape="1">
              <a:gsLst>
                <a:gs pos="0">
                  <a:srgbClr val="EDFFD2"/>
                </a:gs>
                <a:gs pos="50000">
                  <a:schemeClr val="bg1"/>
                </a:gs>
                <a:gs pos="100000">
                  <a:srgbClr val="EDFFD2"/>
                </a:gs>
              </a:gsLst>
              <a:lin ang="5400000" scaled="1"/>
            </a:gradFill>
            <a:ln w="12700" algn="ctr">
              <a:solidFill>
                <a:srgbClr val="00808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ctr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 dirty="0">
                  <a:solidFill>
                    <a:srgbClr val="CC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说明</a:t>
              </a:r>
              <a:endParaRPr kumimoji="0" lang="zh-CN" altLang="en-US" sz="3200" b="1" kern="1200" cap="none" spc="0" normalizeH="0" baseline="0" noProof="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5" name="Object 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19885" y="908685"/>
          <a:ext cx="4671060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0" imgW="1433830" imgH="355600" progId="Equation.3">
                  <p:embed/>
                </p:oleObj>
              </mc:Choice>
              <mc:Fallback>
                <p:oleObj name="" r:id="rId10" imgW="1433830" imgH="355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19885" y="908685"/>
                        <a:ext cx="4671060" cy="97409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rgbClr val="FFFFFF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9"/>
          <p:cNvSpPr txBox="1"/>
          <p:nvPr>
            <p:custDataLst>
              <p:tags r:id="rId12"/>
            </p:custDataLst>
          </p:nvPr>
        </p:nvSpPr>
        <p:spPr>
          <a:xfrm>
            <a:off x="1691640" y="2023110"/>
            <a:ext cx="3726180" cy="632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1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动量定理是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矢量式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30" name="Rectangle 20"/>
          <p:cNvSpPr/>
          <p:nvPr/>
        </p:nvSpPr>
        <p:spPr>
          <a:xfrm>
            <a:off x="2057400" y="152400"/>
            <a:ext cx="487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</a:rPr>
              <a:t>讨论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31" name="Rectangle 16"/>
          <p:cNvSpPr/>
          <p:nvPr/>
        </p:nvSpPr>
        <p:spPr>
          <a:xfrm>
            <a:off x="4362133" y="193358"/>
            <a:ext cx="2571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平均冲力</a:t>
            </a:r>
            <a:endParaRPr lang="zh-CN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5003800" y="3213100"/>
            <a:ext cx="3886200" cy="3048000"/>
            <a:chOff x="3120" y="2160"/>
            <a:chExt cx="2448" cy="1920"/>
          </a:xfrm>
        </p:grpSpPr>
        <p:sp>
          <p:nvSpPr>
            <p:cNvPr id="5142" name="Rectangle 37"/>
            <p:cNvSpPr/>
            <p:nvPr/>
          </p:nvSpPr>
          <p:spPr>
            <a:xfrm>
              <a:off x="3120" y="2160"/>
              <a:ext cx="2448" cy="19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5143" name="Group 72"/>
            <p:cNvGrpSpPr/>
            <p:nvPr/>
          </p:nvGrpSpPr>
          <p:grpSpPr>
            <a:xfrm>
              <a:off x="3165" y="2251"/>
              <a:ext cx="1773" cy="1829"/>
              <a:chOff x="3213" y="2203"/>
              <a:chExt cx="1773" cy="1829"/>
            </a:xfrm>
          </p:grpSpPr>
          <p:sp>
            <p:nvSpPr>
              <p:cNvPr id="5144" name="Line 39"/>
              <p:cNvSpPr/>
              <p:nvPr/>
            </p:nvSpPr>
            <p:spPr>
              <a:xfrm flipV="1">
                <a:off x="3546" y="2345"/>
                <a:ext cx="1" cy="1397"/>
              </a:xfrm>
              <a:prstGeom prst="line">
                <a:avLst/>
              </a:prstGeom>
              <a:ln w="19050" cap="flat" cmpd="sng">
                <a:solidFill>
                  <a:srgbClr val="003300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5145" name="Line 40"/>
              <p:cNvSpPr/>
              <p:nvPr/>
            </p:nvSpPr>
            <p:spPr>
              <a:xfrm flipH="1">
                <a:off x="3546" y="2674"/>
                <a:ext cx="720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5124" name="Object 7"/>
              <p:cNvGraphicFramePr>
                <a:graphicFrameLocks noChangeAspect="1"/>
              </p:cNvGraphicFramePr>
              <p:nvPr/>
            </p:nvGraphicFramePr>
            <p:xfrm>
              <a:off x="3213" y="2475"/>
              <a:ext cx="375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1" imgW="152400" imgH="177800" progId="Equation.3">
                      <p:embed/>
                    </p:oleObj>
                  </mc:Choice>
                  <mc:Fallback>
                    <p:oleObj name="" r:id="rId1" imgW="152400" imgH="1778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213" y="2475"/>
                            <a:ext cx="375" cy="4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5" name="Object 8"/>
              <p:cNvGraphicFramePr>
                <a:graphicFrameLocks noChangeAspect="1"/>
              </p:cNvGraphicFramePr>
              <p:nvPr/>
            </p:nvGraphicFramePr>
            <p:xfrm>
              <a:off x="4506" y="3660"/>
              <a:ext cx="300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3" imgW="114300" imgH="165100" progId="Equation.3">
                      <p:embed/>
                    </p:oleObj>
                  </mc:Choice>
                  <mc:Fallback>
                    <p:oleObj name="" r:id="rId3" imgW="114300" imgH="1651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506" y="3660"/>
                            <a:ext cx="300" cy="3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6" name="Freeform 44" descr="深色下对角线"/>
              <p:cNvSpPr/>
              <p:nvPr/>
            </p:nvSpPr>
            <p:spPr>
              <a:xfrm>
                <a:off x="3978" y="2641"/>
                <a:ext cx="624" cy="1101"/>
              </a:xfrm>
              <a:custGeom>
                <a:avLst/>
                <a:gdLst>
                  <a:gd name="txL" fmla="*/ 0 w 624"/>
                  <a:gd name="txT" fmla="*/ 0 h 1101"/>
                  <a:gd name="txR" fmla="*/ 624 w 624"/>
                  <a:gd name="txB" fmla="*/ 1101 h 1101"/>
                </a:gdLst>
                <a:ahLst/>
                <a:cxnLst>
                  <a:cxn ang="0">
                    <a:pos x="0" y="1101"/>
                  </a:cxn>
                  <a:cxn ang="0">
                    <a:pos x="99" y="731"/>
                  </a:cxn>
                  <a:cxn ang="0">
                    <a:pos x="168" y="400"/>
                  </a:cxn>
                  <a:cxn ang="0">
                    <a:pos x="288" y="33"/>
                  </a:cxn>
                  <a:cxn ang="0">
                    <a:pos x="445" y="600"/>
                  </a:cxn>
                  <a:cxn ang="0">
                    <a:pos x="514" y="853"/>
                  </a:cxn>
                  <a:cxn ang="0">
                    <a:pos x="624" y="1101"/>
                  </a:cxn>
                </a:cxnLst>
                <a:rect l="txL" t="txT" r="txR" b="txB"/>
                <a:pathLst>
                  <a:path w="624" h="1101">
                    <a:moveTo>
                      <a:pt x="0" y="1101"/>
                    </a:moveTo>
                    <a:cubicBezTo>
                      <a:pt x="16" y="1039"/>
                      <a:pt x="71" y="848"/>
                      <a:pt x="99" y="731"/>
                    </a:cubicBezTo>
                    <a:cubicBezTo>
                      <a:pt x="127" y="614"/>
                      <a:pt x="137" y="516"/>
                      <a:pt x="168" y="400"/>
                    </a:cubicBezTo>
                    <a:cubicBezTo>
                      <a:pt x="199" y="284"/>
                      <a:pt x="242" y="0"/>
                      <a:pt x="288" y="33"/>
                    </a:cubicBezTo>
                    <a:cubicBezTo>
                      <a:pt x="334" y="66"/>
                      <a:pt x="407" y="463"/>
                      <a:pt x="445" y="600"/>
                    </a:cubicBezTo>
                    <a:cubicBezTo>
                      <a:pt x="483" y="737"/>
                      <a:pt x="484" y="769"/>
                      <a:pt x="514" y="853"/>
                    </a:cubicBezTo>
                    <a:cubicBezTo>
                      <a:pt x="544" y="937"/>
                      <a:pt x="601" y="1049"/>
                      <a:pt x="624" y="1101"/>
                    </a:cubicBezTo>
                  </a:path>
                </a:pathLst>
              </a:custGeom>
              <a:pattFill prst="dkDnDiag">
                <a:fgClr>
                  <a:srgbClr val="F9CECB">
                    <a:alpha val="100000"/>
                  </a:srgbClr>
                </a:fgClr>
                <a:bgClr>
                  <a:srgbClr val="FFFFFF">
                    <a:alpha val="100000"/>
                  </a:srgbClr>
                </a:bgClr>
              </a:patt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5126" name="Object 9"/>
              <p:cNvGraphicFramePr>
                <a:graphicFrameLocks noChangeAspect="1"/>
              </p:cNvGraphicFramePr>
              <p:nvPr/>
            </p:nvGraphicFramePr>
            <p:xfrm>
              <a:off x="3259" y="2203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5" imgW="228600" imgH="228600" progId="Equation.3">
                      <p:embed/>
                    </p:oleObj>
                  </mc:Choice>
                  <mc:Fallback>
                    <p:oleObj name="" r:id="rId5" imgW="228600" imgH="2286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59" y="2203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7" name="Object 10"/>
              <p:cNvGraphicFramePr>
                <a:graphicFrameLocks noChangeAspect="1"/>
              </p:cNvGraphicFramePr>
              <p:nvPr/>
            </p:nvGraphicFramePr>
            <p:xfrm>
              <a:off x="4842" y="3504"/>
              <a:ext cx="121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7" imgW="114300" imgH="215900" progId="Equation.3">
                      <p:embed/>
                    </p:oleObj>
                  </mc:Choice>
                  <mc:Fallback>
                    <p:oleObj name="" r:id="rId7" imgW="114300" imgH="2159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842" y="3504"/>
                            <a:ext cx="121" cy="2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8" name="Object 11"/>
              <p:cNvGraphicFramePr>
                <a:graphicFrameLocks noChangeAspect="1"/>
              </p:cNvGraphicFramePr>
              <p:nvPr/>
            </p:nvGraphicFramePr>
            <p:xfrm>
              <a:off x="3354" y="3648"/>
              <a:ext cx="225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9" imgW="127000" imgH="139700" progId="Equation.3">
                      <p:embed/>
                    </p:oleObj>
                  </mc:Choice>
                  <mc:Fallback>
                    <p:oleObj name="" r:id="rId9" imgW="127000" imgH="1397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354" y="3648"/>
                            <a:ext cx="225" cy="2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7" name="Line 49"/>
              <p:cNvSpPr/>
              <p:nvPr/>
            </p:nvSpPr>
            <p:spPr>
              <a:xfrm>
                <a:off x="3546" y="3742"/>
                <a:ext cx="1440" cy="2"/>
              </a:xfrm>
              <a:prstGeom prst="line">
                <a:avLst/>
              </a:prstGeom>
              <a:ln w="19050" cap="flat" cmpd="sng">
                <a:solidFill>
                  <a:srgbClr val="003300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5129" name="Object 12"/>
              <p:cNvGraphicFramePr>
                <a:graphicFrameLocks noChangeAspect="1"/>
              </p:cNvGraphicFramePr>
              <p:nvPr/>
            </p:nvGraphicFramePr>
            <p:xfrm>
              <a:off x="3878" y="3696"/>
              <a:ext cx="19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1" imgW="127000" imgH="215265" progId="Equation.3">
                      <p:embed/>
                    </p:oleObj>
                  </mc:Choice>
                  <mc:Fallback>
                    <p:oleObj name="" r:id="rId11" imgW="127000" imgH="215265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878" y="3696"/>
                            <a:ext cx="197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70"/>
          <p:cNvGrpSpPr/>
          <p:nvPr/>
        </p:nvGrpSpPr>
        <p:grpSpPr>
          <a:xfrm>
            <a:off x="5076825" y="4651375"/>
            <a:ext cx="2174875" cy="1154113"/>
            <a:chOff x="3312" y="2976"/>
            <a:chExt cx="1370" cy="727"/>
          </a:xfrm>
        </p:grpSpPr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3312" y="2976"/>
            <a:ext cx="33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3" imgW="127000" imgH="152400" progId="Equation.3">
                    <p:embed/>
                  </p:oleObj>
                </mc:Choice>
                <mc:Fallback>
                  <p:oleObj name="" r:id="rId13" imgW="127000" imgH="1524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12" y="2976"/>
                          <a:ext cx="334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Freeform 48"/>
            <p:cNvSpPr/>
            <p:nvPr/>
          </p:nvSpPr>
          <p:spPr>
            <a:xfrm>
              <a:off x="3647" y="3156"/>
              <a:ext cx="1022" cy="12"/>
            </a:xfrm>
            <a:custGeom>
              <a:avLst/>
              <a:gdLst>
                <a:gd name="txL" fmla="*/ 0 w 1022"/>
                <a:gd name="txT" fmla="*/ 0 h 12"/>
                <a:gd name="txR" fmla="*/ 1022 w 1022"/>
                <a:gd name="txB" fmla="*/ 12 h 12"/>
              </a:gdLst>
              <a:ahLst/>
              <a:cxnLst>
                <a:cxn ang="0">
                  <a:pos x="0" y="12"/>
                </a:cxn>
                <a:cxn ang="0">
                  <a:pos x="1022" y="0"/>
                </a:cxn>
              </a:cxnLst>
              <a:rect l="txL" t="txT" r="txR" b="txB"/>
              <a:pathLst>
                <a:path w="1022" h="12">
                  <a:moveTo>
                    <a:pt x="0" y="12"/>
                  </a:moveTo>
                  <a:lnTo>
                    <a:pt x="1022" y="0"/>
                  </a:lnTo>
                </a:path>
              </a:pathLst>
            </a:custGeom>
            <a:noFill/>
            <a:ln w="28575" cap="flat" cmpd="sng">
              <a:solidFill>
                <a:srgbClr val="D60093">
                  <a:alpha val="100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1" name="Rectangle 68"/>
            <p:cNvSpPr/>
            <p:nvPr/>
          </p:nvSpPr>
          <p:spPr>
            <a:xfrm>
              <a:off x="4058" y="3163"/>
              <a:ext cx="624" cy="540"/>
            </a:xfrm>
            <a:prstGeom prst="rect">
              <a:avLst/>
            </a:prstGeom>
            <a:solidFill>
              <a:srgbClr val="FBE9F2">
                <a:alpha val="50195"/>
              </a:srgbClr>
            </a:solidFill>
            <a:ln w="9525" cap="flat" cmpd="sng">
              <a:solidFill>
                <a:srgbClr val="CC00CC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5134" name="Text Box 23"/>
          <p:cNvSpPr txBox="1"/>
          <p:nvPr/>
        </p:nvSpPr>
        <p:spPr>
          <a:xfrm>
            <a:off x="1187450" y="188913"/>
            <a:ext cx="3057525" cy="588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动量定理的应用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Text Box 4"/>
          <p:cNvSpPr txBox="1"/>
          <p:nvPr/>
        </p:nvSpPr>
        <p:spPr>
          <a:xfrm>
            <a:off x="323850" y="981075"/>
            <a:ext cx="8661400" cy="566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打击碰撞的力作用时间短，力很大且瞬变，称为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冲力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1010" name="Object 4"/>
          <p:cNvGraphicFramePr>
            <a:graphicFrameLocks noChangeAspect="1"/>
          </p:cNvGraphicFramePr>
          <p:nvPr/>
        </p:nvGraphicFramePr>
        <p:xfrm>
          <a:off x="250825" y="3284538"/>
          <a:ext cx="44672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1536065" imgH="571500" progId="Equation.3">
                  <p:embed/>
                </p:oleObj>
              </mc:Choice>
              <mc:Fallback>
                <p:oleObj name="" r:id="rId15" imgW="1536065" imgH="571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0825" y="3284538"/>
                        <a:ext cx="4467225" cy="165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/>
          <p:nvPr/>
        </p:nvSpPr>
        <p:spPr>
          <a:xfrm>
            <a:off x="539750" y="1628775"/>
            <a:ext cx="7920038" cy="151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冲力的瞬时值一般很难测定，但应用质点动量定理的积分形式，求出平均冲力，可满足一般实用需要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5" name="组合 47"/>
          <p:cNvGrpSpPr/>
          <p:nvPr/>
        </p:nvGrpSpPr>
        <p:grpSpPr>
          <a:xfrm>
            <a:off x="2339975" y="3573463"/>
            <a:ext cx="2447925" cy="2744787"/>
            <a:chOff x="2339752" y="3573016"/>
            <a:chExt cx="2448272" cy="2745015"/>
          </a:xfrm>
        </p:grpSpPr>
        <p:sp>
          <p:nvSpPr>
            <p:cNvPr id="5138" name="云形标注 45"/>
            <p:cNvSpPr/>
            <p:nvPr/>
          </p:nvSpPr>
          <p:spPr>
            <a:xfrm>
              <a:off x="2627784" y="3573016"/>
              <a:ext cx="2160240" cy="1368152"/>
            </a:xfrm>
            <a:prstGeom prst="cloudCallout">
              <a:avLst>
                <a:gd name="adj1" fmla="val -36176"/>
                <a:gd name="adj2" fmla="val 101764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39" name="Rectangle 16"/>
            <p:cNvSpPr/>
            <p:nvPr/>
          </p:nvSpPr>
          <p:spPr>
            <a:xfrm>
              <a:off x="2339752" y="5733256"/>
              <a:ext cx="1152128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方便</a:t>
              </a:r>
              <a:endPara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58" name="Group 2"/>
          <p:cNvGrpSpPr/>
          <p:nvPr/>
        </p:nvGrpSpPr>
        <p:grpSpPr>
          <a:xfrm>
            <a:off x="2411413" y="836613"/>
            <a:ext cx="3886200" cy="2438400"/>
            <a:chOff x="3120" y="528"/>
            <a:chExt cx="2448" cy="1536"/>
          </a:xfrm>
        </p:grpSpPr>
        <p:sp>
          <p:nvSpPr>
            <p:cNvPr id="6183" name="Rectangle 3"/>
            <p:cNvSpPr/>
            <p:nvPr/>
          </p:nvSpPr>
          <p:spPr>
            <a:xfrm>
              <a:off x="3120" y="528"/>
              <a:ext cx="2448" cy="15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6184" name="Group 4"/>
            <p:cNvGrpSpPr/>
            <p:nvPr/>
          </p:nvGrpSpPr>
          <p:grpSpPr>
            <a:xfrm>
              <a:off x="3264" y="1488"/>
              <a:ext cx="2160" cy="240"/>
              <a:chOff x="3264" y="1488"/>
              <a:chExt cx="2160" cy="240"/>
            </a:xfrm>
          </p:grpSpPr>
          <p:sp>
            <p:nvSpPr>
              <p:cNvPr id="6185" name="AutoShape 5" descr="栎木"/>
              <p:cNvSpPr/>
              <p:nvPr/>
            </p:nvSpPr>
            <p:spPr>
              <a:xfrm>
                <a:off x="3264" y="1488"/>
                <a:ext cx="2160" cy="240"/>
              </a:xfrm>
              <a:prstGeom prst="cube">
                <a:avLst>
                  <a:gd name="adj" fmla="val 80208"/>
                </a:avLst>
              </a:prstGeom>
              <a:blipFill rotWithShape="0">
                <a:blip r:embed="rId1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6186" name="AutoShape 6" descr="纸莎草纸"/>
              <p:cNvSpPr/>
              <p:nvPr/>
            </p:nvSpPr>
            <p:spPr>
              <a:xfrm>
                <a:off x="3264" y="1488"/>
                <a:ext cx="2159" cy="206"/>
              </a:xfrm>
              <a:prstGeom prst="parallelogram">
                <a:avLst>
                  <a:gd name="adj" fmla="val 95153"/>
                </a:avLst>
              </a:prstGeom>
              <a:blipFill rotWithShape="0">
                <a:blip r:embed="rId2"/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4" name="Group 7"/>
          <p:cNvGrpSpPr/>
          <p:nvPr/>
        </p:nvGrpSpPr>
        <p:grpSpPr>
          <a:xfrm>
            <a:off x="3043238" y="1762125"/>
            <a:ext cx="1143000" cy="914400"/>
            <a:chOff x="3648" y="1056"/>
            <a:chExt cx="720" cy="576"/>
          </a:xfrm>
        </p:grpSpPr>
        <p:sp>
          <p:nvSpPr>
            <p:cNvPr id="6182" name="Line 8"/>
            <p:cNvSpPr/>
            <p:nvPr/>
          </p:nvSpPr>
          <p:spPr>
            <a:xfrm>
              <a:off x="3744" y="1152"/>
              <a:ext cx="624" cy="480"/>
            </a:xfrm>
            <a:prstGeom prst="line">
              <a:avLst/>
            </a:prstGeom>
            <a:ln w="22225" cap="flat" cmpd="sng">
              <a:solidFill>
                <a:srgbClr val="3333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6157" name="Object 21"/>
            <p:cNvGraphicFramePr>
              <a:graphicFrameLocks noChangeAspect="1"/>
            </p:cNvGraphicFramePr>
            <p:nvPr/>
          </p:nvGraphicFramePr>
          <p:xfrm>
            <a:off x="3648" y="105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" imgW="381000" imgH="390525" progId="MS_ClipArt_Gallery.2">
                    <p:embed/>
                  </p:oleObj>
                </mc:Choice>
                <mc:Fallback>
                  <p:oleObj name="" r:id="rId3" imgW="381000" imgH="390525" progId="MS_ClipArt_Gallery.2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48" y="105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08" name="Object 2"/>
          <p:cNvGraphicFramePr>
            <a:graphicFrameLocks noChangeAspect="1"/>
          </p:cNvGraphicFramePr>
          <p:nvPr/>
        </p:nvGraphicFramePr>
        <p:xfrm>
          <a:off x="2814638" y="1990725"/>
          <a:ext cx="8302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66065" imgH="215900" progId="Equation.3">
                  <p:embed/>
                </p:oleObj>
              </mc:Choice>
              <mc:Fallback>
                <p:oleObj name="" r:id="rId5" imgW="266065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4638" y="1990725"/>
                        <a:ext cx="830262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9" name="Object 3"/>
          <p:cNvGraphicFramePr>
            <a:graphicFrameLocks noChangeAspect="1"/>
          </p:cNvGraphicFramePr>
          <p:nvPr/>
        </p:nvGraphicFramePr>
        <p:xfrm>
          <a:off x="4840288" y="1990725"/>
          <a:ext cx="8699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79400" imgH="215900" progId="Equation.3">
                  <p:embed/>
                </p:oleObj>
              </mc:Choice>
              <mc:Fallback>
                <p:oleObj name="" r:id="rId7" imgW="27940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0288" y="1990725"/>
                        <a:ext cx="869950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2"/>
          <p:cNvGrpSpPr/>
          <p:nvPr/>
        </p:nvGrpSpPr>
        <p:grpSpPr>
          <a:xfrm>
            <a:off x="3043238" y="1762125"/>
            <a:ext cx="1295400" cy="1066800"/>
            <a:chOff x="3648" y="1056"/>
            <a:chExt cx="816" cy="672"/>
          </a:xfrm>
        </p:grpSpPr>
        <p:graphicFrame>
          <p:nvGraphicFramePr>
            <p:cNvPr id="6155" name="Object 19"/>
            <p:cNvGraphicFramePr>
              <a:graphicFrameLocks noChangeAspect="1"/>
            </p:cNvGraphicFramePr>
            <p:nvPr/>
          </p:nvGraphicFramePr>
          <p:xfrm>
            <a:off x="4276" y="1536"/>
            <a:ext cx="1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9" imgW="381000" imgH="390525" progId="MS_ClipArt_Gallery.2">
                    <p:embed/>
                  </p:oleObj>
                </mc:Choice>
                <mc:Fallback>
                  <p:oleObj name="" r:id="rId9" imgW="381000" imgH="390525" progId="MS_ClipArt_Gallery.2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76" y="1536"/>
                          <a:ext cx="1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9" name="Group 14"/>
            <p:cNvGrpSpPr/>
            <p:nvPr/>
          </p:nvGrpSpPr>
          <p:grpSpPr>
            <a:xfrm>
              <a:off x="3648" y="1056"/>
              <a:ext cx="720" cy="576"/>
              <a:chOff x="2544" y="1728"/>
              <a:chExt cx="720" cy="576"/>
            </a:xfrm>
          </p:grpSpPr>
          <p:sp>
            <p:nvSpPr>
              <p:cNvPr id="6180" name="Line 15"/>
              <p:cNvSpPr/>
              <p:nvPr/>
            </p:nvSpPr>
            <p:spPr>
              <a:xfrm>
                <a:off x="2640" y="1824"/>
                <a:ext cx="624" cy="480"/>
              </a:xfrm>
              <a:prstGeom prst="line">
                <a:avLst/>
              </a:prstGeom>
              <a:ln w="22225" cap="flat" cmpd="sng">
                <a:solidFill>
                  <a:srgbClr val="3333CC"/>
                </a:solidFill>
                <a:prstDash val="solid"/>
                <a:headEnd type="none" w="med" len="med"/>
                <a:tailEnd type="triangle" w="sm" len="lg"/>
              </a:ln>
            </p:spPr>
          </p:sp>
          <p:graphicFrame>
            <p:nvGraphicFramePr>
              <p:cNvPr id="6156" name="Object 20"/>
              <p:cNvGraphicFramePr>
                <a:graphicFrameLocks noChangeAspect="1"/>
              </p:cNvGraphicFramePr>
              <p:nvPr/>
            </p:nvGraphicFramePr>
            <p:xfrm>
              <a:off x="2544" y="1728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0" imgW="381000" imgH="390525" progId="MS_ClipArt_Gallery.2">
                      <p:embed/>
                    </p:oleObj>
                  </mc:Choice>
                  <mc:Fallback>
                    <p:oleObj name="" r:id="rId10" imgW="381000" imgH="390525" progId="MS_ClipArt_Gallery.2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44" y="1728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1" name="Oval 17"/>
              <p:cNvSpPr/>
              <p:nvPr/>
            </p:nvSpPr>
            <p:spPr>
              <a:xfrm>
                <a:off x="2544" y="172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</p:grpSp>
      <p:grpSp>
        <p:nvGrpSpPr>
          <p:cNvPr id="7" name="Group 18"/>
          <p:cNvGrpSpPr/>
          <p:nvPr/>
        </p:nvGrpSpPr>
        <p:grpSpPr>
          <a:xfrm>
            <a:off x="3195638" y="1711325"/>
            <a:ext cx="2159000" cy="1117600"/>
            <a:chOff x="3648" y="976"/>
            <a:chExt cx="1360" cy="704"/>
          </a:xfrm>
        </p:grpSpPr>
        <p:grpSp>
          <p:nvGrpSpPr>
            <p:cNvPr id="6174" name="Group 19"/>
            <p:cNvGrpSpPr/>
            <p:nvPr/>
          </p:nvGrpSpPr>
          <p:grpSpPr>
            <a:xfrm>
              <a:off x="4176" y="976"/>
              <a:ext cx="832" cy="704"/>
              <a:chOff x="4176" y="976"/>
              <a:chExt cx="832" cy="704"/>
            </a:xfrm>
          </p:grpSpPr>
          <p:sp>
            <p:nvSpPr>
              <p:cNvPr id="6176" name="Oval 20"/>
              <p:cNvSpPr/>
              <p:nvPr/>
            </p:nvSpPr>
            <p:spPr>
              <a:xfrm>
                <a:off x="4176" y="148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003300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pSp>
            <p:nvGrpSpPr>
              <p:cNvPr id="6177" name="Group 21"/>
              <p:cNvGrpSpPr/>
              <p:nvPr/>
            </p:nvGrpSpPr>
            <p:grpSpPr>
              <a:xfrm>
                <a:off x="4272" y="976"/>
                <a:ext cx="736" cy="608"/>
                <a:chOff x="4272" y="976"/>
                <a:chExt cx="736" cy="608"/>
              </a:xfrm>
            </p:grpSpPr>
            <p:graphicFrame>
              <p:nvGraphicFramePr>
                <p:cNvPr id="6154" name="Object 18"/>
                <p:cNvGraphicFramePr>
                  <a:graphicFrameLocks noChangeAspect="1"/>
                </p:cNvGraphicFramePr>
                <p:nvPr/>
              </p:nvGraphicFramePr>
              <p:xfrm>
                <a:off x="4820" y="976"/>
                <a:ext cx="18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1" name="" r:id="rId11" imgW="381000" imgH="390525" progId="MS_ClipArt_Gallery.2">
                        <p:embed/>
                      </p:oleObj>
                    </mc:Choice>
                    <mc:Fallback>
                      <p:oleObj name="" r:id="rId11" imgW="381000" imgH="390525" progId="MS_ClipArt_Gallery.2">
                        <p:embed/>
                        <p:pic>
                          <p:nvPicPr>
                            <p:cNvPr id="0" name="图片 3100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20" y="976"/>
                              <a:ext cx="188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178" name="Line 23"/>
                <p:cNvSpPr/>
                <p:nvPr/>
              </p:nvSpPr>
              <p:spPr>
                <a:xfrm flipV="1">
                  <a:off x="4272" y="1104"/>
                  <a:ext cx="624" cy="480"/>
                </a:xfrm>
                <a:prstGeom prst="line">
                  <a:avLst/>
                </a:prstGeom>
                <a:ln w="25400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</p:grpSp>
        <p:sp>
          <p:nvSpPr>
            <p:cNvPr id="6175" name="Line 24"/>
            <p:cNvSpPr/>
            <p:nvPr/>
          </p:nvSpPr>
          <p:spPr>
            <a:xfrm>
              <a:off x="3648" y="1104"/>
              <a:ext cx="624" cy="48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156697" name="Line 25"/>
          <p:cNvSpPr/>
          <p:nvPr/>
        </p:nvSpPr>
        <p:spPr>
          <a:xfrm flipV="1">
            <a:off x="3195638" y="1152525"/>
            <a:ext cx="990600" cy="762000"/>
          </a:xfrm>
          <a:prstGeom prst="line">
            <a:avLst/>
          </a:prstGeom>
          <a:ln w="25400" cap="flat" cmpd="sng">
            <a:solidFill>
              <a:srgbClr val="0000FF"/>
            </a:solidFill>
            <a:prstDash val="dash"/>
            <a:headEnd type="none" w="med" len="med"/>
            <a:tailEnd type="triangle" w="sm" len="lg"/>
          </a:ln>
        </p:spPr>
      </p:sp>
      <p:grpSp>
        <p:nvGrpSpPr>
          <p:cNvPr id="10" name="Group 26"/>
          <p:cNvGrpSpPr/>
          <p:nvPr/>
        </p:nvGrpSpPr>
        <p:grpSpPr>
          <a:xfrm>
            <a:off x="4186238" y="1152525"/>
            <a:ext cx="990600" cy="1524000"/>
            <a:chOff x="4272" y="624"/>
            <a:chExt cx="624" cy="960"/>
          </a:xfrm>
        </p:grpSpPr>
        <p:sp>
          <p:nvSpPr>
            <p:cNvPr id="6173" name="Line 27"/>
            <p:cNvSpPr/>
            <p:nvPr/>
          </p:nvSpPr>
          <p:spPr>
            <a:xfrm flipV="1">
              <a:off x="4272" y="624"/>
              <a:ext cx="0" cy="960"/>
            </a:xfrm>
            <a:prstGeom prst="line">
              <a:avLst/>
            </a:prstGeom>
            <a:ln w="25400" cap="flat" cmpd="sng">
              <a:solidFill>
                <a:srgbClr val="FF66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6153" name="Object 17"/>
            <p:cNvGraphicFramePr>
              <a:graphicFrameLocks noChangeAspect="1"/>
            </p:cNvGraphicFramePr>
            <p:nvPr/>
          </p:nvGraphicFramePr>
          <p:xfrm>
            <a:off x="4272" y="720"/>
            <a:ext cx="6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2" imgW="330200" imgH="177800" progId="Equation.3">
                    <p:embed/>
                  </p:oleObj>
                </mc:Choice>
                <mc:Fallback>
                  <p:oleObj name="" r:id="rId12" imgW="330200" imgH="1778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72" y="720"/>
                          <a:ext cx="624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10" name="Object 4"/>
          <p:cNvGraphicFramePr>
            <a:graphicFrameLocks noChangeAspect="1"/>
          </p:cNvGraphicFramePr>
          <p:nvPr/>
        </p:nvGraphicFramePr>
        <p:xfrm>
          <a:off x="2000250" y="3500438"/>
          <a:ext cx="4673600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4" imgW="1536700" imgH="571500" progId="Equation.3">
                  <p:embed/>
                </p:oleObj>
              </mc:Choice>
              <mc:Fallback>
                <p:oleObj name="" r:id="rId14" imgW="1536700" imgH="571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00250" y="3500438"/>
                        <a:ext cx="4673600" cy="173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1"/>
          <p:cNvGrpSpPr/>
          <p:nvPr/>
        </p:nvGrpSpPr>
        <p:grpSpPr>
          <a:xfrm>
            <a:off x="3724275" y="2905125"/>
            <a:ext cx="461963" cy="533400"/>
            <a:chOff x="3981" y="1728"/>
            <a:chExt cx="291" cy="336"/>
          </a:xfrm>
        </p:grpSpPr>
        <p:sp>
          <p:nvSpPr>
            <p:cNvPr id="6172" name="Line 32"/>
            <p:cNvSpPr/>
            <p:nvPr/>
          </p:nvSpPr>
          <p:spPr>
            <a:xfrm flipV="1">
              <a:off x="4272" y="1728"/>
              <a:ext cx="0" cy="28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6152" name="Object 16"/>
            <p:cNvGraphicFramePr>
              <a:graphicFrameLocks noChangeAspect="1"/>
            </p:cNvGraphicFramePr>
            <p:nvPr/>
          </p:nvGraphicFramePr>
          <p:xfrm>
            <a:off x="3981" y="1748"/>
            <a:ext cx="24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6" imgW="165100" imgH="215900" progId="Equation.3">
                    <p:embed/>
                  </p:oleObj>
                </mc:Choice>
                <mc:Fallback>
                  <p:oleObj name="" r:id="rId16" imgW="165100" imgH="2159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81" y="1748"/>
                          <a:ext cx="243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5" name="Rectangle 16"/>
          <p:cNvSpPr/>
          <p:nvPr/>
        </p:nvSpPr>
        <p:spPr>
          <a:xfrm>
            <a:off x="1042988" y="115888"/>
            <a:ext cx="307181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平均冲力</a:t>
            </a:r>
            <a:endParaRPr lang="zh-CN" altLang="zh-CN" sz="32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166" name="组合 62"/>
          <p:cNvGrpSpPr/>
          <p:nvPr/>
        </p:nvGrpSpPr>
        <p:grpSpPr>
          <a:xfrm>
            <a:off x="357188" y="5214938"/>
            <a:ext cx="8615362" cy="1066800"/>
            <a:chOff x="214282" y="3786190"/>
            <a:chExt cx="8615394" cy="1066800"/>
          </a:xfrm>
        </p:grpSpPr>
        <p:sp>
          <p:nvSpPr>
            <p:cNvPr id="6167" name="Text Box 52"/>
            <p:cNvSpPr txBox="1"/>
            <p:nvPr/>
          </p:nvSpPr>
          <p:spPr>
            <a:xfrm>
              <a:off x="4714876" y="4143380"/>
              <a:ext cx="4114800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Verdana" panose="020B0604030504040204" pitchFamily="34" charset="0"/>
                </a:rPr>
                <a:t>         </a:t>
              </a:r>
              <a:r>
                <a:rPr lang="zh-CN" altLang="en-US" sz="2800" b="1" dirty="0">
                  <a:latin typeface="Verdana" panose="020B0604030504040204" pitchFamily="34" charset="0"/>
                </a:rPr>
                <a:t>越小，则      越大 </a:t>
              </a:r>
              <a:r>
                <a:rPr lang="en-US" altLang="zh-CN" sz="2800" b="1" dirty="0">
                  <a:latin typeface="Verdana" panose="020B0604030504040204" pitchFamily="34" charset="0"/>
                </a:rPr>
                <a:t>.</a:t>
              </a:r>
              <a:endParaRPr lang="en-US" altLang="zh-CN" sz="2800" b="1" dirty="0">
                <a:latin typeface="Verdana" panose="020B0604030504040204" pitchFamily="34" charset="0"/>
              </a:endParaRPr>
            </a:p>
          </p:txBody>
        </p:sp>
        <p:grpSp>
          <p:nvGrpSpPr>
            <p:cNvPr id="6168" name="Group 61"/>
            <p:cNvGrpSpPr/>
            <p:nvPr/>
          </p:nvGrpSpPr>
          <p:grpSpPr>
            <a:xfrm>
              <a:off x="214282" y="3786190"/>
              <a:ext cx="1828800" cy="1066800"/>
              <a:chOff x="0" y="1983"/>
              <a:chExt cx="1152" cy="672"/>
            </a:xfrm>
          </p:grpSpPr>
          <p:sp>
            <p:nvSpPr>
              <p:cNvPr id="6170" name="AutoShape 55"/>
              <p:cNvSpPr/>
              <p:nvPr/>
            </p:nvSpPr>
            <p:spPr>
              <a:xfrm>
                <a:off x="0" y="1983"/>
                <a:ext cx="1152" cy="672"/>
              </a:xfrm>
              <a:prstGeom prst="irregularSeal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EF2F6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6171" name="Text Box 56"/>
              <p:cNvSpPr txBox="1"/>
              <p:nvPr/>
            </p:nvSpPr>
            <p:spPr>
              <a:xfrm>
                <a:off x="315" y="2118"/>
                <a:ext cx="72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 dirty="0">
                    <a:latin typeface="Verdana" panose="020B0604030504040204" pitchFamily="34" charset="0"/>
                  </a:rPr>
                  <a:t>注意</a:t>
                </a:r>
                <a:endParaRPr lang="zh-CN" altLang="en-US" sz="2800" b="1" dirty="0">
                  <a:latin typeface="Verdana" panose="020B0604030504040204" pitchFamily="34" charset="0"/>
                </a:endParaRPr>
              </a:p>
            </p:txBody>
          </p:sp>
        </p:grpSp>
        <p:graphicFrame>
          <p:nvGraphicFramePr>
            <p:cNvPr id="6149" name="Object 13"/>
            <p:cNvGraphicFramePr>
              <a:graphicFrameLocks noChangeAspect="1"/>
            </p:cNvGraphicFramePr>
            <p:nvPr/>
          </p:nvGraphicFramePr>
          <p:xfrm>
            <a:off x="4929190" y="4143380"/>
            <a:ext cx="533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8" imgW="279400" imgH="241300" progId="Equation.3">
                    <p:embed/>
                  </p:oleObj>
                </mc:Choice>
                <mc:Fallback>
                  <p:oleObj name="" r:id="rId18" imgW="279400" imgH="2413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29190" y="4143380"/>
                          <a:ext cx="533400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14"/>
            <p:cNvGraphicFramePr>
              <a:graphicFrameLocks noChangeAspect="1"/>
            </p:cNvGraphicFramePr>
            <p:nvPr/>
          </p:nvGraphicFramePr>
          <p:xfrm>
            <a:off x="7143768" y="4143380"/>
            <a:ext cx="446088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0" imgW="241300" imgH="254000" progId="Equation.3">
                    <p:embed/>
                  </p:oleObj>
                </mc:Choice>
                <mc:Fallback>
                  <p:oleObj name="" r:id="rId20" imgW="241300" imgH="2540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143768" y="4143380"/>
                          <a:ext cx="446088" cy="468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Text Box 59"/>
            <p:cNvSpPr txBox="1"/>
            <p:nvPr/>
          </p:nvSpPr>
          <p:spPr>
            <a:xfrm>
              <a:off x="2214532" y="4143378"/>
              <a:ext cx="2590800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Verdana" panose="020B0604030504040204" pitchFamily="34" charset="0"/>
                </a:rPr>
                <a:t>在        一定时</a:t>
              </a:r>
              <a:endParaRPr lang="zh-CN" altLang="en-US" sz="2800" b="1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151" name="Object 15"/>
            <p:cNvGraphicFramePr>
              <a:graphicFrameLocks noChangeAspect="1"/>
            </p:cNvGraphicFramePr>
            <p:nvPr/>
          </p:nvGraphicFramePr>
          <p:xfrm>
            <a:off x="2857470" y="4143378"/>
            <a:ext cx="6096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2" imgW="381000" imgH="342900" progId="Equation.3">
                    <p:embed/>
                  </p:oleObj>
                </mc:Choice>
                <mc:Fallback>
                  <p:oleObj name="" r:id="rId22" imgW="381000" imgH="3429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857470" y="4143378"/>
                          <a:ext cx="609600" cy="479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6.5|4|5.1|8.5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commondata" val="eyJoZGlkIjoiZWNjM2NhMWI2OWU0YTFmOWY4MTQ3YTEzMDQ0YWIzMW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2164</Words>
  <Application>WPS 演示</Application>
  <PresentationFormat>全屏显示(4:3)</PresentationFormat>
  <Paragraphs>297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169</vt:i4>
      </vt:variant>
      <vt:variant>
        <vt:lpstr>幻灯片标题</vt:lpstr>
      </vt:variant>
      <vt:variant>
        <vt:i4>27</vt:i4>
      </vt:variant>
    </vt:vector>
  </HeadingPairs>
  <TitlesOfParts>
    <vt:vector size="213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黑体</vt:lpstr>
      <vt:lpstr>Symbol</vt:lpstr>
      <vt:lpstr>Wingdings</vt:lpstr>
      <vt:lpstr>Symbol</vt:lpstr>
      <vt:lpstr>楷体</vt:lpstr>
      <vt:lpstr>Arial Unicode MS</vt:lpstr>
      <vt:lpstr>Book Antiqua</vt:lpstr>
      <vt:lpstr>主题4</vt:lpstr>
      <vt:lpstr>1_主题4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Flash.Movie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MS_ClipArt_Gallery.2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MS_ClipArt_Gallery.2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Equation.KSEE3</vt:lpstr>
      <vt:lpstr>MS_ClipArt_Gallery.2</vt:lpstr>
      <vt:lpstr>MS_ClipArt_Gallery.2</vt:lpstr>
      <vt:lpstr>MS_ClipArt_Gallery.2</vt:lpstr>
      <vt:lpstr>Equation.3</vt:lpstr>
      <vt:lpstr>Equation.3</vt:lpstr>
      <vt:lpstr>Equation.3</vt:lpstr>
      <vt:lpstr>Equation.3</vt:lpstr>
      <vt:lpstr>Equation.3</vt:lpstr>
      <vt:lpstr>Unknown</vt:lpstr>
      <vt:lpstr>Equation.3</vt:lpstr>
      <vt:lpstr>Equation.3</vt:lpstr>
      <vt:lpstr>Unknown</vt:lpstr>
      <vt:lpstr>Unknown</vt:lpstr>
      <vt:lpstr>Unknown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MS_ClipArt_Gallery.2</vt:lpstr>
      <vt:lpstr>MS_ClipArt_Gallery.5</vt:lpstr>
      <vt:lpstr>MS_ClipArt_Gallery.2</vt:lpstr>
      <vt:lpstr>第三章   动量守恒定律和能量守恒定律</vt:lpstr>
      <vt:lpstr>PowerPoint 演示文稿</vt:lpstr>
      <vt:lpstr>3-1  质点和质点系的动量定理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江南大学理学院物理系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3-1 质点和质点系的动量定理</dc:title>
  <dc:creator>张薇</dc:creator>
  <cp:lastModifiedBy>井华</cp:lastModifiedBy>
  <cp:revision>144</cp:revision>
  <dcterms:created xsi:type="dcterms:W3CDTF">2024-03-19T02:52:00Z</dcterms:created>
  <dcterms:modified xsi:type="dcterms:W3CDTF">2024-03-21T03:24:35Z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52C9DB6BC4D648099367DA43574E461C_12</vt:lpwstr>
  </property>
  <property fmtid="{D5CDD505-2E9C-101B-9397-08002B2CF9AE}" pid="3" name="KSOProductBuildVer">
    <vt:lpwstr>2052-12.1.0.16120</vt:lpwstr>
  </property>
</Properties>
</file>