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5"/>
  </p:notesMasterIdLst>
  <p:sldIdLst>
    <p:sldId id="256" r:id="rId4"/>
    <p:sldId id="278" r:id="rId5"/>
    <p:sldId id="275" r:id="rId6"/>
    <p:sldId id="258" r:id="rId7"/>
    <p:sldId id="306" r:id="rId8"/>
    <p:sldId id="307" r:id="rId9"/>
    <p:sldId id="259" r:id="rId10"/>
    <p:sldId id="279" r:id="rId11"/>
    <p:sldId id="260" r:id="rId12"/>
    <p:sldId id="261" r:id="rId13"/>
    <p:sldId id="262" r:id="rId14"/>
    <p:sldId id="263" r:id="rId15"/>
    <p:sldId id="264" r:id="rId16"/>
    <p:sldId id="266" r:id="rId17"/>
    <p:sldId id="280" r:id="rId18"/>
    <p:sldId id="274" r:id="rId19"/>
    <p:sldId id="269" r:id="rId20"/>
    <p:sldId id="270" r:id="rId21"/>
    <p:sldId id="271" r:id="rId22"/>
    <p:sldId id="272" r:id="rId23"/>
    <p:sldId id="273" r:id="rId24"/>
    <p:sldId id="300" r:id="rId26"/>
    <p:sldId id="299" r:id="rId27"/>
    <p:sldId id="301" r:id="rId28"/>
    <p:sldId id="302" r:id="rId29"/>
    <p:sldId id="281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530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490" y="-67"/>
      </p:cViewPr>
      <p:guideLst>
        <p:guide orient="horz" pos="2240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13.wmf"/><Relationship Id="rId4" Type="http://schemas.openxmlformats.org/officeDocument/2006/relationships/image" Target="../media/image11.wmf"/><Relationship Id="rId3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14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png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3" Type="http://schemas.openxmlformats.org/officeDocument/2006/relationships/image" Target="../media/image94.wmf"/><Relationship Id="rId12" Type="http://schemas.openxmlformats.org/officeDocument/2006/relationships/image" Target="../media/image93.wmf"/><Relationship Id="rId11" Type="http://schemas.openxmlformats.org/officeDocument/2006/relationships/image" Target="../media/image92.wmf"/><Relationship Id="rId10" Type="http://schemas.openxmlformats.org/officeDocument/2006/relationships/image" Target="../media/image91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1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1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48736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48736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8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8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Picture 2" descr="http://www.szu.edu.cn/images/szulogo.gif"/>
          <p:cNvPicPr>
            <a:picLocks noChangeAspect="1"/>
          </p:cNvPicPr>
          <p:nvPr/>
        </p:nvPicPr>
        <p:blipFill>
          <a:blip r:embed="rId15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reeform 8"/>
          <p:cNvSpPr/>
          <p:nvPr/>
        </p:nvSpPr>
        <p:spPr bwMode="auto">
          <a:xfrm>
            <a:off x="214313" y="6391275"/>
            <a:ext cx="7954963" cy="32385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8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8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Picture 2" descr="http://www.szu.edu.cn/images/szulogo.gif"/>
          <p:cNvPicPr>
            <a:picLocks noChangeAspect="1"/>
          </p:cNvPicPr>
          <p:nvPr/>
        </p:nvPicPr>
        <p:blipFill>
          <a:blip r:embed="rId15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reeform 8"/>
          <p:cNvSpPr/>
          <p:nvPr/>
        </p:nvSpPr>
        <p:spPr bwMode="auto">
          <a:xfrm>
            <a:off x="214313" y="6391275"/>
            <a:ext cx="7954963" cy="32385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9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2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2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image" Target="../media/image42.wmf"/><Relationship Id="rId6" Type="http://schemas.openxmlformats.org/officeDocument/2006/relationships/oleObject" Target="../embeddings/oleObject56.bin"/><Relationship Id="rId5" Type="http://schemas.openxmlformats.org/officeDocument/2006/relationships/tags" Target="../tags/tag179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0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83.xml"/><Relationship Id="rId13" Type="http://schemas.openxmlformats.org/officeDocument/2006/relationships/image" Target="../media/image44.wmf"/><Relationship Id="rId12" Type="http://schemas.openxmlformats.org/officeDocument/2006/relationships/oleObject" Target="../embeddings/oleObject57.bin"/><Relationship Id="rId11" Type="http://schemas.openxmlformats.org/officeDocument/2006/relationships/tags" Target="../tags/tag182.xml"/><Relationship Id="rId10" Type="http://schemas.openxmlformats.org/officeDocument/2006/relationships/image" Target="../media/image43.png"/><Relationship Id="rId1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9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4.xml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53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5.bin"/><Relationship Id="rId4" Type="http://schemas.openxmlformats.org/officeDocument/2006/relationships/tags" Target="../tags/tag185.xml"/><Relationship Id="rId3" Type="http://schemas.openxmlformats.org/officeDocument/2006/relationships/image" Target="../media/image57.wmf"/><Relationship Id="rId2" Type="http://schemas.openxmlformats.org/officeDocument/2006/relationships/oleObject" Target="../embeddings/oleObject74.bin"/><Relationship Id="rId1" Type="http://schemas.openxmlformats.org/officeDocument/2006/relationships/tags" Target="../tags/tag18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59.wmf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80.bin"/><Relationship Id="rId1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2.bin"/><Relationship Id="rId3" Type="http://schemas.openxmlformats.org/officeDocument/2006/relationships/tags" Target="../tags/tag187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.emf"/><Relationship Id="rId7" Type="http://schemas.openxmlformats.org/officeDocument/2006/relationships/oleObject" Target="../embeddings/oleObject2.bin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64.w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188.xml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69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88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191.xml"/><Relationship Id="rId2" Type="http://schemas.openxmlformats.org/officeDocument/2006/relationships/image" Target="../media/image73.png"/><Relationship Id="rId1" Type="http://schemas.openxmlformats.org/officeDocument/2006/relationships/oleObject" Target="../embeddings/oleObject9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73.png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oleObject" Target="../embeddings/oleObject103.bin"/><Relationship Id="rId7" Type="http://schemas.openxmlformats.org/officeDocument/2006/relationships/tags" Target="../tags/tag192.xml"/><Relationship Id="rId62" Type="http://schemas.openxmlformats.org/officeDocument/2006/relationships/notesSlide" Target="../notesSlides/notesSlide2.xml"/><Relationship Id="rId61" Type="http://schemas.openxmlformats.org/officeDocument/2006/relationships/vmlDrawing" Target="../drawings/vmlDrawing21.vml"/><Relationship Id="rId60" Type="http://schemas.openxmlformats.org/officeDocument/2006/relationships/slideLayout" Target="../slideLayouts/slideLayout21.xml"/><Relationship Id="rId6" Type="http://schemas.openxmlformats.org/officeDocument/2006/relationships/image" Target="../media/image82.wmf"/><Relationship Id="rId59" Type="http://schemas.openxmlformats.org/officeDocument/2006/relationships/image" Target="../media/image94.wmf"/><Relationship Id="rId58" Type="http://schemas.openxmlformats.org/officeDocument/2006/relationships/oleObject" Target="../embeddings/oleObject112.bin"/><Relationship Id="rId57" Type="http://schemas.openxmlformats.org/officeDocument/2006/relationships/tags" Target="../tags/tag222.xml"/><Relationship Id="rId56" Type="http://schemas.openxmlformats.org/officeDocument/2006/relationships/tags" Target="../tags/tag221.xml"/><Relationship Id="rId55" Type="http://schemas.openxmlformats.org/officeDocument/2006/relationships/image" Target="../media/image93.wmf"/><Relationship Id="rId54" Type="http://schemas.openxmlformats.org/officeDocument/2006/relationships/oleObject" Target="../embeddings/oleObject111.bin"/><Relationship Id="rId53" Type="http://schemas.openxmlformats.org/officeDocument/2006/relationships/tags" Target="../tags/tag220.xml"/><Relationship Id="rId52" Type="http://schemas.openxmlformats.org/officeDocument/2006/relationships/image" Target="../media/image92.wmf"/><Relationship Id="rId51" Type="http://schemas.openxmlformats.org/officeDocument/2006/relationships/oleObject" Target="../embeddings/oleObject110.bin"/><Relationship Id="rId50" Type="http://schemas.openxmlformats.org/officeDocument/2006/relationships/tags" Target="../tags/tag219.xml"/><Relationship Id="rId5" Type="http://schemas.openxmlformats.org/officeDocument/2006/relationships/oleObject" Target="../embeddings/oleObject102.bin"/><Relationship Id="rId49" Type="http://schemas.openxmlformats.org/officeDocument/2006/relationships/tags" Target="../tags/tag218.xml"/><Relationship Id="rId48" Type="http://schemas.openxmlformats.org/officeDocument/2006/relationships/tags" Target="../tags/tag217.xml"/><Relationship Id="rId47" Type="http://schemas.openxmlformats.org/officeDocument/2006/relationships/tags" Target="../tags/tag216.xml"/><Relationship Id="rId46" Type="http://schemas.openxmlformats.org/officeDocument/2006/relationships/tags" Target="../tags/tag215.xml"/><Relationship Id="rId45" Type="http://schemas.openxmlformats.org/officeDocument/2006/relationships/image" Target="../media/image91.wmf"/><Relationship Id="rId44" Type="http://schemas.openxmlformats.org/officeDocument/2006/relationships/oleObject" Target="../embeddings/oleObject109.bin"/><Relationship Id="rId43" Type="http://schemas.openxmlformats.org/officeDocument/2006/relationships/tags" Target="../tags/tag214.xml"/><Relationship Id="rId42" Type="http://schemas.openxmlformats.org/officeDocument/2006/relationships/image" Target="../media/image90.wmf"/><Relationship Id="rId41" Type="http://schemas.openxmlformats.org/officeDocument/2006/relationships/oleObject" Target="../embeddings/oleObject108.bin"/><Relationship Id="rId40" Type="http://schemas.openxmlformats.org/officeDocument/2006/relationships/tags" Target="../tags/tag213.xml"/><Relationship Id="rId4" Type="http://schemas.openxmlformats.org/officeDocument/2006/relationships/image" Target="../media/image81.wmf"/><Relationship Id="rId39" Type="http://schemas.openxmlformats.org/officeDocument/2006/relationships/tags" Target="../tags/tag212.xml"/><Relationship Id="rId38" Type="http://schemas.openxmlformats.org/officeDocument/2006/relationships/tags" Target="../tags/tag211.xml"/><Relationship Id="rId37" Type="http://schemas.openxmlformats.org/officeDocument/2006/relationships/tags" Target="../tags/tag210.xml"/><Relationship Id="rId36" Type="http://schemas.openxmlformats.org/officeDocument/2006/relationships/tags" Target="../tags/tag209.xml"/><Relationship Id="rId35" Type="http://schemas.openxmlformats.org/officeDocument/2006/relationships/image" Target="../media/image89.wmf"/><Relationship Id="rId34" Type="http://schemas.openxmlformats.org/officeDocument/2006/relationships/oleObject" Target="../embeddings/oleObject107.bin"/><Relationship Id="rId33" Type="http://schemas.openxmlformats.org/officeDocument/2006/relationships/tags" Target="../tags/tag208.xml"/><Relationship Id="rId32" Type="http://schemas.openxmlformats.org/officeDocument/2006/relationships/tags" Target="../tags/tag207.xml"/><Relationship Id="rId31" Type="http://schemas.openxmlformats.org/officeDocument/2006/relationships/tags" Target="../tags/tag206.xml"/><Relationship Id="rId30" Type="http://schemas.openxmlformats.org/officeDocument/2006/relationships/image" Target="../media/image88.png"/><Relationship Id="rId3" Type="http://schemas.openxmlformats.org/officeDocument/2006/relationships/oleObject" Target="../embeddings/oleObject101.bin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image" Target="../media/image87.png"/><Relationship Id="rId26" Type="http://schemas.openxmlformats.org/officeDocument/2006/relationships/tags" Target="../tags/tag203.xml"/><Relationship Id="rId25" Type="http://schemas.openxmlformats.org/officeDocument/2006/relationships/tags" Target="../tags/tag202.xml"/><Relationship Id="rId24" Type="http://schemas.openxmlformats.org/officeDocument/2006/relationships/tags" Target="../tags/tag201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image" Target="../media/image80.wmf"/><Relationship Id="rId19" Type="http://schemas.openxmlformats.org/officeDocument/2006/relationships/image" Target="../media/image86.wmf"/><Relationship Id="rId18" Type="http://schemas.openxmlformats.org/officeDocument/2006/relationships/oleObject" Target="../embeddings/oleObject106.bin"/><Relationship Id="rId17" Type="http://schemas.openxmlformats.org/officeDocument/2006/relationships/image" Target="../media/image85.wmf"/><Relationship Id="rId16" Type="http://schemas.openxmlformats.org/officeDocument/2006/relationships/oleObject" Target="../embeddings/oleObject105.bin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image" Target="../media/image84.wmf"/><Relationship Id="rId12" Type="http://schemas.openxmlformats.org/officeDocument/2006/relationships/oleObject" Target="../embeddings/oleObject104.bin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oleObject" Target="../embeddings/oleObject100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96.png"/><Relationship Id="rId3" Type="http://schemas.openxmlformats.org/officeDocument/2006/relationships/tags" Target="../tags/tag224.xml"/><Relationship Id="rId2" Type="http://schemas.openxmlformats.org/officeDocument/2006/relationships/image" Target="../media/image95.png"/><Relationship Id="rId1" Type="http://schemas.openxmlformats.org/officeDocument/2006/relationships/tags" Target="../tags/tag22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97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1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control" Target="../activeX/activeX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101.xml"/><Relationship Id="rId98" Type="http://schemas.openxmlformats.org/officeDocument/2006/relationships/tags" Target="../tags/tag100.xml"/><Relationship Id="rId97" Type="http://schemas.openxmlformats.org/officeDocument/2006/relationships/tags" Target="../tags/tag99.xml"/><Relationship Id="rId96" Type="http://schemas.openxmlformats.org/officeDocument/2006/relationships/tags" Target="../tags/tag98.xml"/><Relationship Id="rId95" Type="http://schemas.openxmlformats.org/officeDocument/2006/relationships/tags" Target="../tags/tag97.xml"/><Relationship Id="rId94" Type="http://schemas.openxmlformats.org/officeDocument/2006/relationships/tags" Target="../tags/tag96.xml"/><Relationship Id="rId93" Type="http://schemas.openxmlformats.org/officeDocument/2006/relationships/tags" Target="../tags/tag95.xml"/><Relationship Id="rId92" Type="http://schemas.openxmlformats.org/officeDocument/2006/relationships/tags" Target="../tags/tag94.xml"/><Relationship Id="rId91" Type="http://schemas.openxmlformats.org/officeDocument/2006/relationships/tags" Target="../tags/tag93.xml"/><Relationship Id="rId90" Type="http://schemas.openxmlformats.org/officeDocument/2006/relationships/tags" Target="../tags/tag92.xml"/><Relationship Id="rId9" Type="http://schemas.openxmlformats.org/officeDocument/2006/relationships/tags" Target="../tags/tag11.xml"/><Relationship Id="rId89" Type="http://schemas.openxmlformats.org/officeDocument/2006/relationships/tags" Target="../tags/tag91.xml"/><Relationship Id="rId88" Type="http://schemas.openxmlformats.org/officeDocument/2006/relationships/tags" Target="../tags/tag90.xml"/><Relationship Id="rId87" Type="http://schemas.openxmlformats.org/officeDocument/2006/relationships/tags" Target="../tags/tag89.xml"/><Relationship Id="rId86" Type="http://schemas.openxmlformats.org/officeDocument/2006/relationships/tags" Target="../tags/tag88.xml"/><Relationship Id="rId85" Type="http://schemas.openxmlformats.org/officeDocument/2006/relationships/tags" Target="../tags/tag87.xml"/><Relationship Id="rId84" Type="http://schemas.openxmlformats.org/officeDocument/2006/relationships/tags" Target="../tags/tag86.xml"/><Relationship Id="rId83" Type="http://schemas.openxmlformats.org/officeDocument/2006/relationships/tags" Target="../tags/tag85.xml"/><Relationship Id="rId82" Type="http://schemas.openxmlformats.org/officeDocument/2006/relationships/tags" Target="../tags/tag84.xml"/><Relationship Id="rId81" Type="http://schemas.openxmlformats.org/officeDocument/2006/relationships/tags" Target="../tags/tag83.xml"/><Relationship Id="rId80" Type="http://schemas.openxmlformats.org/officeDocument/2006/relationships/tags" Target="../tags/tag82.xml"/><Relationship Id="rId8" Type="http://schemas.openxmlformats.org/officeDocument/2006/relationships/tags" Target="../tags/tag10.xml"/><Relationship Id="rId79" Type="http://schemas.openxmlformats.org/officeDocument/2006/relationships/tags" Target="../tags/tag81.xml"/><Relationship Id="rId78" Type="http://schemas.openxmlformats.org/officeDocument/2006/relationships/tags" Target="../tags/tag80.xml"/><Relationship Id="rId77" Type="http://schemas.openxmlformats.org/officeDocument/2006/relationships/tags" Target="../tags/tag79.xml"/><Relationship Id="rId76" Type="http://schemas.openxmlformats.org/officeDocument/2006/relationships/tags" Target="../tags/tag78.xml"/><Relationship Id="rId75" Type="http://schemas.openxmlformats.org/officeDocument/2006/relationships/tags" Target="../tags/tag77.xml"/><Relationship Id="rId74" Type="http://schemas.openxmlformats.org/officeDocument/2006/relationships/tags" Target="../tags/tag76.xml"/><Relationship Id="rId73" Type="http://schemas.openxmlformats.org/officeDocument/2006/relationships/tags" Target="../tags/tag75.xml"/><Relationship Id="rId72" Type="http://schemas.openxmlformats.org/officeDocument/2006/relationships/tags" Target="../tags/tag74.xml"/><Relationship Id="rId71" Type="http://schemas.openxmlformats.org/officeDocument/2006/relationships/tags" Target="../tags/tag73.xml"/><Relationship Id="rId70" Type="http://schemas.openxmlformats.org/officeDocument/2006/relationships/tags" Target="../tags/tag72.xml"/><Relationship Id="rId7" Type="http://schemas.openxmlformats.org/officeDocument/2006/relationships/tags" Target="../tags/tag9.xml"/><Relationship Id="rId69" Type="http://schemas.openxmlformats.org/officeDocument/2006/relationships/tags" Target="../tags/tag71.xml"/><Relationship Id="rId68" Type="http://schemas.openxmlformats.org/officeDocument/2006/relationships/tags" Target="../tags/tag70.xml"/><Relationship Id="rId67" Type="http://schemas.openxmlformats.org/officeDocument/2006/relationships/tags" Target="../tags/tag69.xml"/><Relationship Id="rId66" Type="http://schemas.openxmlformats.org/officeDocument/2006/relationships/tags" Target="../tags/tag68.xml"/><Relationship Id="rId65" Type="http://schemas.openxmlformats.org/officeDocument/2006/relationships/tags" Target="../tags/tag67.xml"/><Relationship Id="rId64" Type="http://schemas.openxmlformats.org/officeDocument/2006/relationships/tags" Target="../tags/tag66.xml"/><Relationship Id="rId63" Type="http://schemas.openxmlformats.org/officeDocument/2006/relationships/tags" Target="../tags/tag65.xml"/><Relationship Id="rId62" Type="http://schemas.openxmlformats.org/officeDocument/2006/relationships/tags" Target="../tags/tag64.xml"/><Relationship Id="rId61" Type="http://schemas.openxmlformats.org/officeDocument/2006/relationships/tags" Target="../tags/tag63.xml"/><Relationship Id="rId60" Type="http://schemas.openxmlformats.org/officeDocument/2006/relationships/tags" Target="../tags/tag62.xml"/><Relationship Id="rId6" Type="http://schemas.openxmlformats.org/officeDocument/2006/relationships/tags" Target="../tags/tag8.xml"/><Relationship Id="rId59" Type="http://schemas.openxmlformats.org/officeDocument/2006/relationships/tags" Target="../tags/tag61.xml"/><Relationship Id="rId58" Type="http://schemas.openxmlformats.org/officeDocument/2006/relationships/tags" Target="../tags/tag60.xml"/><Relationship Id="rId57" Type="http://schemas.openxmlformats.org/officeDocument/2006/relationships/tags" Target="../tags/tag59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0" Type="http://schemas.openxmlformats.org/officeDocument/2006/relationships/vmlDrawing" Target="../drawings/vmlDrawing4.vml"/><Relationship Id="rId18" Type="http://schemas.openxmlformats.org/officeDocument/2006/relationships/tags" Target="../tags/tag20.xml"/><Relationship Id="rId179" Type="http://schemas.openxmlformats.org/officeDocument/2006/relationships/slideLayout" Target="../slideLayouts/slideLayout13.xml"/><Relationship Id="rId178" Type="http://schemas.openxmlformats.org/officeDocument/2006/relationships/tags" Target="../tags/tag164.xml"/><Relationship Id="rId177" Type="http://schemas.openxmlformats.org/officeDocument/2006/relationships/tags" Target="../tags/tag163.xml"/><Relationship Id="rId176" Type="http://schemas.openxmlformats.org/officeDocument/2006/relationships/tags" Target="../tags/tag162.xml"/><Relationship Id="rId175" Type="http://schemas.openxmlformats.org/officeDocument/2006/relationships/tags" Target="../tags/tag161.xml"/><Relationship Id="rId174" Type="http://schemas.openxmlformats.org/officeDocument/2006/relationships/tags" Target="../tags/tag160.xml"/><Relationship Id="rId173" Type="http://schemas.openxmlformats.org/officeDocument/2006/relationships/tags" Target="../tags/tag159.xml"/><Relationship Id="rId172" Type="http://schemas.openxmlformats.org/officeDocument/2006/relationships/tags" Target="../tags/tag158.xml"/><Relationship Id="rId171" Type="http://schemas.openxmlformats.org/officeDocument/2006/relationships/tags" Target="../tags/tag157.xml"/><Relationship Id="rId170" Type="http://schemas.openxmlformats.org/officeDocument/2006/relationships/tags" Target="../tags/tag156.xml"/><Relationship Id="rId17" Type="http://schemas.openxmlformats.org/officeDocument/2006/relationships/tags" Target="../tags/tag19.xml"/><Relationship Id="rId169" Type="http://schemas.openxmlformats.org/officeDocument/2006/relationships/tags" Target="../tags/tag155.xml"/><Relationship Id="rId168" Type="http://schemas.openxmlformats.org/officeDocument/2006/relationships/tags" Target="../tags/tag154.xml"/><Relationship Id="rId167" Type="http://schemas.openxmlformats.org/officeDocument/2006/relationships/tags" Target="../tags/tag153.xml"/><Relationship Id="rId166" Type="http://schemas.openxmlformats.org/officeDocument/2006/relationships/tags" Target="../tags/tag152.xml"/><Relationship Id="rId165" Type="http://schemas.openxmlformats.org/officeDocument/2006/relationships/tags" Target="../tags/tag151.xml"/><Relationship Id="rId164" Type="http://schemas.openxmlformats.org/officeDocument/2006/relationships/tags" Target="../tags/tag150.xml"/><Relationship Id="rId163" Type="http://schemas.openxmlformats.org/officeDocument/2006/relationships/tags" Target="../tags/tag149.xml"/><Relationship Id="rId162" Type="http://schemas.openxmlformats.org/officeDocument/2006/relationships/tags" Target="../tags/tag148.xml"/><Relationship Id="rId161" Type="http://schemas.openxmlformats.org/officeDocument/2006/relationships/tags" Target="../tags/tag147.xml"/><Relationship Id="rId160" Type="http://schemas.openxmlformats.org/officeDocument/2006/relationships/image" Target="../media/image15.wmf"/><Relationship Id="rId16" Type="http://schemas.openxmlformats.org/officeDocument/2006/relationships/tags" Target="../tags/tag18.xml"/><Relationship Id="rId159" Type="http://schemas.openxmlformats.org/officeDocument/2006/relationships/oleObject" Target="../embeddings/oleObject20.bin"/><Relationship Id="rId158" Type="http://schemas.openxmlformats.org/officeDocument/2006/relationships/tags" Target="../tags/tag146.xml"/><Relationship Id="rId157" Type="http://schemas.openxmlformats.org/officeDocument/2006/relationships/tags" Target="../tags/tag145.xml"/><Relationship Id="rId156" Type="http://schemas.openxmlformats.org/officeDocument/2006/relationships/image" Target="../media/image14.wmf"/><Relationship Id="rId155" Type="http://schemas.openxmlformats.org/officeDocument/2006/relationships/oleObject" Target="../embeddings/oleObject19.bin"/><Relationship Id="rId154" Type="http://schemas.openxmlformats.org/officeDocument/2006/relationships/tags" Target="../tags/tag144.xml"/><Relationship Id="rId153" Type="http://schemas.openxmlformats.org/officeDocument/2006/relationships/image" Target="../media/image13.wmf"/><Relationship Id="rId152" Type="http://schemas.openxmlformats.org/officeDocument/2006/relationships/oleObject" Target="../embeddings/oleObject18.bin"/><Relationship Id="rId151" Type="http://schemas.openxmlformats.org/officeDocument/2006/relationships/tags" Target="../tags/tag143.xml"/><Relationship Id="rId150" Type="http://schemas.openxmlformats.org/officeDocument/2006/relationships/image" Target="../media/image12.wmf"/><Relationship Id="rId15" Type="http://schemas.openxmlformats.org/officeDocument/2006/relationships/tags" Target="../tags/tag17.xml"/><Relationship Id="rId149" Type="http://schemas.openxmlformats.org/officeDocument/2006/relationships/oleObject" Target="../embeddings/oleObject17.bin"/><Relationship Id="rId148" Type="http://schemas.openxmlformats.org/officeDocument/2006/relationships/tags" Target="../tags/tag142.xml"/><Relationship Id="rId147" Type="http://schemas.openxmlformats.org/officeDocument/2006/relationships/image" Target="../media/image11.wmf"/><Relationship Id="rId146" Type="http://schemas.openxmlformats.org/officeDocument/2006/relationships/oleObject" Target="../embeddings/oleObject16.bin"/><Relationship Id="rId145" Type="http://schemas.openxmlformats.org/officeDocument/2006/relationships/tags" Target="../tags/tag141.xml"/><Relationship Id="rId144" Type="http://schemas.openxmlformats.org/officeDocument/2006/relationships/tags" Target="../tags/tag140.xml"/><Relationship Id="rId143" Type="http://schemas.openxmlformats.org/officeDocument/2006/relationships/tags" Target="../tags/tag139.xml"/><Relationship Id="rId142" Type="http://schemas.openxmlformats.org/officeDocument/2006/relationships/tags" Target="../tags/tag138.xml"/><Relationship Id="rId141" Type="http://schemas.openxmlformats.org/officeDocument/2006/relationships/tags" Target="../tags/tag137.xml"/><Relationship Id="rId140" Type="http://schemas.openxmlformats.org/officeDocument/2006/relationships/image" Target="../media/image10.wmf"/><Relationship Id="rId14" Type="http://schemas.openxmlformats.org/officeDocument/2006/relationships/tags" Target="../tags/tag16.xml"/><Relationship Id="rId139" Type="http://schemas.openxmlformats.org/officeDocument/2006/relationships/oleObject" Target="../embeddings/oleObject15.bin"/><Relationship Id="rId138" Type="http://schemas.openxmlformats.org/officeDocument/2006/relationships/tags" Target="../tags/tag136.xml"/><Relationship Id="rId137" Type="http://schemas.openxmlformats.org/officeDocument/2006/relationships/image" Target="../media/image9.wmf"/><Relationship Id="rId136" Type="http://schemas.openxmlformats.org/officeDocument/2006/relationships/oleObject" Target="../embeddings/oleObject14.bin"/><Relationship Id="rId135" Type="http://schemas.openxmlformats.org/officeDocument/2006/relationships/tags" Target="../tags/tag135.xml"/><Relationship Id="rId134" Type="http://schemas.openxmlformats.org/officeDocument/2006/relationships/image" Target="../media/image8.wmf"/><Relationship Id="rId133" Type="http://schemas.openxmlformats.org/officeDocument/2006/relationships/oleObject" Target="../embeddings/oleObject13.bin"/><Relationship Id="rId132" Type="http://schemas.openxmlformats.org/officeDocument/2006/relationships/tags" Target="../tags/tag134.xml"/><Relationship Id="rId131" Type="http://schemas.openxmlformats.org/officeDocument/2006/relationships/tags" Target="../tags/tag133.xml"/><Relationship Id="rId130" Type="http://schemas.openxmlformats.org/officeDocument/2006/relationships/tags" Target="../tags/tag132.xml"/><Relationship Id="rId13" Type="http://schemas.openxmlformats.org/officeDocument/2006/relationships/tags" Target="../tags/tag15.xml"/><Relationship Id="rId129" Type="http://schemas.openxmlformats.org/officeDocument/2006/relationships/tags" Target="../tags/tag131.xml"/><Relationship Id="rId128" Type="http://schemas.openxmlformats.org/officeDocument/2006/relationships/tags" Target="../tags/tag130.xml"/><Relationship Id="rId127" Type="http://schemas.openxmlformats.org/officeDocument/2006/relationships/tags" Target="../tags/tag129.xml"/><Relationship Id="rId126" Type="http://schemas.openxmlformats.org/officeDocument/2006/relationships/tags" Target="../tags/tag128.xml"/><Relationship Id="rId125" Type="http://schemas.openxmlformats.org/officeDocument/2006/relationships/tags" Target="../tags/tag127.xml"/><Relationship Id="rId124" Type="http://schemas.openxmlformats.org/officeDocument/2006/relationships/tags" Target="../tags/tag126.xml"/><Relationship Id="rId123" Type="http://schemas.openxmlformats.org/officeDocument/2006/relationships/tags" Target="../tags/tag125.xml"/><Relationship Id="rId122" Type="http://schemas.openxmlformats.org/officeDocument/2006/relationships/tags" Target="../tags/tag124.xml"/><Relationship Id="rId121" Type="http://schemas.openxmlformats.org/officeDocument/2006/relationships/tags" Target="../tags/tag123.xml"/><Relationship Id="rId120" Type="http://schemas.openxmlformats.org/officeDocument/2006/relationships/tags" Target="../tags/tag122.xml"/><Relationship Id="rId12" Type="http://schemas.openxmlformats.org/officeDocument/2006/relationships/tags" Target="../tags/tag14.xml"/><Relationship Id="rId119" Type="http://schemas.openxmlformats.org/officeDocument/2006/relationships/tags" Target="../tags/tag121.xml"/><Relationship Id="rId118" Type="http://schemas.openxmlformats.org/officeDocument/2006/relationships/tags" Target="../tags/tag120.xml"/><Relationship Id="rId117" Type="http://schemas.openxmlformats.org/officeDocument/2006/relationships/tags" Target="../tags/tag119.xml"/><Relationship Id="rId116" Type="http://schemas.openxmlformats.org/officeDocument/2006/relationships/tags" Target="../tags/tag118.xml"/><Relationship Id="rId115" Type="http://schemas.openxmlformats.org/officeDocument/2006/relationships/tags" Target="../tags/tag117.xml"/><Relationship Id="rId114" Type="http://schemas.openxmlformats.org/officeDocument/2006/relationships/tags" Target="../tags/tag116.xml"/><Relationship Id="rId113" Type="http://schemas.openxmlformats.org/officeDocument/2006/relationships/tags" Target="../tags/tag115.xml"/><Relationship Id="rId112" Type="http://schemas.openxmlformats.org/officeDocument/2006/relationships/tags" Target="../tags/tag114.xml"/><Relationship Id="rId111" Type="http://schemas.openxmlformats.org/officeDocument/2006/relationships/tags" Target="../tags/tag113.xml"/><Relationship Id="rId110" Type="http://schemas.openxmlformats.org/officeDocument/2006/relationships/tags" Target="../tags/tag112.xml"/><Relationship Id="rId11" Type="http://schemas.openxmlformats.org/officeDocument/2006/relationships/tags" Target="../tags/tag13.xml"/><Relationship Id="rId109" Type="http://schemas.openxmlformats.org/officeDocument/2006/relationships/tags" Target="../tags/tag111.xml"/><Relationship Id="rId108" Type="http://schemas.openxmlformats.org/officeDocument/2006/relationships/tags" Target="../tags/tag110.xml"/><Relationship Id="rId107" Type="http://schemas.openxmlformats.org/officeDocument/2006/relationships/tags" Target="../tags/tag109.xml"/><Relationship Id="rId106" Type="http://schemas.openxmlformats.org/officeDocument/2006/relationships/tags" Target="../tags/tag108.xml"/><Relationship Id="rId105" Type="http://schemas.openxmlformats.org/officeDocument/2006/relationships/tags" Target="../tags/tag107.xml"/><Relationship Id="rId104" Type="http://schemas.openxmlformats.org/officeDocument/2006/relationships/tags" Target="../tags/tag106.xml"/><Relationship Id="rId103" Type="http://schemas.openxmlformats.org/officeDocument/2006/relationships/tags" Target="../tags/tag105.xml"/><Relationship Id="rId102" Type="http://schemas.openxmlformats.org/officeDocument/2006/relationships/tags" Target="../tags/tag104.xml"/><Relationship Id="rId101" Type="http://schemas.openxmlformats.org/officeDocument/2006/relationships/tags" Target="../tags/tag103.xml"/><Relationship Id="rId100" Type="http://schemas.openxmlformats.org/officeDocument/2006/relationships/tags" Target="../tags/tag102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1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13.xml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wmf"/><Relationship Id="rId2" Type="http://schemas.openxmlformats.org/officeDocument/2006/relationships/tags" Target="../tags/tag166.xml"/><Relationship Id="rId19" Type="http://schemas.openxmlformats.org/officeDocument/2006/relationships/oleObject" Target="../embeddings/oleObject24.bin"/><Relationship Id="rId18" Type="http://schemas.openxmlformats.org/officeDocument/2006/relationships/tags" Target="../tags/tag176.xml"/><Relationship Id="rId17" Type="http://schemas.openxmlformats.org/officeDocument/2006/relationships/image" Target="../media/image19.wmf"/><Relationship Id="rId16" Type="http://schemas.openxmlformats.org/officeDocument/2006/relationships/oleObject" Target="../embeddings/oleObject23.bin"/><Relationship Id="rId15" Type="http://schemas.openxmlformats.org/officeDocument/2006/relationships/tags" Target="../tags/tag175.xml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11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>
              <a:buClrTx/>
              <a:buSzTx/>
              <a:buFontTx/>
            </a:pP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3-9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　质心　质心运动定律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/>
          <p:nvPr/>
        </p:nvSpPr>
        <p:spPr>
          <a:xfrm>
            <a:off x="457200" y="838200"/>
            <a:ext cx="381000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1" name="Object 3"/>
          <p:cNvGraphicFramePr>
            <a:graphicFrameLocks noGrp="1"/>
          </p:cNvGraphicFramePr>
          <p:nvPr>
            <p:ph sz="half" idx="1"/>
          </p:nvPr>
        </p:nvGraphicFramePr>
        <p:xfrm>
          <a:off x="492125" y="1447800"/>
          <a:ext cx="8355013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288030" imgH="673100" progId="Equation.3">
                  <p:embed/>
                </p:oleObj>
              </mc:Choice>
              <mc:Fallback>
                <p:oleObj name="" r:id="rId1" imgW="3288030" imgH="673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1447800"/>
                        <a:ext cx="8355013" cy="170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Grp="1"/>
          </p:cNvGraphicFramePr>
          <p:nvPr>
            <p:ph sz="half" idx="2"/>
          </p:nvPr>
        </p:nvGraphicFramePr>
        <p:xfrm>
          <a:off x="611188" y="4054475"/>
          <a:ext cx="34559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155065" imgH="241300" progId="Equation.3">
                  <p:embed/>
                </p:oleObj>
              </mc:Choice>
              <mc:Fallback>
                <p:oleObj name="" r:id="rId3" imgW="1155065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4054475"/>
                        <a:ext cx="3455987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/>
          <p:nvPr/>
        </p:nvSpPr>
        <p:spPr>
          <a:xfrm>
            <a:off x="2286000" y="838200"/>
            <a:ext cx="220980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4" name="Object 6"/>
          <p:cNvGraphicFramePr/>
          <p:nvPr/>
        </p:nvGraphicFramePr>
        <p:xfrm>
          <a:off x="571500" y="3276600"/>
          <a:ext cx="33162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104265" imgH="241300" progId="Equation.3">
                  <p:embed/>
                </p:oleObj>
              </mc:Choice>
              <mc:Fallback>
                <p:oleObj name="" r:id="rId5" imgW="1104265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3276600"/>
                        <a:ext cx="331628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Oval 7"/>
          <p:cNvSpPr/>
          <p:nvPr/>
        </p:nvSpPr>
        <p:spPr>
          <a:xfrm>
            <a:off x="4860925" y="3848100"/>
            <a:ext cx="1655763" cy="16557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99CC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Line 8"/>
          <p:cNvSpPr/>
          <p:nvPr/>
        </p:nvSpPr>
        <p:spPr>
          <a:xfrm>
            <a:off x="4572000" y="4711700"/>
            <a:ext cx="352901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12296" name="Line 9"/>
          <p:cNvSpPr/>
          <p:nvPr/>
        </p:nvSpPr>
        <p:spPr>
          <a:xfrm flipV="1">
            <a:off x="5695950" y="3271838"/>
            <a:ext cx="0" cy="27098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12297" name="Oval 10"/>
          <p:cNvSpPr/>
          <p:nvPr/>
        </p:nvSpPr>
        <p:spPr>
          <a:xfrm>
            <a:off x="6042025" y="3719513"/>
            <a:ext cx="433388" cy="4333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Oval 11"/>
          <p:cNvSpPr/>
          <p:nvPr/>
        </p:nvSpPr>
        <p:spPr>
          <a:xfrm>
            <a:off x="6013450" y="5143500"/>
            <a:ext cx="433388" cy="4333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Line 12"/>
          <p:cNvSpPr/>
          <p:nvPr/>
        </p:nvSpPr>
        <p:spPr>
          <a:xfrm flipV="1">
            <a:off x="5651500" y="3416300"/>
            <a:ext cx="100965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300" name="Line 13"/>
          <p:cNvSpPr/>
          <p:nvPr/>
        </p:nvSpPr>
        <p:spPr>
          <a:xfrm>
            <a:off x="5681663" y="4697413"/>
            <a:ext cx="1050925" cy="12398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301" name="Text Box 14"/>
          <p:cNvSpPr txBox="1"/>
          <p:nvPr/>
        </p:nvSpPr>
        <p:spPr>
          <a:xfrm>
            <a:off x="4498975" y="4852988"/>
            <a:ext cx="5048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2" name="Text Box 15"/>
          <p:cNvSpPr txBox="1"/>
          <p:nvPr/>
        </p:nvSpPr>
        <p:spPr>
          <a:xfrm>
            <a:off x="5795963" y="5432425"/>
            <a:ext cx="504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3" name="Text Box 16"/>
          <p:cNvSpPr txBox="1"/>
          <p:nvPr/>
        </p:nvSpPr>
        <p:spPr>
          <a:xfrm>
            <a:off x="5940425" y="3257550"/>
            <a:ext cx="504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4" name="Oval 17"/>
          <p:cNvSpPr/>
          <p:nvPr/>
        </p:nvSpPr>
        <p:spPr>
          <a:xfrm>
            <a:off x="5868988" y="4668838"/>
            <a:ext cx="71437" cy="71437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Text Box 18"/>
          <p:cNvSpPr txBox="1"/>
          <p:nvPr/>
        </p:nvSpPr>
        <p:spPr>
          <a:xfrm>
            <a:off x="5305425" y="4524375"/>
            <a:ext cx="5048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o</a:t>
            </a:r>
            <a:endParaRPr lang="en-US" altLang="zh-CN" sz="32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06" name="Object 19"/>
          <p:cNvGraphicFramePr/>
          <p:nvPr/>
        </p:nvGraphicFramePr>
        <p:xfrm>
          <a:off x="7673975" y="47117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77800" imgH="189865" progId="Equation.3">
                  <p:embed/>
                </p:oleObj>
              </mc:Choice>
              <mc:Fallback>
                <p:oleObj name="" r:id="rId7" imgW="177800" imgH="1898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3975" y="4711700"/>
                        <a:ext cx="3540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20"/>
          <p:cNvGraphicFramePr/>
          <p:nvPr/>
        </p:nvGraphicFramePr>
        <p:xfrm>
          <a:off x="5195888" y="3271838"/>
          <a:ext cx="45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90500" imgH="241300" progId="Equation.3">
                  <p:embed/>
                </p:oleObj>
              </mc:Choice>
              <mc:Fallback>
                <p:oleObj name="" r:id="rId9" imgW="190500" imgH="24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5888" y="3271838"/>
                        <a:ext cx="4556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21"/>
          <p:cNvSpPr txBox="1"/>
          <p:nvPr/>
        </p:nvSpPr>
        <p:spPr>
          <a:xfrm>
            <a:off x="5854700" y="4279900"/>
            <a:ext cx="504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Book Antiqua" panose="02040602050305030304" pitchFamily="18" charset="0"/>
                <a:ea typeface="宋体" panose="02010600030101010101" pitchFamily="2" charset="-122"/>
              </a:rPr>
              <a:t>C</a:t>
            </a:r>
            <a:endParaRPr lang="en-US" altLang="zh-CN" sz="28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2309" name="Text Box 22"/>
          <p:cNvSpPr txBox="1"/>
          <p:nvPr/>
        </p:nvSpPr>
        <p:spPr>
          <a:xfrm>
            <a:off x="5651500" y="3873500"/>
            <a:ext cx="5048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0" name="Oval 23"/>
          <p:cNvSpPr/>
          <p:nvPr/>
        </p:nvSpPr>
        <p:spPr>
          <a:xfrm>
            <a:off x="6213475" y="5341938"/>
            <a:ext cx="71438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11" name="Oval 24"/>
          <p:cNvSpPr/>
          <p:nvPr/>
        </p:nvSpPr>
        <p:spPr>
          <a:xfrm>
            <a:off x="6227763" y="3890963"/>
            <a:ext cx="71437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12" name="Text Box 25"/>
          <p:cNvSpPr txBox="1"/>
          <p:nvPr/>
        </p:nvSpPr>
        <p:spPr>
          <a:xfrm>
            <a:off x="5637213" y="4884738"/>
            <a:ext cx="5048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3" name="Arc 26"/>
          <p:cNvSpPr/>
          <p:nvPr/>
        </p:nvSpPr>
        <p:spPr>
          <a:xfrm>
            <a:off x="6589713" y="3533775"/>
            <a:ext cx="735012" cy="1150938"/>
          </a:xfrm>
          <a:custGeom>
            <a:avLst/>
            <a:gdLst/>
            <a:ahLst/>
            <a:cxnLst>
              <a:cxn ang="0">
                <a:pos x="0" y="32224934"/>
              </a:cxn>
              <a:cxn ang="0">
                <a:pos x="2147483647" y="2147483647"/>
              </a:cxn>
              <a:cxn ang="0">
                <a:pos x="523684950" y="2147483647"/>
              </a:cxn>
            </a:cxnLst>
            <a:pathLst>
              <a:path w="22022" h="21600" fill="none">
                <a:moveTo>
                  <a:pt x="0" y="4"/>
                </a:moveTo>
                <a:cubicBezTo>
                  <a:pt x="140" y="1"/>
                  <a:pt x="281" y="-1"/>
                  <a:pt x="422" y="0"/>
                </a:cubicBezTo>
                <a:cubicBezTo>
                  <a:pt x="12351" y="0"/>
                  <a:pt x="22022" y="9670"/>
                  <a:pt x="22022" y="21600"/>
                </a:cubicBezTo>
              </a:path>
              <a:path w="22022" h="21600" stroke="0">
                <a:moveTo>
                  <a:pt x="0" y="4"/>
                </a:moveTo>
                <a:cubicBezTo>
                  <a:pt x="140" y="1"/>
                  <a:pt x="281" y="-1"/>
                  <a:pt x="422" y="0"/>
                </a:cubicBezTo>
                <a:cubicBezTo>
                  <a:pt x="12351" y="0"/>
                  <a:pt x="22022" y="9670"/>
                  <a:pt x="22022" y="21600"/>
                </a:cubicBezTo>
                <a:lnTo>
                  <a:pt x="422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12314" name="Text Box 27"/>
          <p:cNvSpPr txBox="1"/>
          <p:nvPr/>
        </p:nvSpPr>
        <p:spPr>
          <a:xfrm>
            <a:off x="7162800" y="3632200"/>
            <a:ext cx="1009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52.3</a:t>
            </a:r>
            <a:r>
              <a:rPr lang="en-US" altLang="zh-CN" sz="2800" b="1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800" b="1" baseline="5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5" name="Arc 28"/>
          <p:cNvSpPr/>
          <p:nvPr/>
        </p:nvSpPr>
        <p:spPr>
          <a:xfrm flipV="1">
            <a:off x="6602413" y="4668838"/>
            <a:ext cx="720725" cy="1150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12316" name="Text Box 29"/>
          <p:cNvSpPr txBox="1"/>
          <p:nvPr/>
        </p:nvSpPr>
        <p:spPr>
          <a:xfrm rot="-10800000" flipV="1">
            <a:off x="7064375" y="5273675"/>
            <a:ext cx="1009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52.3</a:t>
            </a:r>
            <a:r>
              <a:rPr lang="en-US" altLang="zh-CN" sz="2800" b="1" baseline="50000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endParaRPr lang="en-US" altLang="zh-CN" sz="2800" b="1" baseline="50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17" name="Rectangle 30"/>
          <p:cNvSpPr/>
          <p:nvPr/>
        </p:nvSpPr>
        <p:spPr>
          <a:xfrm>
            <a:off x="4068763" y="3200400"/>
            <a:ext cx="4248150" cy="2879725"/>
          </a:xfrm>
          <a:prstGeom prst="rect">
            <a:avLst/>
          </a:prstGeom>
          <a:noFill/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4384993" y="2982913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</a:rPr>
              <a:t>θ</a:t>
            </a:r>
            <a:endParaRPr lang="en-US" altLang="zh-CN" sz="2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Arc 3"/>
          <p:cNvSpPr/>
          <p:nvPr/>
        </p:nvSpPr>
        <p:spPr>
          <a:xfrm>
            <a:off x="4341813" y="3356293"/>
            <a:ext cx="284162" cy="217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7738498" y="189961696"/>
              </a:cxn>
              <a:cxn ang="0">
                <a:pos x="0" y="222009602"/>
              </a:cxn>
            </a:cxnLst>
            <a:pathLst>
              <a:path w="21374" h="21600" fill="none">
                <a:moveTo>
                  <a:pt x="-1" y="0"/>
                </a:moveTo>
                <a:cubicBezTo>
                  <a:pt x="10724" y="0"/>
                  <a:pt x="19825" y="7869"/>
                  <a:pt x="21373" y="18482"/>
                </a:cubicBezTo>
              </a:path>
              <a:path w="21374" h="21600" stroke="0">
                <a:moveTo>
                  <a:pt x="-1" y="0"/>
                </a:moveTo>
                <a:cubicBezTo>
                  <a:pt x="10724" y="0"/>
                  <a:pt x="19825" y="7869"/>
                  <a:pt x="21373" y="18482"/>
                </a:cubicBez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196" name="Object 4"/>
          <p:cNvGraphicFramePr>
            <a:graphicFrameLocks noGrp="1"/>
          </p:cNvGraphicFramePr>
          <p:nvPr>
            <p:ph sz="quarter" idx="1"/>
          </p:nvPr>
        </p:nvGraphicFramePr>
        <p:xfrm>
          <a:off x="5003800" y="3141980"/>
          <a:ext cx="396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02565" imgH="177800" progId="Equation.3">
                  <p:embed/>
                </p:oleObj>
              </mc:Choice>
              <mc:Fallback>
                <p:oleObj name="" r:id="rId1" imgW="202565" imgH="177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3141980"/>
                        <a:ext cx="396875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Grp="1"/>
          </p:cNvGraphicFramePr>
          <p:nvPr>
            <p:ph sz="quarter" idx="2"/>
          </p:nvPr>
        </p:nvGraphicFramePr>
        <p:xfrm>
          <a:off x="5519738" y="2278380"/>
          <a:ext cx="6905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04165" imgH="177800" progId="Equation.3">
                  <p:embed/>
                </p:oleObj>
              </mc:Choice>
              <mc:Fallback>
                <p:oleObj name="" r:id="rId3" imgW="304165" imgH="177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9738" y="2278380"/>
                        <a:ext cx="6905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Grp="1"/>
          </p:cNvGraphicFramePr>
          <p:nvPr>
            <p:ph sz="quarter" idx="3"/>
          </p:nvPr>
        </p:nvGraphicFramePr>
        <p:xfrm>
          <a:off x="2805113" y="1976755"/>
          <a:ext cx="974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443865" imgH="203200" progId="Equation.3">
                  <p:embed/>
                </p:oleObj>
              </mc:Choice>
              <mc:Fallback>
                <p:oleObj name="" r:id="rId5" imgW="443865" imgH="20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5113" y="1976755"/>
                        <a:ext cx="97472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Grp="1"/>
          </p:cNvGraphicFramePr>
          <p:nvPr>
            <p:ph sz="quarter" idx="4"/>
          </p:nvPr>
        </p:nvGraphicFramePr>
        <p:xfrm>
          <a:off x="6119813" y="3016568"/>
          <a:ext cx="10445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469265" imgH="203200" progId="Equation.3">
                  <p:embed/>
                </p:oleObj>
              </mc:Choice>
              <mc:Fallback>
                <p:oleObj name="" r:id="rId7" imgW="469265" imgH="20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9813" y="3016568"/>
                        <a:ext cx="104457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5"/>
          <p:cNvSpPr txBox="1"/>
          <p:nvPr/>
        </p:nvSpPr>
        <p:spPr>
          <a:xfrm>
            <a:off x="468313" y="701675"/>
            <a:ext cx="806450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求半径为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的匀质半薄球壳的质心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20" name="Group 6"/>
          <p:cNvGrpSpPr/>
          <p:nvPr/>
        </p:nvGrpSpPr>
        <p:grpSpPr>
          <a:xfrm>
            <a:off x="2743200" y="2276793"/>
            <a:ext cx="3240088" cy="3097212"/>
            <a:chOff x="1692" y="1589"/>
            <a:chExt cx="2041" cy="1951"/>
          </a:xfrm>
        </p:grpSpPr>
        <p:sp>
          <p:nvSpPr>
            <p:cNvPr id="13321" name="Oval 7"/>
            <p:cNvSpPr/>
            <p:nvPr/>
          </p:nvSpPr>
          <p:spPr>
            <a:xfrm>
              <a:off x="1746" y="1589"/>
              <a:ext cx="1905" cy="1905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Rectangle 8"/>
            <p:cNvSpPr/>
            <p:nvPr/>
          </p:nvSpPr>
          <p:spPr>
            <a:xfrm>
              <a:off x="1692" y="2542"/>
              <a:ext cx="2041" cy="99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1" name="Line 9"/>
          <p:cNvSpPr/>
          <p:nvPr/>
        </p:nvSpPr>
        <p:spPr>
          <a:xfrm>
            <a:off x="2468563" y="3789680"/>
            <a:ext cx="44640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4" name="AutoShape 10" descr="深色上对角线"/>
          <p:cNvSpPr/>
          <p:nvPr/>
        </p:nvSpPr>
        <p:spPr>
          <a:xfrm rot="10800000">
            <a:off x="2138363" y="1036955"/>
            <a:ext cx="4392612" cy="20161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5448" y="2840"/>
                </a:moveTo>
                <a:cubicBezTo>
                  <a:pt x="7030" y="1777"/>
                  <a:pt x="8893" y="1208"/>
                  <a:pt x="10800" y="1209"/>
                </a:cubicBezTo>
                <a:cubicBezTo>
                  <a:pt x="12706" y="1209"/>
                  <a:pt x="14569" y="1777"/>
                  <a:pt x="16151" y="2840"/>
                </a:cubicBezTo>
                <a:lnTo>
                  <a:pt x="16826" y="1837"/>
                </a:lnTo>
                <a:cubicBezTo>
                  <a:pt x="15044" y="639"/>
                  <a:pt x="12946" y="-1"/>
                  <a:pt x="10799" y="0"/>
                </a:cubicBezTo>
                <a:cubicBezTo>
                  <a:pt x="8653" y="0"/>
                  <a:pt x="6555" y="639"/>
                  <a:pt x="4773" y="1837"/>
                </a:cubicBezTo>
                <a:close/>
              </a:path>
            </a:pathLst>
          </a:custGeom>
          <a:pattFill prst="dkUpDiag">
            <a:fgClr>
              <a:srgbClr val="FF9900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Line 11"/>
          <p:cNvSpPr/>
          <p:nvPr/>
        </p:nvSpPr>
        <p:spPr>
          <a:xfrm flipV="1">
            <a:off x="4341813" y="1629093"/>
            <a:ext cx="0" cy="2447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8204" name="Freeform 12"/>
          <p:cNvSpPr/>
          <p:nvPr/>
        </p:nvSpPr>
        <p:spPr>
          <a:xfrm>
            <a:off x="3236913" y="2524443"/>
            <a:ext cx="2327275" cy="3397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466" h="214">
                <a:moveTo>
                  <a:pt x="0" y="145"/>
                </a:moveTo>
                <a:cubicBezTo>
                  <a:pt x="45" y="129"/>
                  <a:pt x="152" y="70"/>
                  <a:pt x="270" y="46"/>
                </a:cubicBezTo>
                <a:cubicBezTo>
                  <a:pt x="388" y="22"/>
                  <a:pt x="557" y="0"/>
                  <a:pt x="711" y="1"/>
                </a:cubicBezTo>
                <a:cubicBezTo>
                  <a:pt x="865" y="2"/>
                  <a:pt x="1071" y="20"/>
                  <a:pt x="1197" y="55"/>
                </a:cubicBezTo>
                <a:cubicBezTo>
                  <a:pt x="1323" y="90"/>
                  <a:pt x="1410" y="181"/>
                  <a:pt x="1466" y="21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5" name="Freeform 13"/>
          <p:cNvSpPr/>
          <p:nvPr/>
        </p:nvSpPr>
        <p:spPr>
          <a:xfrm>
            <a:off x="4341813" y="2783205"/>
            <a:ext cx="1123950" cy="10064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pathLst>
              <a:path w="708" h="634">
                <a:moveTo>
                  <a:pt x="708" y="0"/>
                </a:moveTo>
                <a:lnTo>
                  <a:pt x="0" y="63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6" name="Freeform 14"/>
          <p:cNvSpPr/>
          <p:nvPr/>
        </p:nvSpPr>
        <p:spPr>
          <a:xfrm>
            <a:off x="4341813" y="2862580"/>
            <a:ext cx="1217612" cy="9286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767" h="585">
                <a:moveTo>
                  <a:pt x="0" y="585"/>
                </a:moveTo>
                <a:lnTo>
                  <a:pt x="76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7" name="Arc 15"/>
          <p:cNvSpPr/>
          <p:nvPr/>
        </p:nvSpPr>
        <p:spPr>
          <a:xfrm>
            <a:off x="5048250" y="3156268"/>
            <a:ext cx="65088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2573" y="1458072"/>
              </a:cxn>
              <a:cxn ang="0">
                <a:pos x="0" y="2584227"/>
              </a:cxn>
            </a:cxnLst>
            <a:pathLst>
              <a:path w="19441" h="21600" fill="none">
                <a:moveTo>
                  <a:pt x="-1" y="0"/>
                </a:moveTo>
                <a:cubicBezTo>
                  <a:pt x="8280" y="0"/>
                  <a:pt x="15832" y="4733"/>
                  <a:pt x="19441" y="12186"/>
                </a:cubicBezTo>
              </a:path>
              <a:path w="19441" h="21600" stroke="0">
                <a:moveTo>
                  <a:pt x="-1" y="0"/>
                </a:moveTo>
                <a:cubicBezTo>
                  <a:pt x="8280" y="0"/>
                  <a:pt x="15832" y="4733"/>
                  <a:pt x="19441" y="12186"/>
                </a:cubicBez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30" name="Line 18"/>
          <p:cNvSpPr/>
          <p:nvPr/>
        </p:nvSpPr>
        <p:spPr>
          <a:xfrm flipH="1" flipV="1">
            <a:off x="3189288" y="2781618"/>
            <a:ext cx="1152525" cy="1008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31" name="Text Box 19"/>
          <p:cNvSpPr txBox="1"/>
          <p:nvPr/>
        </p:nvSpPr>
        <p:spPr>
          <a:xfrm>
            <a:off x="3405188" y="3140393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3189288" y="278161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 w="1905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3" name="Line 21"/>
          <p:cNvSpPr/>
          <p:nvPr/>
        </p:nvSpPr>
        <p:spPr>
          <a:xfrm>
            <a:off x="5421313" y="2781618"/>
            <a:ext cx="12239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214" name="Line 22"/>
          <p:cNvSpPr/>
          <p:nvPr/>
        </p:nvSpPr>
        <p:spPr>
          <a:xfrm>
            <a:off x="6069013" y="2781618"/>
            <a:ext cx="0" cy="10080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graphicFrame>
        <p:nvGraphicFramePr>
          <p:cNvPr id="8215" name="Object 23"/>
          <p:cNvGraphicFramePr/>
          <p:nvPr/>
        </p:nvGraphicFramePr>
        <p:xfrm>
          <a:off x="6357938" y="3861118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77800" imgH="189865" progId="Equation.3">
                  <p:embed/>
                </p:oleObj>
              </mc:Choice>
              <mc:Fallback>
                <p:oleObj name="" r:id="rId9" imgW="177800" imgH="1898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7938" y="3861118"/>
                        <a:ext cx="3540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/>
          <p:nvPr/>
        </p:nvGraphicFramePr>
        <p:xfrm>
          <a:off x="4389438" y="1748155"/>
          <a:ext cx="45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90500" imgH="241300" progId="Equation.3">
                  <p:embed/>
                </p:oleObj>
              </mc:Choice>
              <mc:Fallback>
                <p:oleObj name="" r:id="rId11" imgW="1905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9438" y="1748155"/>
                        <a:ext cx="4556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Line 26"/>
          <p:cNvSpPr/>
          <p:nvPr/>
        </p:nvSpPr>
        <p:spPr>
          <a:xfrm>
            <a:off x="3333750" y="2348230"/>
            <a:ext cx="431800" cy="433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19" name="Text Box 27"/>
          <p:cNvSpPr txBox="1"/>
          <p:nvPr/>
        </p:nvSpPr>
        <p:spPr>
          <a:xfrm>
            <a:off x="4341813" y="3789680"/>
            <a:ext cx="5762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Rectangle 28"/>
          <p:cNvSpPr/>
          <p:nvPr/>
        </p:nvSpPr>
        <p:spPr>
          <a:xfrm>
            <a:off x="2108200" y="1413193"/>
            <a:ext cx="5184775" cy="3065462"/>
          </a:xfrm>
          <a:prstGeom prst="rect">
            <a:avLst/>
          </a:prstGeom>
          <a:noFill/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21" name="Rectangle 29"/>
          <p:cNvSpPr/>
          <p:nvPr/>
        </p:nvSpPr>
        <p:spPr>
          <a:xfrm>
            <a:off x="179705" y="4524693"/>
            <a:ext cx="6048375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　选如图所示的坐标系．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2" name="Rectangle 30"/>
          <p:cNvSpPr/>
          <p:nvPr/>
        </p:nvSpPr>
        <p:spPr>
          <a:xfrm>
            <a:off x="379413" y="5193665"/>
            <a:ext cx="547370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在半球壳上取一如图圆环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219" grpId="0"/>
      <p:bldP spid="8221" grpId="0"/>
      <p:bldP spid="82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4355148" y="2356803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</a:rPr>
              <a:t>θ</a:t>
            </a:r>
            <a:endParaRPr lang="en-US" altLang="zh-CN" sz="2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Arc 3"/>
          <p:cNvSpPr/>
          <p:nvPr/>
        </p:nvSpPr>
        <p:spPr>
          <a:xfrm>
            <a:off x="4341813" y="2710498"/>
            <a:ext cx="284162" cy="217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7738498" y="189961696"/>
              </a:cxn>
              <a:cxn ang="0">
                <a:pos x="0" y="222009602"/>
              </a:cxn>
            </a:cxnLst>
            <a:pathLst>
              <a:path w="21374" h="21600" fill="none">
                <a:moveTo>
                  <a:pt x="-1" y="0"/>
                </a:moveTo>
                <a:cubicBezTo>
                  <a:pt x="10724" y="0"/>
                  <a:pt x="19825" y="7869"/>
                  <a:pt x="21373" y="18482"/>
                </a:cubicBezTo>
              </a:path>
              <a:path w="21374" h="21600" stroke="0">
                <a:moveTo>
                  <a:pt x="-1" y="0"/>
                </a:moveTo>
                <a:cubicBezTo>
                  <a:pt x="10724" y="0"/>
                  <a:pt x="19825" y="7869"/>
                  <a:pt x="21373" y="18482"/>
                </a:cubicBez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4339" name="Object 4"/>
          <p:cNvGraphicFramePr/>
          <p:nvPr/>
        </p:nvGraphicFramePr>
        <p:xfrm>
          <a:off x="5003800" y="2567623"/>
          <a:ext cx="4730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02565" imgH="177800" progId="Equation.3">
                  <p:embed/>
                </p:oleObj>
              </mc:Choice>
              <mc:Fallback>
                <p:oleObj name="" r:id="rId1" imgW="202565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2567623"/>
                        <a:ext cx="47307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Group 5"/>
          <p:cNvGrpSpPr/>
          <p:nvPr/>
        </p:nvGrpSpPr>
        <p:grpSpPr>
          <a:xfrm>
            <a:off x="2743200" y="1630998"/>
            <a:ext cx="3240088" cy="3097212"/>
            <a:chOff x="1692" y="1589"/>
            <a:chExt cx="2041" cy="1951"/>
          </a:xfrm>
        </p:grpSpPr>
        <p:sp>
          <p:nvSpPr>
            <p:cNvPr id="14341" name="Oval 6"/>
            <p:cNvSpPr/>
            <p:nvPr/>
          </p:nvSpPr>
          <p:spPr>
            <a:xfrm>
              <a:off x="1746" y="1589"/>
              <a:ext cx="1905" cy="1905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Rectangle 7"/>
            <p:cNvSpPr/>
            <p:nvPr/>
          </p:nvSpPr>
          <p:spPr>
            <a:xfrm>
              <a:off x="1692" y="2542"/>
              <a:ext cx="2041" cy="99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3" name="Line 8"/>
          <p:cNvSpPr/>
          <p:nvPr/>
        </p:nvSpPr>
        <p:spPr>
          <a:xfrm>
            <a:off x="2468563" y="3143885"/>
            <a:ext cx="44640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14344" name="AutoShape 9" descr="深色上对角线"/>
          <p:cNvSpPr/>
          <p:nvPr/>
        </p:nvSpPr>
        <p:spPr>
          <a:xfrm rot="10800000">
            <a:off x="2138363" y="391160"/>
            <a:ext cx="4392612" cy="20161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5448" y="2840"/>
                </a:moveTo>
                <a:cubicBezTo>
                  <a:pt x="7030" y="1777"/>
                  <a:pt x="8893" y="1208"/>
                  <a:pt x="10800" y="1209"/>
                </a:cubicBezTo>
                <a:cubicBezTo>
                  <a:pt x="12706" y="1209"/>
                  <a:pt x="14569" y="1777"/>
                  <a:pt x="16151" y="2840"/>
                </a:cubicBezTo>
                <a:lnTo>
                  <a:pt x="16826" y="1837"/>
                </a:lnTo>
                <a:cubicBezTo>
                  <a:pt x="15044" y="639"/>
                  <a:pt x="12946" y="-1"/>
                  <a:pt x="10799" y="0"/>
                </a:cubicBezTo>
                <a:cubicBezTo>
                  <a:pt x="8653" y="0"/>
                  <a:pt x="6555" y="639"/>
                  <a:pt x="4773" y="1837"/>
                </a:cubicBezTo>
                <a:close/>
              </a:path>
            </a:pathLst>
          </a:custGeom>
          <a:pattFill prst="dkUpDiag">
            <a:fgClr>
              <a:srgbClr val="FF9900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5" name="Line 10"/>
          <p:cNvSpPr/>
          <p:nvPr/>
        </p:nvSpPr>
        <p:spPr>
          <a:xfrm flipV="1">
            <a:off x="4341813" y="983298"/>
            <a:ext cx="0" cy="2447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14346" name="Freeform 11"/>
          <p:cNvSpPr/>
          <p:nvPr/>
        </p:nvSpPr>
        <p:spPr>
          <a:xfrm>
            <a:off x="3236913" y="1878648"/>
            <a:ext cx="2327275" cy="3397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466" h="214">
                <a:moveTo>
                  <a:pt x="0" y="145"/>
                </a:moveTo>
                <a:cubicBezTo>
                  <a:pt x="45" y="129"/>
                  <a:pt x="152" y="70"/>
                  <a:pt x="270" y="46"/>
                </a:cubicBezTo>
                <a:cubicBezTo>
                  <a:pt x="388" y="22"/>
                  <a:pt x="557" y="0"/>
                  <a:pt x="711" y="1"/>
                </a:cubicBezTo>
                <a:cubicBezTo>
                  <a:pt x="865" y="2"/>
                  <a:pt x="1071" y="20"/>
                  <a:pt x="1197" y="55"/>
                </a:cubicBezTo>
                <a:cubicBezTo>
                  <a:pt x="1323" y="90"/>
                  <a:pt x="1410" y="181"/>
                  <a:pt x="1466" y="21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7" name="Freeform 12"/>
          <p:cNvSpPr/>
          <p:nvPr/>
        </p:nvSpPr>
        <p:spPr>
          <a:xfrm>
            <a:off x="4341813" y="2137410"/>
            <a:ext cx="1123950" cy="10064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pathLst>
              <a:path w="708" h="634">
                <a:moveTo>
                  <a:pt x="708" y="0"/>
                </a:moveTo>
                <a:lnTo>
                  <a:pt x="0" y="63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8" name="Freeform 13"/>
          <p:cNvSpPr/>
          <p:nvPr/>
        </p:nvSpPr>
        <p:spPr>
          <a:xfrm>
            <a:off x="4341813" y="2216785"/>
            <a:ext cx="1217612" cy="9286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767" h="585">
                <a:moveTo>
                  <a:pt x="0" y="585"/>
                </a:moveTo>
                <a:lnTo>
                  <a:pt x="76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9" name="Arc 14"/>
          <p:cNvSpPr/>
          <p:nvPr/>
        </p:nvSpPr>
        <p:spPr>
          <a:xfrm>
            <a:off x="5048250" y="2510473"/>
            <a:ext cx="65088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2573" y="1458072"/>
              </a:cxn>
              <a:cxn ang="0">
                <a:pos x="0" y="2584227"/>
              </a:cxn>
            </a:cxnLst>
            <a:pathLst>
              <a:path w="19441" h="21600" fill="none">
                <a:moveTo>
                  <a:pt x="-1" y="0"/>
                </a:moveTo>
                <a:cubicBezTo>
                  <a:pt x="8280" y="0"/>
                  <a:pt x="15832" y="4733"/>
                  <a:pt x="19441" y="12186"/>
                </a:cubicBezTo>
              </a:path>
              <a:path w="19441" h="21600" stroke="0">
                <a:moveTo>
                  <a:pt x="-1" y="0"/>
                </a:moveTo>
                <a:cubicBezTo>
                  <a:pt x="8280" y="0"/>
                  <a:pt x="15832" y="4733"/>
                  <a:pt x="19441" y="12186"/>
                </a:cubicBez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4350" name="Object 15"/>
          <p:cNvGraphicFramePr/>
          <p:nvPr/>
        </p:nvGraphicFramePr>
        <p:xfrm>
          <a:off x="5519738" y="1630998"/>
          <a:ext cx="6905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04165" imgH="177800" progId="Equation.3">
                  <p:embed/>
                </p:oleObj>
              </mc:Choice>
              <mc:Fallback>
                <p:oleObj name="" r:id="rId3" imgW="304165" imgH="177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9738" y="1630998"/>
                        <a:ext cx="6905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6"/>
          <p:cNvGraphicFramePr/>
          <p:nvPr/>
        </p:nvGraphicFramePr>
        <p:xfrm>
          <a:off x="2786063" y="1343660"/>
          <a:ext cx="9064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405765" imgH="177800" progId="Equation.3">
                  <p:embed/>
                </p:oleObj>
              </mc:Choice>
              <mc:Fallback>
                <p:oleObj name="" r:id="rId5" imgW="405765" imgH="177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6063" y="1343660"/>
                        <a:ext cx="90646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Line 17"/>
          <p:cNvSpPr/>
          <p:nvPr/>
        </p:nvSpPr>
        <p:spPr>
          <a:xfrm flipH="1" flipV="1">
            <a:off x="3189288" y="2135823"/>
            <a:ext cx="1152525" cy="1008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53" name="Text Box 18"/>
          <p:cNvSpPr txBox="1"/>
          <p:nvPr/>
        </p:nvSpPr>
        <p:spPr>
          <a:xfrm>
            <a:off x="3405188" y="2494598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4" name="Line 19"/>
          <p:cNvSpPr/>
          <p:nvPr/>
        </p:nvSpPr>
        <p:spPr>
          <a:xfrm>
            <a:off x="3189288" y="2135823"/>
            <a:ext cx="1152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55" name="Line 20"/>
          <p:cNvSpPr/>
          <p:nvPr/>
        </p:nvSpPr>
        <p:spPr>
          <a:xfrm>
            <a:off x="5421313" y="2135823"/>
            <a:ext cx="12239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356" name="Line 21"/>
          <p:cNvSpPr/>
          <p:nvPr/>
        </p:nvSpPr>
        <p:spPr>
          <a:xfrm>
            <a:off x="6069013" y="2135823"/>
            <a:ext cx="0" cy="10080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graphicFrame>
        <p:nvGraphicFramePr>
          <p:cNvPr id="14357" name="Object 22"/>
          <p:cNvGraphicFramePr/>
          <p:nvPr/>
        </p:nvGraphicFramePr>
        <p:xfrm>
          <a:off x="6357938" y="3215323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77800" imgH="189865" progId="Equation.3">
                  <p:embed/>
                </p:oleObj>
              </mc:Choice>
              <mc:Fallback>
                <p:oleObj name="" r:id="rId7" imgW="177800" imgH="1898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7938" y="3215323"/>
                        <a:ext cx="3540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3"/>
          <p:cNvGraphicFramePr/>
          <p:nvPr/>
        </p:nvGraphicFramePr>
        <p:xfrm>
          <a:off x="4389438" y="1102360"/>
          <a:ext cx="45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90500" imgH="241300" progId="Equation.3">
                  <p:embed/>
                </p:oleObj>
              </mc:Choice>
              <mc:Fallback>
                <p:oleObj name="" r:id="rId9" imgW="190500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9438" y="1102360"/>
                        <a:ext cx="4556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4"/>
          <p:cNvGraphicFramePr/>
          <p:nvPr/>
        </p:nvGraphicFramePr>
        <p:xfrm>
          <a:off x="6096000" y="2423160"/>
          <a:ext cx="9683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431165" imgH="177800" progId="Equation.3">
                  <p:embed/>
                </p:oleObj>
              </mc:Choice>
              <mc:Fallback>
                <p:oleObj name="" r:id="rId11" imgW="431165" imgH="177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2423160"/>
                        <a:ext cx="96837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Line 25"/>
          <p:cNvSpPr/>
          <p:nvPr/>
        </p:nvSpPr>
        <p:spPr>
          <a:xfrm>
            <a:off x="3333750" y="1702435"/>
            <a:ext cx="431800" cy="433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61" name="Text Box 26"/>
          <p:cNvSpPr txBox="1"/>
          <p:nvPr/>
        </p:nvSpPr>
        <p:spPr>
          <a:xfrm>
            <a:off x="4341813" y="3143885"/>
            <a:ext cx="5762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2" name="Rectangle 27"/>
          <p:cNvSpPr/>
          <p:nvPr/>
        </p:nvSpPr>
        <p:spPr>
          <a:xfrm>
            <a:off x="2108200" y="767398"/>
            <a:ext cx="5184775" cy="3065462"/>
          </a:xfrm>
          <a:prstGeom prst="rect">
            <a:avLst/>
          </a:prstGeom>
          <a:noFill/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63" name="Rectangle 28"/>
          <p:cNvSpPr/>
          <p:nvPr/>
        </p:nvSpPr>
        <p:spPr>
          <a:xfrm>
            <a:off x="251143" y="3880168"/>
            <a:ext cx="3024187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Clr>
                <a:srgbClr val="9900CC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圆环的面积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47" name="Object 31"/>
          <p:cNvGraphicFramePr>
            <a:graphicFrameLocks noGrp="1"/>
          </p:cNvGraphicFramePr>
          <p:nvPr>
            <p:ph sz="half" idx="1"/>
          </p:nvPr>
        </p:nvGraphicFramePr>
        <p:xfrm>
          <a:off x="2934653" y="4675823"/>
          <a:ext cx="3581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1308100" imgH="228600" progId="Equation.3">
                  <p:embed/>
                </p:oleObj>
              </mc:Choice>
              <mc:Fallback>
                <p:oleObj name="" r:id="rId13" imgW="13081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4653" y="4675823"/>
                        <a:ext cx="35814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Grp="1"/>
          </p:cNvGraphicFramePr>
          <p:nvPr>
            <p:ph sz="half" idx="2"/>
          </p:nvPr>
        </p:nvGraphicFramePr>
        <p:xfrm>
          <a:off x="2987358" y="3986848"/>
          <a:ext cx="37449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1242695" imgH="177800" progId="Equation.3">
                  <p:embed/>
                </p:oleObj>
              </mc:Choice>
              <mc:Fallback>
                <p:oleObj name="" r:id="rId15" imgW="1242695" imgH="177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7358" y="3986848"/>
                        <a:ext cx="3744912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Rectangle 30"/>
          <p:cNvSpPr/>
          <p:nvPr/>
        </p:nvSpPr>
        <p:spPr>
          <a:xfrm>
            <a:off x="942975" y="5561013"/>
            <a:ext cx="6048375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由于球壳关于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轴对称，故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8" name="Rectangle 32"/>
          <p:cNvSpPr/>
          <p:nvPr/>
        </p:nvSpPr>
        <p:spPr>
          <a:xfrm>
            <a:off x="165100" y="4675823"/>
            <a:ext cx="316865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Clr>
                <a:srgbClr val="9900CC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圆环的质量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/>
      <p:bldP spid="92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74" name="Object 28"/>
          <p:cNvGraphicFramePr>
            <a:graphicFrameLocks noGrp="1"/>
          </p:cNvGraphicFramePr>
          <p:nvPr>
            <p:ph sz="quarter" idx="1"/>
          </p:nvPr>
        </p:nvGraphicFramePr>
        <p:xfrm>
          <a:off x="387985" y="3140710"/>
          <a:ext cx="5998845" cy="12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247900" imgH="469900" progId="Equation.3">
                  <p:embed/>
                </p:oleObj>
              </mc:Choice>
              <mc:Fallback>
                <p:oleObj name="" r:id="rId1" imgW="2247900" imgH="469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985" y="3140710"/>
                        <a:ext cx="5998845" cy="1290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8"/>
          <p:cNvGraphicFramePr/>
          <p:nvPr/>
        </p:nvGraphicFramePr>
        <p:xfrm>
          <a:off x="827405" y="4431665"/>
          <a:ext cx="21907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710565" imgH="203200" progId="Equation.3">
                  <p:embed/>
                </p:oleObj>
              </mc:Choice>
              <mc:Fallback>
                <p:oleObj name="" r:id="rId3" imgW="710565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405" y="4431665"/>
                        <a:ext cx="219075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Text Box 30"/>
          <p:cNvSpPr txBox="1"/>
          <p:nvPr/>
        </p:nvSpPr>
        <p:spPr>
          <a:xfrm>
            <a:off x="251460" y="4454843"/>
            <a:ext cx="9350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而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93" name="Object 29"/>
          <p:cNvGraphicFramePr/>
          <p:nvPr>
            <p:custDataLst>
              <p:tags r:id="rId5"/>
            </p:custDataLst>
          </p:nvPr>
        </p:nvGraphicFramePr>
        <p:xfrm>
          <a:off x="1331595" y="4869180"/>
          <a:ext cx="5215890" cy="109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6" imgW="1828165" imgH="381000" progId="Equation.3">
                  <p:embed/>
                </p:oleObj>
              </mc:Choice>
              <mc:Fallback>
                <p:oleObj name="" r:id="rId6" imgW="1828165" imgH="381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595" y="4869180"/>
                        <a:ext cx="5215890" cy="1097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Text Box 31"/>
          <p:cNvSpPr txBox="1"/>
          <p:nvPr>
            <p:custDataLst>
              <p:tags r:id="rId8"/>
            </p:custDataLst>
          </p:nvPr>
        </p:nvSpPr>
        <p:spPr>
          <a:xfrm>
            <a:off x="251143" y="5229225"/>
            <a:ext cx="14398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所以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123440" y="149860"/>
            <a:ext cx="4955540" cy="3020695"/>
          </a:xfrm>
          <a:prstGeom prst="rect">
            <a:avLst/>
          </a:prstGeom>
        </p:spPr>
      </p:pic>
      <p:graphicFrame>
        <p:nvGraphicFramePr>
          <p:cNvPr id="11296" name="Object 32"/>
          <p:cNvGraphicFramePr/>
          <p:nvPr>
            <p:custDataLst>
              <p:tags r:id="rId11"/>
            </p:custDataLst>
          </p:nvPr>
        </p:nvGraphicFramePr>
        <p:xfrm>
          <a:off x="3131503" y="5949315"/>
          <a:ext cx="21669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2" imgW="673100" imgH="228600" progId="Equation.3">
                  <p:embed/>
                </p:oleObj>
              </mc:Choice>
              <mc:Fallback>
                <p:oleObj name="" r:id="rId12" imgW="6731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31503" y="5949315"/>
                        <a:ext cx="21669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Text Box 33"/>
          <p:cNvSpPr txBox="1"/>
          <p:nvPr>
            <p:custDataLst>
              <p:tags r:id="rId14"/>
            </p:custDataLst>
          </p:nvPr>
        </p:nvSpPr>
        <p:spPr>
          <a:xfrm>
            <a:off x="467360" y="5948998"/>
            <a:ext cx="30972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其质心位矢：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5" grpId="0"/>
      <p:bldP spid="11297" grpId="0"/>
      <p:bldP spid="164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2"/>
          <p:cNvSpPr txBox="1"/>
          <p:nvPr/>
        </p:nvSpPr>
        <p:spPr>
          <a:xfrm>
            <a:off x="539750" y="188913"/>
            <a:ext cx="44656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 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质心运动定律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Oval 3"/>
          <p:cNvSpPr/>
          <p:nvPr/>
        </p:nvSpPr>
        <p:spPr>
          <a:xfrm>
            <a:off x="7539673" y="1728788"/>
            <a:ext cx="85725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1" name="Object 4"/>
          <p:cNvGraphicFramePr/>
          <p:nvPr/>
        </p:nvGraphicFramePr>
        <p:xfrm>
          <a:off x="7898448" y="2132013"/>
          <a:ext cx="295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27000" imgH="215265" progId="Equation.3">
                  <p:embed/>
                </p:oleObj>
              </mc:Choice>
              <mc:Fallback>
                <p:oleObj name="" r:id="rId1" imgW="127000" imgH="2152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98448" y="2132013"/>
                        <a:ext cx="2952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/>
          <p:nvPr/>
        </p:nvGraphicFramePr>
        <p:xfrm>
          <a:off x="6317298" y="1700213"/>
          <a:ext cx="352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39700" imgH="215900" progId="Equation.3">
                  <p:embed/>
                </p:oleObj>
              </mc:Choice>
              <mc:Fallback>
                <p:oleObj name="" r:id="rId3" imgW="1397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7298" y="1700213"/>
                        <a:ext cx="35242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6"/>
          <p:cNvSpPr/>
          <p:nvPr/>
        </p:nvSpPr>
        <p:spPr>
          <a:xfrm>
            <a:off x="4715510" y="763588"/>
            <a:ext cx="4176713" cy="3313112"/>
          </a:xfrm>
          <a:prstGeom prst="rect">
            <a:avLst/>
          </a:prstGeom>
          <a:noFill/>
          <a:ln w="19050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4" name="Group 7"/>
          <p:cNvGrpSpPr/>
          <p:nvPr/>
        </p:nvGrpSpPr>
        <p:grpSpPr>
          <a:xfrm>
            <a:off x="4972685" y="979488"/>
            <a:ext cx="3686175" cy="2952750"/>
            <a:chOff x="3098" y="618"/>
            <a:chExt cx="2322" cy="1860"/>
          </a:xfrm>
        </p:grpSpPr>
        <p:sp>
          <p:nvSpPr>
            <p:cNvPr id="17415" name="Line 8"/>
            <p:cNvSpPr/>
            <p:nvPr/>
          </p:nvSpPr>
          <p:spPr>
            <a:xfrm flipV="1">
              <a:off x="3793" y="618"/>
              <a:ext cx="0" cy="1275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7416" name="Line 9"/>
            <p:cNvSpPr/>
            <p:nvPr/>
          </p:nvSpPr>
          <p:spPr>
            <a:xfrm>
              <a:off x="3793" y="1893"/>
              <a:ext cx="1627" cy="0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7417" name="Line 10"/>
            <p:cNvSpPr/>
            <p:nvPr/>
          </p:nvSpPr>
          <p:spPr>
            <a:xfrm flipH="1">
              <a:off x="3230" y="1879"/>
              <a:ext cx="575" cy="599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7418" name="Object 11"/>
            <p:cNvGraphicFramePr/>
            <p:nvPr/>
          </p:nvGraphicFramePr>
          <p:xfrm>
            <a:off x="5184" y="1973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127000" imgH="139700" progId="Equation.3">
                    <p:embed/>
                  </p:oleObj>
                </mc:Choice>
                <mc:Fallback>
                  <p:oleObj name="" r:id="rId5" imgW="127000" imgH="1397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84" y="1973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2"/>
            <p:cNvGraphicFramePr/>
            <p:nvPr/>
          </p:nvGraphicFramePr>
          <p:xfrm>
            <a:off x="3098" y="2250"/>
            <a:ext cx="157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7" imgW="127000" imgH="127000" progId="Equation.3">
                    <p:embed/>
                  </p:oleObj>
                </mc:Choice>
                <mc:Fallback>
                  <p:oleObj name="" r:id="rId7" imgW="127000" imgH="1270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98" y="2250"/>
                          <a:ext cx="157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3"/>
            <p:cNvGraphicFramePr/>
            <p:nvPr/>
          </p:nvGraphicFramePr>
          <p:xfrm>
            <a:off x="3543" y="663"/>
            <a:ext cx="21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139700" imgH="165100" progId="Equation.3">
                    <p:embed/>
                  </p:oleObj>
                </mc:Choice>
                <mc:Fallback>
                  <p:oleObj name="" r:id="rId9" imgW="139700" imgH="165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43" y="663"/>
                          <a:ext cx="210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4"/>
            <p:cNvGraphicFramePr/>
            <p:nvPr/>
          </p:nvGraphicFramePr>
          <p:xfrm>
            <a:off x="3553" y="1701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1" imgW="127000" imgH="139700" progId="Equation.DSMT4">
                    <p:embed/>
                  </p:oleObj>
                </mc:Choice>
                <mc:Fallback>
                  <p:oleObj name="" r:id="rId11" imgW="127000" imgH="1397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53" y="1701"/>
                          <a:ext cx="26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2" name="Line 15"/>
          <p:cNvSpPr/>
          <p:nvPr/>
        </p:nvSpPr>
        <p:spPr>
          <a:xfrm>
            <a:off x="7596823" y="1771650"/>
            <a:ext cx="0" cy="1944688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423" name="Line 16"/>
          <p:cNvSpPr/>
          <p:nvPr/>
        </p:nvSpPr>
        <p:spPr>
          <a:xfrm flipH="1">
            <a:off x="5364798" y="3716338"/>
            <a:ext cx="22320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424" name="Line 17"/>
          <p:cNvSpPr/>
          <p:nvPr/>
        </p:nvSpPr>
        <p:spPr>
          <a:xfrm flipV="1">
            <a:off x="7596823" y="2995613"/>
            <a:ext cx="720725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425" name="Freeform 18"/>
          <p:cNvSpPr/>
          <p:nvPr/>
        </p:nvSpPr>
        <p:spPr>
          <a:xfrm>
            <a:off x="6088698" y="1741488"/>
            <a:ext cx="1514475" cy="12287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954" h="774">
                <a:moveTo>
                  <a:pt x="0" y="774"/>
                </a:moveTo>
                <a:lnTo>
                  <a:pt x="954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426" name="Object 19"/>
          <p:cNvGraphicFramePr/>
          <p:nvPr/>
        </p:nvGraphicFramePr>
        <p:xfrm>
          <a:off x="7123748" y="1858963"/>
          <a:ext cx="45561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65100" imgH="228600" progId="Equation.3">
                  <p:embed/>
                </p:oleObj>
              </mc:Choice>
              <mc:Fallback>
                <p:oleObj name="" r:id="rId13" imgW="1651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23748" y="1858963"/>
                        <a:ext cx="455612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Line 20"/>
          <p:cNvSpPr/>
          <p:nvPr/>
        </p:nvSpPr>
        <p:spPr>
          <a:xfrm flipH="1">
            <a:off x="6083935" y="1771650"/>
            <a:ext cx="15128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428" name="Text Box 21"/>
          <p:cNvSpPr txBox="1"/>
          <p:nvPr/>
        </p:nvSpPr>
        <p:spPr>
          <a:xfrm>
            <a:off x="8317548" y="2132013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9" name="Text Box 22"/>
          <p:cNvSpPr txBox="1"/>
          <p:nvPr/>
        </p:nvSpPr>
        <p:spPr>
          <a:xfrm>
            <a:off x="7411085" y="981075"/>
            <a:ext cx="647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0" name="Text Box 23"/>
          <p:cNvSpPr txBox="1"/>
          <p:nvPr/>
        </p:nvSpPr>
        <p:spPr>
          <a:xfrm>
            <a:off x="6156960" y="836613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1" name="Text Box 24"/>
          <p:cNvSpPr txBox="1"/>
          <p:nvPr/>
        </p:nvSpPr>
        <p:spPr>
          <a:xfrm>
            <a:off x="7668260" y="1412875"/>
            <a:ext cx="3603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2" name="Freeform 25"/>
          <p:cNvSpPr/>
          <p:nvPr/>
        </p:nvSpPr>
        <p:spPr>
          <a:xfrm>
            <a:off x="6372860" y="1268413"/>
            <a:ext cx="215900" cy="2873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82" h="119">
                <a:moveTo>
                  <a:pt x="1" y="45"/>
                </a:moveTo>
                <a:cubicBezTo>
                  <a:pt x="26" y="119"/>
                  <a:pt x="0" y="102"/>
                  <a:pt x="82" y="90"/>
                </a:cubicBezTo>
                <a:cubicBezTo>
                  <a:pt x="74" y="50"/>
                  <a:pt x="73" y="0"/>
                  <a:pt x="19" y="27"/>
                </a:cubicBezTo>
                <a:cubicBezTo>
                  <a:pt x="11" y="31"/>
                  <a:pt x="7" y="39"/>
                  <a:pt x="1" y="45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33" name="Freeform 26"/>
          <p:cNvSpPr/>
          <p:nvPr/>
        </p:nvSpPr>
        <p:spPr>
          <a:xfrm>
            <a:off x="8244523" y="2420938"/>
            <a:ext cx="214312" cy="2555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5" h="161">
                <a:moveTo>
                  <a:pt x="45" y="17"/>
                </a:moveTo>
                <a:cubicBezTo>
                  <a:pt x="21" y="112"/>
                  <a:pt x="54" y="0"/>
                  <a:pt x="18" y="80"/>
                </a:cubicBezTo>
                <a:cubicBezTo>
                  <a:pt x="10" y="97"/>
                  <a:pt x="0" y="134"/>
                  <a:pt x="0" y="134"/>
                </a:cubicBezTo>
                <a:cubicBezTo>
                  <a:pt x="80" y="161"/>
                  <a:pt x="35" y="154"/>
                  <a:pt x="135" y="143"/>
                </a:cubicBezTo>
                <a:cubicBezTo>
                  <a:pt x="126" y="77"/>
                  <a:pt x="130" y="72"/>
                  <a:pt x="72" y="53"/>
                </a:cubicBezTo>
                <a:cubicBezTo>
                  <a:pt x="61" y="20"/>
                  <a:pt x="71" y="30"/>
                  <a:pt x="45" y="1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34" name="Freeform 27"/>
          <p:cNvSpPr/>
          <p:nvPr/>
        </p:nvSpPr>
        <p:spPr>
          <a:xfrm>
            <a:off x="8317548" y="1412875"/>
            <a:ext cx="215900" cy="2873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5" h="161">
                <a:moveTo>
                  <a:pt x="45" y="17"/>
                </a:moveTo>
                <a:cubicBezTo>
                  <a:pt x="21" y="112"/>
                  <a:pt x="54" y="0"/>
                  <a:pt x="18" y="80"/>
                </a:cubicBezTo>
                <a:cubicBezTo>
                  <a:pt x="10" y="97"/>
                  <a:pt x="0" y="134"/>
                  <a:pt x="0" y="134"/>
                </a:cubicBezTo>
                <a:cubicBezTo>
                  <a:pt x="80" y="161"/>
                  <a:pt x="35" y="154"/>
                  <a:pt x="135" y="143"/>
                </a:cubicBezTo>
                <a:cubicBezTo>
                  <a:pt x="126" y="77"/>
                  <a:pt x="130" y="72"/>
                  <a:pt x="72" y="53"/>
                </a:cubicBezTo>
                <a:cubicBezTo>
                  <a:pt x="61" y="20"/>
                  <a:pt x="71" y="30"/>
                  <a:pt x="45" y="1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35" name="Freeform 28"/>
          <p:cNvSpPr/>
          <p:nvPr/>
        </p:nvSpPr>
        <p:spPr>
          <a:xfrm>
            <a:off x="7093585" y="2563813"/>
            <a:ext cx="155575" cy="2349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98" h="148">
                <a:moveTo>
                  <a:pt x="56" y="0"/>
                </a:moveTo>
                <a:cubicBezTo>
                  <a:pt x="44" y="18"/>
                  <a:pt x="32" y="36"/>
                  <a:pt x="20" y="54"/>
                </a:cubicBezTo>
                <a:cubicBezTo>
                  <a:pt x="9" y="70"/>
                  <a:pt x="2" y="108"/>
                  <a:pt x="2" y="108"/>
                </a:cubicBezTo>
                <a:cubicBezTo>
                  <a:pt x="5" y="120"/>
                  <a:pt x="0" y="138"/>
                  <a:pt x="11" y="144"/>
                </a:cubicBezTo>
                <a:cubicBezTo>
                  <a:pt x="20" y="148"/>
                  <a:pt x="70" y="130"/>
                  <a:pt x="83" y="126"/>
                </a:cubicBezTo>
                <a:cubicBezTo>
                  <a:pt x="98" y="81"/>
                  <a:pt x="95" y="108"/>
                  <a:pt x="74" y="45"/>
                </a:cubicBezTo>
                <a:cubicBezTo>
                  <a:pt x="71" y="36"/>
                  <a:pt x="51" y="45"/>
                  <a:pt x="47" y="36"/>
                </a:cubicBezTo>
                <a:cubicBezTo>
                  <a:pt x="42" y="25"/>
                  <a:pt x="53" y="12"/>
                  <a:pt x="5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36" name="Freeform 29"/>
          <p:cNvSpPr/>
          <p:nvPr/>
        </p:nvSpPr>
        <p:spPr>
          <a:xfrm>
            <a:off x="7198360" y="1196975"/>
            <a:ext cx="254000" cy="2159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60" h="136">
                <a:moveTo>
                  <a:pt x="41" y="0"/>
                </a:moveTo>
                <a:cubicBezTo>
                  <a:pt x="35" y="19"/>
                  <a:pt x="0" y="97"/>
                  <a:pt x="32" y="117"/>
                </a:cubicBezTo>
                <a:cubicBezTo>
                  <a:pt x="63" y="136"/>
                  <a:pt x="104" y="123"/>
                  <a:pt x="140" y="126"/>
                </a:cubicBezTo>
                <a:cubicBezTo>
                  <a:pt x="160" y="66"/>
                  <a:pt x="117" y="72"/>
                  <a:pt x="77" y="45"/>
                </a:cubicBezTo>
                <a:cubicBezTo>
                  <a:pt x="54" y="11"/>
                  <a:pt x="67" y="26"/>
                  <a:pt x="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37" name="Freeform 30"/>
          <p:cNvSpPr/>
          <p:nvPr/>
        </p:nvSpPr>
        <p:spPr>
          <a:xfrm>
            <a:off x="7719060" y="2060575"/>
            <a:ext cx="93663" cy="139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58" h="64">
                <a:moveTo>
                  <a:pt x="26" y="36"/>
                </a:moveTo>
                <a:cubicBezTo>
                  <a:pt x="35" y="42"/>
                  <a:pt x="50" y="64"/>
                  <a:pt x="53" y="54"/>
                </a:cubicBezTo>
                <a:cubicBezTo>
                  <a:pt x="58" y="36"/>
                  <a:pt x="35" y="0"/>
                  <a:pt x="35" y="0"/>
                </a:cubicBezTo>
                <a:cubicBezTo>
                  <a:pt x="1" y="23"/>
                  <a:pt x="0" y="10"/>
                  <a:pt x="26" y="36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438" name="Object 31"/>
          <p:cNvGraphicFramePr/>
          <p:nvPr/>
        </p:nvGraphicFramePr>
        <p:xfrm>
          <a:off x="6833235" y="982663"/>
          <a:ext cx="361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5" imgW="127000" imgH="227965" progId="Equation.3">
                  <p:embed/>
                </p:oleObj>
              </mc:Choice>
              <mc:Fallback>
                <p:oleObj name="" r:id="rId15" imgW="127000" imgH="2279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3235" y="982663"/>
                        <a:ext cx="3619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Freeform 32"/>
          <p:cNvSpPr/>
          <p:nvPr/>
        </p:nvSpPr>
        <p:spPr>
          <a:xfrm>
            <a:off x="6088698" y="2613025"/>
            <a:ext cx="2243137" cy="38576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1413" h="243">
                <a:moveTo>
                  <a:pt x="0" y="243"/>
                </a:moveTo>
                <a:lnTo>
                  <a:pt x="141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17440" name="Freeform 33"/>
          <p:cNvSpPr/>
          <p:nvPr/>
        </p:nvSpPr>
        <p:spPr>
          <a:xfrm>
            <a:off x="6074410" y="1441450"/>
            <a:ext cx="385763" cy="15430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243" h="972">
                <a:moveTo>
                  <a:pt x="0" y="972"/>
                </a:moveTo>
                <a:lnTo>
                  <a:pt x="24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17441" name="Freeform 34"/>
          <p:cNvSpPr/>
          <p:nvPr/>
        </p:nvSpPr>
        <p:spPr>
          <a:xfrm>
            <a:off x="6074410" y="1270000"/>
            <a:ext cx="1257300" cy="1714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792" h="1080">
                <a:moveTo>
                  <a:pt x="0" y="1080"/>
                </a:moveTo>
                <a:lnTo>
                  <a:pt x="792" y="0"/>
                </a:ln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" name="Object 35"/>
          <p:cNvGraphicFramePr>
            <a:graphicFrameLocks noGrp="1"/>
          </p:cNvGraphicFramePr>
          <p:nvPr>
            <p:ph sz="half" idx="1"/>
          </p:nvPr>
        </p:nvGraphicFramePr>
        <p:xfrm>
          <a:off x="1403350" y="908050"/>
          <a:ext cx="18002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7" imgW="761365" imgH="609600" progId="Equation.3">
                  <p:embed/>
                </p:oleObj>
              </mc:Choice>
              <mc:Fallback>
                <p:oleObj name="" r:id="rId17" imgW="761365" imgH="609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03350" y="908050"/>
                        <a:ext cx="1800225" cy="14398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>
                        <a:solidFill>
                          <a:srgbClr val="00808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Grp="1"/>
          </p:cNvGraphicFramePr>
          <p:nvPr>
            <p:ph sz="half" idx="2"/>
          </p:nvPr>
        </p:nvGraphicFramePr>
        <p:xfrm>
          <a:off x="1042988" y="2636838"/>
          <a:ext cx="24495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9" imgW="875665" imgH="431800" progId="Equation.3">
                  <p:embed/>
                </p:oleObj>
              </mc:Choice>
              <mc:Fallback>
                <p:oleObj name="" r:id="rId19" imgW="875665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2988" y="2636838"/>
                        <a:ext cx="2449512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Text Box 37"/>
          <p:cNvSpPr txBox="1"/>
          <p:nvPr/>
        </p:nvSpPr>
        <p:spPr>
          <a:xfrm>
            <a:off x="395288" y="4149725"/>
            <a:ext cx="62642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上式两边对时间 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求一阶导数，得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326" name="Object 38"/>
          <p:cNvGraphicFramePr/>
          <p:nvPr/>
        </p:nvGraphicFramePr>
        <p:xfrm>
          <a:off x="971550" y="4868863"/>
          <a:ext cx="31686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1" imgW="1142365" imgH="431800" progId="Equation.3">
                  <p:embed/>
                </p:oleObj>
              </mc:Choice>
              <mc:Fallback>
                <p:oleObj name="" r:id="rId21" imgW="1142365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1550" y="4868863"/>
                        <a:ext cx="3168650" cy="1198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/>
          <p:nvPr/>
        </p:nvGraphicFramePr>
        <p:xfrm>
          <a:off x="5076825" y="4868863"/>
          <a:ext cx="38227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3" imgW="1421765" imgH="431800" progId="Equation.3">
                  <p:embed/>
                </p:oleObj>
              </mc:Choice>
              <mc:Fallback>
                <p:oleObj name="" r:id="rId23" imgW="1421765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76825" y="4868863"/>
                        <a:ext cx="3822700" cy="1162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539750" y="188913"/>
            <a:ext cx="44656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   质心运动定律</a:t>
            </a:r>
            <a:endParaRPr lang="zh-CN" altLang="en-US" sz="3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327" name="Object 39"/>
          <p:cNvGraphicFramePr/>
          <p:nvPr/>
        </p:nvGraphicFramePr>
        <p:xfrm>
          <a:off x="2195513" y="764223"/>
          <a:ext cx="30956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421765" imgH="431800" progId="Equation.3">
                  <p:embed/>
                </p:oleObj>
              </mc:Choice>
              <mc:Fallback>
                <p:oleObj name="" r:id="rId1" imgW="1421765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764223"/>
                        <a:ext cx="3095625" cy="9413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8" name="Text Box 40"/>
          <p:cNvSpPr txBox="1"/>
          <p:nvPr/>
        </p:nvSpPr>
        <p:spPr>
          <a:xfrm>
            <a:off x="971550" y="1844675"/>
            <a:ext cx="64801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再对时间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求一阶导数，得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329" name="Object 41"/>
          <p:cNvGraphicFramePr/>
          <p:nvPr/>
        </p:nvGraphicFramePr>
        <p:xfrm>
          <a:off x="5795963" y="1196975"/>
          <a:ext cx="2405062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028700" imgH="609600" progId="Equation.3">
                  <p:embed/>
                </p:oleObj>
              </mc:Choice>
              <mc:Fallback>
                <p:oleObj name="" r:id="rId3" imgW="1028700" imgH="609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1196975"/>
                        <a:ext cx="2405062" cy="141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0"/>
          <p:cNvGraphicFramePr>
            <a:graphicFrameLocks noGrp="1"/>
          </p:cNvGraphicFramePr>
          <p:nvPr>
            <p:ph sz="half" idx="1"/>
          </p:nvPr>
        </p:nvGraphicFramePr>
        <p:xfrm>
          <a:off x="1908175" y="3860800"/>
          <a:ext cx="36226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294765" imgH="393700" progId="Equation.3">
                  <p:embed/>
                </p:oleObj>
              </mc:Choice>
              <mc:Fallback>
                <p:oleObj name="" r:id="rId5" imgW="1294765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3860800"/>
                        <a:ext cx="3622675" cy="1101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>
                        <a:solidFill>
                          <a:srgbClr val="00808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1"/>
          <p:cNvGraphicFramePr/>
          <p:nvPr/>
        </p:nvGraphicFramePr>
        <p:xfrm>
          <a:off x="4572000" y="2636838"/>
          <a:ext cx="25415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002665" imgH="431800" progId="Equation.3">
                  <p:embed/>
                </p:oleObj>
              </mc:Choice>
              <mc:Fallback>
                <p:oleObj name="" r:id="rId7" imgW="1002665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2636838"/>
                        <a:ext cx="2541588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12"/>
          <p:cNvSpPr txBox="1"/>
          <p:nvPr/>
        </p:nvSpPr>
        <p:spPr>
          <a:xfrm>
            <a:off x="827088" y="2852738"/>
            <a:ext cx="36718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根据质点系动量定理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16"/>
          <p:cNvSpPr txBox="1"/>
          <p:nvPr/>
        </p:nvSpPr>
        <p:spPr>
          <a:xfrm>
            <a:off x="900113" y="5229225"/>
            <a:ext cx="7632700" cy="12001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作用在系统上的合外力等于系统的总质量乘以质心的加速度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质心运动定律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/>
      <p:bldP spid="50" grpId="0"/>
      <p:bldP spid="184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051"/>
          <p:cNvSpPr txBox="1"/>
          <p:nvPr/>
        </p:nvSpPr>
        <p:spPr>
          <a:xfrm>
            <a:off x="107315" y="2564765"/>
            <a:ext cx="643255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48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在有些情况下，质点系内各质点由于内力和外力的作用，运动情况可能很复杂，但质心的运动可能很简单，由质点系所受和外力决定。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这样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质点系的运动可看成是把质量和力都集中在质心的一个质点的运动。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4"/>
          <p:cNvSpPr txBox="1"/>
          <p:nvPr/>
        </p:nvSpPr>
        <p:spPr>
          <a:xfrm>
            <a:off x="381000" y="76200"/>
            <a:ext cx="83756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质心运动定律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Text Box 10"/>
          <p:cNvSpPr txBox="1"/>
          <p:nvPr/>
        </p:nvSpPr>
        <p:spPr>
          <a:xfrm>
            <a:off x="1331913" y="260350"/>
            <a:ext cx="44656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质心运动定律</a:t>
            </a:r>
            <a:endParaRPr lang="zh-CN" altLang="en-US" sz="32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14120" y="1026795"/>
          <a:ext cx="4184015" cy="127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2" imgW="1294765" imgH="393700" progId="Equation.3">
                  <p:embed/>
                </p:oleObj>
              </mc:Choice>
              <mc:Fallback>
                <p:oleObj name="公式" r:id="rId2" imgW="1294765" imgH="3937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120" y="1026795"/>
                        <a:ext cx="4184015" cy="127254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443980" y="1556385"/>
          <a:ext cx="2585085" cy="307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CorelDRAW" r:id="rId5" imgW="1840865" imgH="2172970" progId="CorelDRAW.Graphic.11">
                  <p:embed/>
                </p:oleObj>
              </mc:Choice>
              <mc:Fallback>
                <p:oleObj name="CorelDRAW" r:id="rId5" imgW="1840865" imgH="2172970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980" y="1556385"/>
                        <a:ext cx="2585085" cy="307403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2700" algn="ctr">
                        <a:solidFill>
                          <a:srgbClr val="33CC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"/>
          <p:cNvSpPr txBox="1"/>
          <p:nvPr/>
        </p:nvSpPr>
        <p:spPr>
          <a:xfrm>
            <a:off x="609600" y="898525"/>
            <a:ext cx="3384550" cy="3597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设有一质量为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的弹丸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从地面斜抛出去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它飞行在最高点处爆炸成质量相等的两个碎片，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/>
          <p:nvPr/>
        </p:nvSpPr>
        <p:spPr>
          <a:xfrm>
            <a:off x="609600" y="4419600"/>
            <a:ext cx="8064500" cy="126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其中一个竖直自由下落，另一个水平抛出，它们同时落地．问第二个碎片落地点在何处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3" name="Group 4"/>
          <p:cNvGrpSpPr/>
          <p:nvPr/>
        </p:nvGrpSpPr>
        <p:grpSpPr>
          <a:xfrm>
            <a:off x="4024313" y="908050"/>
            <a:ext cx="4795837" cy="3600450"/>
            <a:chOff x="2517" y="572"/>
            <a:chExt cx="3021" cy="2268"/>
          </a:xfrm>
        </p:grpSpPr>
        <p:sp>
          <p:nvSpPr>
            <p:cNvPr id="20484" name="Freeform 5"/>
            <p:cNvSpPr/>
            <p:nvPr/>
          </p:nvSpPr>
          <p:spPr>
            <a:xfrm>
              <a:off x="2684" y="760"/>
              <a:ext cx="1602" cy="1576"/>
            </a:xfrm>
            <a:custGeom>
              <a:avLst/>
              <a:gdLst/>
              <a:ahLst/>
              <a:cxnLst>
                <a:cxn ang="0">
                  <a:pos x="0" y="1576"/>
                </a:cxn>
                <a:cxn ang="0">
                  <a:pos x="322" y="680"/>
                </a:cxn>
                <a:cxn ang="0">
                  <a:pos x="799" y="5"/>
                </a:cxn>
                <a:cxn ang="0">
                  <a:pos x="1294" y="707"/>
                </a:cxn>
                <a:cxn ang="0">
                  <a:pos x="1602" y="1576"/>
                </a:cxn>
              </a:cxnLst>
              <a:pathLst>
                <a:path w="1602" h="1576">
                  <a:moveTo>
                    <a:pt x="0" y="1576"/>
                  </a:moveTo>
                  <a:cubicBezTo>
                    <a:pt x="54" y="1427"/>
                    <a:pt x="189" y="942"/>
                    <a:pt x="322" y="680"/>
                  </a:cubicBezTo>
                  <a:cubicBezTo>
                    <a:pt x="455" y="418"/>
                    <a:pt x="637" y="0"/>
                    <a:pt x="799" y="5"/>
                  </a:cubicBezTo>
                  <a:cubicBezTo>
                    <a:pt x="961" y="10"/>
                    <a:pt x="1160" y="445"/>
                    <a:pt x="1294" y="707"/>
                  </a:cubicBezTo>
                  <a:cubicBezTo>
                    <a:pt x="1428" y="969"/>
                    <a:pt x="1538" y="1395"/>
                    <a:pt x="1602" y="157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5" name="Freeform 6"/>
            <p:cNvSpPr/>
            <p:nvPr/>
          </p:nvSpPr>
          <p:spPr>
            <a:xfrm>
              <a:off x="3429" y="748"/>
              <a:ext cx="1675" cy="159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51" y="70"/>
                </a:cxn>
                <a:cxn ang="0">
                  <a:pos x="901" y="430"/>
                </a:cxn>
                <a:cxn ang="0">
                  <a:pos x="1324" y="952"/>
                </a:cxn>
                <a:cxn ang="0">
                  <a:pos x="1675" y="1591"/>
                </a:cxn>
              </a:cxnLst>
              <a:pathLst>
                <a:path w="1675" h="1591">
                  <a:moveTo>
                    <a:pt x="0" y="8"/>
                  </a:moveTo>
                  <a:cubicBezTo>
                    <a:pt x="75" y="18"/>
                    <a:pt x="301" y="0"/>
                    <a:pt x="451" y="70"/>
                  </a:cubicBezTo>
                  <a:cubicBezTo>
                    <a:pt x="601" y="140"/>
                    <a:pt x="756" y="283"/>
                    <a:pt x="901" y="430"/>
                  </a:cubicBezTo>
                  <a:cubicBezTo>
                    <a:pt x="1046" y="577"/>
                    <a:pt x="1195" y="759"/>
                    <a:pt x="1324" y="952"/>
                  </a:cubicBezTo>
                  <a:cubicBezTo>
                    <a:pt x="1453" y="1145"/>
                    <a:pt x="1602" y="1458"/>
                    <a:pt x="1675" y="159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6" name="Line 7"/>
            <p:cNvSpPr/>
            <p:nvPr/>
          </p:nvSpPr>
          <p:spPr>
            <a:xfrm>
              <a:off x="2562" y="2341"/>
              <a:ext cx="2858" cy="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0487" name="Line 8"/>
            <p:cNvSpPr/>
            <p:nvPr/>
          </p:nvSpPr>
          <p:spPr>
            <a:xfrm>
              <a:off x="3470" y="753"/>
              <a:ext cx="0" cy="15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0488" name="AutoShape 9"/>
            <p:cNvSpPr/>
            <p:nvPr/>
          </p:nvSpPr>
          <p:spPr>
            <a:xfrm>
              <a:off x="3388" y="2268"/>
              <a:ext cx="181" cy="136"/>
            </a:xfrm>
            <a:prstGeom prst="irregularSeal2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AutoShape 10"/>
            <p:cNvSpPr/>
            <p:nvPr/>
          </p:nvSpPr>
          <p:spPr>
            <a:xfrm>
              <a:off x="5012" y="2250"/>
              <a:ext cx="181" cy="136"/>
            </a:xfrm>
            <a:prstGeom prst="irregularSeal2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 rot="-4570102">
              <a:off x="2729" y="1818"/>
              <a:ext cx="227" cy="91"/>
            </a:xfrm>
            <a:prstGeom prst="homePlate">
              <a:avLst>
                <a:gd name="adj" fmla="val 62363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1" name="AutoShape 12"/>
            <p:cNvSpPr/>
            <p:nvPr/>
          </p:nvSpPr>
          <p:spPr>
            <a:xfrm>
              <a:off x="3333" y="682"/>
              <a:ext cx="291" cy="153"/>
            </a:xfrm>
            <a:prstGeom prst="star16">
              <a:avLst>
                <a:gd name="adj" fmla="val 37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2" name="Text Box 13"/>
            <p:cNvSpPr txBox="1"/>
            <p:nvPr/>
          </p:nvSpPr>
          <p:spPr>
            <a:xfrm>
              <a:off x="4240" y="2296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Oval 14"/>
            <p:cNvSpPr/>
            <p:nvPr/>
          </p:nvSpPr>
          <p:spPr>
            <a:xfrm>
              <a:off x="4258" y="2314"/>
              <a:ext cx="46" cy="45"/>
            </a:xfrm>
            <a:prstGeom prst="ellipse">
              <a:avLst/>
            </a:prstGeom>
            <a:solidFill>
              <a:srgbClr val="00CC00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Text Box 15"/>
            <p:cNvSpPr txBox="1"/>
            <p:nvPr/>
          </p:nvSpPr>
          <p:spPr>
            <a:xfrm>
              <a:off x="3152" y="2296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Line 16"/>
            <p:cNvSpPr/>
            <p:nvPr/>
          </p:nvSpPr>
          <p:spPr>
            <a:xfrm>
              <a:off x="3469" y="2341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Line 17"/>
            <p:cNvSpPr/>
            <p:nvPr/>
          </p:nvSpPr>
          <p:spPr>
            <a:xfrm>
              <a:off x="4277" y="2333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7" name="Line 18"/>
            <p:cNvSpPr/>
            <p:nvPr/>
          </p:nvSpPr>
          <p:spPr>
            <a:xfrm>
              <a:off x="5103" y="2369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8" name="Line 19"/>
            <p:cNvSpPr/>
            <p:nvPr/>
          </p:nvSpPr>
          <p:spPr>
            <a:xfrm>
              <a:off x="3469" y="2659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0499" name="Line 20"/>
            <p:cNvSpPr/>
            <p:nvPr/>
          </p:nvSpPr>
          <p:spPr>
            <a:xfrm>
              <a:off x="4276" y="2660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0500" name="Text Box 21"/>
            <p:cNvSpPr txBox="1"/>
            <p:nvPr/>
          </p:nvSpPr>
          <p:spPr>
            <a:xfrm>
              <a:off x="3651" y="2341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Text Box 22"/>
            <p:cNvSpPr txBox="1"/>
            <p:nvPr/>
          </p:nvSpPr>
          <p:spPr>
            <a:xfrm>
              <a:off x="4558" y="2341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Text Box 23"/>
            <p:cNvSpPr txBox="1"/>
            <p:nvPr/>
          </p:nvSpPr>
          <p:spPr>
            <a:xfrm>
              <a:off x="5057" y="1969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Text Box 24"/>
            <p:cNvSpPr txBox="1"/>
            <p:nvPr/>
          </p:nvSpPr>
          <p:spPr>
            <a:xfrm>
              <a:off x="2925" y="1661"/>
              <a:ext cx="4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2m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Text Box 25"/>
            <p:cNvSpPr txBox="1"/>
            <p:nvPr/>
          </p:nvSpPr>
          <p:spPr>
            <a:xfrm>
              <a:off x="3514" y="2024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Rectangle 26"/>
            <p:cNvSpPr/>
            <p:nvPr/>
          </p:nvSpPr>
          <p:spPr>
            <a:xfrm>
              <a:off x="2517" y="572"/>
              <a:ext cx="2948" cy="2268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Text Box 27"/>
            <p:cNvSpPr txBox="1"/>
            <p:nvPr/>
          </p:nvSpPr>
          <p:spPr>
            <a:xfrm>
              <a:off x="5175" y="2251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/>
          <p:nvPr/>
        </p:nvSpPr>
        <p:spPr>
          <a:xfrm>
            <a:off x="250825" y="836613"/>
            <a:ext cx="4068763" cy="2428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解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选弹丸为一系统，爆炸前、后质心运动轨迹．建立图示坐标系，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Freeform 3"/>
          <p:cNvSpPr/>
          <p:nvPr/>
        </p:nvSpPr>
        <p:spPr>
          <a:xfrm>
            <a:off x="4724400" y="1198563"/>
            <a:ext cx="2543175" cy="25019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602" h="1576">
                <a:moveTo>
                  <a:pt x="0" y="1576"/>
                </a:moveTo>
                <a:cubicBezTo>
                  <a:pt x="54" y="1427"/>
                  <a:pt x="189" y="942"/>
                  <a:pt x="322" y="680"/>
                </a:cubicBezTo>
                <a:cubicBezTo>
                  <a:pt x="455" y="418"/>
                  <a:pt x="637" y="0"/>
                  <a:pt x="799" y="5"/>
                </a:cubicBezTo>
                <a:cubicBezTo>
                  <a:pt x="961" y="10"/>
                  <a:pt x="1160" y="445"/>
                  <a:pt x="1294" y="707"/>
                </a:cubicBezTo>
                <a:cubicBezTo>
                  <a:pt x="1428" y="969"/>
                  <a:pt x="1538" y="1395"/>
                  <a:pt x="1602" y="157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7" name="Freeform 4"/>
          <p:cNvSpPr/>
          <p:nvPr/>
        </p:nvSpPr>
        <p:spPr>
          <a:xfrm>
            <a:off x="5911850" y="1189038"/>
            <a:ext cx="2659063" cy="252571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675" h="1591">
                <a:moveTo>
                  <a:pt x="0" y="8"/>
                </a:moveTo>
                <a:cubicBezTo>
                  <a:pt x="75" y="18"/>
                  <a:pt x="301" y="0"/>
                  <a:pt x="451" y="70"/>
                </a:cubicBezTo>
                <a:cubicBezTo>
                  <a:pt x="601" y="140"/>
                  <a:pt x="756" y="283"/>
                  <a:pt x="901" y="430"/>
                </a:cubicBezTo>
                <a:cubicBezTo>
                  <a:pt x="1046" y="577"/>
                  <a:pt x="1195" y="759"/>
                  <a:pt x="1324" y="952"/>
                </a:cubicBezTo>
                <a:cubicBezTo>
                  <a:pt x="1453" y="1145"/>
                  <a:pt x="1602" y="1458"/>
                  <a:pt x="1675" y="159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8" name="Line 5"/>
          <p:cNvSpPr/>
          <p:nvPr/>
        </p:nvSpPr>
        <p:spPr>
          <a:xfrm>
            <a:off x="4535488" y="3717925"/>
            <a:ext cx="453707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21509" name="Line 6"/>
          <p:cNvSpPr/>
          <p:nvPr/>
        </p:nvSpPr>
        <p:spPr>
          <a:xfrm>
            <a:off x="5976938" y="1196975"/>
            <a:ext cx="0" cy="252095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510" name="AutoShape 7"/>
          <p:cNvSpPr/>
          <p:nvPr/>
        </p:nvSpPr>
        <p:spPr>
          <a:xfrm>
            <a:off x="5846763" y="3602038"/>
            <a:ext cx="287337" cy="215900"/>
          </a:xfrm>
          <a:prstGeom prst="irregularSeal2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AutoShape 8"/>
          <p:cNvSpPr/>
          <p:nvPr/>
        </p:nvSpPr>
        <p:spPr>
          <a:xfrm>
            <a:off x="8424863" y="3573463"/>
            <a:ext cx="287337" cy="215900"/>
          </a:xfrm>
          <a:prstGeom prst="irregularSeal2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 rot="-4570102">
            <a:off x="4802188" y="2889250"/>
            <a:ext cx="360363" cy="144463"/>
          </a:xfrm>
          <a:prstGeom prst="homePlate">
            <a:avLst>
              <a:gd name="adj" fmla="val 62363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3" name="AutoShape 10"/>
          <p:cNvSpPr/>
          <p:nvPr/>
        </p:nvSpPr>
        <p:spPr>
          <a:xfrm>
            <a:off x="5759450" y="1084263"/>
            <a:ext cx="461963" cy="242887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Text Box 11"/>
          <p:cNvSpPr txBox="1"/>
          <p:nvPr/>
        </p:nvSpPr>
        <p:spPr>
          <a:xfrm>
            <a:off x="7199313" y="3646488"/>
            <a:ext cx="3587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Oval 12"/>
          <p:cNvSpPr/>
          <p:nvPr/>
        </p:nvSpPr>
        <p:spPr>
          <a:xfrm>
            <a:off x="7227888" y="3675063"/>
            <a:ext cx="73025" cy="71437"/>
          </a:xfrm>
          <a:prstGeom prst="ellipse">
            <a:avLst/>
          </a:prstGeom>
          <a:solidFill>
            <a:srgbClr val="00CC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16" name="Text Box 13"/>
          <p:cNvSpPr txBox="1"/>
          <p:nvPr/>
        </p:nvSpPr>
        <p:spPr>
          <a:xfrm>
            <a:off x="5472113" y="3646488"/>
            <a:ext cx="3587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7" name="Line 14"/>
          <p:cNvSpPr/>
          <p:nvPr/>
        </p:nvSpPr>
        <p:spPr>
          <a:xfrm>
            <a:off x="5975350" y="3717925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18" name="Line 15"/>
          <p:cNvSpPr/>
          <p:nvPr/>
        </p:nvSpPr>
        <p:spPr>
          <a:xfrm>
            <a:off x="7258050" y="3705225"/>
            <a:ext cx="0" cy="4460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19" name="Line 16"/>
          <p:cNvSpPr/>
          <p:nvPr/>
        </p:nvSpPr>
        <p:spPr>
          <a:xfrm>
            <a:off x="8569325" y="3762375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20" name="Line 17"/>
          <p:cNvSpPr/>
          <p:nvPr/>
        </p:nvSpPr>
        <p:spPr>
          <a:xfrm>
            <a:off x="5975350" y="4078288"/>
            <a:ext cx="1296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sp>
        <p:nvSpPr>
          <p:cNvPr id="21521" name="Line 18"/>
          <p:cNvSpPr/>
          <p:nvPr/>
        </p:nvSpPr>
        <p:spPr>
          <a:xfrm>
            <a:off x="5976938" y="4294188"/>
            <a:ext cx="25923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sp>
        <p:nvSpPr>
          <p:cNvPr id="21522" name="Text Box 19"/>
          <p:cNvSpPr txBox="1"/>
          <p:nvPr/>
        </p:nvSpPr>
        <p:spPr>
          <a:xfrm>
            <a:off x="6392863" y="3546475"/>
            <a:ext cx="5635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3" name="Text Box 20"/>
          <p:cNvSpPr txBox="1"/>
          <p:nvPr/>
        </p:nvSpPr>
        <p:spPr>
          <a:xfrm>
            <a:off x="7632700" y="3746500"/>
            <a:ext cx="5762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4" name="Text Box 21"/>
          <p:cNvSpPr txBox="1"/>
          <p:nvPr/>
        </p:nvSpPr>
        <p:spPr>
          <a:xfrm>
            <a:off x="8496300" y="312737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5" name="Text Box 22"/>
          <p:cNvSpPr txBox="1"/>
          <p:nvPr/>
        </p:nvSpPr>
        <p:spPr>
          <a:xfrm>
            <a:off x="5111750" y="263842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6" name="Text Box 23"/>
          <p:cNvSpPr txBox="1"/>
          <p:nvPr/>
        </p:nvSpPr>
        <p:spPr>
          <a:xfrm>
            <a:off x="6046788" y="3214688"/>
            <a:ext cx="7223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7" name="Rectangle 24"/>
          <p:cNvSpPr/>
          <p:nvPr/>
        </p:nvSpPr>
        <p:spPr>
          <a:xfrm>
            <a:off x="4464050" y="981075"/>
            <a:ext cx="4679950" cy="3457575"/>
          </a:xfrm>
          <a:prstGeom prst="rect">
            <a:avLst/>
          </a:prstGeom>
          <a:noFill/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28" name="Text Box 25"/>
          <p:cNvSpPr txBox="1"/>
          <p:nvPr/>
        </p:nvSpPr>
        <p:spPr>
          <a:xfrm>
            <a:off x="8683625" y="3575050"/>
            <a:ext cx="5762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0" name="Text Box 26"/>
          <p:cNvSpPr txBox="1"/>
          <p:nvPr/>
        </p:nvSpPr>
        <p:spPr>
          <a:xfrm>
            <a:off x="1258888" y="4505325"/>
            <a:ext cx="756126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为弹丸碎片落地时质心离原点的距离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411" name="Object 27"/>
          <p:cNvGraphicFramePr>
            <a:graphicFrameLocks noGrp="1"/>
          </p:cNvGraphicFramePr>
          <p:nvPr>
            <p:ph/>
          </p:nvPr>
        </p:nvGraphicFramePr>
        <p:xfrm>
          <a:off x="923925" y="5015230"/>
          <a:ext cx="327818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078865" imgH="431800" progId="Equation.3">
                  <p:embed/>
                </p:oleObj>
              </mc:Choice>
              <mc:Fallback>
                <p:oleObj name="" r:id="rId1" imgW="1078865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3925" y="5015230"/>
                        <a:ext cx="3278188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8"/>
          <p:cNvGraphicFramePr/>
          <p:nvPr/>
        </p:nvGraphicFramePr>
        <p:xfrm>
          <a:off x="1331913" y="3789363"/>
          <a:ext cx="12239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393065" imgH="215900" progId="Equation.3">
                  <p:embed/>
                </p:oleObj>
              </mc:Choice>
              <mc:Fallback>
                <p:oleObj name="" r:id="rId3" imgW="393065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3789363"/>
                        <a:ext cx="1223962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9"/>
          <p:cNvGraphicFramePr/>
          <p:nvPr/>
        </p:nvGraphicFramePr>
        <p:xfrm>
          <a:off x="1360488" y="3275013"/>
          <a:ext cx="24050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786130" imgH="215900" progId="Equation.3">
                  <p:embed/>
                </p:oleObj>
              </mc:Choice>
              <mc:Fallback>
                <p:oleObj name="" r:id="rId5" imgW="786130" imgH="215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0488" y="3275013"/>
                        <a:ext cx="2405062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/>
          <p:nvPr/>
        </p:nvGraphicFramePr>
        <p:xfrm>
          <a:off x="4535488" y="5264150"/>
          <a:ext cx="17081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558800" imgH="228600" progId="Equation.3">
                  <p:embed/>
                </p:oleObj>
              </mc:Choice>
              <mc:Fallback>
                <p:oleObj name="" r:id="rId7" imgW="5588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35488" y="5264150"/>
                        <a:ext cx="170815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588125" y="5224780"/>
          <a:ext cx="1925320" cy="142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0" imgW="825500" imgH="609600" progId="Equation.3">
                  <p:embed/>
                </p:oleObj>
              </mc:Choice>
              <mc:Fallback>
                <p:oleObj name="公式" r:id="rId10" imgW="825500" imgH="6096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224780"/>
                        <a:ext cx="1925320" cy="142176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Group 2"/>
          <p:cNvGrpSpPr/>
          <p:nvPr/>
        </p:nvGrpSpPr>
        <p:grpSpPr>
          <a:xfrm>
            <a:off x="6300788" y="1052513"/>
            <a:ext cx="2447925" cy="3455987"/>
            <a:chOff x="3923" y="709"/>
            <a:chExt cx="1542" cy="2177"/>
          </a:xfrm>
        </p:grpSpPr>
        <p:sp>
          <p:nvSpPr>
            <p:cNvPr id="22530" name="Line 3"/>
            <p:cNvSpPr/>
            <p:nvPr/>
          </p:nvSpPr>
          <p:spPr>
            <a:xfrm flipV="1">
              <a:off x="4195" y="935"/>
              <a:ext cx="0" cy="17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2531" name="Line 4"/>
            <p:cNvSpPr/>
            <p:nvPr/>
          </p:nvSpPr>
          <p:spPr>
            <a:xfrm>
              <a:off x="4014" y="2568"/>
              <a:ext cx="13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2" name="Text Box 5"/>
            <p:cNvSpPr txBox="1"/>
            <p:nvPr/>
          </p:nvSpPr>
          <p:spPr>
            <a:xfrm>
              <a:off x="5012" y="1797"/>
              <a:ext cx="2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3" name="Text Box 6"/>
            <p:cNvSpPr txBox="1"/>
            <p:nvPr/>
          </p:nvSpPr>
          <p:spPr>
            <a:xfrm>
              <a:off x="4558" y="2021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Text Box 7"/>
            <p:cNvSpPr txBox="1"/>
            <p:nvPr/>
          </p:nvSpPr>
          <p:spPr>
            <a:xfrm>
              <a:off x="4241" y="753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535" name="Group 8"/>
            <p:cNvGrpSpPr/>
            <p:nvPr/>
          </p:nvGrpSpPr>
          <p:grpSpPr>
            <a:xfrm>
              <a:off x="4695" y="1344"/>
              <a:ext cx="453" cy="1224"/>
              <a:chOff x="4195" y="1662"/>
              <a:chExt cx="453" cy="1224"/>
            </a:xfrm>
          </p:grpSpPr>
          <p:sp>
            <p:nvSpPr>
              <p:cNvPr id="22536" name="Oval 9"/>
              <p:cNvSpPr/>
              <p:nvPr/>
            </p:nvSpPr>
            <p:spPr>
              <a:xfrm>
                <a:off x="4468" y="193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Oval 10"/>
              <p:cNvSpPr/>
              <p:nvPr/>
            </p:nvSpPr>
            <p:spPr>
              <a:xfrm>
                <a:off x="4468" y="2024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Oval 11"/>
              <p:cNvSpPr/>
              <p:nvPr/>
            </p:nvSpPr>
            <p:spPr>
              <a:xfrm>
                <a:off x="4468" y="2115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Oval 12"/>
              <p:cNvSpPr/>
              <p:nvPr/>
            </p:nvSpPr>
            <p:spPr>
              <a:xfrm>
                <a:off x="4468" y="2296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Oval 13"/>
              <p:cNvSpPr/>
              <p:nvPr/>
            </p:nvSpPr>
            <p:spPr>
              <a:xfrm>
                <a:off x="4468" y="2205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Oval 14"/>
              <p:cNvSpPr/>
              <p:nvPr/>
            </p:nvSpPr>
            <p:spPr>
              <a:xfrm>
                <a:off x="4468" y="2704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Oval 15"/>
              <p:cNvSpPr/>
              <p:nvPr/>
            </p:nvSpPr>
            <p:spPr>
              <a:xfrm rot="-5400000">
                <a:off x="4354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Oval 16"/>
              <p:cNvSpPr/>
              <p:nvPr/>
            </p:nvSpPr>
            <p:spPr>
              <a:xfrm>
                <a:off x="4467" y="2794"/>
                <a:ext cx="46" cy="4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4" name="Oval 17"/>
              <p:cNvSpPr/>
              <p:nvPr/>
            </p:nvSpPr>
            <p:spPr>
              <a:xfrm>
                <a:off x="4468" y="2659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5" name="Oval 18"/>
              <p:cNvSpPr/>
              <p:nvPr/>
            </p:nvSpPr>
            <p:spPr>
              <a:xfrm>
                <a:off x="4468" y="256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6" name="Oval 19"/>
              <p:cNvSpPr/>
              <p:nvPr/>
            </p:nvSpPr>
            <p:spPr>
              <a:xfrm>
                <a:off x="4468" y="247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7" name="Oval 20"/>
              <p:cNvSpPr/>
              <p:nvPr/>
            </p:nvSpPr>
            <p:spPr>
              <a:xfrm>
                <a:off x="4468" y="2387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8" name="Oval 21"/>
              <p:cNvSpPr/>
              <p:nvPr/>
            </p:nvSpPr>
            <p:spPr>
              <a:xfrm rot="-4948659">
                <a:off x="4273" y="2746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9" name="Oval 22"/>
              <p:cNvSpPr/>
              <p:nvPr/>
            </p:nvSpPr>
            <p:spPr>
              <a:xfrm rot="-5400000">
                <a:off x="4217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0" name="Oval 23"/>
              <p:cNvSpPr/>
              <p:nvPr/>
            </p:nvSpPr>
            <p:spPr>
              <a:xfrm rot="-5400000">
                <a:off x="4217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1" name="Oval 24"/>
              <p:cNvSpPr/>
              <p:nvPr/>
            </p:nvSpPr>
            <p:spPr>
              <a:xfrm rot="-5400000">
                <a:off x="4308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2" name="Oval 25"/>
              <p:cNvSpPr/>
              <p:nvPr/>
            </p:nvSpPr>
            <p:spPr>
              <a:xfrm rot="-5400000">
                <a:off x="4490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3" name="Oval 26"/>
              <p:cNvSpPr/>
              <p:nvPr/>
            </p:nvSpPr>
            <p:spPr>
              <a:xfrm rot="-5400000">
                <a:off x="4580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4" name="Oval 27"/>
              <p:cNvSpPr/>
              <p:nvPr/>
            </p:nvSpPr>
            <p:spPr>
              <a:xfrm rot="-5400000">
                <a:off x="4399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5" name="Oval 28"/>
              <p:cNvSpPr/>
              <p:nvPr/>
            </p:nvSpPr>
            <p:spPr>
              <a:xfrm rot="-5400000">
                <a:off x="4417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6" name="Oval 29"/>
              <p:cNvSpPr/>
              <p:nvPr/>
            </p:nvSpPr>
            <p:spPr>
              <a:xfrm>
                <a:off x="4468" y="166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Oval 30"/>
              <p:cNvSpPr/>
              <p:nvPr/>
            </p:nvSpPr>
            <p:spPr>
              <a:xfrm>
                <a:off x="4468" y="175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Oval 31"/>
              <p:cNvSpPr/>
              <p:nvPr/>
            </p:nvSpPr>
            <p:spPr>
              <a:xfrm>
                <a:off x="4468" y="184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59" name="Line 32"/>
            <p:cNvSpPr/>
            <p:nvPr/>
          </p:nvSpPr>
          <p:spPr>
            <a:xfrm>
              <a:off x="4241" y="1343"/>
              <a:ext cx="77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2560" name="Line 33"/>
            <p:cNvSpPr/>
            <p:nvPr/>
          </p:nvSpPr>
          <p:spPr>
            <a:xfrm>
              <a:off x="4513" y="1978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2561" name="Line 34"/>
            <p:cNvSpPr/>
            <p:nvPr/>
          </p:nvSpPr>
          <p:spPr>
            <a:xfrm>
              <a:off x="4331" y="1343"/>
              <a:ext cx="0" cy="12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2562" name="Line 35"/>
            <p:cNvSpPr/>
            <p:nvPr/>
          </p:nvSpPr>
          <p:spPr>
            <a:xfrm>
              <a:off x="4558" y="1978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2563" name="Text Box 36"/>
            <p:cNvSpPr txBox="1"/>
            <p:nvPr/>
          </p:nvSpPr>
          <p:spPr>
            <a:xfrm>
              <a:off x="4331" y="1570"/>
              <a:ext cx="2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Text Box 37"/>
            <p:cNvSpPr txBox="1"/>
            <p:nvPr/>
          </p:nvSpPr>
          <p:spPr>
            <a:xfrm>
              <a:off x="4168" y="2469"/>
              <a:ext cx="2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Line 38"/>
            <p:cNvSpPr/>
            <p:nvPr/>
          </p:nvSpPr>
          <p:spPr>
            <a:xfrm flipV="1">
              <a:off x="4985" y="1026"/>
              <a:ext cx="0" cy="317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2566" name="Text Box 39"/>
            <p:cNvSpPr txBox="1"/>
            <p:nvPr/>
          </p:nvSpPr>
          <p:spPr>
            <a:xfrm>
              <a:off x="5012" y="935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7" name="Rectangle 40"/>
            <p:cNvSpPr/>
            <p:nvPr/>
          </p:nvSpPr>
          <p:spPr>
            <a:xfrm>
              <a:off x="3923" y="709"/>
              <a:ext cx="1542" cy="2177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68" name="Group 41"/>
          <p:cNvGrpSpPr/>
          <p:nvPr/>
        </p:nvGrpSpPr>
        <p:grpSpPr>
          <a:xfrm>
            <a:off x="342900" y="836613"/>
            <a:ext cx="5184775" cy="5345113"/>
            <a:chOff x="251" y="514"/>
            <a:chExt cx="3266" cy="3367"/>
          </a:xfrm>
        </p:grpSpPr>
        <p:sp>
          <p:nvSpPr>
            <p:cNvPr id="22569" name="Text Box 42"/>
            <p:cNvSpPr txBox="1"/>
            <p:nvPr/>
          </p:nvSpPr>
          <p:spPr>
            <a:xfrm>
              <a:off x="251" y="514"/>
              <a:ext cx="3266" cy="30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例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用质心运动定律来讨论以下问题．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一长为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密度均匀的柔软链条，其单位长度的质量为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．将其卷成一堆放在地面． 若手提链条的一端，以匀速</a:t>
              </a:r>
              <a:r>
                <a:rPr lang="en-US" altLang="zh-CN" sz="3200" i="1" dirty="0">
                  <a:latin typeface="Book Antiqua" panose="02040602050305030304" pitchFamily="18" charset="0"/>
                  <a:ea typeface="宋体" panose="02010600030101010101" pitchFamily="2" charset="-122"/>
                </a:rPr>
                <a:t>v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将其上提．当一端被提离地面高度为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0" name="Rectangle 43"/>
            <p:cNvSpPr/>
            <p:nvPr/>
          </p:nvSpPr>
          <p:spPr>
            <a:xfrm>
              <a:off x="329" y="3516"/>
              <a:ext cx="21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时，求手的提力．</a:t>
              </a:r>
              <a:endPara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2571" name="Object 44"/>
          <p:cNvGraphicFramePr>
            <a:graphicFrameLocks noGrp="1"/>
          </p:cNvGraphicFramePr>
          <p:nvPr>
            <p:ph/>
          </p:nvPr>
        </p:nvGraphicFramePr>
        <p:xfrm>
          <a:off x="1692275" y="3362325"/>
          <a:ext cx="366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39700" imgH="177800" progId="Equation.3">
                  <p:embed/>
                </p:oleObj>
              </mc:Choice>
              <mc:Fallback>
                <p:oleObj name="" r:id="rId1" imgW="139700" imgH="177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3362325"/>
                        <a:ext cx="3667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443220" y="4796790"/>
          <a:ext cx="2372360" cy="172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4" imgW="838200" imgH="609600" progId="Equation.3">
                  <p:embed/>
                </p:oleObj>
              </mc:Choice>
              <mc:Fallback>
                <p:oleObj name="公式" r:id="rId4" imgW="838200" imgH="6096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220" y="4796790"/>
                        <a:ext cx="2372360" cy="172529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 txBox="1"/>
          <p:nvPr/>
        </p:nvSpPr>
        <p:spPr>
          <a:xfrm>
            <a:off x="1428750" y="142875"/>
            <a:ext cx="295275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   质心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Text Box 3"/>
          <p:cNvSpPr txBox="1"/>
          <p:nvPr/>
        </p:nvSpPr>
        <p:spPr>
          <a:xfrm>
            <a:off x="539750" y="908050"/>
            <a:ext cx="33115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质心的概念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179070" y="5445125"/>
            <a:ext cx="5604510" cy="1198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其余点的运动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点的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点的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转动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48" name="Group 6"/>
          <p:cNvGrpSpPr/>
          <p:nvPr/>
        </p:nvGrpSpPr>
        <p:grpSpPr>
          <a:xfrm>
            <a:off x="5190490" y="713740"/>
            <a:ext cx="3704590" cy="2770517"/>
            <a:chOff x="422" y="1589"/>
            <a:chExt cx="2903" cy="2203"/>
          </a:xfrm>
        </p:grpSpPr>
        <p:sp>
          <p:nvSpPr>
            <p:cNvPr id="6149" name="Freeform 7"/>
            <p:cNvSpPr/>
            <p:nvPr/>
          </p:nvSpPr>
          <p:spPr>
            <a:xfrm>
              <a:off x="596" y="2102"/>
              <a:ext cx="2314" cy="1451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244" y="0"/>
                </a:cxn>
                <a:cxn ang="0">
                  <a:pos x="480" y="270"/>
                </a:cxn>
              </a:cxnLst>
              <a:pathLst>
                <a:path w="5080" h="3362">
                  <a:moveTo>
                    <a:pt x="0" y="3362"/>
                  </a:moveTo>
                  <a:cubicBezTo>
                    <a:pt x="431" y="2802"/>
                    <a:pt x="1738" y="0"/>
                    <a:pt x="2585" y="0"/>
                  </a:cubicBezTo>
                  <a:cubicBezTo>
                    <a:pt x="3432" y="0"/>
                    <a:pt x="4560" y="2662"/>
                    <a:pt x="5080" y="336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150" name="Group 8"/>
            <p:cNvGrpSpPr/>
            <p:nvPr/>
          </p:nvGrpSpPr>
          <p:grpSpPr>
            <a:xfrm rot="-7656837">
              <a:off x="208" y="3218"/>
              <a:ext cx="840" cy="307"/>
              <a:chOff x="942" y="3292"/>
              <a:chExt cx="840" cy="307"/>
            </a:xfrm>
          </p:grpSpPr>
          <p:sp>
            <p:nvSpPr>
              <p:cNvPr id="6151" name="Freeform 9" descr="水滴"/>
              <p:cNvSpPr/>
              <p:nvPr/>
            </p:nvSpPr>
            <p:spPr>
              <a:xfrm>
                <a:off x="942" y="3292"/>
                <a:ext cx="840" cy="307"/>
              </a:xfrm>
              <a:custGeom>
                <a:avLst/>
                <a:gdLst/>
                <a:ahLst/>
                <a:cxnLst>
                  <a:cxn ang="0">
                    <a:pos x="81" y="256"/>
                  </a:cxn>
                  <a:cxn ang="0">
                    <a:pos x="318" y="2"/>
                  </a:cxn>
                  <a:cxn ang="0">
                    <a:pos x="801" y="265"/>
                  </a:cxn>
                  <a:cxn ang="0">
                    <a:pos x="81" y="256"/>
                  </a:cxn>
                </a:cxnLst>
                <a:pathLst>
                  <a:path w="840" h="307">
                    <a:moveTo>
                      <a:pt x="81" y="256"/>
                    </a:moveTo>
                    <a:cubicBezTo>
                      <a:pt x="0" y="212"/>
                      <a:pt x="198" y="0"/>
                      <a:pt x="318" y="2"/>
                    </a:cubicBezTo>
                    <a:cubicBezTo>
                      <a:pt x="438" y="4"/>
                      <a:pt x="840" y="223"/>
                      <a:pt x="801" y="265"/>
                    </a:cubicBezTo>
                    <a:cubicBezTo>
                      <a:pt x="762" y="307"/>
                      <a:pt x="231" y="258"/>
                      <a:pt x="81" y="256"/>
                    </a:cubicBezTo>
                    <a:close/>
                  </a:path>
                </a:pathLst>
              </a:custGeom>
              <a:blipFill rotWithShape="1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52" name="Oval 10" descr="沙滩"/>
              <p:cNvSpPr/>
              <p:nvPr/>
            </p:nvSpPr>
            <p:spPr>
              <a:xfrm>
                <a:off x="1265" y="3412"/>
                <a:ext cx="45" cy="45"/>
              </a:xfrm>
              <a:prstGeom prst="ellipse">
                <a:avLst/>
              </a:prstGeom>
              <a:blipFill rotWithShape="1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3" name="Group 11"/>
            <p:cNvGrpSpPr/>
            <p:nvPr/>
          </p:nvGrpSpPr>
          <p:grpSpPr>
            <a:xfrm rot="2779197">
              <a:off x="948" y="2309"/>
              <a:ext cx="840" cy="307"/>
              <a:chOff x="942" y="3292"/>
              <a:chExt cx="840" cy="307"/>
            </a:xfrm>
          </p:grpSpPr>
          <p:sp>
            <p:nvSpPr>
              <p:cNvPr id="6154" name="Freeform 12" descr="水滴"/>
              <p:cNvSpPr/>
              <p:nvPr/>
            </p:nvSpPr>
            <p:spPr>
              <a:xfrm>
                <a:off x="942" y="3292"/>
                <a:ext cx="840" cy="307"/>
              </a:xfrm>
              <a:custGeom>
                <a:avLst/>
                <a:gdLst/>
                <a:ahLst/>
                <a:cxnLst>
                  <a:cxn ang="0">
                    <a:pos x="81" y="256"/>
                  </a:cxn>
                  <a:cxn ang="0">
                    <a:pos x="318" y="2"/>
                  </a:cxn>
                  <a:cxn ang="0">
                    <a:pos x="801" y="265"/>
                  </a:cxn>
                  <a:cxn ang="0">
                    <a:pos x="81" y="256"/>
                  </a:cxn>
                </a:cxnLst>
                <a:pathLst>
                  <a:path w="840" h="307">
                    <a:moveTo>
                      <a:pt x="81" y="256"/>
                    </a:moveTo>
                    <a:cubicBezTo>
                      <a:pt x="0" y="212"/>
                      <a:pt x="198" y="0"/>
                      <a:pt x="318" y="2"/>
                    </a:cubicBezTo>
                    <a:cubicBezTo>
                      <a:pt x="438" y="4"/>
                      <a:pt x="840" y="223"/>
                      <a:pt x="801" y="265"/>
                    </a:cubicBezTo>
                    <a:cubicBezTo>
                      <a:pt x="762" y="307"/>
                      <a:pt x="231" y="258"/>
                      <a:pt x="81" y="256"/>
                    </a:cubicBezTo>
                    <a:close/>
                  </a:path>
                </a:pathLst>
              </a:custGeom>
              <a:blipFill rotWithShape="1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55" name="Oval 13" descr="沙滩"/>
              <p:cNvSpPr/>
              <p:nvPr/>
            </p:nvSpPr>
            <p:spPr>
              <a:xfrm>
                <a:off x="1265" y="3412"/>
                <a:ext cx="45" cy="45"/>
              </a:xfrm>
              <a:prstGeom prst="ellipse">
                <a:avLst/>
              </a:prstGeom>
              <a:blipFill rotWithShape="1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6" name="Group 14"/>
            <p:cNvGrpSpPr/>
            <p:nvPr/>
          </p:nvGrpSpPr>
          <p:grpSpPr>
            <a:xfrm rot="-5747713">
              <a:off x="1362" y="1892"/>
              <a:ext cx="840" cy="307"/>
              <a:chOff x="942" y="3292"/>
              <a:chExt cx="840" cy="307"/>
            </a:xfrm>
          </p:grpSpPr>
          <p:sp>
            <p:nvSpPr>
              <p:cNvPr id="6157" name="Freeform 15" descr="水滴"/>
              <p:cNvSpPr/>
              <p:nvPr/>
            </p:nvSpPr>
            <p:spPr>
              <a:xfrm>
                <a:off x="942" y="3292"/>
                <a:ext cx="840" cy="307"/>
              </a:xfrm>
              <a:custGeom>
                <a:avLst/>
                <a:gdLst/>
                <a:ahLst/>
                <a:cxnLst>
                  <a:cxn ang="0">
                    <a:pos x="81" y="256"/>
                  </a:cxn>
                  <a:cxn ang="0">
                    <a:pos x="318" y="2"/>
                  </a:cxn>
                  <a:cxn ang="0">
                    <a:pos x="801" y="265"/>
                  </a:cxn>
                  <a:cxn ang="0">
                    <a:pos x="81" y="256"/>
                  </a:cxn>
                </a:cxnLst>
                <a:pathLst>
                  <a:path w="840" h="307">
                    <a:moveTo>
                      <a:pt x="81" y="256"/>
                    </a:moveTo>
                    <a:cubicBezTo>
                      <a:pt x="0" y="212"/>
                      <a:pt x="198" y="0"/>
                      <a:pt x="318" y="2"/>
                    </a:cubicBezTo>
                    <a:cubicBezTo>
                      <a:pt x="438" y="4"/>
                      <a:pt x="840" y="223"/>
                      <a:pt x="801" y="265"/>
                    </a:cubicBezTo>
                    <a:cubicBezTo>
                      <a:pt x="762" y="307"/>
                      <a:pt x="231" y="258"/>
                      <a:pt x="81" y="256"/>
                    </a:cubicBezTo>
                    <a:close/>
                  </a:path>
                </a:pathLst>
              </a:custGeom>
              <a:blipFill rotWithShape="1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58" name="Oval 16" descr="沙滩"/>
              <p:cNvSpPr/>
              <p:nvPr/>
            </p:nvSpPr>
            <p:spPr>
              <a:xfrm>
                <a:off x="1265" y="3412"/>
                <a:ext cx="45" cy="45"/>
              </a:xfrm>
              <a:prstGeom prst="ellipse">
                <a:avLst/>
              </a:prstGeom>
              <a:blipFill rotWithShape="1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9" name="Group 17"/>
            <p:cNvGrpSpPr/>
            <p:nvPr/>
          </p:nvGrpSpPr>
          <p:grpSpPr>
            <a:xfrm rot="-3226141">
              <a:off x="1909" y="2354"/>
              <a:ext cx="840" cy="307"/>
              <a:chOff x="942" y="3292"/>
              <a:chExt cx="840" cy="307"/>
            </a:xfrm>
          </p:grpSpPr>
          <p:sp>
            <p:nvSpPr>
              <p:cNvPr id="6160" name="Freeform 18" descr="水滴"/>
              <p:cNvSpPr/>
              <p:nvPr/>
            </p:nvSpPr>
            <p:spPr>
              <a:xfrm>
                <a:off x="942" y="3292"/>
                <a:ext cx="840" cy="307"/>
              </a:xfrm>
              <a:custGeom>
                <a:avLst/>
                <a:gdLst/>
                <a:ahLst/>
                <a:cxnLst>
                  <a:cxn ang="0">
                    <a:pos x="81" y="256"/>
                  </a:cxn>
                  <a:cxn ang="0">
                    <a:pos x="318" y="2"/>
                  </a:cxn>
                  <a:cxn ang="0">
                    <a:pos x="801" y="265"/>
                  </a:cxn>
                  <a:cxn ang="0">
                    <a:pos x="81" y="256"/>
                  </a:cxn>
                </a:cxnLst>
                <a:pathLst>
                  <a:path w="840" h="307">
                    <a:moveTo>
                      <a:pt x="81" y="256"/>
                    </a:moveTo>
                    <a:cubicBezTo>
                      <a:pt x="0" y="212"/>
                      <a:pt x="198" y="0"/>
                      <a:pt x="318" y="2"/>
                    </a:cubicBezTo>
                    <a:cubicBezTo>
                      <a:pt x="438" y="4"/>
                      <a:pt x="840" y="223"/>
                      <a:pt x="801" y="265"/>
                    </a:cubicBezTo>
                    <a:cubicBezTo>
                      <a:pt x="762" y="307"/>
                      <a:pt x="231" y="258"/>
                      <a:pt x="81" y="256"/>
                    </a:cubicBezTo>
                    <a:close/>
                  </a:path>
                </a:pathLst>
              </a:custGeom>
              <a:blipFill rotWithShape="1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1" name="Oval 19" descr="沙滩"/>
              <p:cNvSpPr/>
              <p:nvPr/>
            </p:nvSpPr>
            <p:spPr>
              <a:xfrm>
                <a:off x="1265" y="3412"/>
                <a:ext cx="45" cy="45"/>
              </a:xfrm>
              <a:prstGeom prst="ellipse">
                <a:avLst/>
              </a:prstGeom>
              <a:blipFill rotWithShape="1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62" name="Group 20"/>
            <p:cNvGrpSpPr/>
            <p:nvPr/>
          </p:nvGrpSpPr>
          <p:grpSpPr>
            <a:xfrm>
              <a:off x="2184" y="2808"/>
              <a:ext cx="840" cy="307"/>
              <a:chOff x="942" y="3292"/>
              <a:chExt cx="840" cy="307"/>
            </a:xfrm>
          </p:grpSpPr>
          <p:sp>
            <p:nvSpPr>
              <p:cNvPr id="6163" name="Freeform 21" descr="水滴"/>
              <p:cNvSpPr/>
              <p:nvPr/>
            </p:nvSpPr>
            <p:spPr>
              <a:xfrm>
                <a:off x="942" y="3292"/>
                <a:ext cx="840" cy="307"/>
              </a:xfrm>
              <a:custGeom>
                <a:avLst/>
                <a:gdLst/>
                <a:ahLst/>
                <a:cxnLst>
                  <a:cxn ang="0">
                    <a:pos x="81" y="256"/>
                  </a:cxn>
                  <a:cxn ang="0">
                    <a:pos x="318" y="2"/>
                  </a:cxn>
                  <a:cxn ang="0">
                    <a:pos x="801" y="265"/>
                  </a:cxn>
                  <a:cxn ang="0">
                    <a:pos x="81" y="256"/>
                  </a:cxn>
                </a:cxnLst>
                <a:pathLst>
                  <a:path w="840" h="307">
                    <a:moveTo>
                      <a:pt x="81" y="256"/>
                    </a:moveTo>
                    <a:cubicBezTo>
                      <a:pt x="0" y="212"/>
                      <a:pt x="198" y="0"/>
                      <a:pt x="318" y="2"/>
                    </a:cubicBezTo>
                    <a:cubicBezTo>
                      <a:pt x="438" y="4"/>
                      <a:pt x="840" y="223"/>
                      <a:pt x="801" y="265"/>
                    </a:cubicBezTo>
                    <a:cubicBezTo>
                      <a:pt x="762" y="307"/>
                      <a:pt x="231" y="258"/>
                      <a:pt x="81" y="256"/>
                    </a:cubicBezTo>
                    <a:close/>
                  </a:path>
                </a:pathLst>
              </a:custGeom>
              <a:blipFill rotWithShape="1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4" name="Oval 22" descr="沙滩"/>
              <p:cNvSpPr/>
              <p:nvPr/>
            </p:nvSpPr>
            <p:spPr>
              <a:xfrm>
                <a:off x="1265" y="3412"/>
                <a:ext cx="45" cy="45"/>
              </a:xfrm>
              <a:prstGeom prst="ellipse">
                <a:avLst/>
              </a:prstGeom>
              <a:blipFill rotWithShape="1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65" name="Group 23"/>
            <p:cNvGrpSpPr/>
            <p:nvPr/>
          </p:nvGrpSpPr>
          <p:grpSpPr>
            <a:xfrm rot="-178656">
              <a:off x="2456" y="3236"/>
              <a:ext cx="840" cy="307"/>
              <a:chOff x="942" y="3292"/>
              <a:chExt cx="840" cy="307"/>
            </a:xfrm>
          </p:grpSpPr>
          <p:sp>
            <p:nvSpPr>
              <p:cNvPr id="6166" name="Freeform 24" descr="水滴"/>
              <p:cNvSpPr/>
              <p:nvPr/>
            </p:nvSpPr>
            <p:spPr>
              <a:xfrm>
                <a:off x="942" y="3292"/>
                <a:ext cx="840" cy="307"/>
              </a:xfrm>
              <a:custGeom>
                <a:avLst/>
                <a:gdLst/>
                <a:ahLst/>
                <a:cxnLst>
                  <a:cxn ang="0">
                    <a:pos x="81" y="256"/>
                  </a:cxn>
                  <a:cxn ang="0">
                    <a:pos x="318" y="2"/>
                  </a:cxn>
                  <a:cxn ang="0">
                    <a:pos x="801" y="265"/>
                  </a:cxn>
                  <a:cxn ang="0">
                    <a:pos x="81" y="256"/>
                  </a:cxn>
                </a:cxnLst>
                <a:pathLst>
                  <a:path w="840" h="307">
                    <a:moveTo>
                      <a:pt x="81" y="256"/>
                    </a:moveTo>
                    <a:cubicBezTo>
                      <a:pt x="0" y="212"/>
                      <a:pt x="198" y="0"/>
                      <a:pt x="318" y="2"/>
                    </a:cubicBezTo>
                    <a:cubicBezTo>
                      <a:pt x="438" y="4"/>
                      <a:pt x="840" y="223"/>
                      <a:pt x="801" y="265"/>
                    </a:cubicBezTo>
                    <a:cubicBezTo>
                      <a:pt x="762" y="307"/>
                      <a:pt x="231" y="258"/>
                      <a:pt x="81" y="256"/>
                    </a:cubicBezTo>
                    <a:close/>
                  </a:path>
                </a:pathLst>
              </a:custGeom>
              <a:blipFill rotWithShape="1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7" name="Oval 25" descr="沙滩"/>
              <p:cNvSpPr/>
              <p:nvPr/>
            </p:nvSpPr>
            <p:spPr>
              <a:xfrm>
                <a:off x="1265" y="3412"/>
                <a:ext cx="45" cy="45"/>
              </a:xfrm>
              <a:prstGeom prst="ellipse">
                <a:avLst/>
              </a:prstGeom>
              <a:blipFill rotWithShape="1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68" name="Group 26"/>
            <p:cNvGrpSpPr/>
            <p:nvPr/>
          </p:nvGrpSpPr>
          <p:grpSpPr>
            <a:xfrm rot="10026061">
              <a:off x="524" y="2746"/>
              <a:ext cx="840" cy="307"/>
              <a:chOff x="942" y="3292"/>
              <a:chExt cx="840" cy="307"/>
            </a:xfrm>
          </p:grpSpPr>
          <p:sp>
            <p:nvSpPr>
              <p:cNvPr id="6169" name="Freeform 27" descr="水滴"/>
              <p:cNvSpPr/>
              <p:nvPr/>
            </p:nvSpPr>
            <p:spPr>
              <a:xfrm>
                <a:off x="942" y="3292"/>
                <a:ext cx="840" cy="307"/>
              </a:xfrm>
              <a:custGeom>
                <a:avLst/>
                <a:gdLst/>
                <a:ahLst/>
                <a:cxnLst>
                  <a:cxn ang="0">
                    <a:pos x="81" y="256"/>
                  </a:cxn>
                  <a:cxn ang="0">
                    <a:pos x="318" y="2"/>
                  </a:cxn>
                  <a:cxn ang="0">
                    <a:pos x="801" y="265"/>
                  </a:cxn>
                  <a:cxn ang="0">
                    <a:pos x="81" y="256"/>
                  </a:cxn>
                </a:cxnLst>
                <a:pathLst>
                  <a:path w="840" h="307">
                    <a:moveTo>
                      <a:pt x="81" y="256"/>
                    </a:moveTo>
                    <a:cubicBezTo>
                      <a:pt x="0" y="212"/>
                      <a:pt x="198" y="0"/>
                      <a:pt x="318" y="2"/>
                    </a:cubicBezTo>
                    <a:cubicBezTo>
                      <a:pt x="438" y="4"/>
                      <a:pt x="840" y="223"/>
                      <a:pt x="801" y="265"/>
                    </a:cubicBezTo>
                    <a:cubicBezTo>
                      <a:pt x="762" y="307"/>
                      <a:pt x="231" y="258"/>
                      <a:pt x="81" y="256"/>
                    </a:cubicBezTo>
                    <a:close/>
                  </a:path>
                </a:pathLst>
              </a:custGeom>
              <a:blipFill rotWithShape="1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70" name="Oval 28" descr="沙滩"/>
              <p:cNvSpPr/>
              <p:nvPr/>
            </p:nvSpPr>
            <p:spPr>
              <a:xfrm>
                <a:off x="1265" y="3412"/>
                <a:ext cx="45" cy="45"/>
              </a:xfrm>
              <a:prstGeom prst="ellipse">
                <a:avLst/>
              </a:prstGeom>
              <a:blipFill rotWithShape="1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71" name="Text Box 29"/>
            <p:cNvSpPr txBox="1"/>
            <p:nvPr/>
          </p:nvSpPr>
          <p:spPr>
            <a:xfrm>
              <a:off x="489" y="3170"/>
              <a:ext cx="18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2" name="Text Box 30"/>
            <p:cNvSpPr txBox="1"/>
            <p:nvPr/>
          </p:nvSpPr>
          <p:spPr>
            <a:xfrm>
              <a:off x="807" y="2671"/>
              <a:ext cx="18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3" name="Text Box 31"/>
            <p:cNvSpPr txBox="1"/>
            <p:nvPr/>
          </p:nvSpPr>
          <p:spPr>
            <a:xfrm>
              <a:off x="1669" y="1763"/>
              <a:ext cx="18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4" name="Text Box 32"/>
            <p:cNvSpPr txBox="1"/>
            <p:nvPr/>
          </p:nvSpPr>
          <p:spPr>
            <a:xfrm>
              <a:off x="2304" y="2262"/>
              <a:ext cx="18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5" name="Text Box 33"/>
            <p:cNvSpPr txBox="1"/>
            <p:nvPr/>
          </p:nvSpPr>
          <p:spPr>
            <a:xfrm>
              <a:off x="2530" y="2761"/>
              <a:ext cx="18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6" name="Text Box 34"/>
            <p:cNvSpPr txBox="1"/>
            <p:nvPr/>
          </p:nvSpPr>
          <p:spPr>
            <a:xfrm>
              <a:off x="2802" y="3143"/>
              <a:ext cx="18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7" name="Text Box 35"/>
            <p:cNvSpPr txBox="1"/>
            <p:nvPr/>
          </p:nvSpPr>
          <p:spPr>
            <a:xfrm>
              <a:off x="1143" y="2126"/>
              <a:ext cx="18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8" name="Rectangle 36"/>
            <p:cNvSpPr/>
            <p:nvPr/>
          </p:nvSpPr>
          <p:spPr>
            <a:xfrm>
              <a:off x="422" y="1589"/>
              <a:ext cx="2903" cy="2132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09" name="Text Box 37"/>
          <p:cNvSpPr txBox="1"/>
          <p:nvPr/>
        </p:nvSpPr>
        <p:spPr>
          <a:xfrm>
            <a:off x="285750" y="1500188"/>
            <a:ext cx="3929063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质点系质量分布的平均位置，称为</a:t>
            </a: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质心</a:t>
            </a:r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8625" y="2700655"/>
            <a:ext cx="4834890" cy="1640840"/>
            <a:chOff x="675" y="4253"/>
            <a:chExt cx="7614" cy="2584"/>
          </a:xfrm>
        </p:grpSpPr>
        <p:sp>
          <p:nvSpPr>
            <p:cNvPr id="6180" name="Text Box 82"/>
            <p:cNvSpPr txBox="1"/>
            <p:nvPr/>
          </p:nvSpPr>
          <p:spPr>
            <a:xfrm>
              <a:off x="675" y="4253"/>
              <a:ext cx="7614" cy="2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质心可看作整个质点系的代表点，系统的全部质量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，动量       都集中在它上面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81" name="Object 2"/>
            <p:cNvGraphicFramePr/>
            <p:nvPr/>
          </p:nvGraphicFramePr>
          <p:xfrm>
            <a:off x="2097" y="5740"/>
            <a:ext cx="815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52400" imgH="190500" progId="Equation.3">
                    <p:embed/>
                  </p:oleObj>
                </mc:Choice>
                <mc:Fallback>
                  <p:oleObj name="" r:id="rId3" imgW="152400" imgH="190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97" y="5740"/>
                          <a:ext cx="815" cy="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3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4363720"/>
            <a:ext cx="529780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</a:rPr>
              <a:t>可以用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质点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的运动来代替整个板的平动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782945" y="3495675"/>
          <a:ext cx="3084195" cy="329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CorelDRAW" r:id="rId7" imgW="1840865" imgH="2172970" progId="CorelDRAW.Graphic.11">
                  <p:embed/>
                </p:oleObj>
              </mc:Choice>
              <mc:Fallback>
                <p:oleObj name="CorelDRAW" r:id="rId7" imgW="1840865" imgH="2172970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945" y="3495675"/>
                        <a:ext cx="3084195" cy="329438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12700" algn="ctr">
                        <a:solidFill>
                          <a:srgbClr val="33CC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109" grpId="0"/>
      <p:bldP spid="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/>
          <p:nvPr/>
        </p:nvSpPr>
        <p:spPr>
          <a:xfrm>
            <a:off x="539750" y="836613"/>
            <a:ext cx="5400675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建立图示坐标系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685800" y="1524000"/>
            <a:ext cx="525621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链条质心的坐标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Book Antiqua" panose="02040602050305030304" pitchFamily="18" charset="0"/>
                <a:ea typeface="宋体" panose="02010600030101010101" pitchFamily="2" charset="-122"/>
              </a:rPr>
              <a:t>是变化的</a:t>
            </a:r>
            <a:endParaRPr lang="zh-CN" altLang="en-US" sz="3200" b="1" i="1" baseline="-250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Grp="1"/>
          </p:cNvGraphicFramePr>
          <p:nvPr>
            <p:ph sz="half" idx="1"/>
          </p:nvPr>
        </p:nvGraphicFramePr>
        <p:xfrm>
          <a:off x="61913" y="2203450"/>
          <a:ext cx="54403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056765" imgH="711200" progId="Equation.3">
                  <p:embed/>
                </p:oleObj>
              </mc:Choice>
              <mc:Fallback>
                <p:oleObj name="" r:id="rId1" imgW="2056765" imgH="711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913" y="2203450"/>
                        <a:ext cx="54403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Grp="1"/>
          </p:cNvGraphicFramePr>
          <p:nvPr>
            <p:ph sz="half" idx="2"/>
          </p:nvPr>
        </p:nvGraphicFramePr>
        <p:xfrm>
          <a:off x="5435600" y="2560638"/>
          <a:ext cx="10033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42900" imgH="419100" progId="Equation.3">
                  <p:embed/>
                </p:oleObj>
              </mc:Choice>
              <mc:Fallback>
                <p:oleObj name="" r:id="rId3" imgW="342900" imgH="419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5600" y="2560638"/>
                        <a:ext cx="1003300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6"/>
          <p:cNvGrpSpPr/>
          <p:nvPr/>
        </p:nvGrpSpPr>
        <p:grpSpPr>
          <a:xfrm>
            <a:off x="6516688" y="1052513"/>
            <a:ext cx="2447925" cy="3455987"/>
            <a:chOff x="3923" y="709"/>
            <a:chExt cx="1542" cy="2177"/>
          </a:xfrm>
        </p:grpSpPr>
        <p:sp>
          <p:nvSpPr>
            <p:cNvPr id="23558" name="Line 7"/>
            <p:cNvSpPr/>
            <p:nvPr/>
          </p:nvSpPr>
          <p:spPr>
            <a:xfrm flipV="1">
              <a:off x="4195" y="935"/>
              <a:ext cx="0" cy="17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3559" name="Line 8"/>
            <p:cNvSpPr/>
            <p:nvPr/>
          </p:nvSpPr>
          <p:spPr>
            <a:xfrm>
              <a:off x="4014" y="2568"/>
              <a:ext cx="13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0" name="Text Box 9"/>
            <p:cNvSpPr txBox="1"/>
            <p:nvPr/>
          </p:nvSpPr>
          <p:spPr>
            <a:xfrm>
              <a:off x="5012" y="1797"/>
              <a:ext cx="2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Text Box 10"/>
            <p:cNvSpPr txBox="1"/>
            <p:nvPr/>
          </p:nvSpPr>
          <p:spPr>
            <a:xfrm>
              <a:off x="4558" y="2021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2" name="Text Box 11"/>
            <p:cNvSpPr txBox="1"/>
            <p:nvPr/>
          </p:nvSpPr>
          <p:spPr>
            <a:xfrm>
              <a:off x="4241" y="753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563" name="Group 12"/>
            <p:cNvGrpSpPr/>
            <p:nvPr/>
          </p:nvGrpSpPr>
          <p:grpSpPr>
            <a:xfrm>
              <a:off x="4695" y="1344"/>
              <a:ext cx="453" cy="1224"/>
              <a:chOff x="4195" y="1662"/>
              <a:chExt cx="453" cy="1224"/>
            </a:xfrm>
          </p:grpSpPr>
          <p:sp>
            <p:nvSpPr>
              <p:cNvPr id="23564" name="Oval 13"/>
              <p:cNvSpPr/>
              <p:nvPr/>
            </p:nvSpPr>
            <p:spPr>
              <a:xfrm>
                <a:off x="4468" y="193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5" name="Oval 14"/>
              <p:cNvSpPr/>
              <p:nvPr/>
            </p:nvSpPr>
            <p:spPr>
              <a:xfrm>
                <a:off x="4468" y="2024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6" name="Oval 15"/>
              <p:cNvSpPr/>
              <p:nvPr/>
            </p:nvSpPr>
            <p:spPr>
              <a:xfrm>
                <a:off x="4468" y="2115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7" name="Oval 16"/>
              <p:cNvSpPr/>
              <p:nvPr/>
            </p:nvSpPr>
            <p:spPr>
              <a:xfrm>
                <a:off x="4468" y="2296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8" name="Oval 17"/>
              <p:cNvSpPr/>
              <p:nvPr/>
            </p:nvSpPr>
            <p:spPr>
              <a:xfrm>
                <a:off x="4468" y="2205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9" name="Oval 18"/>
              <p:cNvSpPr/>
              <p:nvPr/>
            </p:nvSpPr>
            <p:spPr>
              <a:xfrm>
                <a:off x="4468" y="2704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0" name="Oval 19"/>
              <p:cNvSpPr/>
              <p:nvPr/>
            </p:nvSpPr>
            <p:spPr>
              <a:xfrm rot="-5400000">
                <a:off x="4354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1" name="Oval 20"/>
              <p:cNvSpPr/>
              <p:nvPr/>
            </p:nvSpPr>
            <p:spPr>
              <a:xfrm>
                <a:off x="4467" y="2794"/>
                <a:ext cx="46" cy="4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2" name="Oval 21"/>
              <p:cNvSpPr/>
              <p:nvPr/>
            </p:nvSpPr>
            <p:spPr>
              <a:xfrm>
                <a:off x="4468" y="2659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3" name="Oval 22"/>
              <p:cNvSpPr/>
              <p:nvPr/>
            </p:nvSpPr>
            <p:spPr>
              <a:xfrm>
                <a:off x="4468" y="256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4" name="Oval 23"/>
              <p:cNvSpPr/>
              <p:nvPr/>
            </p:nvSpPr>
            <p:spPr>
              <a:xfrm>
                <a:off x="4468" y="247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5" name="Oval 24"/>
              <p:cNvSpPr/>
              <p:nvPr/>
            </p:nvSpPr>
            <p:spPr>
              <a:xfrm>
                <a:off x="4468" y="2387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6" name="Oval 25"/>
              <p:cNvSpPr/>
              <p:nvPr/>
            </p:nvSpPr>
            <p:spPr>
              <a:xfrm rot="-4948659">
                <a:off x="4273" y="2746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7" name="Oval 26"/>
              <p:cNvSpPr/>
              <p:nvPr/>
            </p:nvSpPr>
            <p:spPr>
              <a:xfrm rot="-5400000">
                <a:off x="4217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8" name="Oval 27"/>
              <p:cNvSpPr/>
              <p:nvPr/>
            </p:nvSpPr>
            <p:spPr>
              <a:xfrm rot="-5400000">
                <a:off x="4217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9" name="Oval 28"/>
              <p:cNvSpPr/>
              <p:nvPr/>
            </p:nvSpPr>
            <p:spPr>
              <a:xfrm rot="-5400000">
                <a:off x="4308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0" name="Oval 29"/>
              <p:cNvSpPr/>
              <p:nvPr/>
            </p:nvSpPr>
            <p:spPr>
              <a:xfrm rot="-5400000">
                <a:off x="4490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1" name="Oval 30"/>
              <p:cNvSpPr/>
              <p:nvPr/>
            </p:nvSpPr>
            <p:spPr>
              <a:xfrm rot="-5400000">
                <a:off x="4580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2" name="Oval 31"/>
              <p:cNvSpPr/>
              <p:nvPr/>
            </p:nvSpPr>
            <p:spPr>
              <a:xfrm rot="-5400000">
                <a:off x="4399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3" name="Oval 32"/>
              <p:cNvSpPr/>
              <p:nvPr/>
            </p:nvSpPr>
            <p:spPr>
              <a:xfrm rot="-5400000">
                <a:off x="4417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4" name="Oval 33"/>
              <p:cNvSpPr/>
              <p:nvPr/>
            </p:nvSpPr>
            <p:spPr>
              <a:xfrm>
                <a:off x="4468" y="166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5" name="Oval 34"/>
              <p:cNvSpPr/>
              <p:nvPr/>
            </p:nvSpPr>
            <p:spPr>
              <a:xfrm>
                <a:off x="4468" y="175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6" name="Oval 35"/>
              <p:cNvSpPr/>
              <p:nvPr/>
            </p:nvSpPr>
            <p:spPr>
              <a:xfrm>
                <a:off x="4468" y="184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87" name="Line 36"/>
            <p:cNvSpPr/>
            <p:nvPr/>
          </p:nvSpPr>
          <p:spPr>
            <a:xfrm>
              <a:off x="4241" y="1343"/>
              <a:ext cx="77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88" name="Line 37"/>
            <p:cNvSpPr/>
            <p:nvPr/>
          </p:nvSpPr>
          <p:spPr>
            <a:xfrm>
              <a:off x="4513" y="1978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89" name="Line 38"/>
            <p:cNvSpPr/>
            <p:nvPr/>
          </p:nvSpPr>
          <p:spPr>
            <a:xfrm>
              <a:off x="4331" y="1343"/>
              <a:ext cx="0" cy="12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3590" name="Line 39"/>
            <p:cNvSpPr/>
            <p:nvPr/>
          </p:nvSpPr>
          <p:spPr>
            <a:xfrm>
              <a:off x="4558" y="1978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3591" name="Text Box 40"/>
            <p:cNvSpPr txBox="1"/>
            <p:nvPr/>
          </p:nvSpPr>
          <p:spPr>
            <a:xfrm>
              <a:off x="4331" y="1570"/>
              <a:ext cx="2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2" name="Text Box 41"/>
            <p:cNvSpPr txBox="1"/>
            <p:nvPr/>
          </p:nvSpPr>
          <p:spPr>
            <a:xfrm>
              <a:off x="4168" y="2469"/>
              <a:ext cx="2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Line 42"/>
            <p:cNvSpPr/>
            <p:nvPr/>
          </p:nvSpPr>
          <p:spPr>
            <a:xfrm flipV="1">
              <a:off x="4985" y="1026"/>
              <a:ext cx="0" cy="317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3594" name="Text Box 43"/>
            <p:cNvSpPr txBox="1"/>
            <p:nvPr/>
          </p:nvSpPr>
          <p:spPr>
            <a:xfrm>
              <a:off x="5012" y="935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Rectangle 44"/>
            <p:cNvSpPr/>
            <p:nvPr/>
          </p:nvSpPr>
          <p:spPr>
            <a:xfrm>
              <a:off x="3923" y="709"/>
              <a:ext cx="1542" cy="2177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58" name="Object 2"/>
          <p:cNvGraphicFramePr>
            <a:graphicFrameLocks noGrp="1"/>
          </p:cNvGraphicFramePr>
          <p:nvPr/>
        </p:nvGraphicFramePr>
        <p:xfrm>
          <a:off x="755650" y="3933825"/>
          <a:ext cx="33226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091565" imgH="393700" progId="Equation.3">
                  <p:embed/>
                </p:oleObj>
              </mc:Choice>
              <mc:Fallback>
                <p:oleObj name="" r:id="rId5" imgW="1091565" imgH="393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933825"/>
                        <a:ext cx="3322638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2413" y="5229225"/>
          <a:ext cx="544988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1943100" imgH="482600" progId="Equation.3">
                  <p:embed/>
                </p:oleObj>
              </mc:Choice>
              <mc:Fallback>
                <p:oleObj name="" r:id="rId7" imgW="1943100" imgH="482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3" y="5229225"/>
                        <a:ext cx="5449887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Grp="1"/>
          </p:cNvGraphicFramePr>
          <p:nvPr/>
        </p:nvGraphicFramePr>
        <p:xfrm>
          <a:off x="5868988" y="4581525"/>
          <a:ext cx="324643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1358900" imgH="419100" progId="Equation.3">
                  <p:embed/>
                </p:oleObj>
              </mc:Choice>
              <mc:Fallback>
                <p:oleObj name="" r:id="rId9" imgW="1358900" imgH="419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8988" y="4581525"/>
                        <a:ext cx="3246437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8"/>
          <p:cNvSpPr txBox="1"/>
          <p:nvPr>
            <p:custDataLst>
              <p:tags r:id="rId11"/>
            </p:custDataLst>
          </p:nvPr>
        </p:nvSpPr>
        <p:spPr>
          <a:xfrm>
            <a:off x="5868988" y="5805488"/>
            <a:ext cx="2449512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质心加速度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63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63" name="Object 7"/>
          <p:cNvGraphicFramePr>
            <a:graphicFrameLocks noGrp="1"/>
          </p:cNvGraphicFramePr>
          <p:nvPr>
            <p:ph sz="quarter" idx="3"/>
          </p:nvPr>
        </p:nvGraphicFramePr>
        <p:xfrm>
          <a:off x="611188" y="3889375"/>
          <a:ext cx="518318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714500" imgH="419100" progId="Equation.3">
                  <p:embed/>
                </p:oleObj>
              </mc:Choice>
              <mc:Fallback>
                <p:oleObj name="" r:id="rId1" imgW="1714500" imgH="4191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3889375"/>
                        <a:ext cx="5183187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/>
          <p:nvPr/>
        </p:nvSpPr>
        <p:spPr>
          <a:xfrm>
            <a:off x="682625" y="3351213"/>
            <a:ext cx="12969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得到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Text Box 8"/>
          <p:cNvSpPr txBox="1"/>
          <p:nvPr/>
        </p:nvSpPr>
        <p:spPr>
          <a:xfrm>
            <a:off x="1042988" y="1624013"/>
            <a:ext cx="36718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质心运动定律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endParaRPr lang="zh-CN" altLang="en-US" sz="3200" b="1" i="1" baseline="-250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Object 9"/>
          <p:cNvGraphicFramePr/>
          <p:nvPr/>
        </p:nvGraphicFramePr>
        <p:xfrm>
          <a:off x="1042988" y="2203450"/>
          <a:ext cx="36004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180465" imgH="419100" progId="Equation.3">
                  <p:embed/>
                </p:oleObj>
              </mc:Choice>
              <mc:Fallback>
                <p:oleObj name="" r:id="rId3" imgW="1180465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2203450"/>
                        <a:ext cx="3600450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/>
          <p:nvPr/>
        </p:nvGraphicFramePr>
        <p:xfrm>
          <a:off x="1116013" y="5229225"/>
          <a:ext cx="312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028700" imgH="228600" progId="Equation.3">
                  <p:embed/>
                </p:oleObj>
              </mc:Choice>
              <mc:Fallback>
                <p:oleObj name="" r:id="rId5" imgW="10287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5229225"/>
                        <a:ext cx="312102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11"/>
          <p:cNvGrpSpPr/>
          <p:nvPr/>
        </p:nvGrpSpPr>
        <p:grpSpPr>
          <a:xfrm>
            <a:off x="6445250" y="1700213"/>
            <a:ext cx="2447925" cy="3455987"/>
            <a:chOff x="3923" y="709"/>
            <a:chExt cx="1542" cy="2177"/>
          </a:xfrm>
        </p:grpSpPr>
        <p:sp>
          <p:nvSpPr>
            <p:cNvPr id="24583" name="Line 12"/>
            <p:cNvSpPr/>
            <p:nvPr/>
          </p:nvSpPr>
          <p:spPr>
            <a:xfrm flipV="1">
              <a:off x="4195" y="935"/>
              <a:ext cx="0" cy="17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4584" name="Line 13"/>
            <p:cNvSpPr/>
            <p:nvPr/>
          </p:nvSpPr>
          <p:spPr>
            <a:xfrm>
              <a:off x="4014" y="2568"/>
              <a:ext cx="13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5" name="Text Box 14"/>
            <p:cNvSpPr txBox="1"/>
            <p:nvPr/>
          </p:nvSpPr>
          <p:spPr>
            <a:xfrm>
              <a:off x="5012" y="1797"/>
              <a:ext cx="2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Text Box 15"/>
            <p:cNvSpPr txBox="1"/>
            <p:nvPr/>
          </p:nvSpPr>
          <p:spPr>
            <a:xfrm>
              <a:off x="4558" y="2021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Text Box 16"/>
            <p:cNvSpPr txBox="1"/>
            <p:nvPr/>
          </p:nvSpPr>
          <p:spPr>
            <a:xfrm>
              <a:off x="4241" y="753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588" name="Group 17"/>
            <p:cNvGrpSpPr/>
            <p:nvPr/>
          </p:nvGrpSpPr>
          <p:grpSpPr>
            <a:xfrm>
              <a:off x="4695" y="1344"/>
              <a:ext cx="453" cy="1224"/>
              <a:chOff x="4195" y="1662"/>
              <a:chExt cx="453" cy="1224"/>
            </a:xfrm>
          </p:grpSpPr>
          <p:sp>
            <p:nvSpPr>
              <p:cNvPr id="24589" name="Oval 18"/>
              <p:cNvSpPr/>
              <p:nvPr/>
            </p:nvSpPr>
            <p:spPr>
              <a:xfrm>
                <a:off x="4468" y="193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0" name="Oval 19"/>
              <p:cNvSpPr/>
              <p:nvPr/>
            </p:nvSpPr>
            <p:spPr>
              <a:xfrm>
                <a:off x="4468" y="2024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1" name="Oval 20"/>
              <p:cNvSpPr/>
              <p:nvPr/>
            </p:nvSpPr>
            <p:spPr>
              <a:xfrm>
                <a:off x="4468" y="2115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2" name="Oval 21"/>
              <p:cNvSpPr/>
              <p:nvPr/>
            </p:nvSpPr>
            <p:spPr>
              <a:xfrm>
                <a:off x="4468" y="2296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3" name="Oval 22"/>
              <p:cNvSpPr/>
              <p:nvPr/>
            </p:nvSpPr>
            <p:spPr>
              <a:xfrm>
                <a:off x="4468" y="2205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4" name="Oval 23"/>
              <p:cNvSpPr/>
              <p:nvPr/>
            </p:nvSpPr>
            <p:spPr>
              <a:xfrm>
                <a:off x="4468" y="2704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5" name="Oval 24"/>
              <p:cNvSpPr/>
              <p:nvPr/>
            </p:nvSpPr>
            <p:spPr>
              <a:xfrm rot="-5400000">
                <a:off x="4354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6" name="Oval 25"/>
              <p:cNvSpPr/>
              <p:nvPr/>
            </p:nvSpPr>
            <p:spPr>
              <a:xfrm>
                <a:off x="4467" y="2794"/>
                <a:ext cx="46" cy="4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7" name="Oval 26"/>
              <p:cNvSpPr/>
              <p:nvPr/>
            </p:nvSpPr>
            <p:spPr>
              <a:xfrm>
                <a:off x="4468" y="2659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Oval 27"/>
              <p:cNvSpPr/>
              <p:nvPr/>
            </p:nvSpPr>
            <p:spPr>
              <a:xfrm>
                <a:off x="4468" y="256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9" name="Oval 28"/>
              <p:cNvSpPr/>
              <p:nvPr/>
            </p:nvSpPr>
            <p:spPr>
              <a:xfrm>
                <a:off x="4468" y="247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0" name="Oval 29"/>
              <p:cNvSpPr/>
              <p:nvPr/>
            </p:nvSpPr>
            <p:spPr>
              <a:xfrm>
                <a:off x="4468" y="2387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1" name="Oval 30"/>
              <p:cNvSpPr/>
              <p:nvPr/>
            </p:nvSpPr>
            <p:spPr>
              <a:xfrm rot="-4948659">
                <a:off x="4273" y="2746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2" name="Oval 31"/>
              <p:cNvSpPr/>
              <p:nvPr/>
            </p:nvSpPr>
            <p:spPr>
              <a:xfrm rot="-5400000">
                <a:off x="4217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3" name="Oval 32"/>
              <p:cNvSpPr/>
              <p:nvPr/>
            </p:nvSpPr>
            <p:spPr>
              <a:xfrm rot="-5400000">
                <a:off x="4217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4" name="Oval 33"/>
              <p:cNvSpPr/>
              <p:nvPr/>
            </p:nvSpPr>
            <p:spPr>
              <a:xfrm rot="-5400000">
                <a:off x="4308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5" name="Oval 34"/>
              <p:cNvSpPr/>
              <p:nvPr/>
            </p:nvSpPr>
            <p:spPr>
              <a:xfrm rot="-5400000">
                <a:off x="4490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6" name="Oval 35"/>
              <p:cNvSpPr/>
              <p:nvPr/>
            </p:nvSpPr>
            <p:spPr>
              <a:xfrm rot="-5400000">
                <a:off x="4580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7" name="Oval 36"/>
              <p:cNvSpPr/>
              <p:nvPr/>
            </p:nvSpPr>
            <p:spPr>
              <a:xfrm rot="-5400000">
                <a:off x="4399" y="2818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8" name="Oval 37"/>
              <p:cNvSpPr/>
              <p:nvPr/>
            </p:nvSpPr>
            <p:spPr>
              <a:xfrm rot="-5400000">
                <a:off x="4417" y="2773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9" name="Oval 38"/>
              <p:cNvSpPr/>
              <p:nvPr/>
            </p:nvSpPr>
            <p:spPr>
              <a:xfrm>
                <a:off x="4468" y="166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0" name="Oval 39"/>
              <p:cNvSpPr/>
              <p:nvPr/>
            </p:nvSpPr>
            <p:spPr>
              <a:xfrm>
                <a:off x="4468" y="175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1" name="Oval 40"/>
              <p:cNvSpPr/>
              <p:nvPr/>
            </p:nvSpPr>
            <p:spPr>
              <a:xfrm>
                <a:off x="4468" y="1842"/>
                <a:ext cx="46" cy="9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12" name="Line 41"/>
            <p:cNvSpPr/>
            <p:nvPr/>
          </p:nvSpPr>
          <p:spPr>
            <a:xfrm>
              <a:off x="4241" y="1343"/>
              <a:ext cx="77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4613" name="Line 42"/>
            <p:cNvSpPr/>
            <p:nvPr/>
          </p:nvSpPr>
          <p:spPr>
            <a:xfrm>
              <a:off x="4513" y="1978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4614" name="Line 43"/>
            <p:cNvSpPr/>
            <p:nvPr/>
          </p:nvSpPr>
          <p:spPr>
            <a:xfrm>
              <a:off x="4331" y="1343"/>
              <a:ext cx="0" cy="12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4615" name="Line 44"/>
            <p:cNvSpPr/>
            <p:nvPr/>
          </p:nvSpPr>
          <p:spPr>
            <a:xfrm>
              <a:off x="4558" y="1978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24616" name="Text Box 45"/>
            <p:cNvSpPr txBox="1"/>
            <p:nvPr/>
          </p:nvSpPr>
          <p:spPr>
            <a:xfrm>
              <a:off x="4331" y="1570"/>
              <a:ext cx="2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7" name="Text Box 46"/>
            <p:cNvSpPr txBox="1"/>
            <p:nvPr/>
          </p:nvSpPr>
          <p:spPr>
            <a:xfrm>
              <a:off x="4168" y="2469"/>
              <a:ext cx="2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8" name="Line 47"/>
            <p:cNvSpPr/>
            <p:nvPr/>
          </p:nvSpPr>
          <p:spPr>
            <a:xfrm flipV="1">
              <a:off x="4985" y="1026"/>
              <a:ext cx="0" cy="317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4619" name="Text Box 48"/>
            <p:cNvSpPr txBox="1"/>
            <p:nvPr/>
          </p:nvSpPr>
          <p:spPr>
            <a:xfrm>
              <a:off x="5012" y="935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0" name="Rectangle 49"/>
            <p:cNvSpPr/>
            <p:nvPr/>
          </p:nvSpPr>
          <p:spPr>
            <a:xfrm>
              <a:off x="3923" y="709"/>
              <a:ext cx="1542" cy="2177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682625" y="800100"/>
            <a:ext cx="7991475" cy="755650"/>
            <a:chOff x="431" y="3090"/>
            <a:chExt cx="5034" cy="476"/>
          </a:xfrm>
        </p:grpSpPr>
        <p:sp>
          <p:nvSpPr>
            <p:cNvPr id="24622" name="Rectangle 46"/>
            <p:cNvSpPr/>
            <p:nvPr>
              <p:custDataLst>
                <p:tags r:id="rId7"/>
              </p:custDataLst>
            </p:nvPr>
          </p:nvSpPr>
          <p:spPr>
            <a:xfrm>
              <a:off x="431" y="3090"/>
              <a:ext cx="5034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竖直方向作用于链条的合外力为</a:t>
              </a:r>
              <a:endPara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623" name="Object 47"/>
            <p:cNvGraphicFramePr/>
            <p:nvPr>
              <p:custDataLst>
                <p:tags r:id="rId8"/>
              </p:custDataLst>
            </p:nvPr>
          </p:nvGraphicFramePr>
          <p:xfrm>
            <a:off x="4105" y="3170"/>
            <a:ext cx="104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9" imgW="532765" imgH="203200" progId="Equation.3">
                    <p:embed/>
                  </p:oleObj>
                </mc:Choice>
                <mc:Fallback>
                  <p:oleObj name="" r:id="rId9" imgW="532765" imgH="203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05" y="3170"/>
                          <a:ext cx="1043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63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/>
          <p:nvPr/>
        </p:nvSpPr>
        <p:spPr>
          <a:xfrm>
            <a:off x="539115" y="909003"/>
            <a:ext cx="786193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defTabSz="914400">
              <a:tabLst>
                <a:tab pos="1257300" algn="l"/>
              </a:tabLst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质量为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、长为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的平板车上站立一质量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的人，初始</a:t>
            </a:r>
            <a:r>
              <a:rPr lang="zh-CN" altLang="en-US" sz="2800" b="1" dirty="0">
                <a:latin typeface="宋体" panose="02010600030101010101" pitchFamily="2" charset="-122"/>
              </a:rPr>
              <a:t>车静止在光滑的水平面上。当人从车的一端走向另一端，求平板车在水平面上移动的距离。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4338" name="Rectangle 3"/>
          <p:cNvSpPr/>
          <p:nvPr/>
        </p:nvSpPr>
        <p:spPr>
          <a:xfrm>
            <a:off x="117475" y="2547938"/>
            <a:ext cx="266065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827405" y="2708910"/>
          <a:ext cx="5113020" cy="356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524125" imgH="1762125" progId="Paint.Picture">
                  <p:embed/>
                </p:oleObj>
              </mc:Choice>
              <mc:Fallback>
                <p:oleObj name="" r:id="rId1" imgW="2524125" imgH="1762125" progId="Paint.Picture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405" y="2708910"/>
                        <a:ext cx="5113020" cy="356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Rectangle 22"/>
          <p:cNvSpPr/>
          <p:nvPr>
            <p:custDataLst>
              <p:tags r:id="rId3"/>
            </p:custDataLst>
          </p:nvPr>
        </p:nvSpPr>
        <p:spPr>
          <a:xfrm>
            <a:off x="5003800" y="4725035"/>
            <a:ext cx="37884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</a:rPr>
              <a:t>以</a:t>
            </a:r>
            <a:r>
              <a:rPr lang="en-US" altLang="zh-CN" sz="2400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宋体" panose="02010600030101010101" pitchFamily="2" charset="-122"/>
              </a:rPr>
              <a:t>表小孩相对于车的速度，</a:t>
            </a:r>
            <a:r>
              <a:rPr lang="en-US" altLang="zh-CN" sz="2400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宋体" panose="02010600030101010101" pitchFamily="2" charset="-122"/>
              </a:rPr>
              <a:t>表示车相对于地面的速度，于是小孩相对于地面的速度为</a:t>
            </a:r>
            <a:r>
              <a:rPr lang="en-US" altLang="zh-CN" sz="2400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u+v</a:t>
            </a:r>
            <a:r>
              <a:rPr lang="zh-CN" altLang="en-US" sz="2400" b="1" dirty="0">
                <a:latin typeface="宋体" panose="02010600030101010101" pitchFamily="2" charset="-122"/>
              </a:rPr>
              <a:t>，       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2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2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2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/>
          <p:nvPr/>
        </p:nvSpPr>
        <p:spPr>
          <a:xfrm>
            <a:off x="117475" y="2547938"/>
            <a:ext cx="266065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608513" y="0"/>
          <a:ext cx="4535487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2524125" imgH="1762125" progId="Paint.Picture">
                  <p:embed/>
                </p:oleObj>
              </mc:Choice>
              <mc:Fallback>
                <p:oleObj name="" r:id="rId1" imgW="2524125" imgH="1762125" progId="Paint.Picture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08513" y="0"/>
                        <a:ext cx="4535487" cy="316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/>
          <p:nvPr/>
        </p:nvSpPr>
        <p:spPr>
          <a:xfrm>
            <a:off x="827405" y="270510"/>
            <a:ext cx="2402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方法一：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755650" y="1410335"/>
          <a:ext cx="3401060" cy="181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1143000" imgH="609600" progId="Equation.3">
                  <p:embed/>
                </p:oleObj>
              </mc:Choice>
              <mc:Fallback>
                <p:oleObj name="" r:id="rId3" imgW="1143000" imgH="609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410335"/>
                        <a:ext cx="3401060" cy="1814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187450" y="3789363"/>
          <a:ext cx="30972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5" imgW="1384300" imgH="393700" progId="Equation.3">
                  <p:embed/>
                </p:oleObj>
              </mc:Choice>
              <mc:Fallback>
                <p:oleObj name="" r:id="rId5" imgW="1384300" imgH="3937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3789363"/>
                        <a:ext cx="3097213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/>
          <p:nvPr/>
        </p:nvSpPr>
        <p:spPr>
          <a:xfrm>
            <a:off x="755333" y="901065"/>
            <a:ext cx="35801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由动量守恒定律得：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4" name="Rectangle 10"/>
          <p:cNvSpPr/>
          <p:nvPr/>
        </p:nvSpPr>
        <p:spPr>
          <a:xfrm>
            <a:off x="323850" y="3357563"/>
            <a:ext cx="8583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76225" defTabSz="914400">
              <a:tabLst>
                <a:tab pos="1257300" algn="l"/>
              </a:tabLst>
            </a:pPr>
            <a:r>
              <a:rPr lang="zh-CN" altLang="en-US" sz="2400" b="1" dirty="0">
                <a:latin typeface="宋体" panose="02010600030101010101" pitchFamily="2" charset="-122"/>
              </a:rPr>
              <a:t>设小孩在车上行走的时间为</a:t>
            </a:r>
            <a:r>
              <a:rPr lang="en-US" altLang="zh-CN" sz="2400" b="1" dirty="0">
                <a:latin typeface="宋体" panose="02010600030101010101" pitchFamily="2" charset="-122"/>
              </a:rPr>
              <a:t>t ,</a:t>
            </a:r>
            <a:r>
              <a:rPr lang="zh-CN" altLang="en-US" sz="2400" b="1" dirty="0">
                <a:latin typeface="宋体" panose="02010600030101010101" pitchFamily="2" charset="-122"/>
              </a:rPr>
              <a:t>两边乘以</a:t>
            </a:r>
            <a:r>
              <a:rPr lang="en-US" altLang="zh-CN" sz="2400" b="1" dirty="0">
                <a:latin typeface="宋体" panose="02010600030101010101" pitchFamily="2" charset="-122"/>
              </a:rPr>
              <a:t>dt</a:t>
            </a:r>
            <a:r>
              <a:rPr lang="zh-CN" altLang="en-US" sz="2400" b="1" dirty="0">
                <a:latin typeface="宋体" panose="02010600030101010101" pitchFamily="2" charset="-122"/>
              </a:rPr>
              <a:t>，并对时间积分得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5368" name="Rectangle 11"/>
          <p:cNvSpPr/>
          <p:nvPr/>
        </p:nvSpPr>
        <p:spPr>
          <a:xfrm>
            <a:off x="0" y="313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611188" y="4508500"/>
          <a:ext cx="86518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7" imgW="368300" imgH="330200" progId="Equation.3">
                  <p:embed/>
                </p:oleObj>
              </mc:Choice>
              <mc:Fallback>
                <p:oleObj name="" r:id="rId7" imgW="368300" imgH="3302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4508500"/>
                        <a:ext cx="865187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13"/>
          <p:cNvSpPr/>
          <p:nvPr/>
        </p:nvSpPr>
        <p:spPr>
          <a:xfrm>
            <a:off x="1547813" y="4724400"/>
            <a:ext cx="6299200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</a:t>
            </a:r>
            <a:r>
              <a:rPr lang="zh-CN" altLang="en-US" sz="2000" b="1" dirty="0">
                <a:latin typeface="Times New Roman" panose="02020603050405020304" pitchFamily="18" charset="0"/>
              </a:rPr>
              <a:t>小孩在车上行走的距离，即车长</a:t>
            </a:r>
            <a:r>
              <a:rPr lang="en-US" altLang="zh-CN" sz="2000" b="1" dirty="0">
                <a:latin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</a:rPr>
              <a:t>。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755650" y="5229225"/>
          <a:ext cx="7191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9" imgW="355600" imgH="330200" progId="Equation.3">
                  <p:embed/>
                </p:oleObj>
              </mc:Choice>
              <mc:Fallback>
                <p:oleObj name="" r:id="rId9" imgW="355600" imgH="3302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5229225"/>
                        <a:ext cx="719138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6"/>
          <p:cNvSpPr/>
          <p:nvPr/>
        </p:nvSpPr>
        <p:spPr>
          <a:xfrm>
            <a:off x="1692275" y="5373688"/>
            <a:ext cx="33147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表示车对地移动的距离记为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5373" name="Rectangle 17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5003800" y="5300663"/>
          <a:ext cx="503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1" imgW="215900" imgH="177800" progId="Equation.3">
                  <p:embed/>
                </p:oleObj>
              </mc:Choice>
              <mc:Fallback>
                <p:oleObj name="" r:id="rId11" imgW="215900" imgH="177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3800" y="5300663"/>
                        <a:ext cx="50323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Rectangle 19"/>
          <p:cNvSpPr/>
          <p:nvPr/>
        </p:nvSpPr>
        <p:spPr>
          <a:xfrm>
            <a:off x="468313" y="5949950"/>
            <a:ext cx="7143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即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1116013" y="5805488"/>
          <a:ext cx="20161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028065" imgH="393700" progId="Equation.3">
                  <p:embed/>
                </p:oleObj>
              </mc:Choice>
              <mc:Fallback>
                <p:oleObj name="" r:id="rId13" imgW="1028065" imgH="3937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6013" y="5805488"/>
                        <a:ext cx="2016125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Rectangle 21"/>
          <p:cNvSpPr/>
          <p:nvPr/>
        </p:nvSpPr>
        <p:spPr>
          <a:xfrm>
            <a:off x="3059113" y="6021388"/>
            <a:ext cx="557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defTabSz="914400">
              <a:tabLst>
                <a:tab pos="12573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负号表示车的移动方向与小孩行走方向相反。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34" grpId="0"/>
      <p:bldP spid="52237" grpId="0"/>
      <p:bldP spid="52240" grpId="0"/>
      <p:bldP spid="52243" grpId="0"/>
      <p:bldP spid="52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/>
          <p:nvPr/>
        </p:nvSpPr>
        <p:spPr>
          <a:xfrm>
            <a:off x="117475" y="2547938"/>
            <a:ext cx="266065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2230" name="Rectangle 6"/>
          <p:cNvSpPr/>
          <p:nvPr/>
        </p:nvSpPr>
        <p:spPr>
          <a:xfrm>
            <a:off x="827405" y="270510"/>
            <a:ext cx="2402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方法二：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827405" y="1604010"/>
          <a:ext cx="207137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" imgW="889000" imgH="393700" progId="Equation.3">
                  <p:embed/>
                </p:oleObj>
              </mc:Choice>
              <mc:Fallback>
                <p:oleObj name="" r:id="rId1" imgW="889000" imgH="3937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405" y="1604010"/>
                        <a:ext cx="2071370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907382" y="3965099"/>
          <a:ext cx="218948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977900" imgH="393700" progId="Equation.3">
                  <p:embed/>
                </p:oleObj>
              </mc:Choice>
              <mc:Fallback>
                <p:oleObj name="" r:id="rId3" imgW="977900" imgH="3937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382" y="3965099"/>
                        <a:ext cx="2189480" cy="875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/>
          <p:nvPr/>
        </p:nvSpPr>
        <p:spPr>
          <a:xfrm>
            <a:off x="683260" y="836295"/>
            <a:ext cx="45129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系统在水平方向所受合外力为零，由质心运动定律：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368" name="Rectangle 11"/>
          <p:cNvSpPr/>
          <p:nvPr/>
        </p:nvSpPr>
        <p:spPr>
          <a:xfrm>
            <a:off x="0" y="313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5373" name="Rectangle 17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2243" name="Rectangle 19"/>
          <p:cNvSpPr/>
          <p:nvPr/>
        </p:nvSpPr>
        <p:spPr>
          <a:xfrm>
            <a:off x="468313" y="5949950"/>
            <a:ext cx="7143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即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971550" y="5805170"/>
          <a:ext cx="3790950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5" imgW="1587500" imgH="393700" progId="Equation.3">
                  <p:embed/>
                </p:oleObj>
              </mc:Choice>
              <mc:Fallback>
                <p:oleObj name="" r:id="rId5" imgW="1587500" imgH="3937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5805170"/>
                        <a:ext cx="3790950" cy="931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Rectangle 21"/>
          <p:cNvSpPr/>
          <p:nvPr/>
        </p:nvSpPr>
        <p:spPr>
          <a:xfrm>
            <a:off x="5292090" y="5805170"/>
            <a:ext cx="33375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defTabSz="914400">
              <a:tabLst>
                <a:tab pos="12573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负号表示车的移动方向与小孩行走方向相反。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15285" y="1786255"/>
            <a:ext cx="2160905" cy="561340"/>
            <a:chOff x="623" y="4719"/>
            <a:chExt cx="3403" cy="884"/>
          </a:xfrm>
        </p:grpSpPr>
        <p:sp>
          <p:nvSpPr>
            <p:cNvPr id="52234" name="Rectangle 10"/>
            <p:cNvSpPr/>
            <p:nvPr/>
          </p:nvSpPr>
          <p:spPr>
            <a:xfrm>
              <a:off x="623" y="4833"/>
              <a:ext cx="168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indent="276225" defTabSz="914400">
                <a:tabLst>
                  <a:tab pos="1257300" algn="l"/>
                </a:tabLst>
              </a:pPr>
              <a:r>
                <a:rPr lang="zh-CN" altLang="en-US" sz="2400" b="1" dirty="0">
                  <a:latin typeface="宋体" panose="02010600030101010101" pitchFamily="2" charset="-122"/>
                </a:rPr>
                <a:t>原来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2310" y="4719"/>
            <a:ext cx="1717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8" imgW="444500" imgH="228600" progId="Equation.3">
                    <p:embed/>
                  </p:oleObj>
                </mc:Choice>
                <mc:Fallback>
                  <p:oleObj name="" r:id="rId8" imgW="444500" imgH="2286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10" y="4719"/>
                          <a:ext cx="1717" cy="8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9"/>
          <p:cNvSpPr/>
          <p:nvPr>
            <p:custDataLst>
              <p:tags r:id="rId10"/>
            </p:custDataLst>
          </p:nvPr>
        </p:nvSpPr>
        <p:spPr>
          <a:xfrm>
            <a:off x="683260" y="2536825"/>
            <a:ext cx="45129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于是系统的质心仍然静止在原处，故有：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843530" y="2873375"/>
          <a:ext cx="1311275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457200" imgH="228600" progId="Equation.3">
                  <p:embed/>
                </p:oleObj>
              </mc:Choice>
              <mc:Fallback>
                <p:oleObj name="" r:id="rId12" imgW="457200" imgH="228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43530" y="2873375"/>
                        <a:ext cx="1311275" cy="656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55650" y="36042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开始时，系统质心位置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3260" name="文本框 53259"/>
          <p:cNvSpPr txBox="1"/>
          <p:nvPr>
            <p:custDataLst>
              <p:tags r:id="rId14"/>
            </p:custDataLst>
          </p:nvPr>
        </p:nvSpPr>
        <p:spPr>
          <a:xfrm>
            <a:off x="467043" y="4724718"/>
            <a:ext cx="48879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终了时，系统质心位置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362292" y="4509294"/>
          <a:ext cx="2189480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6" imgW="977900" imgH="393700" progId="Equation.3">
                  <p:embed/>
                </p:oleObj>
              </mc:Choice>
              <mc:Fallback>
                <p:oleObj name="" r:id="rId16" imgW="977900" imgH="3937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62292" y="4509294"/>
                        <a:ext cx="2189480" cy="875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1115060" y="5300980"/>
          <a:ext cx="364236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8" imgW="1574800" imgH="215900" progId="Equation.KSEE3">
                  <p:embed/>
                </p:oleObj>
              </mc:Choice>
              <mc:Fallback>
                <p:oleObj name="" r:id="rId18" imgW="1574800" imgH="2159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15060" y="5300980"/>
                        <a:ext cx="364236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120640" y="764541"/>
            <a:ext cx="3966845" cy="3940174"/>
            <a:chOff x="8064" y="1204"/>
            <a:chExt cx="6247" cy="6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8064" y="1543"/>
              <a:ext cx="6247" cy="5187"/>
              <a:chOff x="7720" y="2225"/>
              <a:chExt cx="6247" cy="5187"/>
            </a:xfrm>
          </p:grpSpPr>
          <p:sp>
            <p:nvSpPr>
              <p:cNvPr id="53262" name="直接连接符 53261"/>
              <p:cNvSpPr/>
              <p:nvPr>
                <p:custDataLst>
                  <p:tags r:id="rId20"/>
                </p:custDataLst>
              </p:nvPr>
            </p:nvSpPr>
            <p:spPr>
              <a:xfrm>
                <a:off x="8292" y="6593"/>
                <a:ext cx="5400" cy="0"/>
              </a:xfrm>
              <a:prstGeom prst="line">
                <a:avLst/>
              </a:prstGeom>
              <a:ln w="25400" cap="flat" cmpd="sng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0"/>
                </a:gra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63" name="直接连接符 53262"/>
              <p:cNvSpPr/>
              <p:nvPr>
                <p:custDataLst>
                  <p:tags r:id="rId21"/>
                </p:custDataLst>
              </p:nvPr>
            </p:nvSpPr>
            <p:spPr>
              <a:xfrm flipH="1" flipV="1">
                <a:off x="8261" y="2225"/>
                <a:ext cx="29" cy="443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76" name="文本框 5327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3437" y="5995"/>
                <a:ext cx="530" cy="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81" name="文本框 53280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720" y="6241"/>
                <a:ext cx="638" cy="7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82" name="直接连接符 53281"/>
              <p:cNvSpPr/>
              <p:nvPr>
                <p:custDataLst>
                  <p:tags r:id="rId24"/>
                </p:custDataLst>
              </p:nvPr>
            </p:nvSpPr>
            <p:spPr>
              <a:xfrm>
                <a:off x="10410" y="3840"/>
                <a:ext cx="720" cy="0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83" name="直接连接符 53282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8536" y="4370"/>
                <a:ext cx="840" cy="0"/>
              </a:xfrm>
              <a:prstGeom prst="line">
                <a:avLst/>
              </a:prstGeom>
              <a:ln w="38100" cap="flat" cmpd="sng">
                <a:solidFill>
                  <a:srgbClr val="00B0F0"/>
                </a:solidFill>
                <a:prstDash val="solid"/>
                <a:headEnd type="none" w="med" len="med"/>
                <a:tailEnd type="triangle" w="med" len="med"/>
              </a:ln>
            </p:spPr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27"/>
              <a:srcRect l="15409" t="4610"/>
              <a:stretch>
                <a:fillRect/>
              </a:stretch>
            </p:blipFill>
            <p:spPr>
              <a:xfrm>
                <a:off x="9662" y="3245"/>
                <a:ext cx="538" cy="1138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27"/>
              <a:srcRect l="15409" t="4610"/>
              <a:stretch>
                <a:fillRect/>
              </a:stretch>
            </p:blipFill>
            <p:spPr>
              <a:xfrm>
                <a:off x="12110" y="4970"/>
                <a:ext cx="538" cy="1138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9528" y="4251"/>
                <a:ext cx="4380" cy="465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8330" y="6118"/>
                <a:ext cx="4380" cy="465"/>
              </a:xfrm>
              <a:prstGeom prst="rect">
                <a:avLst/>
              </a:prstGeom>
            </p:spPr>
          </p:pic>
          <p:cxnSp>
            <p:nvCxnSpPr>
              <p:cNvPr id="21" name="直接连接符 20"/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11055" y="4379"/>
                <a:ext cx="5" cy="215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23" name="Object 7"/>
              <p:cNvGraphicFramePr>
                <a:graphicFrameLocks noChangeAspect="1"/>
              </p:cNvGraphicFramePr>
              <p:nvPr>
                <p:custDataLst>
                  <p:tags r:id="rId33"/>
                </p:custDataLst>
              </p:nvPr>
            </p:nvGraphicFramePr>
            <p:xfrm>
              <a:off x="10711" y="6291"/>
              <a:ext cx="936" cy="1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" name="" r:id="rId34" imgW="190500" imgH="228600" progId="Equation.3">
                      <p:embed/>
                    </p:oleObj>
                  </mc:Choice>
                  <mc:Fallback>
                    <p:oleObj name="" r:id="rId34" imgW="190500" imgH="228600" progId="Equation.3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0711" y="6291"/>
                            <a:ext cx="936" cy="11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直接连接符 30"/>
            <p:cNvSpPr/>
            <p:nvPr>
              <p:custDataLst>
                <p:tags r:id="rId36"/>
              </p:custDataLst>
            </p:nvPr>
          </p:nvSpPr>
          <p:spPr>
            <a:xfrm flipV="1">
              <a:off x="10149" y="2195"/>
              <a:ext cx="0" cy="480"/>
            </a:xfrm>
            <a:prstGeom prst="line">
              <a:avLst/>
            </a:prstGeom>
            <a:ln w="1905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直接连接符 31"/>
            <p:cNvSpPr/>
            <p:nvPr>
              <p:custDataLst>
                <p:tags r:id="rId37"/>
              </p:custDataLst>
            </p:nvPr>
          </p:nvSpPr>
          <p:spPr>
            <a:xfrm flipV="1">
              <a:off x="12643" y="1638"/>
              <a:ext cx="23" cy="2552"/>
            </a:xfrm>
            <a:prstGeom prst="line">
              <a:avLst/>
            </a:prstGeom>
            <a:ln w="1905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直接连接符 32"/>
            <p:cNvSpPr/>
            <p:nvPr>
              <p:custDataLst>
                <p:tags r:id="rId38"/>
              </p:custDataLst>
            </p:nvPr>
          </p:nvSpPr>
          <p:spPr>
            <a:xfrm>
              <a:off x="8589" y="2435"/>
              <a:ext cx="1560" cy="0"/>
            </a:xfrm>
            <a:prstGeom prst="line">
              <a:avLst/>
            </a:prstGeom>
            <a:ln w="19050" cap="flat" cmpd="sng">
              <a:solidFill>
                <a:srgbClr val="FFC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4" name="直接连接符 33"/>
            <p:cNvSpPr/>
            <p:nvPr>
              <p:custDataLst>
                <p:tags r:id="rId39"/>
              </p:custDataLst>
            </p:nvPr>
          </p:nvSpPr>
          <p:spPr>
            <a:xfrm>
              <a:off x="8589" y="1835"/>
              <a:ext cx="4087" cy="9"/>
            </a:xfrm>
            <a:prstGeom prst="line">
              <a:avLst/>
            </a:prstGeom>
            <a:ln w="19050" cap="flat" cmpd="sng">
              <a:solidFill>
                <a:srgbClr val="FFC000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35" name="Object 7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10148" y="1204"/>
            <a:ext cx="785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41" imgW="203200" imgH="215900" progId="Equation.3">
                    <p:embed/>
                  </p:oleObj>
                </mc:Choice>
                <mc:Fallback>
                  <p:oleObj name="" r:id="rId41" imgW="203200" imgH="2159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0148" y="1204"/>
                          <a:ext cx="785" cy="8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7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8901" y="2240"/>
            <a:ext cx="589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44" imgW="152400" imgH="215900" progId="Equation.3">
                    <p:embed/>
                  </p:oleObj>
                </mc:Choice>
                <mc:Fallback>
                  <p:oleObj name="" r:id="rId44" imgW="152400" imgH="2159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8901" y="2240"/>
                          <a:ext cx="589" cy="8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直接连接符 38"/>
            <p:cNvSpPr/>
            <p:nvPr>
              <p:custDataLst>
                <p:tags r:id="rId46"/>
              </p:custDataLst>
            </p:nvPr>
          </p:nvSpPr>
          <p:spPr>
            <a:xfrm>
              <a:off x="10982" y="5485"/>
              <a:ext cx="0" cy="1080"/>
            </a:xfrm>
            <a:prstGeom prst="line">
              <a:avLst/>
            </a:prstGeom>
            <a:ln w="19050" cap="flat" cmpd="sng">
              <a:solidFill>
                <a:srgbClr val="5307B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直接连接符 39"/>
            <p:cNvSpPr/>
            <p:nvPr>
              <p:custDataLst>
                <p:tags r:id="rId47"/>
              </p:custDataLst>
            </p:nvPr>
          </p:nvSpPr>
          <p:spPr>
            <a:xfrm flipH="1">
              <a:off x="12144" y="3701"/>
              <a:ext cx="38" cy="3224"/>
            </a:xfrm>
            <a:prstGeom prst="line">
              <a:avLst/>
            </a:prstGeom>
            <a:ln w="19050" cap="flat" cmpd="sng">
              <a:solidFill>
                <a:srgbClr val="1D41D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直接连接符 40"/>
            <p:cNvSpPr/>
            <p:nvPr>
              <p:custDataLst>
                <p:tags r:id="rId48"/>
              </p:custDataLst>
            </p:nvPr>
          </p:nvSpPr>
          <p:spPr>
            <a:xfrm>
              <a:off x="8702" y="6332"/>
              <a:ext cx="2280" cy="0"/>
            </a:xfrm>
            <a:prstGeom prst="line">
              <a:avLst/>
            </a:prstGeom>
            <a:ln w="19050" cap="flat" cmpd="sng">
              <a:solidFill>
                <a:srgbClr val="1D41D5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3274" name="直接连接符 53273"/>
            <p:cNvSpPr/>
            <p:nvPr>
              <p:custDataLst>
                <p:tags r:id="rId49"/>
              </p:custDataLst>
            </p:nvPr>
          </p:nvSpPr>
          <p:spPr>
            <a:xfrm>
              <a:off x="8702" y="6692"/>
              <a:ext cx="3480" cy="0"/>
            </a:xfrm>
            <a:prstGeom prst="line">
              <a:avLst/>
            </a:prstGeom>
            <a:ln w="19050" cap="flat" cmpd="sng">
              <a:solidFill>
                <a:srgbClr val="5307B2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42" name="Object 7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10261" y="6498"/>
            <a:ext cx="642" cy="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1" imgW="374015" imgH="530225" progId="Equation.3">
                    <p:embed/>
                  </p:oleObj>
                </mc:Choice>
                <mc:Fallback>
                  <p:oleObj name="" r:id="rId51" imgW="374015" imgH="530225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0261" y="6498"/>
                          <a:ext cx="642" cy="9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7"/>
            <p:cNvGraphicFramePr>
              <a:graphicFrameLocks noChangeAspect="1"/>
            </p:cNvGraphicFramePr>
            <p:nvPr>
              <p:custDataLst>
                <p:tags r:id="rId53"/>
              </p:custDataLst>
            </p:nvPr>
          </p:nvGraphicFramePr>
          <p:xfrm>
            <a:off x="9490" y="5617"/>
            <a:ext cx="835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54" imgW="215900" imgH="215900" progId="Equation.3">
                    <p:embed/>
                  </p:oleObj>
                </mc:Choice>
                <mc:Fallback>
                  <p:oleObj name="" r:id="rId54" imgW="215900" imgH="2159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9490" y="5617"/>
                          <a:ext cx="835" cy="8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直接连接符 45"/>
            <p:cNvSpPr/>
            <p:nvPr>
              <p:custDataLst>
                <p:tags r:id="rId56"/>
              </p:custDataLst>
            </p:nvPr>
          </p:nvSpPr>
          <p:spPr>
            <a:xfrm>
              <a:off x="8636" y="5173"/>
              <a:ext cx="0" cy="144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8" name="对象 47"/>
          <p:cNvGraphicFramePr/>
          <p:nvPr>
            <p:custDataLst>
              <p:tags r:id="rId57"/>
            </p:custDataLst>
          </p:nvPr>
        </p:nvGraphicFramePr>
        <p:xfrm>
          <a:off x="6083935" y="5269865"/>
          <a:ext cx="247015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58" imgW="1358900" imgH="254000" progId="Equation.KSEE3">
                  <p:embed/>
                </p:oleObj>
              </mc:Choice>
              <mc:Fallback>
                <p:oleObj name="" r:id="rId58" imgW="1358900" imgH="2540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083935" y="5269865"/>
                        <a:ext cx="247015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22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43" grpId="0"/>
      <p:bldP spid="52245" grpId="0"/>
      <p:bldP spid="5" grpId="0"/>
      <p:bldP spid="53260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291" name="组合 53290"/>
          <p:cNvGrpSpPr/>
          <p:nvPr/>
        </p:nvGrpSpPr>
        <p:grpSpPr>
          <a:xfrm>
            <a:off x="0" y="6213475"/>
            <a:ext cx="3827463" cy="396875"/>
            <a:chOff x="0" y="3914"/>
            <a:chExt cx="2411" cy="250"/>
          </a:xfrm>
        </p:grpSpPr>
        <p:sp>
          <p:nvSpPr>
            <p:cNvPr id="53292" name="直接连接符 53291"/>
            <p:cNvSpPr/>
            <p:nvPr/>
          </p:nvSpPr>
          <p:spPr>
            <a:xfrm>
              <a:off x="0" y="3974"/>
              <a:ext cx="1701" cy="0"/>
            </a:xfrm>
            <a:prstGeom prst="line">
              <a:avLst/>
            </a:prstGeom>
            <a:ln w="9525" cap="flat" cmpd="sng">
              <a:solidFill>
                <a:srgbClr val="D6009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93" name="文本框 53292"/>
            <p:cNvSpPr txBox="1"/>
            <p:nvPr/>
          </p:nvSpPr>
          <p:spPr>
            <a:xfrm>
              <a:off x="135" y="3914"/>
              <a:ext cx="2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000" dirty="0">
                  <a:solidFill>
                    <a:srgbClr val="00CCFF"/>
                  </a:solidFill>
                  <a:latin typeface="楷体_GB2312" pitchFamily="49" charset="-122"/>
                  <a:ea typeface="楷体_GB2312" pitchFamily="49" charset="-122"/>
                </a:rPr>
                <a:t>西安交通大学理学院   王瑞敏</a:t>
              </a:r>
              <a:endParaRPr lang="zh-CN" altLang="en-US" sz="2000" dirty="0">
                <a:solidFill>
                  <a:srgbClr val="00CC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0110" y="836295"/>
            <a:ext cx="4410075" cy="35623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9840" y="4653280"/>
            <a:ext cx="4381500" cy="1143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1258888" y="333375"/>
            <a:ext cx="6705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例</a:t>
            </a: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已知一半圆环半径为</a:t>
            </a:r>
            <a:r>
              <a:rPr lang="zh-CN" altLang="en-US" sz="2800" b="1" i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，质量为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/>
          <p:nvPr/>
        </p:nvSpPr>
        <p:spPr>
          <a:xfrm>
            <a:off x="260350" y="1374775"/>
            <a:ext cx="17907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738188" y="1374775"/>
            <a:ext cx="46259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建坐标系如图</a:t>
            </a:r>
            <a:endParaRPr lang="zh-CN" altLang="en-US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Line 5"/>
          <p:cNvSpPr/>
          <p:nvPr/>
        </p:nvSpPr>
        <p:spPr>
          <a:xfrm>
            <a:off x="5918200" y="3035300"/>
            <a:ext cx="2667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2230" name="Line 6"/>
          <p:cNvSpPr/>
          <p:nvPr/>
        </p:nvSpPr>
        <p:spPr>
          <a:xfrm flipV="1">
            <a:off x="7289800" y="1292225"/>
            <a:ext cx="0" cy="1981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2231" name="Text Box 7"/>
          <p:cNvSpPr txBox="1"/>
          <p:nvPr/>
        </p:nvSpPr>
        <p:spPr>
          <a:xfrm>
            <a:off x="6927850" y="1120775"/>
            <a:ext cx="341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32" name="Text Box 8"/>
          <p:cNvSpPr txBox="1"/>
          <p:nvPr/>
        </p:nvSpPr>
        <p:spPr>
          <a:xfrm>
            <a:off x="8308975" y="2936875"/>
            <a:ext cx="36353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33" name="Text Box 9"/>
          <p:cNvSpPr txBox="1"/>
          <p:nvPr/>
        </p:nvSpPr>
        <p:spPr>
          <a:xfrm>
            <a:off x="6896100" y="2981325"/>
            <a:ext cx="466725" cy="52387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endParaRPr lang="en-US" altLang="zh-CN" sz="28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Arc 10"/>
          <p:cNvSpPr/>
          <p:nvPr/>
        </p:nvSpPr>
        <p:spPr>
          <a:xfrm rot="125594">
            <a:off x="6375400" y="2071688"/>
            <a:ext cx="1827213" cy="984250"/>
          </a:xfrm>
          <a:custGeom>
            <a:avLst/>
            <a:gdLst/>
            <a:ahLst/>
            <a:cxnLst>
              <a:cxn ang="0">
                <a:pos x="2707" y="984250"/>
              </a:cxn>
              <a:cxn ang="0">
                <a:pos x="1827213" y="914085"/>
              </a:cxn>
              <a:cxn ang="0">
                <a:pos x="913607" y="914085"/>
              </a:cxn>
            </a:cxnLst>
            <a:pathLst>
              <a:path w="43200" h="23258" fill="none">
                <a:moveTo>
                  <a:pt x="63" y="23258"/>
                </a:moveTo>
                <a:cubicBezTo>
                  <a:pt x="21" y="22706"/>
                  <a:pt x="0" y="2215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258" stroke="0">
                <a:moveTo>
                  <a:pt x="63" y="23258"/>
                </a:moveTo>
                <a:cubicBezTo>
                  <a:pt x="21" y="22706"/>
                  <a:pt x="0" y="2215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76200" cap="flat" cmpd="sng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35" name="Line 11"/>
          <p:cNvSpPr/>
          <p:nvPr/>
        </p:nvSpPr>
        <p:spPr>
          <a:xfrm flipV="1">
            <a:off x="7289800" y="2587625"/>
            <a:ext cx="762000" cy="457200"/>
          </a:xfrm>
          <a:prstGeom prst="line">
            <a:avLst/>
          </a:prstGeom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2236" name="Text Box 12"/>
          <p:cNvSpPr txBox="1"/>
          <p:nvPr/>
        </p:nvSpPr>
        <p:spPr>
          <a:xfrm>
            <a:off x="7689850" y="2663825"/>
            <a:ext cx="3048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en-US" altLang="zh-CN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2237" name="Object 2"/>
          <p:cNvGraphicFramePr/>
          <p:nvPr/>
        </p:nvGraphicFramePr>
        <p:xfrm>
          <a:off x="7997825" y="2155825"/>
          <a:ext cx="4683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469265" imgH="317500" progId="Equation.3">
                  <p:embed/>
                </p:oleObj>
              </mc:Choice>
              <mc:Fallback>
                <p:oleObj name="" r:id="rId1" imgW="469265" imgH="317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97825" y="2155825"/>
                        <a:ext cx="468313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Line 14"/>
          <p:cNvSpPr/>
          <p:nvPr/>
        </p:nvSpPr>
        <p:spPr>
          <a:xfrm flipV="1">
            <a:off x="7289800" y="2359025"/>
            <a:ext cx="533400" cy="685800"/>
          </a:xfrm>
          <a:prstGeom prst="line">
            <a:avLst/>
          </a:prstGeom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2239" name="AutoShape 15"/>
          <p:cNvSpPr/>
          <p:nvPr/>
        </p:nvSpPr>
        <p:spPr>
          <a:xfrm>
            <a:off x="7380288" y="1379538"/>
            <a:ext cx="457200" cy="609600"/>
          </a:xfrm>
          <a:prstGeom prst="wedgeRectCallout">
            <a:avLst>
              <a:gd name="adj1" fmla="val -2153"/>
              <a:gd name="adj2" fmla="val 188389"/>
            </a:avLst>
          </a:prstGeom>
          <a:noFill/>
          <a:ln w="9525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b="1" dirty="0"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en-US" altLang="zh-CN" b="1" i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2240" name="Object 3"/>
          <p:cNvGraphicFramePr/>
          <p:nvPr/>
        </p:nvGraphicFramePr>
        <p:xfrm>
          <a:off x="684213" y="1916113"/>
          <a:ext cx="17811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609600" imgH="177165" progId="Equation.3">
                  <p:embed/>
                </p:oleObj>
              </mc:Choice>
              <mc:Fallback>
                <p:oleObj name="" r:id="rId3" imgW="609600" imgH="1771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916113"/>
                        <a:ext cx="1781175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4"/>
          <p:cNvGraphicFramePr/>
          <p:nvPr/>
        </p:nvGraphicFramePr>
        <p:xfrm>
          <a:off x="2844800" y="1717675"/>
          <a:ext cx="22272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876300" imgH="393700" progId="Equation.3">
                  <p:embed/>
                </p:oleObj>
              </mc:Choice>
              <mc:Fallback>
                <p:oleObj name="" r:id="rId5" imgW="876300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4800" y="1717675"/>
                        <a:ext cx="222726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5"/>
          <p:cNvGraphicFramePr/>
          <p:nvPr/>
        </p:nvGraphicFramePr>
        <p:xfrm>
          <a:off x="722313" y="2509838"/>
          <a:ext cx="3813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409700" imgH="203200" progId="Equation.3">
                  <p:embed/>
                </p:oleObj>
              </mc:Choice>
              <mc:Fallback>
                <p:oleObj name="" r:id="rId7" imgW="140970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2313" y="2509838"/>
                        <a:ext cx="381317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6"/>
          <p:cNvGraphicFramePr/>
          <p:nvPr/>
        </p:nvGraphicFramePr>
        <p:xfrm>
          <a:off x="6945313" y="3662363"/>
          <a:ext cx="877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875665" imgH="431800" progId="Equation.3">
                  <p:embed/>
                </p:oleObj>
              </mc:Choice>
              <mc:Fallback>
                <p:oleObj name="" r:id="rId9" imgW="875665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45313" y="3662363"/>
                        <a:ext cx="8778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7"/>
          <p:cNvGraphicFramePr/>
          <p:nvPr/>
        </p:nvGraphicFramePr>
        <p:xfrm>
          <a:off x="612775" y="3068638"/>
          <a:ext cx="54514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2311400" imgH="571500" progId="Equation.3">
                  <p:embed/>
                </p:oleObj>
              </mc:Choice>
              <mc:Fallback>
                <p:oleObj name="" r:id="rId11" imgW="2311400" imgH="571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775" y="3068638"/>
                        <a:ext cx="5451475" cy="1258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Text Box 21"/>
          <p:cNvSpPr txBox="1"/>
          <p:nvPr/>
        </p:nvSpPr>
        <p:spPr>
          <a:xfrm>
            <a:off x="3203575" y="1341438"/>
            <a:ext cx="22193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取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46" name="AutoShape 22"/>
          <p:cNvSpPr/>
          <p:nvPr/>
        </p:nvSpPr>
        <p:spPr>
          <a:xfrm>
            <a:off x="4284663" y="141287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47" name="Text Box 23"/>
          <p:cNvSpPr txBox="1"/>
          <p:nvPr/>
        </p:nvSpPr>
        <p:spPr>
          <a:xfrm>
            <a:off x="4859338" y="1292225"/>
            <a:ext cx="19669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48" name="AutoShape 24"/>
          <p:cNvSpPr/>
          <p:nvPr/>
        </p:nvSpPr>
        <p:spPr>
          <a:xfrm>
            <a:off x="6853238" y="4335463"/>
            <a:ext cx="1463675" cy="431800"/>
          </a:xfrm>
          <a:prstGeom prst="wedgeRoundRectCallout">
            <a:avLst>
              <a:gd name="adj1" fmla="val -23208"/>
              <a:gd name="adj2" fmla="val -109926"/>
              <a:gd name="adj3" fmla="val 16667"/>
            </a:avLst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zh-CN" altLang="en-US" sz="2000" b="1" dirty="0">
                <a:latin typeface="Verdana" panose="020B0604030504040204" pitchFamily="34" charset="0"/>
                <a:ea typeface="楷体_GB2312" pitchFamily="49" charset="-122"/>
              </a:rPr>
              <a:t>几何对称性</a:t>
            </a:r>
            <a:endParaRPr lang="zh-CN" altLang="en-US" sz="2000" b="1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52249" name="Text Box 25"/>
          <p:cNvSpPr txBox="1"/>
          <p:nvPr/>
        </p:nvSpPr>
        <p:spPr>
          <a:xfrm>
            <a:off x="395288" y="4868863"/>
            <a:ext cx="6542087" cy="5238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楷体_GB2312" pitchFamily="49" charset="-122"/>
              </a:rPr>
              <a:t>(</a:t>
            </a:r>
            <a:r>
              <a:rPr lang="en-US" altLang="zh-CN" sz="2800" dirty="0">
                <a:latin typeface="Verdana" panose="020B0604030504040204" pitchFamily="34" charset="0"/>
                <a:ea typeface="楷体_GB2312" pitchFamily="49" charset="-122"/>
              </a:rPr>
              <a:t>1)</a:t>
            </a:r>
            <a:r>
              <a:rPr lang="en-US" altLang="zh-CN" sz="2800" i="1" dirty="0"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弯曲铁丝的质心并不在铁丝上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50" name="Text Box 26"/>
          <p:cNvSpPr txBox="1"/>
          <p:nvPr/>
        </p:nvSpPr>
        <p:spPr>
          <a:xfrm>
            <a:off x="539750" y="5373688"/>
            <a:ext cx="7799388" cy="1244600"/>
          </a:xfrm>
          <a:prstGeom prst="rect">
            <a:avLst/>
          </a:prstGeom>
          <a:noFill/>
          <a:ln w="38100">
            <a:noFill/>
          </a:ln>
        </p:spPr>
        <p:txBody>
          <a:bodyPr tIns="82800" bIns="82800" anchor="t" anchorCtr="0">
            <a:spAutoFit/>
          </a:bodyPr>
          <a:p>
            <a:pPr marL="444500" indent="-444500" algn="just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楷体_GB2312" pitchFamily="49" charset="-122"/>
              </a:rPr>
              <a:t>(</a:t>
            </a:r>
            <a:r>
              <a:rPr lang="en-US" altLang="zh-CN" sz="2800" dirty="0">
                <a:latin typeface="Verdana" panose="020B0604030504040204" pitchFamily="34" charset="0"/>
                <a:ea typeface="楷体_GB2312" pitchFamily="49" charset="-122"/>
              </a:rPr>
              <a:t>2) </a:t>
            </a:r>
            <a:r>
              <a:rPr lang="zh-CN" altLang="en-US" sz="2800" b="1" dirty="0">
                <a:latin typeface="Verdana" panose="020B0604030504040204" pitchFamily="34" charset="0"/>
                <a:ea typeface="楷体_GB2312" pitchFamily="49" charset="-122"/>
              </a:rPr>
              <a:t>质心位置只决定于质点系的质量和质量分布情况，与其它因素无关</a:t>
            </a:r>
            <a:endParaRPr lang="zh-CN" altLang="en-US" sz="2800" b="1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52251" name="Text Box 27"/>
          <p:cNvSpPr txBox="1"/>
          <p:nvPr/>
        </p:nvSpPr>
        <p:spPr>
          <a:xfrm>
            <a:off x="755650" y="4308475"/>
            <a:ext cx="28797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52" name="Text Box 28"/>
          <p:cNvSpPr txBox="1"/>
          <p:nvPr/>
        </p:nvSpPr>
        <p:spPr>
          <a:xfrm>
            <a:off x="239713" y="835025"/>
            <a:ext cx="4664075" cy="598488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求  它的质心位置</a:t>
            </a:r>
            <a:endParaRPr lang="zh-CN" altLang="en-US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53" name="AutoShape 29"/>
          <p:cNvSpPr/>
          <p:nvPr/>
        </p:nvSpPr>
        <p:spPr>
          <a:xfrm>
            <a:off x="361950" y="42545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54" name="Arc 30"/>
          <p:cNvSpPr/>
          <p:nvPr/>
        </p:nvSpPr>
        <p:spPr>
          <a:xfrm rot="-2806069">
            <a:off x="7115175" y="2774950"/>
            <a:ext cx="622300" cy="473075"/>
          </a:xfrm>
          <a:custGeom>
            <a:avLst/>
            <a:gdLst/>
            <a:ahLst/>
            <a:cxnLst>
              <a:cxn ang="0">
                <a:pos x="622300" y="288926"/>
              </a:cxn>
              <a:cxn ang="0">
                <a:pos x="494847" y="474662"/>
              </a:cxn>
              <a:cxn ang="0">
                <a:pos x="0" y="0"/>
              </a:cxn>
            </a:cxnLst>
            <a:pathLst>
              <a:path w="19584" h="14968" fill="none">
                <a:moveTo>
                  <a:pt x="19584" y="9111"/>
                </a:moveTo>
                <a:cubicBezTo>
                  <a:pt x="18579" y="11271"/>
                  <a:pt x="17223" y="13250"/>
                  <a:pt x="15573" y="14968"/>
                </a:cubicBezTo>
              </a:path>
              <a:path w="19584" h="14968" stroke="0">
                <a:moveTo>
                  <a:pt x="19584" y="9111"/>
                </a:moveTo>
                <a:cubicBezTo>
                  <a:pt x="18579" y="11271"/>
                  <a:pt x="17223" y="13250"/>
                  <a:pt x="15573" y="14968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55" name="Arc 31"/>
          <p:cNvSpPr/>
          <p:nvPr/>
        </p:nvSpPr>
        <p:spPr>
          <a:xfrm rot="-4553798">
            <a:off x="7094538" y="2817813"/>
            <a:ext cx="544512" cy="406400"/>
          </a:xfrm>
          <a:custGeom>
            <a:avLst/>
            <a:gdLst/>
            <a:ahLst/>
            <a:cxnLst>
              <a:cxn ang="0">
                <a:pos x="544261" y="277820"/>
              </a:cxn>
              <a:cxn ang="0">
                <a:pos x="434691" y="406131"/>
              </a:cxn>
              <a:cxn ang="0">
                <a:pos x="0" y="0"/>
              </a:cxn>
            </a:cxnLst>
            <a:pathLst>
              <a:path w="18811" h="15519" fill="none">
                <a:moveTo>
                  <a:pt x="18811" y="10616"/>
                </a:moveTo>
                <a:cubicBezTo>
                  <a:pt x="17790" y="12423"/>
                  <a:pt x="16515" y="14075"/>
                  <a:pt x="15024" y="15519"/>
                </a:cubicBezTo>
              </a:path>
              <a:path w="18811" h="15519" stroke="0">
                <a:moveTo>
                  <a:pt x="18811" y="10616"/>
                </a:moveTo>
                <a:cubicBezTo>
                  <a:pt x="17790" y="12423"/>
                  <a:pt x="16515" y="14075"/>
                  <a:pt x="15024" y="15519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56" name="Arc 32"/>
          <p:cNvSpPr/>
          <p:nvPr/>
        </p:nvSpPr>
        <p:spPr>
          <a:xfrm rot="-5400000">
            <a:off x="7493000" y="2241550"/>
            <a:ext cx="541338" cy="638175"/>
          </a:xfrm>
          <a:custGeom>
            <a:avLst/>
            <a:gdLst/>
            <a:ahLst/>
            <a:cxnLst>
              <a:cxn ang="0">
                <a:pos x="541338" y="420726"/>
              </a:cxn>
              <a:cxn ang="0">
                <a:pos x="248800" y="638175"/>
              </a:cxn>
              <a:cxn ang="0">
                <a:pos x="0" y="0"/>
              </a:cxn>
            </a:cxnLst>
            <a:pathLst>
              <a:path w="17043" h="20130" fill="none">
                <a:moveTo>
                  <a:pt x="17042" y="13270"/>
                </a:moveTo>
                <a:cubicBezTo>
                  <a:pt x="14647" y="16346"/>
                  <a:pt x="11465" y="18716"/>
                  <a:pt x="7832" y="20129"/>
                </a:cubicBezTo>
              </a:path>
              <a:path w="17043" h="20130" stroke="0">
                <a:moveTo>
                  <a:pt x="17042" y="13270"/>
                </a:moveTo>
                <a:cubicBezTo>
                  <a:pt x="14647" y="16346"/>
                  <a:pt x="11465" y="18716"/>
                  <a:pt x="7832" y="20129"/>
                </a:cubicBez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57" name="Text Box 33"/>
          <p:cNvSpPr txBox="1"/>
          <p:nvPr/>
        </p:nvSpPr>
        <p:spPr>
          <a:xfrm>
            <a:off x="6300788" y="4941888"/>
            <a:ext cx="23749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b="1" dirty="0">
                <a:latin typeface="Verdana" panose="020B0604030504040204" pitchFamily="34" charset="0"/>
                <a:ea typeface="楷体_GB2312" pitchFamily="49" charset="-122"/>
              </a:rPr>
              <a:t>质心与重心的区别</a:t>
            </a:r>
            <a:endParaRPr lang="zh-CN" altLang="en-US" sz="2000" dirty="0"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/>
      <p:bldP spid="52231" grpId="0"/>
      <p:bldP spid="52232" grpId="0"/>
      <p:bldP spid="52236" grpId="0"/>
      <p:bldP spid="52239" grpId="0" animBg="1"/>
      <p:bldP spid="52245" grpId="0"/>
      <p:bldP spid="52246" grpId="0" animBg="1"/>
      <p:bldP spid="52247" grpId="0"/>
      <p:bldP spid="52248" grpId="0" animBg="1"/>
      <p:bldP spid="52249" grpId="0"/>
      <p:bldP spid="52250" grpId="0"/>
      <p:bldP spid="52251" grpId="0"/>
      <p:bldP spid="52252" grpId="0"/>
      <p:bldP spid="52253" grpId="0" animBg="1"/>
      <p:bldP spid="522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228600" y="1676400"/>
            <a:ext cx="8305800" cy="762000"/>
            <a:chOff x="144" y="528"/>
            <a:chExt cx="5232" cy="480"/>
          </a:xfrm>
        </p:grpSpPr>
        <p:sp>
          <p:nvSpPr>
            <p:cNvPr id="7170" name="Text Box 4"/>
            <p:cNvSpPr txBox="1"/>
            <p:nvPr/>
          </p:nvSpPr>
          <p:spPr>
            <a:xfrm>
              <a:off x="144" y="633"/>
              <a:ext cx="24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rgbClr val="1C1C1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b="1" dirty="0">
                  <a:solidFill>
                    <a:srgbClr val="1C1C1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其余质点的运动</a:t>
              </a:r>
              <a:endParaRPr lang="zh-CN" altLang="en-US" sz="2800" b="1" dirty="0">
                <a:solidFill>
                  <a:srgbClr val="1C1C1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Rectangle 5"/>
            <p:cNvSpPr/>
            <p:nvPr/>
          </p:nvSpPr>
          <p:spPr>
            <a:xfrm>
              <a:off x="2160" y="624"/>
              <a:ext cx="1344" cy="333"/>
            </a:xfrm>
            <a:prstGeom prst="rect">
              <a:avLst/>
            </a:prstGeom>
            <a:gradFill rotWithShape="0">
              <a:gsLst>
                <a:gs pos="0">
                  <a:srgbClr val="FFE7FF"/>
                </a:gs>
                <a:gs pos="50000">
                  <a:srgbClr val="FFFFFF"/>
                </a:gs>
                <a:gs pos="100000">
                  <a:srgbClr val="FFE7FF"/>
                </a:gs>
              </a:gsLst>
              <a:lin ang="5400000" scaled="1"/>
              <a:tileRect/>
            </a:gradFill>
            <a:ln w="9525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质心的平动</a:t>
              </a:r>
              <a:endParaRPr lang="zh-CN" altLang="en-US" sz="2800" b="1" dirty="0">
                <a:solidFill>
                  <a:srgbClr val="1C1C1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3792" y="624"/>
              <a:ext cx="1584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绕质心的转动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3" name="Text Box 7"/>
            <p:cNvSpPr txBox="1"/>
            <p:nvPr/>
          </p:nvSpPr>
          <p:spPr>
            <a:xfrm>
              <a:off x="3504" y="528"/>
              <a:ext cx="43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CC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+</a:t>
              </a:r>
              <a:endParaRPr lang="en-US" altLang="zh-CN" sz="4400" dirty="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5481" name="Text Box 9"/>
          <p:cNvSpPr txBox="1"/>
          <p:nvPr/>
        </p:nvSpPr>
        <p:spPr>
          <a:xfrm>
            <a:off x="714375" y="9286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手榴弹质心（红点）的运动轨迹是抛物线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5" name="ShockwaveFlash1" r:id="rId1" imgW="7251065" imgH="3869055"/>
        </mc:Choice>
        <mc:Fallback>
          <p:control name="ShockwaveFlash1" r:id="rId1" imgW="7251065" imgH="3869055">
            <p:pic>
              <p:nvPicPr>
                <p:cNvPr id="0" name="ShockwaveFlash1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2000" y="2514600"/>
                  <a:ext cx="7251065" cy="3869055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>
            <a:graphicFrameLocks noGrp="1"/>
          </p:cNvGraphicFramePr>
          <p:nvPr>
            <p:ph sz="quarter" idx="1"/>
          </p:nvPr>
        </p:nvGraphicFramePr>
        <p:xfrm>
          <a:off x="395447" y="3213100"/>
          <a:ext cx="431292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79600" imgH="1066800" progId="Equation.3">
                  <p:embed/>
                </p:oleObj>
              </mc:Choice>
              <mc:Fallback>
                <p:oleObj name="" r:id="rId1" imgW="1879600" imgH="1066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447" y="3213100"/>
                        <a:ext cx="4312920" cy="2447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>
                        <a:solidFill>
                          <a:srgbClr val="00808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Grp="1"/>
          </p:cNvGraphicFramePr>
          <p:nvPr>
            <p:ph sz="quarter" idx="2"/>
          </p:nvPr>
        </p:nvGraphicFramePr>
        <p:xfrm>
          <a:off x="7970838" y="4151313"/>
          <a:ext cx="295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27000" imgH="215265" progId="Equation.3">
                  <p:embed/>
                </p:oleObj>
              </mc:Choice>
              <mc:Fallback>
                <p:oleObj name="" r:id="rId3" imgW="127000" imgH="2152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0838" y="4151313"/>
                        <a:ext cx="2952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Grp="1"/>
          </p:cNvGraphicFramePr>
          <p:nvPr>
            <p:ph sz="quarter" idx="3"/>
          </p:nvPr>
        </p:nvGraphicFramePr>
        <p:xfrm>
          <a:off x="6388100" y="3717925"/>
          <a:ext cx="355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39700" imgH="215900" progId="Equation.3">
                  <p:embed/>
                </p:oleObj>
              </mc:Choice>
              <mc:Fallback>
                <p:oleObj name="" r:id="rId5" imgW="1397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8100" y="3717925"/>
                        <a:ext cx="3556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8" name="Object 32"/>
          <p:cNvGraphicFramePr>
            <a:graphicFrameLocks noGrp="1"/>
          </p:cNvGraphicFramePr>
          <p:nvPr>
            <p:ph sz="quarter" idx="4"/>
          </p:nvPr>
        </p:nvGraphicFramePr>
        <p:xfrm>
          <a:off x="6905625" y="3000375"/>
          <a:ext cx="3603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27000" imgH="227965" progId="Equation.3">
                  <p:embed/>
                </p:oleObj>
              </mc:Choice>
              <mc:Fallback>
                <p:oleObj name="" r:id="rId7" imgW="127000" imgH="2279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5625" y="3000375"/>
                        <a:ext cx="36036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/>
          <p:nvPr/>
        </p:nvSpPr>
        <p:spPr>
          <a:xfrm>
            <a:off x="611188" y="188913"/>
            <a:ext cx="33115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质心的位置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Rectangle 6"/>
          <p:cNvSpPr/>
          <p:nvPr/>
        </p:nvSpPr>
        <p:spPr>
          <a:xfrm>
            <a:off x="5003800" y="2781300"/>
            <a:ext cx="3960813" cy="3240088"/>
          </a:xfrm>
          <a:prstGeom prst="rect">
            <a:avLst/>
          </a:prstGeom>
          <a:noFill/>
          <a:ln w="19050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9" name="Group 7"/>
          <p:cNvGrpSpPr/>
          <p:nvPr/>
        </p:nvGrpSpPr>
        <p:grpSpPr>
          <a:xfrm>
            <a:off x="5005388" y="2997200"/>
            <a:ext cx="3725862" cy="2952750"/>
            <a:chOff x="3073" y="618"/>
            <a:chExt cx="2347" cy="1860"/>
          </a:xfrm>
        </p:grpSpPr>
        <p:sp>
          <p:nvSpPr>
            <p:cNvPr id="8200" name="Line 8"/>
            <p:cNvSpPr/>
            <p:nvPr/>
          </p:nvSpPr>
          <p:spPr>
            <a:xfrm flipV="1">
              <a:off x="3793" y="618"/>
              <a:ext cx="0" cy="1275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8201" name="Line 9"/>
            <p:cNvSpPr/>
            <p:nvPr/>
          </p:nvSpPr>
          <p:spPr>
            <a:xfrm>
              <a:off x="3793" y="1893"/>
              <a:ext cx="1627" cy="0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8202" name="Line 10"/>
            <p:cNvSpPr/>
            <p:nvPr/>
          </p:nvSpPr>
          <p:spPr>
            <a:xfrm flipH="1">
              <a:off x="3230" y="1879"/>
              <a:ext cx="575" cy="599"/>
            </a:xfrm>
            <a:prstGeom prst="line">
              <a:avLst/>
            </a:prstGeom>
            <a:ln w="1905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8203" name="Object 11"/>
            <p:cNvGraphicFramePr/>
            <p:nvPr/>
          </p:nvGraphicFramePr>
          <p:xfrm>
            <a:off x="5152" y="1941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77800" imgH="189865" progId="Equation.3">
                    <p:embed/>
                  </p:oleObj>
                </mc:Choice>
                <mc:Fallback>
                  <p:oleObj name="" r:id="rId9" imgW="177800" imgH="18986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52" y="1941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2"/>
            <p:cNvGraphicFramePr/>
            <p:nvPr/>
          </p:nvGraphicFramePr>
          <p:xfrm>
            <a:off x="3073" y="2226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165100" imgH="165100" progId="Equation.3">
                    <p:embed/>
                  </p:oleObj>
                </mc:Choice>
                <mc:Fallback>
                  <p:oleObj name="" r:id="rId11" imgW="165100" imgH="1651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73" y="2226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3"/>
            <p:cNvGraphicFramePr/>
            <p:nvPr/>
          </p:nvGraphicFramePr>
          <p:xfrm>
            <a:off x="3505" y="618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3" imgW="190500" imgH="241300" progId="Equation.3">
                    <p:embed/>
                  </p:oleObj>
                </mc:Choice>
                <mc:Fallback>
                  <p:oleObj name="" r:id="rId13" imgW="190500" imgH="2413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05" y="618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4"/>
            <p:cNvGraphicFramePr/>
            <p:nvPr/>
          </p:nvGraphicFramePr>
          <p:xfrm>
            <a:off x="3553" y="1701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5" imgW="127000" imgH="139700" progId="Equation.DSMT4">
                    <p:embed/>
                  </p:oleObj>
                </mc:Choice>
                <mc:Fallback>
                  <p:oleObj name="" r:id="rId15" imgW="127000" imgH="1397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3" y="1701"/>
                          <a:ext cx="26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1" name="Freeform 15"/>
          <p:cNvSpPr/>
          <p:nvPr/>
        </p:nvSpPr>
        <p:spPr>
          <a:xfrm>
            <a:off x="6161088" y="3759200"/>
            <a:ext cx="1514475" cy="12287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954" h="774">
                <a:moveTo>
                  <a:pt x="0" y="774"/>
                </a:moveTo>
                <a:lnTo>
                  <a:pt x="954" y="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112" name="Object 16"/>
          <p:cNvGraphicFramePr/>
          <p:nvPr/>
        </p:nvGraphicFramePr>
        <p:xfrm>
          <a:off x="7231063" y="3876675"/>
          <a:ext cx="3857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7" imgW="139700" imgH="228600" progId="Equation.3">
                  <p:embed/>
                </p:oleObj>
              </mc:Choice>
              <mc:Fallback>
                <p:oleObj name="" r:id="rId17" imgW="1397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31063" y="3876675"/>
                        <a:ext cx="385762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5437188" y="3789363"/>
            <a:ext cx="2952750" cy="1944687"/>
            <a:chOff x="3225" y="1207"/>
            <a:chExt cx="1860" cy="1225"/>
          </a:xfrm>
        </p:grpSpPr>
        <p:sp>
          <p:nvSpPr>
            <p:cNvPr id="8210" name="Line 18"/>
            <p:cNvSpPr/>
            <p:nvPr/>
          </p:nvSpPr>
          <p:spPr>
            <a:xfrm>
              <a:off x="4631" y="1207"/>
              <a:ext cx="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211" name="Line 19"/>
            <p:cNvSpPr/>
            <p:nvPr/>
          </p:nvSpPr>
          <p:spPr>
            <a:xfrm flipH="1">
              <a:off x="3225" y="2432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212" name="Line 20"/>
            <p:cNvSpPr/>
            <p:nvPr/>
          </p:nvSpPr>
          <p:spPr>
            <a:xfrm flipV="1">
              <a:off x="4631" y="1978"/>
              <a:ext cx="454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213" name="Line 21"/>
            <p:cNvSpPr/>
            <p:nvPr/>
          </p:nvSpPr>
          <p:spPr>
            <a:xfrm flipH="1">
              <a:off x="3678" y="1207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4118" name="Text Box 22"/>
          <p:cNvSpPr txBox="1"/>
          <p:nvPr/>
        </p:nvSpPr>
        <p:spPr>
          <a:xfrm>
            <a:off x="8389938" y="4149725"/>
            <a:ext cx="647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9" name="Text Box 23"/>
          <p:cNvSpPr txBox="1"/>
          <p:nvPr/>
        </p:nvSpPr>
        <p:spPr>
          <a:xfrm>
            <a:off x="7483475" y="299878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0" name="Text Box 24"/>
          <p:cNvSpPr txBox="1"/>
          <p:nvPr/>
        </p:nvSpPr>
        <p:spPr>
          <a:xfrm>
            <a:off x="6200775" y="2882900"/>
            <a:ext cx="647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1" name="Text Box 25"/>
          <p:cNvSpPr txBox="1"/>
          <p:nvPr/>
        </p:nvSpPr>
        <p:spPr>
          <a:xfrm>
            <a:off x="7626350" y="3430588"/>
            <a:ext cx="36036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8" name="Freeform 26"/>
          <p:cNvSpPr/>
          <p:nvPr/>
        </p:nvSpPr>
        <p:spPr>
          <a:xfrm>
            <a:off x="6445250" y="3286125"/>
            <a:ext cx="215900" cy="2873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82" h="119">
                <a:moveTo>
                  <a:pt x="1" y="45"/>
                </a:moveTo>
                <a:cubicBezTo>
                  <a:pt x="26" y="119"/>
                  <a:pt x="0" y="102"/>
                  <a:pt x="82" y="90"/>
                </a:cubicBezTo>
                <a:cubicBezTo>
                  <a:pt x="74" y="50"/>
                  <a:pt x="73" y="0"/>
                  <a:pt x="19" y="27"/>
                </a:cubicBezTo>
                <a:cubicBezTo>
                  <a:pt x="11" y="31"/>
                  <a:pt x="7" y="39"/>
                  <a:pt x="1" y="45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19" name="Freeform 27"/>
          <p:cNvSpPr/>
          <p:nvPr/>
        </p:nvSpPr>
        <p:spPr>
          <a:xfrm>
            <a:off x="8316913" y="4438650"/>
            <a:ext cx="214312" cy="2555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5" h="161">
                <a:moveTo>
                  <a:pt x="45" y="17"/>
                </a:moveTo>
                <a:cubicBezTo>
                  <a:pt x="21" y="112"/>
                  <a:pt x="54" y="0"/>
                  <a:pt x="18" y="80"/>
                </a:cubicBezTo>
                <a:cubicBezTo>
                  <a:pt x="10" y="97"/>
                  <a:pt x="0" y="134"/>
                  <a:pt x="0" y="134"/>
                </a:cubicBezTo>
                <a:cubicBezTo>
                  <a:pt x="80" y="161"/>
                  <a:pt x="35" y="154"/>
                  <a:pt x="135" y="143"/>
                </a:cubicBezTo>
                <a:cubicBezTo>
                  <a:pt x="126" y="77"/>
                  <a:pt x="130" y="72"/>
                  <a:pt x="72" y="53"/>
                </a:cubicBezTo>
                <a:cubicBezTo>
                  <a:pt x="61" y="20"/>
                  <a:pt x="71" y="30"/>
                  <a:pt x="45" y="1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0" name="Freeform 28"/>
          <p:cNvSpPr/>
          <p:nvPr/>
        </p:nvSpPr>
        <p:spPr>
          <a:xfrm>
            <a:off x="8389938" y="3430588"/>
            <a:ext cx="215900" cy="2873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5" h="161">
                <a:moveTo>
                  <a:pt x="45" y="17"/>
                </a:moveTo>
                <a:cubicBezTo>
                  <a:pt x="21" y="112"/>
                  <a:pt x="54" y="0"/>
                  <a:pt x="18" y="80"/>
                </a:cubicBezTo>
                <a:cubicBezTo>
                  <a:pt x="10" y="97"/>
                  <a:pt x="0" y="134"/>
                  <a:pt x="0" y="134"/>
                </a:cubicBezTo>
                <a:cubicBezTo>
                  <a:pt x="80" y="161"/>
                  <a:pt x="35" y="154"/>
                  <a:pt x="135" y="143"/>
                </a:cubicBezTo>
                <a:cubicBezTo>
                  <a:pt x="126" y="77"/>
                  <a:pt x="130" y="72"/>
                  <a:pt x="72" y="53"/>
                </a:cubicBezTo>
                <a:cubicBezTo>
                  <a:pt x="61" y="20"/>
                  <a:pt x="71" y="30"/>
                  <a:pt x="45" y="1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1" name="Freeform 29"/>
          <p:cNvSpPr/>
          <p:nvPr/>
        </p:nvSpPr>
        <p:spPr>
          <a:xfrm>
            <a:off x="7165975" y="4581525"/>
            <a:ext cx="155575" cy="2349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98" h="148">
                <a:moveTo>
                  <a:pt x="56" y="0"/>
                </a:moveTo>
                <a:cubicBezTo>
                  <a:pt x="44" y="18"/>
                  <a:pt x="32" y="36"/>
                  <a:pt x="20" y="54"/>
                </a:cubicBezTo>
                <a:cubicBezTo>
                  <a:pt x="9" y="70"/>
                  <a:pt x="2" y="108"/>
                  <a:pt x="2" y="108"/>
                </a:cubicBezTo>
                <a:cubicBezTo>
                  <a:pt x="5" y="120"/>
                  <a:pt x="0" y="138"/>
                  <a:pt x="11" y="144"/>
                </a:cubicBezTo>
                <a:cubicBezTo>
                  <a:pt x="20" y="148"/>
                  <a:pt x="70" y="130"/>
                  <a:pt x="83" y="126"/>
                </a:cubicBezTo>
                <a:cubicBezTo>
                  <a:pt x="98" y="81"/>
                  <a:pt x="95" y="108"/>
                  <a:pt x="74" y="45"/>
                </a:cubicBezTo>
                <a:cubicBezTo>
                  <a:pt x="71" y="36"/>
                  <a:pt x="51" y="45"/>
                  <a:pt x="47" y="36"/>
                </a:cubicBezTo>
                <a:cubicBezTo>
                  <a:pt x="42" y="25"/>
                  <a:pt x="53" y="12"/>
                  <a:pt x="5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2" name="Freeform 30"/>
          <p:cNvSpPr/>
          <p:nvPr/>
        </p:nvSpPr>
        <p:spPr>
          <a:xfrm>
            <a:off x="7270750" y="3214688"/>
            <a:ext cx="254000" cy="2159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60" h="136">
                <a:moveTo>
                  <a:pt x="41" y="0"/>
                </a:moveTo>
                <a:cubicBezTo>
                  <a:pt x="35" y="19"/>
                  <a:pt x="0" y="97"/>
                  <a:pt x="32" y="117"/>
                </a:cubicBezTo>
                <a:cubicBezTo>
                  <a:pt x="63" y="136"/>
                  <a:pt x="104" y="123"/>
                  <a:pt x="140" y="126"/>
                </a:cubicBezTo>
                <a:cubicBezTo>
                  <a:pt x="160" y="66"/>
                  <a:pt x="117" y="72"/>
                  <a:pt x="77" y="45"/>
                </a:cubicBezTo>
                <a:cubicBezTo>
                  <a:pt x="54" y="11"/>
                  <a:pt x="67" y="26"/>
                  <a:pt x="41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3" name="Freeform 31"/>
          <p:cNvSpPr/>
          <p:nvPr/>
        </p:nvSpPr>
        <p:spPr>
          <a:xfrm>
            <a:off x="7791450" y="4078288"/>
            <a:ext cx="93663" cy="139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58" h="64">
                <a:moveTo>
                  <a:pt x="26" y="36"/>
                </a:moveTo>
                <a:cubicBezTo>
                  <a:pt x="35" y="42"/>
                  <a:pt x="50" y="64"/>
                  <a:pt x="53" y="54"/>
                </a:cubicBezTo>
                <a:cubicBezTo>
                  <a:pt x="58" y="36"/>
                  <a:pt x="35" y="0"/>
                  <a:pt x="35" y="0"/>
                </a:cubicBezTo>
                <a:cubicBezTo>
                  <a:pt x="1" y="23"/>
                  <a:pt x="0" y="10"/>
                  <a:pt x="26" y="36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29" name="Freeform 33"/>
          <p:cNvSpPr/>
          <p:nvPr/>
        </p:nvSpPr>
        <p:spPr>
          <a:xfrm>
            <a:off x="6161088" y="4630738"/>
            <a:ext cx="2243137" cy="38576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1413" h="243">
                <a:moveTo>
                  <a:pt x="0" y="243"/>
                </a:moveTo>
                <a:lnTo>
                  <a:pt x="141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4130" name="Freeform 34"/>
          <p:cNvSpPr/>
          <p:nvPr/>
        </p:nvSpPr>
        <p:spPr>
          <a:xfrm>
            <a:off x="6146800" y="3459163"/>
            <a:ext cx="385763" cy="15430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243" h="972">
                <a:moveTo>
                  <a:pt x="0" y="972"/>
                </a:moveTo>
                <a:lnTo>
                  <a:pt x="24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4131" name="Freeform 35"/>
          <p:cNvSpPr/>
          <p:nvPr/>
        </p:nvSpPr>
        <p:spPr>
          <a:xfrm>
            <a:off x="6146800" y="3287713"/>
            <a:ext cx="1257300" cy="1714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792" h="1080">
                <a:moveTo>
                  <a:pt x="0" y="1080"/>
                </a:moveTo>
                <a:lnTo>
                  <a:pt x="792" y="0"/>
                </a:ln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4133" name="Oval 37"/>
          <p:cNvSpPr/>
          <p:nvPr/>
        </p:nvSpPr>
        <p:spPr>
          <a:xfrm>
            <a:off x="7626350" y="3746500"/>
            <a:ext cx="73025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34"/>
          <p:cNvGrpSpPr/>
          <p:nvPr/>
        </p:nvGrpSpPr>
        <p:grpSpPr>
          <a:xfrm>
            <a:off x="539750" y="1125538"/>
            <a:ext cx="8458200" cy="1770062"/>
            <a:chOff x="288" y="336"/>
            <a:chExt cx="5328" cy="1115"/>
          </a:xfrm>
        </p:grpSpPr>
        <p:sp>
          <p:nvSpPr>
            <p:cNvPr id="8229" name="Rectangle 31"/>
            <p:cNvSpPr/>
            <p:nvPr/>
          </p:nvSpPr>
          <p:spPr>
            <a:xfrm>
              <a:off x="288" y="336"/>
              <a:ext cx="5328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00487E"/>
                  </a:solidFill>
                  <a:latin typeface="Verdana" panose="020B0604030504040204" pitchFamily="34" charset="0"/>
                  <a:ea typeface="楷体_GB2312" pitchFamily="49" charset="-122"/>
                </a:rPr>
                <a:t>        </a:t>
              </a:r>
              <a:r>
                <a:rPr lang="zh-CN" altLang="en-US" sz="2800" b="1" dirty="0">
                  <a:latin typeface="宋体" panose="02010600030101010101" pitchFamily="2" charset="-122"/>
                  <a:ea typeface="楷体_GB2312" pitchFamily="49" charset="-122"/>
                </a:rPr>
                <a:t>设质点系共有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800" b="1" dirty="0">
                  <a:latin typeface="宋体" panose="02010600030101010101" pitchFamily="2" charset="-122"/>
                  <a:ea typeface="楷体_GB2312" pitchFamily="49" charset="-122"/>
                </a:rPr>
                <a:t>个质点组成</a:t>
              </a:r>
              <a:r>
                <a:rPr lang="en-US" altLang="zh-CN" sz="2800" b="1" dirty="0">
                  <a:latin typeface="宋体" panose="02010600030101010101" pitchFamily="2" charset="-122"/>
                  <a:ea typeface="楷体_GB2312" pitchFamily="49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ea typeface="楷体_GB2312" pitchFamily="49" charset="-122"/>
                </a:rPr>
                <a:t>各质点的质量分别为：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,m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,…m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dirty="0">
                  <a:latin typeface="宋体" panose="02010600030101010101" pitchFamily="2" charset="-122"/>
                  <a:ea typeface="楷体_GB2312" pitchFamily="49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ea typeface="楷体_GB2312" pitchFamily="49" charset="-122"/>
                </a:rPr>
                <a:t>矢径分别为：          ，则质心的位矢定义为</a:t>
              </a:r>
              <a:r>
                <a:rPr lang="en-US" altLang="zh-CN" sz="2800" b="1" dirty="0">
                  <a:latin typeface="宋体" panose="02010600030101010101" pitchFamily="2" charset="-122"/>
                  <a:ea typeface="楷体_GB2312" pitchFamily="49" charset="-122"/>
                </a:rPr>
                <a:t>:    </a:t>
              </a:r>
              <a:endParaRPr lang="en-US" altLang="zh-CN" sz="2800" b="1" dirty="0">
                <a:latin typeface="宋体" panose="02010600030101010101" pitchFamily="2" charset="-122"/>
                <a:ea typeface="楷体_GB2312" pitchFamily="49" charset="-122"/>
              </a:endParaRPr>
            </a:p>
          </p:txBody>
        </p:sp>
        <p:graphicFrame>
          <p:nvGraphicFramePr>
            <p:cNvPr id="8230" name="Object 40"/>
            <p:cNvGraphicFramePr/>
            <p:nvPr/>
          </p:nvGraphicFramePr>
          <p:xfrm>
            <a:off x="2873" y="698"/>
            <a:ext cx="114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9" imgW="596900" imgH="228600" progId="Equation.3">
                    <p:embed/>
                  </p:oleObj>
                </mc:Choice>
                <mc:Fallback>
                  <p:oleObj name="" r:id="rId19" imgW="5969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873" y="698"/>
                          <a:ext cx="1140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8" grpId="0"/>
      <p:bldP spid="4119" grpId="0"/>
      <p:bldP spid="4120" grpId="0"/>
      <p:bldP spid="4121" grpId="0"/>
      <p:bldP spid="4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17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5856" y="116252"/>
            <a:ext cx="45212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质心位置公式的推导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2718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025" y="2031365"/>
            <a:ext cx="4733925" cy="11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设质点系如图，各质点的质量、位矢和速度分别为：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06899" name="Rectangle 5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7544" y="3919889"/>
            <a:ext cx="3009782" cy="5252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457200" indent="-457200" eaLnBrk="0" hangingPunct="0">
              <a:lnSpc>
                <a:spcPct val="115000"/>
              </a:lnSpc>
              <a:buClr>
                <a:schemeClr val="hlink"/>
              </a:buClr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质点系的动量：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3980" y="3078437"/>
            <a:ext cx="4780530" cy="734673"/>
            <a:chOff x="1719250" y="3025097"/>
            <a:chExt cx="4780530" cy="734673"/>
          </a:xfrm>
        </p:grpSpPr>
        <p:grpSp>
          <p:nvGrpSpPr>
            <p:cNvPr id="7" name="Group 62"/>
            <p:cNvGrpSpPr>
              <a:grpSpLocks noChangeAspect="1"/>
            </p:cNvGrpSpPr>
            <p:nvPr/>
          </p:nvGrpSpPr>
          <p:grpSpPr bwMode="auto">
            <a:xfrm>
              <a:off x="1719250" y="3025097"/>
              <a:ext cx="1193800" cy="657225"/>
              <a:chOff x="528" y="1278"/>
              <a:chExt cx="752" cy="414"/>
            </a:xfrm>
          </p:grpSpPr>
          <p:sp>
            <p:nvSpPr>
              <p:cNvPr id="72859" name="AutoShape 61"/>
              <p:cNvSpPr>
                <a:spLocks noChangeAspect="1" noChangeArrowheads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28" y="1440"/>
                <a:ext cx="752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60" name="Rectangle 63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206" y="1437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dirty="0"/>
              </a:p>
            </p:txBody>
          </p:sp>
          <p:sp>
            <p:nvSpPr>
              <p:cNvPr id="72861" name="Rectangle 64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981" y="1437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2862" name="Rectangle 65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99" y="1437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2863" name="Rectangle 66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38" y="1437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 dirty="0"/>
              </a:p>
            </p:txBody>
          </p:sp>
          <p:sp>
            <p:nvSpPr>
              <p:cNvPr id="72864" name="Rectangle 67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36" y="155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865" name="Rectangle 6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15" y="155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866" name="Rectangle 6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32" y="155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867" name="Rectangle 7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29" y="1440"/>
                <a:ext cx="1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72868" name="Rectangle 71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069" y="1278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69" name="Rectangle 72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0" y="1284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70" name="Rectangle 7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68" y="1437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871" name="Rectangle 7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07" y="1437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</p:grpSp>
        <p:grpSp>
          <p:nvGrpSpPr>
            <p:cNvPr id="8" name="Group 76"/>
            <p:cNvGrpSpPr>
              <a:grpSpLocks noChangeAspect="1"/>
            </p:cNvGrpSpPr>
            <p:nvPr/>
          </p:nvGrpSpPr>
          <p:grpSpPr bwMode="auto">
            <a:xfrm>
              <a:off x="3053318" y="3072407"/>
              <a:ext cx="1397000" cy="657225"/>
              <a:chOff x="1357" y="1265"/>
              <a:chExt cx="880" cy="414"/>
            </a:xfrm>
          </p:grpSpPr>
          <p:sp>
            <p:nvSpPr>
              <p:cNvPr id="72845" name="AutoShape 75"/>
              <p:cNvSpPr>
                <a:spLocks noChangeAspect="1" noChangeArrowheads="1" noTextEdi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357" y="1427"/>
                <a:ext cx="88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46" name="Rectangle 77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161" y="1424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72847" name="Rectangle 78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915" y="1424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2848" name="Rectangle 79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712" y="1424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2849" name="Rectangle 80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430" y="1424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2850" name="Rectangle 81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364" y="1424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dirty="0"/>
              </a:p>
            </p:txBody>
          </p:sp>
          <p:sp>
            <p:nvSpPr>
              <p:cNvPr id="72851" name="Rectangle 82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083" y="154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852" name="Rectangle 83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840" y="154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853" name="Rectangle 84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37" y="154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854" name="Rectangle 85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963" y="1427"/>
                <a:ext cx="1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72855" name="Rectangle 86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003" y="1265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 dirty="0"/>
              </a:p>
            </p:txBody>
          </p:sp>
          <p:sp>
            <p:nvSpPr>
              <p:cNvPr id="72856" name="Rectangle 87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93" y="1271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 dirty="0"/>
              </a:p>
            </p:txBody>
          </p:sp>
          <p:sp>
            <p:nvSpPr>
              <p:cNvPr id="72857" name="Rectangle 88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781" y="1424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858" name="Rectangle 89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99" y="1424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</p:grpSp>
        <p:grpSp>
          <p:nvGrpSpPr>
            <p:cNvPr id="9" name="Group 91"/>
            <p:cNvGrpSpPr>
              <a:grpSpLocks noChangeAspect="1"/>
            </p:cNvGrpSpPr>
            <p:nvPr/>
          </p:nvGrpSpPr>
          <p:grpSpPr bwMode="auto">
            <a:xfrm>
              <a:off x="5318680" y="3102545"/>
              <a:ext cx="1181100" cy="657225"/>
              <a:chOff x="2665" y="1269"/>
              <a:chExt cx="744" cy="414"/>
            </a:xfrm>
          </p:grpSpPr>
          <p:sp>
            <p:nvSpPr>
              <p:cNvPr id="72832" name="AutoShape 90"/>
              <p:cNvSpPr>
                <a:spLocks noChangeAspect="1" noChangeArrowheads="1" noTextEdit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665" y="1431"/>
                <a:ext cx="7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33" name="Rectangle 92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332" y="1428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72834" name="Rectangle 93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111" y="1428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dirty="0"/>
              </a:p>
            </p:txBody>
          </p:sp>
          <p:sp>
            <p:nvSpPr>
              <p:cNvPr id="72835" name="Rectangle 94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932" y="1428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2836" name="Rectangle 95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675" y="1428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2837" name="Rectangle 96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275" y="1547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72838" name="Rectangle 97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057" y="1547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72839" name="Rectangle 98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878" y="1547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72840" name="Rectangle 99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001" y="1428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841" name="Rectangle 100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4" y="1428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842" name="Rectangle 101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159" y="1431"/>
                <a:ext cx="1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72843" name="Rectangle 102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199" y="1269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44" name="Rectangle 103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014" y="1275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</p:grpSp>
        <p:grpSp>
          <p:nvGrpSpPr>
            <p:cNvPr id="10" name="Group 105"/>
            <p:cNvGrpSpPr>
              <a:grpSpLocks noChangeAspect="1"/>
            </p:cNvGrpSpPr>
            <p:nvPr/>
          </p:nvGrpSpPr>
          <p:grpSpPr bwMode="auto">
            <a:xfrm>
              <a:off x="4566354" y="3282276"/>
              <a:ext cx="495300" cy="450851"/>
              <a:chOff x="2304" y="1346"/>
              <a:chExt cx="312" cy="284"/>
            </a:xfrm>
          </p:grpSpPr>
          <p:sp>
            <p:nvSpPr>
              <p:cNvPr id="72828" name="AutoShape 104"/>
              <p:cNvSpPr>
                <a:spLocks noChangeAspect="1" noChangeArrowheads="1" noTextEdit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304" y="1488"/>
                <a:ext cx="31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29" name="Rectangle 10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557" y="1397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2830" name="Rectangle 10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311" y="1397"/>
                <a:ext cx="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2831" name="Rectangle 108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362" y="1346"/>
                <a:ext cx="1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L</a:t>
                </a:r>
                <a:endParaRPr lang="en-US" altLang="zh-CN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822960" y="4337050"/>
            <a:ext cx="3780155" cy="2217420"/>
            <a:chOff x="1296" y="6830"/>
            <a:chExt cx="5953" cy="3492"/>
          </a:xfrm>
        </p:grpSpPr>
        <p:grpSp>
          <p:nvGrpSpPr>
            <p:cNvPr id="11" name="Group 110"/>
            <p:cNvGrpSpPr>
              <a:grpSpLocks noChangeAspect="1"/>
            </p:cNvGrpSpPr>
            <p:nvPr/>
          </p:nvGrpSpPr>
          <p:grpSpPr bwMode="auto">
            <a:xfrm rot="0">
              <a:off x="1296" y="6830"/>
              <a:ext cx="5238" cy="1035"/>
              <a:chOff x="720" y="1950"/>
              <a:chExt cx="2095" cy="414"/>
            </a:xfrm>
          </p:grpSpPr>
          <p:sp>
            <p:nvSpPr>
              <p:cNvPr id="72805" name="AutoShape 109"/>
              <p:cNvSpPr>
                <a:spLocks noChangeAspect="1" noChangeArrowheads="1" noTextEdit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720" y="2112"/>
                <a:ext cx="20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06" name="Rectangle 111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46" y="222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72807" name="Rectangle 112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579" y="222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72808" name="Rectangle 113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442" y="2109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809" name="Rectangle 114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559" y="2109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72810" name="Rectangle 115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051" y="2109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72811" name="Rectangle 116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757" y="2109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/>
              </a:p>
            </p:txBody>
          </p:sp>
          <p:sp>
            <p:nvSpPr>
              <p:cNvPr id="72812" name="Rectangle 117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626" y="2112"/>
                <a:ext cx="1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72813" name="Rectangle 118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41" y="2112"/>
                <a:ext cx="1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72814" name="Rectangle 119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212" y="2112"/>
                <a:ext cx="10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 dirty="0">
                    <a:solidFill>
                      <a:srgbClr val="000000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 dirty="0"/>
              </a:p>
            </p:txBody>
          </p:sp>
          <p:sp>
            <p:nvSpPr>
              <p:cNvPr id="72815" name="Rectangle 12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666" y="1950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16" name="Rectangle 12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091" y="2058"/>
                <a:ext cx="1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L</a:t>
                </a:r>
                <a:endParaRPr lang="en-US" altLang="zh-CN"/>
              </a:p>
            </p:txBody>
          </p:sp>
          <p:sp>
            <p:nvSpPr>
              <p:cNvPr id="72817" name="Rectangle 122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781" y="1950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18" name="Rectangle 123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252" y="1950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19" name="Rectangle 12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765" y="1956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20" name="Rectangle 12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301" y="208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821" name="Rectangle 12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968" y="208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822" name="Rectangle 12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418" y="208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823" name="Rectangle 12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901" y="2087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dirty="0"/>
              </a:p>
            </p:txBody>
          </p:sp>
          <p:sp>
            <p:nvSpPr>
              <p:cNvPr id="72824" name="Rectangle 129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861" y="222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825" name="Rectangle 130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96" y="222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826" name="Rectangle 13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319" y="222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827" name="Rectangle 13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176" y="222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</p:grpSp>
        <p:grpSp>
          <p:nvGrpSpPr>
            <p:cNvPr id="12" name="Group 134"/>
            <p:cNvGrpSpPr>
              <a:grpSpLocks noChangeAspect="1"/>
            </p:cNvGrpSpPr>
            <p:nvPr/>
          </p:nvGrpSpPr>
          <p:grpSpPr bwMode="auto">
            <a:xfrm rot="0">
              <a:off x="1611" y="7612"/>
              <a:ext cx="5638" cy="1630"/>
              <a:chOff x="870" y="2275"/>
              <a:chExt cx="2255" cy="652"/>
            </a:xfrm>
          </p:grpSpPr>
          <p:sp>
            <p:nvSpPr>
              <p:cNvPr id="72772" name="AutoShape 133"/>
              <p:cNvSpPr>
                <a:spLocks noChangeAspect="1" noChangeArrowheads="1" noTextEdit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870" y="2430"/>
                <a:ext cx="2255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3" name="Line 135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251" y="2670"/>
                <a:ext cx="213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4" name="Line 13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883" y="2670"/>
                <a:ext cx="233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5" name="Line 13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870" y="2670"/>
                <a:ext cx="236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6" name="Rectangle 13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004" y="2694"/>
                <a:ext cx="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72777" name="Rectangle 139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968" y="2428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778" name="Rectangle 140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629" y="2547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779" name="Rectangle 141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016" y="2694"/>
                <a:ext cx="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72780" name="Rectangle 142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981" y="2429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781" name="Rectangle 143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644" y="2547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782" name="Rectangle 144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374" y="2694"/>
                <a:ext cx="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72783" name="Rectangle 145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1349" y="2429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784" name="Rectangle 146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1033" y="2547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785" name="Rectangle 147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027" y="254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72786" name="Rectangle 148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766" y="266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72787" name="Rectangle 149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908" y="2694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88" name="Rectangle 150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872" y="2428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89" name="Rectangle 151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920" y="2694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90" name="Rectangle 152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885" y="2429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91" name="Rectangle 153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278" y="2694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92" name="Rectangle 154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253" y="2429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93" name="Rectangle 155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040" y="254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794" name="Rectangle 156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781" y="266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795" name="Rectangle 157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396" y="254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796" name="Rectangle 158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158" y="2666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797" name="Rectangle 159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980" y="2275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798" name="Rectangle 160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278" y="2496"/>
                <a:ext cx="1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L</a:t>
                </a:r>
                <a:endParaRPr lang="en-US" altLang="zh-CN"/>
              </a:p>
            </p:txBody>
          </p:sp>
          <p:sp>
            <p:nvSpPr>
              <p:cNvPr id="72799" name="Rectangle 16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993" y="2276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 dirty="0"/>
              </a:p>
            </p:txBody>
          </p:sp>
          <p:sp>
            <p:nvSpPr>
              <p:cNvPr id="72800" name="Rectangle 16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361" y="2276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801" name="Rectangle 163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488" y="2525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802" name="Rectangle 164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155" y="2525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803" name="Rectangle 165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503" y="2525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804" name="Rectangle 166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883" y="2525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</p:grpSp>
        <p:grpSp>
          <p:nvGrpSpPr>
            <p:cNvPr id="13" name="Group 168"/>
            <p:cNvGrpSpPr>
              <a:grpSpLocks noChangeAspect="1"/>
            </p:cNvGrpSpPr>
            <p:nvPr/>
          </p:nvGrpSpPr>
          <p:grpSpPr bwMode="auto">
            <a:xfrm rot="0">
              <a:off x="1611" y="8990"/>
              <a:ext cx="5398" cy="1333"/>
              <a:chOff x="881" y="2851"/>
              <a:chExt cx="2159" cy="533"/>
            </a:xfrm>
          </p:grpSpPr>
          <p:sp>
            <p:nvSpPr>
              <p:cNvPr id="72745" name="AutoShape 167"/>
              <p:cNvSpPr>
                <a:spLocks noChangeAspect="1" noChangeArrowheads="1" noTextEdit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881" y="2887"/>
                <a:ext cx="2159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6" name="Line 169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047" y="3127"/>
                <a:ext cx="163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7" name="Rectangle 170"/>
              <p:cNvSpPr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2962" y="3004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72748" name="Rectangle 171"/>
              <p:cNvSpPr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237" y="3004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2749" name="Rectangle 172"/>
              <p:cNvSpPr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049" y="3151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50" name="Rectangle 173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1079" y="288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2751" name="Rectangle 174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2037" y="312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752" name="Rectangle 175"/>
              <p:cNvSpPr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1912" y="312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2753" name="Rectangle 176"/>
              <p:cNvSpPr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1535" y="312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754" name="Rectangle 177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431" y="312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2755" name="Rectangle 178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882" y="312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72756" name="Rectangle 179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756" y="312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72757" name="Rectangle 180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823" y="3004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758" name="Rectangle 181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618" y="3004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759" name="Rectangle 182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978" y="3004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760" name="Rectangle 183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1775" y="3004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761" name="Rectangle 184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488" y="3004"/>
                <a:ext cx="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72762" name="Rectangle 185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306" y="3004"/>
                <a:ext cx="14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72763" name="Rectangle 186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145" y="3151"/>
                <a:ext cx="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72764" name="Rectangle 187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836" y="2851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765" name="Rectangle 188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2268" y="2953"/>
                <a:ext cx="1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L</a:t>
                </a:r>
                <a:endParaRPr lang="en-US" altLang="zh-CN"/>
              </a:p>
            </p:txBody>
          </p:sp>
          <p:sp>
            <p:nvSpPr>
              <p:cNvPr id="72766" name="Rectangle 189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990" y="2851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767" name="Rectangle 190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500" y="2851"/>
                <a:ext cx="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MT Extra" panose="05050102010205020202" pitchFamily="82"/>
                  </a:rPr>
                  <a:t>v</a:t>
                </a:r>
                <a:endParaRPr lang="en-US" altLang="zh-CN"/>
              </a:p>
            </p:txBody>
          </p:sp>
          <p:sp>
            <p:nvSpPr>
              <p:cNvPr id="72768" name="Rectangle 191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478" y="2982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769" name="Rectangle 192"/>
              <p:cNvSpPr>
                <a:spLocks noChangeArrowheads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145" y="2982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770" name="Rectangle 193"/>
              <p:cNvSpPr>
                <a:spLocks noChangeArrowheads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1634" y="2982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2771" name="Rectangle 194"/>
              <p:cNvSpPr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894" y="2982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</p:grpSp>
      </p:grpSp>
      <p:sp>
        <p:nvSpPr>
          <p:cNvPr id="240" name="Rectangle 3"/>
          <p:cNvSpPr>
            <a:spLocks noChangeArrowheads="1"/>
          </p:cNvSpPr>
          <p:nvPr>
            <p:custDataLst>
              <p:tags r:id="rId131"/>
            </p:custDataLst>
          </p:nvPr>
        </p:nvSpPr>
        <p:spPr bwMode="auto">
          <a:xfrm>
            <a:off x="260" y="836600"/>
            <a:ext cx="8918795" cy="1020730"/>
          </a:xfrm>
          <a:prstGeom prst="rect">
            <a:avLst/>
          </a:prstGeom>
          <a:solidFill>
            <a:srgbClr val="33CCCC">
              <a:alpha val="10001"/>
            </a:srgbClr>
          </a:solidFill>
          <a:ln w="9525">
            <a:solidFill>
              <a:srgbClr val="006699">
                <a:alpha val="50000"/>
              </a:srgbClr>
            </a:solidFill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115000"/>
              </a:lnSpc>
              <a:buClr>
                <a:schemeClr val="hlink"/>
              </a:buClr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质点系的全部质量和动量都集中在一个质心点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上，即任意时刻质心的动量都等于质点系的动量。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26681" y="2357084"/>
            <a:ext cx="4033837" cy="3240088"/>
            <a:chOff x="7667626" y="1166811"/>
            <a:chExt cx="4033837" cy="3240088"/>
          </a:xfrm>
        </p:grpSpPr>
        <p:graphicFrame>
          <p:nvGraphicFramePr>
            <p:cNvPr id="201" name="Object 3"/>
            <p:cNvGraphicFramePr>
              <a:graphicFrameLocks noChangeAspect="1"/>
            </p:cNvGraphicFramePr>
            <p:nvPr>
              <p:custDataLst>
                <p:tags r:id="rId132"/>
              </p:custDataLst>
            </p:nvPr>
          </p:nvGraphicFramePr>
          <p:xfrm>
            <a:off x="10361550" y="2700038"/>
            <a:ext cx="295275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公式" r:id="rId133" imgW="127000" imgH="215265" progId="Equation.3">
                    <p:embed/>
                  </p:oleObj>
                </mc:Choice>
                <mc:Fallback>
                  <p:oleObj name="公式" r:id="rId133" imgW="127000" imgH="215265" progId="Equation.3">
                    <p:embed/>
                    <p:pic>
                      <p:nvPicPr>
                        <p:cNvPr id="0" name="Object 3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1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1550" y="2700038"/>
                          <a:ext cx="295275" cy="50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Object 4"/>
            <p:cNvGraphicFramePr>
              <a:graphicFrameLocks noChangeAspect="1"/>
            </p:cNvGraphicFramePr>
            <p:nvPr>
              <p:custDataLst>
                <p:tags r:id="rId135"/>
              </p:custDataLst>
            </p:nvPr>
          </p:nvGraphicFramePr>
          <p:xfrm>
            <a:off x="8809380" y="2045731"/>
            <a:ext cx="306538" cy="473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公式" r:id="rId136" imgW="139700" imgH="215900" progId="Equation.3">
                    <p:embed/>
                  </p:oleObj>
                </mc:Choice>
                <mc:Fallback>
                  <p:oleObj name="公式" r:id="rId136" imgW="139700" imgH="215900" progId="Equation.3">
                    <p:embed/>
                    <p:pic>
                      <p:nvPicPr>
                        <p:cNvPr id="0" name="Object 4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1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9380" y="2045731"/>
                          <a:ext cx="306538" cy="473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Object 32"/>
            <p:cNvGraphicFramePr>
              <a:graphicFrameLocks noChangeAspect="1"/>
            </p:cNvGraphicFramePr>
            <p:nvPr>
              <p:custDataLst>
                <p:tags r:id="rId138"/>
              </p:custDataLst>
            </p:nvPr>
          </p:nvGraphicFramePr>
          <p:xfrm>
            <a:off x="9438877" y="1640362"/>
            <a:ext cx="360363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公式" r:id="rId139" imgW="127000" imgH="227965" progId="Equation.3">
                    <p:embed/>
                  </p:oleObj>
                </mc:Choice>
                <mc:Fallback>
                  <p:oleObj name="公式" r:id="rId139" imgW="127000" imgH="227965" progId="Equation.3">
                    <p:embed/>
                    <p:pic>
                      <p:nvPicPr>
                        <p:cNvPr id="0" name="Object 32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1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8877" y="1640362"/>
                          <a:ext cx="360363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" name="Rectangle 6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7667626" y="1166811"/>
              <a:ext cx="3960813" cy="3240088"/>
            </a:xfrm>
            <a:prstGeom prst="rect">
              <a:avLst/>
            </a:prstGeom>
            <a:noFill/>
            <a:ln w="19050" algn="ctr">
              <a:solidFill>
                <a:srgbClr val="008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5" name="Group 7"/>
            <p:cNvGrpSpPr/>
            <p:nvPr/>
          </p:nvGrpSpPr>
          <p:grpSpPr bwMode="auto">
            <a:xfrm>
              <a:off x="7669213" y="1382711"/>
              <a:ext cx="3725862" cy="2952750"/>
              <a:chOff x="3073" y="618"/>
              <a:chExt cx="2347" cy="1860"/>
            </a:xfrm>
          </p:grpSpPr>
          <p:sp>
            <p:nvSpPr>
              <p:cNvPr id="206" name="Line 8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 flipV="1">
                <a:off x="3793" y="618"/>
                <a:ext cx="0" cy="127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9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793" y="1893"/>
                <a:ext cx="1627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" name="Line 10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 flipH="1">
                <a:off x="3230" y="1879"/>
                <a:ext cx="575" cy="599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9" name="Object 11"/>
              <p:cNvGraphicFramePr>
                <a:graphicFrameLocks noChangeAspect="1"/>
              </p:cNvGraphicFramePr>
              <p:nvPr>
                <p:custDataLst>
                  <p:tags r:id="rId145"/>
                </p:custDataLst>
              </p:nvPr>
            </p:nvGraphicFramePr>
            <p:xfrm>
              <a:off x="5152" y="1941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" name="公式" r:id="rId146" imgW="177800" imgH="189865" progId="Equation.3">
                      <p:embed/>
                    </p:oleObj>
                  </mc:Choice>
                  <mc:Fallback>
                    <p:oleObj name="公式" r:id="rId146" imgW="177800" imgH="18986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2" y="1941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0" name="Object 12"/>
              <p:cNvGraphicFramePr>
                <a:graphicFrameLocks noChangeAspect="1"/>
              </p:cNvGraphicFramePr>
              <p:nvPr>
                <p:custDataLst>
                  <p:tags r:id="rId148"/>
                </p:custDataLst>
              </p:nvPr>
            </p:nvGraphicFramePr>
            <p:xfrm>
              <a:off x="3073" y="2226"/>
              <a:ext cx="206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" name="公式" r:id="rId149" imgW="165100" imgH="165100" progId="Equation.3">
                      <p:embed/>
                    </p:oleObj>
                  </mc:Choice>
                  <mc:Fallback>
                    <p:oleObj name="公式" r:id="rId149" imgW="165100" imgH="1651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3" y="2226"/>
                            <a:ext cx="206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1" name="Object 13"/>
              <p:cNvGraphicFramePr>
                <a:graphicFrameLocks noChangeAspect="1"/>
              </p:cNvGraphicFramePr>
              <p:nvPr>
                <p:custDataLst>
                  <p:tags r:id="rId151"/>
                </p:custDataLst>
              </p:nvPr>
            </p:nvGraphicFramePr>
            <p:xfrm>
              <a:off x="3505" y="618"/>
              <a:ext cx="28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" name="公式" r:id="rId152" imgW="190500" imgH="241300" progId="Equation.3">
                      <p:embed/>
                    </p:oleObj>
                  </mc:Choice>
                  <mc:Fallback>
                    <p:oleObj name="公式" r:id="rId152" imgW="190500" imgH="2413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5" y="618"/>
                            <a:ext cx="28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2" name="Object 14"/>
              <p:cNvGraphicFramePr>
                <a:graphicFrameLocks noChangeAspect="1"/>
              </p:cNvGraphicFramePr>
              <p:nvPr>
                <p:custDataLst>
                  <p:tags r:id="rId154"/>
                </p:custDataLst>
              </p:nvPr>
            </p:nvGraphicFramePr>
            <p:xfrm>
              <a:off x="3553" y="1701"/>
              <a:ext cx="26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" name="Equation" r:id="rId155" imgW="127000" imgH="139700" progId="Equation.DSMT4">
                      <p:embed/>
                    </p:oleObj>
                  </mc:Choice>
                  <mc:Fallback>
                    <p:oleObj name="Equation" r:id="rId155" imgW="127000" imgH="1397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3" y="1701"/>
                            <a:ext cx="26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3" name="Freeform 15"/>
            <p:cNvSpPr/>
            <p:nvPr>
              <p:custDataLst>
                <p:tags r:id="rId157"/>
              </p:custDataLst>
            </p:nvPr>
          </p:nvSpPr>
          <p:spPr bwMode="auto">
            <a:xfrm>
              <a:off x="8824914" y="2144712"/>
              <a:ext cx="1514475" cy="1228725"/>
            </a:xfrm>
            <a:custGeom>
              <a:avLst/>
              <a:gdLst>
                <a:gd name="T0" fmla="*/ 0 w 954"/>
                <a:gd name="T1" fmla="*/ 2147483647 h 774"/>
                <a:gd name="T2" fmla="*/ 2147483647 w 954"/>
                <a:gd name="T3" fmla="*/ 0 h 774"/>
                <a:gd name="T4" fmla="*/ 0 60000 65536"/>
                <a:gd name="T5" fmla="*/ 0 60000 65536"/>
                <a:gd name="T6" fmla="*/ 0 w 954"/>
                <a:gd name="T7" fmla="*/ 0 h 774"/>
                <a:gd name="T8" fmla="*/ 954 w 954"/>
                <a:gd name="T9" fmla="*/ 774 h 7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4" h="774">
                  <a:moveTo>
                    <a:pt x="0" y="774"/>
                  </a:moveTo>
                  <a:lnTo>
                    <a:pt x="954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4" name="Object 16"/>
            <p:cNvGraphicFramePr>
              <a:graphicFrameLocks noChangeAspect="1"/>
            </p:cNvGraphicFramePr>
            <p:nvPr>
              <p:custDataLst>
                <p:tags r:id="rId158"/>
              </p:custDataLst>
            </p:nvPr>
          </p:nvGraphicFramePr>
          <p:xfrm>
            <a:off x="9894888" y="2262187"/>
            <a:ext cx="385762" cy="70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公式" r:id="rId159" imgW="139700" imgH="228600" progId="Equation.3">
                    <p:embed/>
                  </p:oleObj>
                </mc:Choice>
                <mc:Fallback>
                  <p:oleObj name="公式" r:id="rId159" imgW="1397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4888" y="2262187"/>
                          <a:ext cx="385762" cy="709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" name="Group 17"/>
            <p:cNvGrpSpPr/>
            <p:nvPr/>
          </p:nvGrpSpPr>
          <p:grpSpPr bwMode="auto">
            <a:xfrm>
              <a:off x="8101013" y="2174875"/>
              <a:ext cx="2952750" cy="1944687"/>
              <a:chOff x="3225" y="1207"/>
              <a:chExt cx="1860" cy="1225"/>
            </a:xfrm>
          </p:grpSpPr>
          <p:sp>
            <p:nvSpPr>
              <p:cNvPr id="216" name="Line 18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4631" y="1207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" name="Line 19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 flipH="1">
                <a:off x="3225" y="2432"/>
                <a:ext cx="1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" name="Line 20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 flipV="1">
                <a:off x="4631" y="1978"/>
                <a:ext cx="454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21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 flipH="1">
                <a:off x="3678" y="1207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Text Box 22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1053763" y="2535237"/>
              <a:ext cx="6477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m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1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21" name="Text Box 23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0147300" y="1384299"/>
              <a:ext cx="6477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m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i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22" name="Text Box 24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8864600" y="1268412"/>
              <a:ext cx="6477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m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2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23" name="Text Box 25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10384632" y="1775618"/>
              <a:ext cx="36036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c</a:t>
              </a:r>
              <a:endParaRPr lang="en-US" altLang="zh-CN" sz="32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4" name="Freeform 26"/>
            <p:cNvSpPr/>
            <p:nvPr>
              <p:custDataLst>
                <p:tags r:id="rId169"/>
              </p:custDataLst>
            </p:nvPr>
          </p:nvSpPr>
          <p:spPr bwMode="auto">
            <a:xfrm>
              <a:off x="9109075" y="1671636"/>
              <a:ext cx="215900" cy="369332"/>
            </a:xfrm>
            <a:custGeom>
              <a:avLst/>
              <a:gdLst>
                <a:gd name="T0" fmla="*/ 2147483647 w 82"/>
                <a:gd name="T1" fmla="*/ 2147483647 h 119"/>
                <a:gd name="T2" fmla="*/ 2147483647 w 82"/>
                <a:gd name="T3" fmla="*/ 2147483647 h 119"/>
                <a:gd name="T4" fmla="*/ 2147483647 w 82"/>
                <a:gd name="T5" fmla="*/ 2147483647 h 119"/>
                <a:gd name="T6" fmla="*/ 2147483647 w 82"/>
                <a:gd name="T7" fmla="*/ 2147483647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19"/>
                <a:gd name="T14" fmla="*/ 82 w 8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19">
                  <a:moveTo>
                    <a:pt x="1" y="45"/>
                  </a:moveTo>
                  <a:cubicBezTo>
                    <a:pt x="26" y="119"/>
                    <a:pt x="0" y="102"/>
                    <a:pt x="82" y="90"/>
                  </a:cubicBezTo>
                  <a:cubicBezTo>
                    <a:pt x="74" y="50"/>
                    <a:pt x="73" y="0"/>
                    <a:pt x="19" y="27"/>
                  </a:cubicBezTo>
                  <a:cubicBezTo>
                    <a:pt x="11" y="31"/>
                    <a:pt x="7" y="39"/>
                    <a:pt x="1" y="4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" name="Freeform 27"/>
            <p:cNvSpPr/>
            <p:nvPr>
              <p:custDataLst>
                <p:tags r:id="rId170"/>
              </p:custDataLst>
            </p:nvPr>
          </p:nvSpPr>
          <p:spPr bwMode="auto">
            <a:xfrm>
              <a:off x="10969626" y="2804162"/>
              <a:ext cx="214312" cy="369332"/>
            </a:xfrm>
            <a:custGeom>
              <a:avLst/>
              <a:gdLst>
                <a:gd name="T0" fmla="*/ 2147483647 w 135"/>
                <a:gd name="T1" fmla="*/ 2147483647 h 161"/>
                <a:gd name="T2" fmla="*/ 2147483647 w 135"/>
                <a:gd name="T3" fmla="*/ 2147483647 h 161"/>
                <a:gd name="T4" fmla="*/ 0 w 135"/>
                <a:gd name="T5" fmla="*/ 2147483647 h 161"/>
                <a:gd name="T6" fmla="*/ 2147483647 w 135"/>
                <a:gd name="T7" fmla="*/ 2147483647 h 161"/>
                <a:gd name="T8" fmla="*/ 2147483647 w 135"/>
                <a:gd name="T9" fmla="*/ 2147483647 h 161"/>
                <a:gd name="T10" fmla="*/ 2147483647 w 135"/>
                <a:gd name="T11" fmla="*/ 2147483647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"/>
                <a:gd name="T19" fmla="*/ 0 h 161"/>
                <a:gd name="T20" fmla="*/ 135 w 135"/>
                <a:gd name="T21" fmla="*/ 161 h 1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" h="161">
                  <a:moveTo>
                    <a:pt x="45" y="17"/>
                  </a:moveTo>
                  <a:cubicBezTo>
                    <a:pt x="21" y="112"/>
                    <a:pt x="54" y="0"/>
                    <a:pt x="18" y="80"/>
                  </a:cubicBezTo>
                  <a:cubicBezTo>
                    <a:pt x="10" y="97"/>
                    <a:pt x="0" y="134"/>
                    <a:pt x="0" y="134"/>
                  </a:cubicBezTo>
                  <a:cubicBezTo>
                    <a:pt x="80" y="161"/>
                    <a:pt x="35" y="154"/>
                    <a:pt x="135" y="143"/>
                  </a:cubicBezTo>
                  <a:cubicBezTo>
                    <a:pt x="126" y="77"/>
                    <a:pt x="130" y="72"/>
                    <a:pt x="72" y="53"/>
                  </a:cubicBezTo>
                  <a:cubicBezTo>
                    <a:pt x="61" y="20"/>
                    <a:pt x="71" y="30"/>
                    <a:pt x="45" y="1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" name="Freeform 28"/>
            <p:cNvSpPr/>
            <p:nvPr>
              <p:custDataLst>
                <p:tags r:id="rId171"/>
              </p:custDataLst>
            </p:nvPr>
          </p:nvSpPr>
          <p:spPr bwMode="auto">
            <a:xfrm>
              <a:off x="11053763" y="1816100"/>
              <a:ext cx="215900" cy="369332"/>
            </a:xfrm>
            <a:custGeom>
              <a:avLst/>
              <a:gdLst>
                <a:gd name="T0" fmla="*/ 2147483647 w 135"/>
                <a:gd name="T1" fmla="*/ 2147483647 h 161"/>
                <a:gd name="T2" fmla="*/ 2147483647 w 135"/>
                <a:gd name="T3" fmla="*/ 2147483647 h 161"/>
                <a:gd name="T4" fmla="*/ 0 w 135"/>
                <a:gd name="T5" fmla="*/ 2147483647 h 161"/>
                <a:gd name="T6" fmla="*/ 2147483647 w 135"/>
                <a:gd name="T7" fmla="*/ 2147483647 h 161"/>
                <a:gd name="T8" fmla="*/ 2147483647 w 135"/>
                <a:gd name="T9" fmla="*/ 2147483647 h 161"/>
                <a:gd name="T10" fmla="*/ 2147483647 w 135"/>
                <a:gd name="T11" fmla="*/ 2147483647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"/>
                <a:gd name="T19" fmla="*/ 0 h 161"/>
                <a:gd name="T20" fmla="*/ 135 w 135"/>
                <a:gd name="T21" fmla="*/ 161 h 1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" h="161">
                  <a:moveTo>
                    <a:pt x="45" y="17"/>
                  </a:moveTo>
                  <a:cubicBezTo>
                    <a:pt x="21" y="112"/>
                    <a:pt x="54" y="0"/>
                    <a:pt x="18" y="80"/>
                  </a:cubicBezTo>
                  <a:cubicBezTo>
                    <a:pt x="10" y="97"/>
                    <a:pt x="0" y="134"/>
                    <a:pt x="0" y="134"/>
                  </a:cubicBezTo>
                  <a:cubicBezTo>
                    <a:pt x="80" y="161"/>
                    <a:pt x="35" y="154"/>
                    <a:pt x="135" y="143"/>
                  </a:cubicBezTo>
                  <a:cubicBezTo>
                    <a:pt x="126" y="77"/>
                    <a:pt x="130" y="72"/>
                    <a:pt x="72" y="53"/>
                  </a:cubicBezTo>
                  <a:cubicBezTo>
                    <a:pt x="61" y="20"/>
                    <a:pt x="71" y="30"/>
                    <a:pt x="45" y="1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7" name="Freeform 29"/>
            <p:cNvSpPr/>
            <p:nvPr>
              <p:custDataLst>
                <p:tags r:id="rId172"/>
              </p:custDataLst>
            </p:nvPr>
          </p:nvSpPr>
          <p:spPr bwMode="auto">
            <a:xfrm>
              <a:off x="9829801" y="2967036"/>
              <a:ext cx="155575" cy="369332"/>
            </a:xfrm>
            <a:custGeom>
              <a:avLst/>
              <a:gdLst>
                <a:gd name="T0" fmla="*/ 2147483647 w 98"/>
                <a:gd name="T1" fmla="*/ 0 h 148"/>
                <a:gd name="T2" fmla="*/ 2147483647 w 98"/>
                <a:gd name="T3" fmla="*/ 2147483647 h 148"/>
                <a:gd name="T4" fmla="*/ 2147483647 w 98"/>
                <a:gd name="T5" fmla="*/ 2147483647 h 148"/>
                <a:gd name="T6" fmla="*/ 2147483647 w 98"/>
                <a:gd name="T7" fmla="*/ 2147483647 h 148"/>
                <a:gd name="T8" fmla="*/ 2147483647 w 98"/>
                <a:gd name="T9" fmla="*/ 2147483647 h 148"/>
                <a:gd name="T10" fmla="*/ 2147483647 w 98"/>
                <a:gd name="T11" fmla="*/ 2147483647 h 148"/>
                <a:gd name="T12" fmla="*/ 2147483647 w 98"/>
                <a:gd name="T13" fmla="*/ 2147483647 h 148"/>
                <a:gd name="T14" fmla="*/ 2147483647 w 98"/>
                <a:gd name="T15" fmla="*/ 0 h 1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"/>
                <a:gd name="T25" fmla="*/ 0 h 148"/>
                <a:gd name="T26" fmla="*/ 98 w 98"/>
                <a:gd name="T27" fmla="*/ 148 h 1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" h="148">
                  <a:moveTo>
                    <a:pt x="56" y="0"/>
                  </a:moveTo>
                  <a:cubicBezTo>
                    <a:pt x="44" y="18"/>
                    <a:pt x="32" y="36"/>
                    <a:pt x="20" y="54"/>
                  </a:cubicBezTo>
                  <a:cubicBezTo>
                    <a:pt x="9" y="70"/>
                    <a:pt x="2" y="108"/>
                    <a:pt x="2" y="108"/>
                  </a:cubicBezTo>
                  <a:cubicBezTo>
                    <a:pt x="5" y="120"/>
                    <a:pt x="0" y="138"/>
                    <a:pt x="11" y="144"/>
                  </a:cubicBezTo>
                  <a:cubicBezTo>
                    <a:pt x="20" y="148"/>
                    <a:pt x="70" y="130"/>
                    <a:pt x="83" y="126"/>
                  </a:cubicBezTo>
                  <a:cubicBezTo>
                    <a:pt x="98" y="81"/>
                    <a:pt x="95" y="108"/>
                    <a:pt x="74" y="45"/>
                  </a:cubicBezTo>
                  <a:cubicBezTo>
                    <a:pt x="71" y="36"/>
                    <a:pt x="51" y="45"/>
                    <a:pt x="47" y="36"/>
                  </a:cubicBezTo>
                  <a:cubicBezTo>
                    <a:pt x="42" y="25"/>
                    <a:pt x="53" y="12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8" name="Freeform 30"/>
            <p:cNvSpPr/>
            <p:nvPr>
              <p:custDataLst>
                <p:tags r:id="rId173"/>
              </p:custDataLst>
            </p:nvPr>
          </p:nvSpPr>
          <p:spPr bwMode="auto">
            <a:xfrm>
              <a:off x="9953624" y="1505783"/>
              <a:ext cx="254000" cy="369332"/>
            </a:xfrm>
            <a:custGeom>
              <a:avLst/>
              <a:gdLst>
                <a:gd name="T0" fmla="*/ 2147483647 w 160"/>
                <a:gd name="T1" fmla="*/ 0 h 136"/>
                <a:gd name="T2" fmla="*/ 2147483647 w 160"/>
                <a:gd name="T3" fmla="*/ 2147483647 h 136"/>
                <a:gd name="T4" fmla="*/ 2147483647 w 160"/>
                <a:gd name="T5" fmla="*/ 2147483647 h 136"/>
                <a:gd name="T6" fmla="*/ 2147483647 w 160"/>
                <a:gd name="T7" fmla="*/ 2147483647 h 136"/>
                <a:gd name="T8" fmla="*/ 2147483647 w 160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36"/>
                <a:gd name="T17" fmla="*/ 160 w 160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36">
                  <a:moveTo>
                    <a:pt x="41" y="0"/>
                  </a:moveTo>
                  <a:cubicBezTo>
                    <a:pt x="35" y="19"/>
                    <a:pt x="0" y="97"/>
                    <a:pt x="32" y="117"/>
                  </a:cubicBezTo>
                  <a:cubicBezTo>
                    <a:pt x="63" y="136"/>
                    <a:pt x="104" y="123"/>
                    <a:pt x="140" y="126"/>
                  </a:cubicBezTo>
                  <a:cubicBezTo>
                    <a:pt x="160" y="66"/>
                    <a:pt x="117" y="72"/>
                    <a:pt x="77" y="45"/>
                  </a:cubicBezTo>
                  <a:cubicBezTo>
                    <a:pt x="54" y="11"/>
                    <a:pt x="67" y="26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9" name="Freeform 31"/>
            <p:cNvSpPr/>
            <p:nvPr>
              <p:custDataLst>
                <p:tags r:id="rId174"/>
              </p:custDataLst>
            </p:nvPr>
          </p:nvSpPr>
          <p:spPr bwMode="auto">
            <a:xfrm>
              <a:off x="10455276" y="2463799"/>
              <a:ext cx="93663" cy="369332"/>
            </a:xfrm>
            <a:custGeom>
              <a:avLst/>
              <a:gdLst>
                <a:gd name="T0" fmla="*/ 2147483647 w 58"/>
                <a:gd name="T1" fmla="*/ 2147483647 h 64"/>
                <a:gd name="T2" fmla="*/ 2147483647 w 58"/>
                <a:gd name="T3" fmla="*/ 2147483647 h 64"/>
                <a:gd name="T4" fmla="*/ 2147483647 w 58"/>
                <a:gd name="T5" fmla="*/ 0 h 64"/>
                <a:gd name="T6" fmla="*/ 2147483647 w 58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64"/>
                <a:gd name="T14" fmla="*/ 58 w 58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64">
                  <a:moveTo>
                    <a:pt x="26" y="36"/>
                  </a:moveTo>
                  <a:cubicBezTo>
                    <a:pt x="35" y="42"/>
                    <a:pt x="50" y="64"/>
                    <a:pt x="53" y="54"/>
                  </a:cubicBezTo>
                  <a:cubicBezTo>
                    <a:pt x="58" y="36"/>
                    <a:pt x="35" y="0"/>
                    <a:pt x="35" y="0"/>
                  </a:cubicBezTo>
                  <a:cubicBezTo>
                    <a:pt x="1" y="23"/>
                    <a:pt x="0" y="10"/>
                    <a:pt x="26" y="3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0" name="Freeform 33"/>
            <p:cNvSpPr/>
            <p:nvPr>
              <p:custDataLst>
                <p:tags r:id="rId175"/>
              </p:custDataLst>
            </p:nvPr>
          </p:nvSpPr>
          <p:spPr bwMode="auto">
            <a:xfrm>
              <a:off x="8824914" y="3016249"/>
              <a:ext cx="2243137" cy="385762"/>
            </a:xfrm>
            <a:custGeom>
              <a:avLst/>
              <a:gdLst>
                <a:gd name="T0" fmla="*/ 0 w 1413"/>
                <a:gd name="T1" fmla="*/ 2147483647 h 243"/>
                <a:gd name="T2" fmla="*/ 2147483647 w 1413"/>
                <a:gd name="T3" fmla="*/ 0 h 243"/>
                <a:gd name="T4" fmla="*/ 0 60000 65536"/>
                <a:gd name="T5" fmla="*/ 0 60000 65536"/>
                <a:gd name="T6" fmla="*/ 0 w 1413"/>
                <a:gd name="T7" fmla="*/ 0 h 243"/>
                <a:gd name="T8" fmla="*/ 1413 w 1413"/>
                <a:gd name="T9" fmla="*/ 243 h 2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13" h="243">
                  <a:moveTo>
                    <a:pt x="0" y="243"/>
                  </a:moveTo>
                  <a:lnTo>
                    <a:pt x="141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Freeform 34"/>
            <p:cNvSpPr/>
            <p:nvPr>
              <p:custDataLst>
                <p:tags r:id="rId176"/>
              </p:custDataLst>
            </p:nvPr>
          </p:nvSpPr>
          <p:spPr bwMode="auto">
            <a:xfrm>
              <a:off x="8810626" y="1844674"/>
              <a:ext cx="385763" cy="1543050"/>
            </a:xfrm>
            <a:custGeom>
              <a:avLst/>
              <a:gdLst>
                <a:gd name="T0" fmla="*/ 0 w 243"/>
                <a:gd name="T1" fmla="*/ 2147483647 h 972"/>
                <a:gd name="T2" fmla="*/ 2147483647 w 243"/>
                <a:gd name="T3" fmla="*/ 0 h 972"/>
                <a:gd name="T4" fmla="*/ 0 60000 65536"/>
                <a:gd name="T5" fmla="*/ 0 60000 65536"/>
                <a:gd name="T6" fmla="*/ 0 w 243"/>
                <a:gd name="T7" fmla="*/ 0 h 972"/>
                <a:gd name="T8" fmla="*/ 243 w 243"/>
                <a:gd name="T9" fmla="*/ 972 h 9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972">
                  <a:moveTo>
                    <a:pt x="0" y="972"/>
                  </a:moveTo>
                  <a:lnTo>
                    <a:pt x="24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Freeform 35"/>
            <p:cNvSpPr/>
            <p:nvPr>
              <p:custDataLst>
                <p:tags r:id="rId177"/>
              </p:custDataLst>
            </p:nvPr>
          </p:nvSpPr>
          <p:spPr bwMode="auto">
            <a:xfrm>
              <a:off x="8810625" y="1673224"/>
              <a:ext cx="1257300" cy="1714500"/>
            </a:xfrm>
            <a:custGeom>
              <a:avLst/>
              <a:gdLst>
                <a:gd name="T0" fmla="*/ 0 w 792"/>
                <a:gd name="T1" fmla="*/ 2147483647 h 1080"/>
                <a:gd name="T2" fmla="*/ 2147483647 w 792"/>
                <a:gd name="T3" fmla="*/ 0 h 1080"/>
                <a:gd name="T4" fmla="*/ 0 60000 65536"/>
                <a:gd name="T5" fmla="*/ 0 60000 65536"/>
                <a:gd name="T6" fmla="*/ 0 w 792"/>
                <a:gd name="T7" fmla="*/ 0 h 1080"/>
                <a:gd name="T8" fmla="*/ 792 w 792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2" h="1080">
                  <a:moveTo>
                    <a:pt x="0" y="1080"/>
                  </a:moveTo>
                  <a:lnTo>
                    <a:pt x="792" y="0"/>
                  </a:lnTo>
                </a:path>
              </a:pathLst>
            </a:custGeom>
            <a:noFill/>
            <a:ln w="28575">
              <a:solidFill>
                <a:srgbClr val="0099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37"/>
            <p:cNvSpPr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10261893" y="2116138"/>
              <a:ext cx="148642" cy="1321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8" grpId="0"/>
      <p:bldP spid="206899" grpId="0" bldLvl="0" animBg="1" autoUpdateAnimBg="0"/>
      <p:bldP spid="24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959" name="Rectangle 8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403" y="1438473"/>
            <a:ext cx="3986213" cy="5454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 eaLnBrk="0" hangingPunct="0">
              <a:lnSpc>
                <a:spcPct val="115000"/>
              </a:lnSpc>
              <a:buClr>
                <a:schemeClr val="hlink"/>
              </a:buClr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质心的动量</a:t>
            </a:r>
            <a:endParaRPr kumimoji="1"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graphicFrame>
        <p:nvGraphicFramePr>
          <p:cNvPr id="159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35150" y="4076700"/>
          <a:ext cx="4937760" cy="254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公式" r:id="rId3" imgW="1879600" imgH="1066800" progId="Equation.3">
                  <p:embed/>
                </p:oleObj>
              </mc:Choice>
              <mc:Fallback>
                <p:oleObj name="公式" r:id="rId3" imgW="1879600" imgH="10668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76700"/>
                        <a:ext cx="4937760" cy="254254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590550" y="692785"/>
            <a:ext cx="6918960" cy="1022985"/>
            <a:chOff x="930" y="1091"/>
            <a:chExt cx="10896" cy="1611"/>
          </a:xfrm>
        </p:grpSpPr>
        <p:grpSp>
          <p:nvGrpSpPr>
            <p:cNvPr id="18" name="组合 17"/>
            <p:cNvGrpSpPr/>
            <p:nvPr/>
          </p:nvGrpSpPr>
          <p:grpSpPr>
            <a:xfrm>
              <a:off x="930" y="1431"/>
              <a:ext cx="10156" cy="1271"/>
              <a:chOff x="590844" y="908553"/>
              <a:chExt cx="6449061" cy="807262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90844" y="908553"/>
                <a:ext cx="5175250" cy="628563"/>
                <a:chOff x="590844" y="908553"/>
                <a:chExt cx="5175250" cy="628563"/>
              </a:xfrm>
            </p:grpSpPr>
            <p:sp>
              <p:nvSpPr>
                <p:cNvPr id="207876" name="Rectangle 4"/>
                <p:cNvSpPr>
                  <a:spLocks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90844" y="908553"/>
                  <a:ext cx="5175250" cy="586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115000"/>
                    </a:lnSpc>
                    <a:buClr>
                      <a:schemeClr val="hlink"/>
                    </a:buClr>
                    <a:buFont typeface="Monotype Sorts" pitchFamily="2" charset="2"/>
                    <a:buNone/>
                    <a:defRPr/>
                  </a:pPr>
                  <a:r>
                    <a:rPr kumimoji="1" lang="zh-CN" altLang="en-US" sz="2800" b="1" dirty="0">
                      <a:latin typeface="宋体" panose="02010600030101010101" pitchFamily="2" charset="-122"/>
                      <a:cs typeface="宋体" panose="02010600030101010101" pitchFamily="2" charset="-122"/>
                    </a:rPr>
                    <a:t>设质心的位矢为   ，速度为    </a:t>
                  </a:r>
                  <a:endParaRPr kumimoji="1" lang="zh-CN" altLang="en-US" sz="2800" b="1" dirty="0">
                    <a:latin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73846" name="AutoShape 64"/>
                <p:cNvSpPr>
                  <a:spLocks noChangeAspect="1" noChangeArrowheads="1" noTextEdit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379618" y="1107192"/>
                  <a:ext cx="254000" cy="376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70"/>
                <p:cNvGrpSpPr>
                  <a:grpSpLocks noChangeAspect="1"/>
                </p:cNvGrpSpPr>
                <p:nvPr/>
              </p:nvGrpSpPr>
              <p:grpSpPr bwMode="auto">
                <a:xfrm>
                  <a:off x="4922309" y="910053"/>
                  <a:ext cx="315913" cy="627063"/>
                  <a:chOff x="2784" y="1953"/>
                  <a:chExt cx="199" cy="395"/>
                </a:xfrm>
              </p:grpSpPr>
              <p:sp>
                <p:nvSpPr>
                  <p:cNvPr id="73842" name="AutoShape 69"/>
                  <p:cNvSpPr>
                    <a:spLocks noChangeAspect="1" noChangeArrowheads="1" noTextEdit="1"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2784" y="2112"/>
                    <a:ext cx="199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45" name="Rectangle 73"/>
                  <p:cNvSpPr>
                    <a:spLocks noChangeArrowhead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2816" y="1953"/>
                    <a:ext cx="80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>
                        <a:solidFill>
                          <a:srgbClr val="000000"/>
                        </a:solidFill>
                        <a:latin typeface="MT Extra" panose="05050102010205020202" pitchFamily="82"/>
                      </a:rPr>
                      <a:t>v</a:t>
                    </a:r>
                    <a:endParaRPr lang="en-US" altLang="zh-CN"/>
                  </a:p>
                </p:txBody>
              </p:sp>
            </p:grpSp>
          </p:grpSp>
          <p:grpSp>
            <p:nvGrpSpPr>
              <p:cNvPr id="16" name="组合 15"/>
              <p:cNvGrpSpPr/>
              <p:nvPr/>
            </p:nvGrpSpPr>
            <p:grpSpPr>
              <a:xfrm>
                <a:off x="5499457" y="991915"/>
                <a:ext cx="1540448" cy="723901"/>
                <a:chOff x="5499457" y="991915"/>
                <a:chExt cx="1540448" cy="723901"/>
              </a:xfrm>
            </p:grpSpPr>
            <p:sp>
              <p:nvSpPr>
                <p:cNvPr id="207926" name="Rectangle 54"/>
                <p:cNvSpPr>
                  <a:spLocks noChangeArrowhead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5499457" y="1105035"/>
                  <a:ext cx="1149350" cy="5156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115000"/>
                    </a:lnSpc>
                    <a:buClr>
                      <a:schemeClr val="hlink"/>
                    </a:buClr>
                    <a:buFont typeface="Monotype Sorts" pitchFamily="2" charset="2"/>
                    <a:buNone/>
                    <a:defRPr/>
                  </a:pPr>
                  <a:endParaRPr kumimoji="1"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  <p:grpSp>
              <p:nvGrpSpPr>
                <p:cNvPr id="9" name="Group 75"/>
                <p:cNvGrpSpPr>
                  <a:grpSpLocks noChangeAspect="1"/>
                </p:cNvGrpSpPr>
                <p:nvPr/>
              </p:nvGrpSpPr>
              <p:grpSpPr bwMode="auto">
                <a:xfrm>
                  <a:off x="5973105" y="991915"/>
                  <a:ext cx="1066800" cy="723901"/>
                  <a:chOff x="1632" y="2448"/>
                  <a:chExt cx="672" cy="456"/>
                </a:xfrm>
              </p:grpSpPr>
              <p:sp>
                <p:nvSpPr>
                  <p:cNvPr id="73830" name="AutoShape 74"/>
                  <p:cNvSpPr>
                    <a:spLocks noChangeAspect="1" noChangeArrowheads="1" noTextEdit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632" y="2448"/>
                    <a:ext cx="672" cy="4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40" name="Rectangle 85"/>
                  <p:cNvSpPr>
                    <a:spLocks noChangeArrowheads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1881" y="2543"/>
                    <a:ext cx="80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 altLang="zh-CN" dirty="0"/>
                  </a:p>
                </p:txBody>
              </p:sp>
            </p:grpSp>
          </p:grpSp>
        </p:grpSp>
        <p:graphicFrame>
          <p:nvGraphicFramePr>
            <p:cNvPr id="28" name="对象 27"/>
            <p:cNvGraphicFramePr/>
            <p:nvPr>
              <p:custDataLst>
                <p:tags r:id="rId12"/>
              </p:custDataLst>
            </p:nvPr>
          </p:nvGraphicFramePr>
          <p:xfrm>
            <a:off x="4971" y="1406"/>
            <a:ext cx="850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3" imgW="384810" imgH="533400" progId="Equation.KSEE3">
                    <p:embed/>
                  </p:oleObj>
                </mc:Choice>
                <mc:Fallback>
                  <p:oleObj name="" r:id="rId13" imgW="384810" imgH="533400" progId="Equation.KSEE3">
                    <p:embed/>
                    <p:pic>
                      <p:nvPicPr>
                        <p:cNvPr id="0" name="图片 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71" y="1406"/>
                          <a:ext cx="850" cy="9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/>
            <p:nvPr>
              <p:custDataLst>
                <p:tags r:id="rId15"/>
              </p:custDataLst>
            </p:nvPr>
          </p:nvGraphicFramePr>
          <p:xfrm>
            <a:off x="8220" y="1293"/>
            <a:ext cx="866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6" imgW="426720" imgH="652145" progId="Equation.KSEE3">
                    <p:embed/>
                  </p:oleObj>
                </mc:Choice>
                <mc:Fallback>
                  <p:oleObj name="" r:id="rId16" imgW="426720" imgH="652145" progId="Equation.KSEE3">
                    <p:embed/>
                    <p:pic>
                      <p:nvPicPr>
                        <p:cNvPr id="0" name="图片 3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220" y="1293"/>
                          <a:ext cx="866" cy="1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/>
            <p:nvPr>
              <p:custDataLst>
                <p:tags r:id="rId18"/>
              </p:custDataLst>
            </p:nvPr>
          </p:nvGraphicFramePr>
          <p:xfrm>
            <a:off x="9488" y="1091"/>
            <a:ext cx="2338" cy="1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9" imgW="571500" imgH="393700" progId="Equation.KSEE3">
                    <p:embed/>
                  </p:oleObj>
                </mc:Choice>
                <mc:Fallback>
                  <p:oleObj name="" r:id="rId19" imgW="571500" imgH="393700" progId="Equation.KSEE3">
                    <p:embed/>
                    <p:pic>
                      <p:nvPicPr>
                        <p:cNvPr id="0" name="图片 3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488" y="1091"/>
                          <a:ext cx="2338" cy="16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1595" y="1988820"/>
            <a:ext cx="5356225" cy="101092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3260" y="2933065"/>
            <a:ext cx="7501890" cy="1008380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5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>
            <a:graphicFrameLocks noGrp="1"/>
          </p:cNvGraphicFramePr>
          <p:nvPr>
            <p:ph sz="quarter" idx="1"/>
          </p:nvPr>
        </p:nvGraphicFramePr>
        <p:xfrm>
          <a:off x="755650" y="1773238"/>
          <a:ext cx="230187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825500" imgH="609600" progId="Equation.3">
                  <p:embed/>
                </p:oleObj>
              </mc:Choice>
              <mc:Fallback>
                <p:oleObj name="" r:id="rId1" imgW="825500" imgH="609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773238"/>
                        <a:ext cx="2301875" cy="170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Grp="1"/>
          </p:cNvGraphicFramePr>
          <p:nvPr>
            <p:ph sz="quarter" idx="2"/>
          </p:nvPr>
        </p:nvGraphicFramePr>
        <p:xfrm>
          <a:off x="3348038" y="1724025"/>
          <a:ext cx="23622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838200" imgH="609600" progId="Equation.3">
                  <p:embed/>
                </p:oleObj>
              </mc:Choice>
              <mc:Fallback>
                <p:oleObj name="" r:id="rId3" imgW="838200" imgH="609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1724025"/>
                        <a:ext cx="2362200" cy="171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Grp="1"/>
          </p:cNvGraphicFramePr>
          <p:nvPr>
            <p:ph sz="quarter" idx="3"/>
          </p:nvPr>
        </p:nvGraphicFramePr>
        <p:xfrm>
          <a:off x="5940425" y="1744663"/>
          <a:ext cx="23749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850265" imgH="609600" progId="Equation.3">
                  <p:embed/>
                </p:oleObj>
              </mc:Choice>
              <mc:Fallback>
                <p:oleObj name="" r:id="rId5" imgW="850265" imgH="609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425" y="1744663"/>
                        <a:ext cx="23749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Grp="1"/>
          </p:cNvGraphicFramePr>
          <p:nvPr>
            <p:ph sz="quarter" idx="4"/>
          </p:nvPr>
        </p:nvGraphicFramePr>
        <p:xfrm>
          <a:off x="735013" y="4706938"/>
          <a:ext cx="250983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926465" imgH="393700" progId="Equation.3">
                  <p:embed/>
                </p:oleObj>
              </mc:Choice>
              <mc:Fallback>
                <p:oleObj name="" r:id="rId7" imgW="926465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5013" y="4706938"/>
                        <a:ext cx="2509837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/>
          <p:nvPr/>
        </p:nvGraphicFramePr>
        <p:xfrm>
          <a:off x="3397250" y="4687888"/>
          <a:ext cx="2511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926465" imgH="393700" progId="Equation.3">
                  <p:embed/>
                </p:oleObj>
              </mc:Choice>
              <mc:Fallback>
                <p:oleObj name="" r:id="rId9" imgW="926465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7250" y="4687888"/>
                        <a:ext cx="25114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/>
          <p:nvPr/>
        </p:nvGraphicFramePr>
        <p:xfrm>
          <a:off x="6064250" y="4648200"/>
          <a:ext cx="25082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901065" imgH="393700" progId="Equation.3">
                  <p:embed/>
                </p:oleObj>
              </mc:Choice>
              <mc:Fallback>
                <p:oleObj name="" r:id="rId11" imgW="901065" imgH="393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64250" y="4648200"/>
                        <a:ext cx="2508250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/>
          <p:nvPr/>
        </p:nvSpPr>
        <p:spPr>
          <a:xfrm>
            <a:off x="755650" y="3789363"/>
            <a:ext cx="52562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对质量连续分布的物体：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Text Box 9"/>
          <p:cNvSpPr txBox="1"/>
          <p:nvPr/>
        </p:nvSpPr>
        <p:spPr>
          <a:xfrm>
            <a:off x="755650" y="1052513"/>
            <a:ext cx="57610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对质量离散分布的物系：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Text Box 13"/>
          <p:cNvSpPr txBox="1"/>
          <p:nvPr/>
        </p:nvSpPr>
        <p:spPr>
          <a:xfrm>
            <a:off x="611188" y="188913"/>
            <a:ext cx="33115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质心位置计算</a:t>
            </a:r>
            <a:endParaRPr lang="zh-CN" altLang="en-US" sz="32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683578" y="1412558"/>
            <a:ext cx="7632700" cy="954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对密度均匀、形状对称的物体，质心在其几何中心．</a:t>
            </a:r>
            <a:endParaRPr lang="zh-CN" altLang="en-US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2"/>
          <p:cNvSpPr/>
          <p:nvPr/>
        </p:nvSpPr>
        <p:spPr>
          <a:xfrm>
            <a:off x="1187450" y="188913"/>
            <a:ext cx="1223963" cy="584200"/>
          </a:xfrm>
          <a:prstGeom prst="rect">
            <a:avLst/>
          </a:prstGeom>
          <a:gradFill rotWithShape="1">
            <a:gsLst>
              <a:gs pos="0">
                <a:srgbClr val="CEF3B3"/>
              </a:gs>
              <a:gs pos="50000">
                <a:srgbClr val="FFFFFF"/>
              </a:gs>
              <a:gs pos="100000">
                <a:srgbClr val="CEF3B3"/>
              </a:gs>
            </a:gsLst>
            <a:lin ang="5400000" scaled="1"/>
            <a:tileRect/>
          </a:gradFill>
          <a:ln w="9525" cap="flat" cmpd="sng">
            <a:solidFill>
              <a:srgbClr val="33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/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</a:t>
            </a:r>
            <a:endParaRPr lang="zh-CN" altLang="en-US" sz="3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3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9285" y="2564765"/>
            <a:ext cx="798703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质心位矢与坐标系的选取有关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</a:rPr>
              <a:t>但质心相对于各质点的相对位置是不会随坐标系的选择而变化的。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4141" y="4149200"/>
            <a:ext cx="63436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质心与重心的区别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243" grpId="0" animBg="1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611188" y="784225"/>
            <a:ext cx="8064500" cy="2428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水分子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的结构如图．每个氢原子和氧原子之间距离均为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1.0×10</a:t>
            </a:r>
            <a:r>
              <a:rPr lang="en-US" altLang="zh-CN" sz="3200" baseline="300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，氢原子和氧原子两条连线间的夹角为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104.6</a:t>
            </a:r>
            <a:r>
              <a:rPr lang="en-US" altLang="zh-CN" sz="3200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求水分子的质心．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Oval 3"/>
          <p:cNvSpPr/>
          <p:nvPr/>
        </p:nvSpPr>
        <p:spPr>
          <a:xfrm>
            <a:off x="4860925" y="3848100"/>
            <a:ext cx="1655763" cy="16557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99CC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Line 4"/>
          <p:cNvSpPr/>
          <p:nvPr/>
        </p:nvSpPr>
        <p:spPr>
          <a:xfrm>
            <a:off x="4572000" y="4711700"/>
            <a:ext cx="352901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11268" name="Line 5"/>
          <p:cNvSpPr/>
          <p:nvPr/>
        </p:nvSpPr>
        <p:spPr>
          <a:xfrm flipV="1">
            <a:off x="5695950" y="3271838"/>
            <a:ext cx="0" cy="27098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11269" name="Oval 6"/>
          <p:cNvSpPr/>
          <p:nvPr/>
        </p:nvSpPr>
        <p:spPr>
          <a:xfrm>
            <a:off x="6042025" y="3719513"/>
            <a:ext cx="433388" cy="4333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Oval 7"/>
          <p:cNvSpPr/>
          <p:nvPr/>
        </p:nvSpPr>
        <p:spPr>
          <a:xfrm>
            <a:off x="6013450" y="5143500"/>
            <a:ext cx="433388" cy="43338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Line 8"/>
          <p:cNvSpPr/>
          <p:nvPr/>
        </p:nvSpPr>
        <p:spPr>
          <a:xfrm flipV="1">
            <a:off x="5651500" y="3416300"/>
            <a:ext cx="100965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272" name="Line 9"/>
          <p:cNvSpPr/>
          <p:nvPr/>
        </p:nvSpPr>
        <p:spPr>
          <a:xfrm>
            <a:off x="5681663" y="4697413"/>
            <a:ext cx="1050925" cy="12398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273" name="Text Box 10"/>
          <p:cNvSpPr txBox="1"/>
          <p:nvPr/>
        </p:nvSpPr>
        <p:spPr>
          <a:xfrm>
            <a:off x="4498975" y="4852988"/>
            <a:ext cx="5048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4" name="Text Box 11"/>
          <p:cNvSpPr txBox="1"/>
          <p:nvPr/>
        </p:nvSpPr>
        <p:spPr>
          <a:xfrm>
            <a:off x="5795963" y="5432425"/>
            <a:ext cx="504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5" name="Text Box 12"/>
          <p:cNvSpPr txBox="1"/>
          <p:nvPr/>
        </p:nvSpPr>
        <p:spPr>
          <a:xfrm>
            <a:off x="5940425" y="3257550"/>
            <a:ext cx="504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6" name="Oval 13"/>
          <p:cNvSpPr/>
          <p:nvPr/>
        </p:nvSpPr>
        <p:spPr>
          <a:xfrm>
            <a:off x="5868988" y="4668838"/>
            <a:ext cx="71437" cy="71437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Text Box 14"/>
          <p:cNvSpPr txBox="1"/>
          <p:nvPr/>
        </p:nvSpPr>
        <p:spPr>
          <a:xfrm>
            <a:off x="5305425" y="4524375"/>
            <a:ext cx="5048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o</a:t>
            </a:r>
            <a:endParaRPr lang="en-US" altLang="zh-CN" sz="32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78" name="Object 15"/>
          <p:cNvGraphicFramePr/>
          <p:nvPr/>
        </p:nvGraphicFramePr>
        <p:xfrm>
          <a:off x="7673975" y="47117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77800" imgH="189865" progId="Equation.3">
                  <p:embed/>
                </p:oleObj>
              </mc:Choice>
              <mc:Fallback>
                <p:oleObj name="" r:id="rId1" imgW="177800" imgH="1898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3975" y="4711700"/>
                        <a:ext cx="3540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6"/>
          <p:cNvGraphicFramePr/>
          <p:nvPr/>
        </p:nvGraphicFramePr>
        <p:xfrm>
          <a:off x="5195888" y="3271838"/>
          <a:ext cx="45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90500" imgH="241300" progId="Equation.3">
                  <p:embed/>
                </p:oleObj>
              </mc:Choice>
              <mc:Fallback>
                <p:oleObj name="" r:id="rId3" imgW="190500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5888" y="3271838"/>
                        <a:ext cx="4556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7"/>
          <p:cNvSpPr txBox="1"/>
          <p:nvPr/>
        </p:nvSpPr>
        <p:spPr>
          <a:xfrm>
            <a:off x="5854700" y="4279900"/>
            <a:ext cx="5048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Book Antiqua" panose="02040602050305030304" pitchFamily="18" charset="0"/>
                <a:ea typeface="宋体" panose="02010600030101010101" pitchFamily="2" charset="-122"/>
              </a:rPr>
              <a:t>C</a:t>
            </a:r>
            <a:endParaRPr lang="en-US" altLang="zh-CN" sz="28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1281" name="Text Box 18"/>
          <p:cNvSpPr txBox="1"/>
          <p:nvPr/>
        </p:nvSpPr>
        <p:spPr>
          <a:xfrm>
            <a:off x="5651500" y="3873500"/>
            <a:ext cx="50482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2" name="Oval 19"/>
          <p:cNvSpPr/>
          <p:nvPr/>
        </p:nvSpPr>
        <p:spPr>
          <a:xfrm>
            <a:off x="6213475" y="5341938"/>
            <a:ext cx="71438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3" name="Oval 20"/>
          <p:cNvSpPr/>
          <p:nvPr/>
        </p:nvSpPr>
        <p:spPr>
          <a:xfrm>
            <a:off x="6227763" y="3890963"/>
            <a:ext cx="71437" cy="71437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4" name="Text Box 21"/>
          <p:cNvSpPr txBox="1"/>
          <p:nvPr/>
        </p:nvSpPr>
        <p:spPr>
          <a:xfrm>
            <a:off x="5637213" y="4884738"/>
            <a:ext cx="5048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5" name="Arc 22"/>
          <p:cNvSpPr/>
          <p:nvPr/>
        </p:nvSpPr>
        <p:spPr>
          <a:xfrm>
            <a:off x="6589713" y="3533775"/>
            <a:ext cx="735012" cy="1150938"/>
          </a:xfrm>
          <a:custGeom>
            <a:avLst/>
            <a:gdLst/>
            <a:ahLst/>
            <a:cxnLst>
              <a:cxn ang="0">
                <a:pos x="0" y="32224934"/>
              </a:cxn>
              <a:cxn ang="0">
                <a:pos x="2147483647" y="2147483647"/>
              </a:cxn>
              <a:cxn ang="0">
                <a:pos x="523684950" y="2147483647"/>
              </a:cxn>
            </a:cxnLst>
            <a:pathLst>
              <a:path w="22022" h="21600" fill="none">
                <a:moveTo>
                  <a:pt x="0" y="4"/>
                </a:moveTo>
                <a:cubicBezTo>
                  <a:pt x="140" y="1"/>
                  <a:pt x="281" y="-1"/>
                  <a:pt x="422" y="0"/>
                </a:cubicBezTo>
                <a:cubicBezTo>
                  <a:pt x="12351" y="0"/>
                  <a:pt x="22022" y="9670"/>
                  <a:pt x="22022" y="21600"/>
                </a:cubicBezTo>
              </a:path>
              <a:path w="22022" h="21600" stroke="0">
                <a:moveTo>
                  <a:pt x="0" y="4"/>
                </a:moveTo>
                <a:cubicBezTo>
                  <a:pt x="140" y="1"/>
                  <a:pt x="281" y="-1"/>
                  <a:pt x="422" y="0"/>
                </a:cubicBezTo>
                <a:cubicBezTo>
                  <a:pt x="12351" y="0"/>
                  <a:pt x="22022" y="9670"/>
                  <a:pt x="22022" y="21600"/>
                </a:cubicBezTo>
                <a:lnTo>
                  <a:pt x="422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11286" name="Text Box 23"/>
          <p:cNvSpPr txBox="1"/>
          <p:nvPr/>
        </p:nvSpPr>
        <p:spPr>
          <a:xfrm>
            <a:off x="7162800" y="3632200"/>
            <a:ext cx="1009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52.3</a:t>
            </a:r>
            <a:r>
              <a:rPr lang="en-US" altLang="zh-CN" sz="2800" b="1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800" b="1" baseline="5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7" name="Arc 24"/>
          <p:cNvSpPr/>
          <p:nvPr/>
        </p:nvSpPr>
        <p:spPr>
          <a:xfrm flipV="1">
            <a:off x="6602413" y="4668838"/>
            <a:ext cx="720725" cy="1150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11288" name="Text Box 25"/>
          <p:cNvSpPr txBox="1"/>
          <p:nvPr/>
        </p:nvSpPr>
        <p:spPr>
          <a:xfrm rot="-10800000" flipV="1">
            <a:off x="7064375" y="5273675"/>
            <a:ext cx="1009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52.3</a:t>
            </a:r>
            <a:r>
              <a:rPr lang="en-US" altLang="zh-CN" sz="2800" b="1" baseline="50000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endParaRPr lang="en-US" altLang="zh-CN" sz="2800" b="1" baseline="50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9" name="Rectangle 26"/>
          <p:cNvSpPr/>
          <p:nvPr/>
        </p:nvSpPr>
        <p:spPr>
          <a:xfrm>
            <a:off x="4068763" y="3200400"/>
            <a:ext cx="4248150" cy="2879725"/>
          </a:xfrm>
          <a:prstGeom prst="rect">
            <a:avLst/>
          </a:prstGeom>
          <a:noFill/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2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0671" y="3325994"/>
          <a:ext cx="230187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5" imgW="825500" imgH="609600" progId="Equation.3">
                  <p:embed/>
                </p:oleObj>
              </mc:Choice>
              <mc:Fallback>
                <p:oleObj name="公式" r:id="rId5" imgW="825500" imgH="6096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71" y="3325994"/>
                        <a:ext cx="2301875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506329" y="5074158"/>
          <a:ext cx="23622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7" imgW="838200" imgH="609600" progId="Equation.3">
                  <p:embed/>
                </p:oleObj>
              </mc:Choice>
              <mc:Fallback>
                <p:oleObj name="公式" r:id="rId7" imgW="838200" imgH="6096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29" y="5074158"/>
                        <a:ext cx="23622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1865</Words>
  <Application>WPS 演示</Application>
  <PresentationFormat>全屏显示(4:3)</PresentationFormat>
  <Paragraphs>578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118</vt:i4>
      </vt:variant>
      <vt:variant>
        <vt:lpstr>幻灯片标题</vt:lpstr>
      </vt:variant>
      <vt:variant>
        <vt:i4>26</vt:i4>
      </vt:variant>
    </vt:vector>
  </HeadingPairs>
  <TitlesOfParts>
    <vt:vector size="164" baseType="lpstr">
      <vt:lpstr>Arial</vt:lpstr>
      <vt:lpstr>宋体</vt:lpstr>
      <vt:lpstr>Wingdings</vt:lpstr>
      <vt:lpstr>Verdana</vt:lpstr>
      <vt:lpstr>Times New Roman</vt:lpstr>
      <vt:lpstr>楷体_GB2312</vt:lpstr>
      <vt:lpstr>黑体</vt:lpstr>
      <vt:lpstr>仿宋_GB2312</vt:lpstr>
      <vt:lpstr>Bookman Old Style</vt:lpstr>
      <vt:lpstr>MT Extra</vt:lpstr>
      <vt:lpstr>Symbol</vt:lpstr>
      <vt:lpstr>Monotype Sorts</vt:lpstr>
      <vt:lpstr>Book Antiqua</vt:lpstr>
      <vt:lpstr>微软雅黑</vt:lpstr>
      <vt:lpstr>Arial Unicode MS</vt:lpstr>
      <vt:lpstr>新宋体</vt:lpstr>
      <vt:lpstr>仿宋</vt:lpstr>
      <vt:lpstr>Wingdings</vt:lpstr>
      <vt:lpstr>主题4</vt:lpstr>
      <vt:lpstr>1_主题4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CorelDRAW.Graphic.11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CorelDRAW.Graphic.11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3-9　质心　质心运动定律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3-9　质心　质心运动定律</dc:title>
  <dc:creator>MC SYSTEM</dc:creator>
  <cp:lastModifiedBy>szu</cp:lastModifiedBy>
  <cp:revision>23</cp:revision>
  <dcterms:created xsi:type="dcterms:W3CDTF">2014-03-06T06:48:00Z</dcterms:created>
  <dcterms:modified xsi:type="dcterms:W3CDTF">2024-04-03T03:39:52Z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A22339136A2A49D2B42B435CA95D70E1_12</vt:lpwstr>
  </property>
  <property fmtid="{D5CDD505-2E9C-101B-9397-08002B2CF9AE}" pid="3" name="KSOProductBuildVer">
    <vt:lpwstr>2052-10.1.0.6749</vt:lpwstr>
  </property>
</Properties>
</file>