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activeX/activeX2.bin" ContentType="application/vnd.ms-office.activeX"/>
  <Override PartName="/ppt/activeX/activeX2.xml" ContentType="application/vnd.ms-office.activeX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7" r:id="rId3"/>
    <p:sldId id="304" r:id="rId4"/>
    <p:sldId id="332" r:id="rId5"/>
    <p:sldId id="261" r:id="rId6"/>
    <p:sldId id="331" r:id="rId7"/>
    <p:sldId id="3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22" r:id="rId16"/>
    <p:sldId id="320" r:id="rId17"/>
    <p:sldId id="319" r:id="rId18"/>
    <p:sldId id="366" r:id="rId19"/>
    <p:sldId id="315" r:id="rId20"/>
    <p:sldId id="363" r:id="rId21"/>
    <p:sldId id="325" r:id="rId22"/>
    <p:sldId id="326" r:id="rId23"/>
    <p:sldId id="306" r:id="rId24"/>
    <p:sldId id="364" r:id="rId25"/>
    <p:sldId id="297" r:id="rId26"/>
    <p:sldId id="298" r:id="rId27"/>
    <p:sldId id="279" r:id="rId28"/>
    <p:sldId id="280" r:id="rId29"/>
    <p:sldId id="281" r:id="rId30"/>
    <p:sldId id="282" r:id="rId31"/>
    <p:sldId id="283" r:id="rId32"/>
    <p:sldId id="359" r:id="rId33"/>
    <p:sldId id="360" r:id="rId34"/>
    <p:sldId id="361" r:id="rId35"/>
    <p:sldId id="369" r:id="rId36"/>
    <p:sldId id="329" r:id="rId37"/>
    <p:sldId id="330" r:id="rId38"/>
    <p:sldId id="333" r:id="rId39"/>
    <p:sldId id="358" r:id="rId40"/>
    <p:sldId id="334" r:id="rId41"/>
    <p:sldId id="335" r:id="rId42"/>
    <p:sldId id="336" r:id="rId43"/>
    <p:sldId id="342" r:id="rId44"/>
    <p:sldId id="346" r:id="rId46"/>
    <p:sldId id="347" r:id="rId47"/>
    <p:sldId id="353" r:id="rId48"/>
    <p:sldId id="354" r:id="rId49"/>
    <p:sldId id="370" r:id="rId50"/>
    <p:sldId id="371" r:id="rId51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jh" initials="L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FF3300"/>
    <a:srgbClr val="FF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5691"/>
  </p:normalViewPr>
  <p:slideViewPr>
    <p:cSldViewPr showGuides="1">
      <p:cViewPr varScale="1">
        <p:scale>
          <a:sx n="87" d="100"/>
          <a:sy n="87" d="100"/>
        </p:scale>
        <p:origin x="-773" y="-86"/>
      </p:cViewPr>
      <p:guideLst>
        <p:guide orient="horz" pos="21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gs" Target="tags/tag5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0" Type="http://schemas.openxmlformats.org/officeDocument/2006/relationships/image" Target="../media/image86.wmf"/><Relationship Id="rId1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0" Type="http://schemas.openxmlformats.org/officeDocument/2006/relationships/image" Target="../media/image90.wmf"/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8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image" Target="../media/image110.wmf"/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1" Type="http://schemas.openxmlformats.org/officeDocument/2006/relationships/image" Target="../media/image113.wmf"/><Relationship Id="rId10" Type="http://schemas.openxmlformats.org/officeDocument/2006/relationships/image" Target="../media/image112.wmf"/><Relationship Id="rId1" Type="http://schemas.openxmlformats.org/officeDocument/2006/relationships/image" Target="../media/image103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8.wmf"/><Relationship Id="rId6" Type="http://schemas.openxmlformats.org/officeDocument/2006/relationships/image" Target="../media/image74.wmf"/><Relationship Id="rId5" Type="http://schemas.openxmlformats.org/officeDocument/2006/relationships/image" Target="../media/image117.wmf"/><Relationship Id="rId4" Type="http://schemas.openxmlformats.org/officeDocument/2006/relationships/image" Target="../media/image44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5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4" Type="http://schemas.openxmlformats.org/officeDocument/2006/relationships/image" Target="../media/image20.wmf"/><Relationship Id="rId13" Type="http://schemas.openxmlformats.org/officeDocument/2006/relationships/image" Target="../media/image19.wmf"/><Relationship Id="rId12" Type="http://schemas.openxmlformats.org/officeDocument/2006/relationships/image" Target="../media/image18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image" Target="../media/image135.wmf"/><Relationship Id="rId7" Type="http://schemas.openxmlformats.org/officeDocument/2006/relationships/image" Target="../media/image104.wmf"/><Relationship Id="rId6" Type="http://schemas.openxmlformats.org/officeDocument/2006/relationships/image" Target="../media/image131.wmf"/><Relationship Id="rId5" Type="http://schemas.openxmlformats.org/officeDocument/2006/relationships/image" Target="../media/image74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22.wmf"/><Relationship Id="rId12" Type="http://schemas.openxmlformats.org/officeDocument/2006/relationships/image" Target="../media/image139.wmf"/><Relationship Id="rId11" Type="http://schemas.openxmlformats.org/officeDocument/2006/relationships/image" Target="../media/image138.wmf"/><Relationship Id="rId10" Type="http://schemas.openxmlformats.org/officeDocument/2006/relationships/image" Target="../media/image137.wmf"/><Relationship Id="rId1" Type="http://schemas.openxmlformats.org/officeDocument/2006/relationships/image" Target="../media/image13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7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wmf"/><Relationship Id="rId8" Type="http://schemas.openxmlformats.org/officeDocument/2006/relationships/image" Target="../media/image150.wmf"/><Relationship Id="rId7" Type="http://schemas.openxmlformats.org/officeDocument/2006/relationships/image" Target="../media/image149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6" Type="http://schemas.openxmlformats.org/officeDocument/2006/relationships/image" Target="../media/image158.wmf"/><Relationship Id="rId15" Type="http://schemas.openxmlformats.org/officeDocument/2006/relationships/image" Target="../media/image157.wmf"/><Relationship Id="rId14" Type="http://schemas.openxmlformats.org/officeDocument/2006/relationships/image" Target="../media/image156.wmf"/><Relationship Id="rId13" Type="http://schemas.openxmlformats.org/officeDocument/2006/relationships/image" Target="../media/image155.wmf"/><Relationship Id="rId12" Type="http://schemas.openxmlformats.org/officeDocument/2006/relationships/image" Target="../media/image154.wmf"/><Relationship Id="rId11" Type="http://schemas.openxmlformats.org/officeDocument/2006/relationships/image" Target="../media/image153.wmf"/><Relationship Id="rId10" Type="http://schemas.openxmlformats.org/officeDocument/2006/relationships/image" Target="../media/image152.wmf"/><Relationship Id="rId1" Type="http://schemas.openxmlformats.org/officeDocument/2006/relationships/image" Target="../media/image143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wmf"/><Relationship Id="rId8" Type="http://schemas.openxmlformats.org/officeDocument/2006/relationships/image" Target="../media/image154.wmf"/><Relationship Id="rId7" Type="http://schemas.openxmlformats.org/officeDocument/2006/relationships/image" Target="../media/image153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7" Type="http://schemas.openxmlformats.org/officeDocument/2006/relationships/image" Target="../media/image150.wmf"/><Relationship Id="rId16" Type="http://schemas.openxmlformats.org/officeDocument/2006/relationships/image" Target="../media/image149.wmf"/><Relationship Id="rId15" Type="http://schemas.openxmlformats.org/officeDocument/2006/relationships/image" Target="../media/image148.wmf"/><Relationship Id="rId14" Type="http://schemas.openxmlformats.org/officeDocument/2006/relationships/image" Target="../media/image147.wmf"/><Relationship Id="rId13" Type="http://schemas.openxmlformats.org/officeDocument/2006/relationships/image" Target="../media/image146.wmf"/><Relationship Id="rId12" Type="http://schemas.openxmlformats.org/officeDocument/2006/relationships/image" Target="../media/image158.wmf"/><Relationship Id="rId11" Type="http://schemas.openxmlformats.org/officeDocument/2006/relationships/image" Target="../media/image157.wmf"/><Relationship Id="rId10" Type="http://schemas.openxmlformats.org/officeDocument/2006/relationships/image" Target="../media/image156.wmf"/><Relationship Id="rId1" Type="http://schemas.openxmlformats.org/officeDocument/2006/relationships/image" Target="../media/image15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69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wmf"/><Relationship Id="rId8" Type="http://schemas.openxmlformats.org/officeDocument/2006/relationships/image" Target="../media/image153.wmf"/><Relationship Id="rId7" Type="http://schemas.openxmlformats.org/officeDocument/2006/relationships/image" Target="../media/image152.wmf"/><Relationship Id="rId6" Type="http://schemas.openxmlformats.org/officeDocument/2006/relationships/image" Target="../media/image173.wmf"/><Relationship Id="rId5" Type="http://schemas.openxmlformats.org/officeDocument/2006/relationships/image" Target="../media/image162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72.wmf"/><Relationship Id="rId16" Type="http://schemas.openxmlformats.org/officeDocument/2006/relationships/image" Target="../media/image174.wmf"/><Relationship Id="rId15" Type="http://schemas.openxmlformats.org/officeDocument/2006/relationships/image" Target="../media/image156.wmf"/><Relationship Id="rId14" Type="http://schemas.openxmlformats.org/officeDocument/2006/relationships/image" Target="../media/image155.wmf"/><Relationship Id="rId13" Type="http://schemas.openxmlformats.org/officeDocument/2006/relationships/image" Target="../media/image150.wmf"/><Relationship Id="rId12" Type="http://schemas.openxmlformats.org/officeDocument/2006/relationships/image" Target="../media/image149.wmf"/><Relationship Id="rId11" Type="http://schemas.openxmlformats.org/officeDocument/2006/relationships/image" Target="../media/image148.wmf"/><Relationship Id="rId10" Type="http://schemas.openxmlformats.org/officeDocument/2006/relationships/image" Target="../media/image146.wmf"/><Relationship Id="rId1" Type="http://schemas.openxmlformats.org/officeDocument/2006/relationships/image" Target="../media/image171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4" Type="http://schemas.openxmlformats.org/officeDocument/2006/relationships/image" Target="../media/image33.wmf"/><Relationship Id="rId13" Type="http://schemas.openxmlformats.org/officeDocument/2006/relationships/image" Target="../media/image32.wmf"/><Relationship Id="rId12" Type="http://schemas.openxmlformats.org/officeDocument/2006/relationships/image" Target="../media/image31.wmf"/><Relationship Id="rId11" Type="http://schemas.openxmlformats.org/officeDocument/2006/relationships/image" Target="../media/image30.wmf"/><Relationship Id="rId10" Type="http://schemas.openxmlformats.org/officeDocument/2006/relationships/image" Target="../media/image5.wmf"/><Relationship Id="rId1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wmf"/><Relationship Id="rId8" Type="http://schemas.openxmlformats.org/officeDocument/2006/relationships/image" Target="../media/image148.wmf"/><Relationship Id="rId7" Type="http://schemas.openxmlformats.org/officeDocument/2006/relationships/image" Target="../media/image145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3" Type="http://schemas.openxmlformats.org/officeDocument/2006/relationships/image" Target="../media/image162.wmf"/><Relationship Id="rId12" Type="http://schemas.openxmlformats.org/officeDocument/2006/relationships/image" Target="../media/image160.wmf"/><Relationship Id="rId11" Type="http://schemas.openxmlformats.org/officeDocument/2006/relationships/image" Target="../media/image159.wmf"/><Relationship Id="rId10" Type="http://schemas.openxmlformats.org/officeDocument/2006/relationships/image" Target="../media/image180.wmf"/><Relationship Id="rId1" Type="http://schemas.openxmlformats.org/officeDocument/2006/relationships/image" Target="../media/image175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wmf"/><Relationship Id="rId8" Type="http://schemas.openxmlformats.org/officeDocument/2006/relationships/image" Target="../media/image148.wmf"/><Relationship Id="rId7" Type="http://schemas.openxmlformats.org/officeDocument/2006/relationships/image" Target="../media/image145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3" Type="http://schemas.openxmlformats.org/officeDocument/2006/relationships/image" Target="../media/image162.wmf"/><Relationship Id="rId12" Type="http://schemas.openxmlformats.org/officeDocument/2006/relationships/image" Target="../media/image160.wmf"/><Relationship Id="rId11" Type="http://schemas.openxmlformats.org/officeDocument/2006/relationships/image" Target="../media/image159.wmf"/><Relationship Id="rId10" Type="http://schemas.openxmlformats.org/officeDocument/2006/relationships/image" Target="../media/image180.wmf"/><Relationship Id="rId1" Type="http://schemas.openxmlformats.org/officeDocument/2006/relationships/image" Target="../media/image175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wmf"/><Relationship Id="rId8" Type="http://schemas.openxmlformats.org/officeDocument/2006/relationships/image" Target="../media/image186.wmf"/><Relationship Id="rId7" Type="http://schemas.openxmlformats.org/officeDocument/2006/relationships/image" Target="../media/image185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49.wmf"/><Relationship Id="rId3" Type="http://schemas.openxmlformats.org/officeDocument/2006/relationships/image" Target="../media/image182.wmf"/><Relationship Id="rId2" Type="http://schemas.openxmlformats.org/officeDocument/2006/relationships/image" Target="../media/image116.wmf"/><Relationship Id="rId1" Type="http://schemas.openxmlformats.org/officeDocument/2006/relationships/image" Target="../media/image181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wmf"/><Relationship Id="rId8" Type="http://schemas.openxmlformats.org/officeDocument/2006/relationships/image" Target="../media/image185.wmf"/><Relationship Id="rId7" Type="http://schemas.openxmlformats.org/officeDocument/2006/relationships/image" Target="../media/image184.wmf"/><Relationship Id="rId6" Type="http://schemas.openxmlformats.org/officeDocument/2006/relationships/image" Target="../media/image18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0" Type="http://schemas.openxmlformats.org/officeDocument/2006/relationships/image" Target="../media/image187.wmf"/><Relationship Id="rId1" Type="http://schemas.openxmlformats.org/officeDocument/2006/relationships/image" Target="../media/image188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8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3.w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3" Type="http://schemas.openxmlformats.org/officeDocument/2006/relationships/image" Target="../media/image198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5.wmf"/><Relationship Id="rId8" Type="http://schemas.openxmlformats.org/officeDocument/2006/relationships/image" Target="../media/image209.wmf"/><Relationship Id="rId7" Type="http://schemas.openxmlformats.org/officeDocument/2006/relationships/image" Target="../media/image208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4" Type="http://schemas.openxmlformats.org/officeDocument/2006/relationships/image" Target="../media/image201.wmf"/><Relationship Id="rId13" Type="http://schemas.openxmlformats.org/officeDocument/2006/relationships/image" Target="../media/image200.wmf"/><Relationship Id="rId12" Type="http://schemas.openxmlformats.org/officeDocument/2006/relationships/image" Target="../media/image199.wmf"/><Relationship Id="rId11" Type="http://schemas.openxmlformats.org/officeDocument/2006/relationships/image" Target="../media/image198.wmf"/><Relationship Id="rId10" Type="http://schemas.openxmlformats.org/officeDocument/2006/relationships/image" Target="../media/image196.wmf"/><Relationship Id="rId1" Type="http://schemas.openxmlformats.org/officeDocument/2006/relationships/image" Target="../media/image202.wmf"/></Relationships>
</file>

<file path=ppt/drawings/_rels/vmlDrawing3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8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3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6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22.e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wmf"/><Relationship Id="rId8" Type="http://schemas.openxmlformats.org/officeDocument/2006/relationships/image" Target="../media/image235.wmf"/><Relationship Id="rId7" Type="http://schemas.openxmlformats.org/officeDocument/2006/relationships/image" Target="../media/image234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1" Type="http://schemas.openxmlformats.org/officeDocument/2006/relationships/image" Target="../media/image238.emf"/><Relationship Id="rId10" Type="http://schemas.openxmlformats.org/officeDocument/2006/relationships/image" Target="../media/image237.wmf"/><Relationship Id="rId1" Type="http://schemas.openxmlformats.org/officeDocument/2006/relationships/image" Target="../media/image228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8.wmf"/><Relationship Id="rId4" Type="http://schemas.openxmlformats.org/officeDocument/2006/relationships/image" Target="../media/image247.wmf"/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3.wmf"/><Relationship Id="rId4" Type="http://schemas.openxmlformats.org/officeDocument/2006/relationships/image" Target="../media/image252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wmf"/><Relationship Id="rId8" Type="http://schemas.openxmlformats.org/officeDocument/2006/relationships/image" Target="../media/image252.wmf"/><Relationship Id="rId7" Type="http://schemas.openxmlformats.org/officeDocument/2006/relationships/image" Target="../media/image251.wmf"/><Relationship Id="rId6" Type="http://schemas.openxmlformats.org/officeDocument/2006/relationships/image" Target="../media/image250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/Relationships>
</file>

<file path=ppt/drawings/_rels/vmlDrawing4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2.wmf"/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7.wmf"/><Relationship Id="rId4" Type="http://schemas.openxmlformats.org/officeDocument/2006/relationships/image" Target="../media/image266.wmf"/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1" Type="http://schemas.openxmlformats.org/officeDocument/2006/relationships/image" Target="../media/image47.wmf"/><Relationship Id="rId10" Type="http://schemas.openxmlformats.org/officeDocument/2006/relationships/image" Target="../media/image46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8" Type="http://schemas.openxmlformats.org/officeDocument/2006/relationships/image" Target="../media/image71.wmf"/><Relationship Id="rId7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12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3" Type="http://schemas.openxmlformats.org/officeDocument/2006/relationships/image" Target="../media/image76.wmf"/><Relationship Id="rId12" Type="http://schemas.openxmlformats.org/officeDocument/2006/relationships/image" Target="../media/image75.wmf"/><Relationship Id="rId11" Type="http://schemas.openxmlformats.org/officeDocument/2006/relationships/image" Target="../media/image74.wmf"/><Relationship Id="rId10" Type="http://schemas.openxmlformats.org/officeDocument/2006/relationships/image" Target="../media/image73.wmf"/><Relationship Id="rId1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421FE3-9142-4F6C-B84F-62C98A3AC7B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3251" name="Rectangle 2"/>
          <p:cNvSpPr>
            <a:spLocks noGrp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6659563" y="6440488"/>
            <a:ext cx="2133600" cy="412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8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8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7109" name="Picture 2" descr="http://www.szu.edu.cn/images/szulogo.gif"/>
          <p:cNvPicPr>
            <a:picLocks noChangeAspect="1"/>
          </p:cNvPicPr>
          <p:nvPr/>
        </p:nvPicPr>
        <p:blipFill>
          <a:blip r:embed="rId14"/>
          <a:srcRect l="4614" r="63078"/>
          <a:stretch>
            <a:fillRect/>
          </a:stretch>
        </p:blipFill>
        <p:spPr>
          <a:xfrm>
            <a:off x="142875" y="142875"/>
            <a:ext cx="1000125" cy="92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Freeform 8"/>
          <p:cNvSpPr/>
          <p:nvPr/>
        </p:nvSpPr>
        <p:spPr bwMode="auto">
          <a:xfrm>
            <a:off x="214313" y="6391275"/>
            <a:ext cx="7954963" cy="323850"/>
          </a:xfrm>
          <a:custGeom>
            <a:avLst/>
            <a:gdLst>
              <a:gd name="T0" fmla="*/ 0 w 4992"/>
              <a:gd name="T1" fmla="*/ 196384721 h 529"/>
              <a:gd name="T2" fmla="*/ 1549020095 w 4992"/>
              <a:gd name="T3" fmla="*/ 193386201 h 529"/>
              <a:gd name="T4" fmla="*/ 1742012382 w 4992"/>
              <a:gd name="T5" fmla="*/ 174272929 h 529"/>
              <a:gd name="T6" fmla="*/ 2147483646 w 4992"/>
              <a:gd name="T7" fmla="*/ 171274409 h 529"/>
              <a:gd name="T8" fmla="*/ 2147483646 w 4992"/>
              <a:gd name="T9" fmla="*/ 167901226 h 529"/>
              <a:gd name="T10" fmla="*/ 2147483646 w 4992"/>
              <a:gd name="T11" fmla="*/ 164903318 h 529"/>
              <a:gd name="T12" fmla="*/ 2147483646 w 4992"/>
              <a:gd name="T13" fmla="*/ 158532227 h 529"/>
              <a:gd name="T14" fmla="*/ 2147483646 w 4992"/>
              <a:gd name="T15" fmla="*/ 145789434 h 529"/>
              <a:gd name="T16" fmla="*/ 2147483646 w 4992"/>
              <a:gd name="T17" fmla="*/ 142416252 h 529"/>
              <a:gd name="T18" fmla="*/ 2147483646 w 4992"/>
              <a:gd name="T19" fmla="*/ 123677642 h 529"/>
              <a:gd name="T20" fmla="*/ 2147483646 w 4992"/>
              <a:gd name="T21" fmla="*/ 113933369 h 529"/>
              <a:gd name="T22" fmla="*/ 2147483646 w 4992"/>
              <a:gd name="T23" fmla="*/ 104563757 h 529"/>
              <a:gd name="T24" fmla="*/ 2147483646 w 4992"/>
              <a:gd name="T25" fmla="*/ 107561666 h 529"/>
              <a:gd name="T26" fmla="*/ 2147483646 w 4992"/>
              <a:gd name="T27" fmla="*/ 123677642 h 529"/>
              <a:gd name="T28" fmla="*/ 2147483646 w 4992"/>
              <a:gd name="T29" fmla="*/ 133046640 h 529"/>
              <a:gd name="T30" fmla="*/ 2147483646 w 4992"/>
              <a:gd name="T31" fmla="*/ 148787954 h 529"/>
              <a:gd name="T32" fmla="*/ 2147483646 w 4992"/>
              <a:gd name="T33" fmla="*/ 183641928 h 529"/>
              <a:gd name="T34" fmla="*/ 2147483646 w 4992"/>
              <a:gd name="T35" fmla="*/ 148787954 h 529"/>
              <a:gd name="T36" fmla="*/ 2147483646 w 4992"/>
              <a:gd name="T37" fmla="*/ 133046640 h 529"/>
              <a:gd name="T38" fmla="*/ 2147483646 w 4992"/>
              <a:gd name="T39" fmla="*/ 117305939 h 529"/>
              <a:gd name="T40" fmla="*/ 2147483646 w 4992"/>
              <a:gd name="T41" fmla="*/ 113933369 h 529"/>
              <a:gd name="T42" fmla="*/ 2147483646 w 4992"/>
              <a:gd name="T43" fmla="*/ 158532227 h 529"/>
              <a:gd name="T44" fmla="*/ 2147483646 w 4992"/>
              <a:gd name="T45" fmla="*/ 145789434 h 529"/>
              <a:gd name="T46" fmla="*/ 2147483646 w 4992"/>
              <a:gd name="T47" fmla="*/ 120304459 h 529"/>
              <a:gd name="T48" fmla="*/ 2147483646 w 4992"/>
              <a:gd name="T49" fmla="*/ 136045161 h 529"/>
              <a:gd name="T50" fmla="*/ 2147483646 w 4992"/>
              <a:gd name="T51" fmla="*/ 171274409 h 529"/>
              <a:gd name="T52" fmla="*/ 2147483646 w 4992"/>
              <a:gd name="T53" fmla="*/ 161530136 h 529"/>
              <a:gd name="T54" fmla="*/ 2147483646 w 4992"/>
              <a:gd name="T55" fmla="*/ 158532227 h 529"/>
              <a:gd name="T56" fmla="*/ 2147483646 w 4992"/>
              <a:gd name="T57" fmla="*/ 155159045 h 529"/>
              <a:gd name="T58" fmla="*/ 2147483646 w 4992"/>
              <a:gd name="T59" fmla="*/ 133046640 h 529"/>
              <a:gd name="T60" fmla="*/ 2147483646 w 4992"/>
              <a:gd name="T61" fmla="*/ 120304459 h 529"/>
              <a:gd name="T62" fmla="*/ 2147483646 w 4992"/>
              <a:gd name="T63" fmla="*/ 101190575 h 529"/>
              <a:gd name="T64" fmla="*/ 2147483646 w 4992"/>
              <a:gd name="T65" fmla="*/ 34479924 h 529"/>
              <a:gd name="T66" fmla="*/ 2147483646 w 4992"/>
              <a:gd name="T67" fmla="*/ 5996429 h 529"/>
              <a:gd name="T68" fmla="*/ 2147483646 w 4992"/>
              <a:gd name="T69" fmla="*/ 9369611 h 529"/>
              <a:gd name="T70" fmla="*/ 2147483646 w 4992"/>
              <a:gd name="T71" fmla="*/ 37852494 h 529"/>
              <a:gd name="T72" fmla="*/ 2147483646 w 4992"/>
              <a:gd name="T73" fmla="*/ 56966378 h 529"/>
              <a:gd name="T74" fmla="*/ 2147483646 w 4992"/>
              <a:gd name="T75" fmla="*/ 75705600 h 529"/>
              <a:gd name="T76" fmla="*/ 2147483646 w 4992"/>
              <a:gd name="T77" fmla="*/ 129674070 h 529"/>
              <a:gd name="T78" fmla="*/ 2147483646 w 4992"/>
              <a:gd name="T79" fmla="*/ 161530136 h 529"/>
              <a:gd name="T80" fmla="*/ 2147483646 w 4992"/>
              <a:gd name="T81" fmla="*/ 183641928 h 529"/>
              <a:gd name="T82" fmla="*/ 2147483646 w 4992"/>
              <a:gd name="T83" fmla="*/ 164903318 h 529"/>
              <a:gd name="T84" fmla="*/ 2147483646 w 4992"/>
              <a:gd name="T85" fmla="*/ 123677642 h 529"/>
              <a:gd name="T86" fmla="*/ 2147483646 w 4992"/>
              <a:gd name="T87" fmla="*/ 85449873 h 529"/>
              <a:gd name="T88" fmla="*/ 2147483646 w 4992"/>
              <a:gd name="T89" fmla="*/ 72707080 h 529"/>
              <a:gd name="T90" fmla="*/ 2147483646 w 4992"/>
              <a:gd name="T91" fmla="*/ 66335989 h 529"/>
              <a:gd name="T92" fmla="*/ 2147483646 w 4992"/>
              <a:gd name="T93" fmla="*/ 69709172 h 529"/>
              <a:gd name="T94" fmla="*/ 2147483646 w 4992"/>
              <a:gd name="T95" fmla="*/ 88448394 h 529"/>
              <a:gd name="T96" fmla="*/ 2147483646 w 4992"/>
              <a:gd name="T97" fmla="*/ 129674070 h 529"/>
              <a:gd name="T98" fmla="*/ 2147483646 w 4992"/>
              <a:gd name="T99" fmla="*/ 139418343 h 529"/>
              <a:gd name="T100" fmla="*/ 2147483646 w 4992"/>
              <a:gd name="T101" fmla="*/ 158532227 h 529"/>
              <a:gd name="T102" fmla="*/ 2147483646 w 4992"/>
              <a:gd name="T103" fmla="*/ 196384721 h 529"/>
              <a:gd name="T104" fmla="*/ 0 w 4992"/>
              <a:gd name="T105" fmla="*/ 196384721 h 52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ll dir="r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oleObject" Target="../embeddings/oleObject72.bin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58.wmf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12.xml"/><Relationship Id="rId15" Type="http://schemas.openxmlformats.org/officeDocument/2006/relationships/image" Target="../media/image64.wmf"/><Relationship Id="rId14" Type="http://schemas.openxmlformats.org/officeDocument/2006/relationships/oleObject" Target="../embeddings/oleObject75.bin"/><Relationship Id="rId13" Type="http://schemas.openxmlformats.org/officeDocument/2006/relationships/image" Target="../media/image63.wmf"/><Relationship Id="rId12" Type="http://schemas.openxmlformats.org/officeDocument/2006/relationships/oleObject" Target="../embeddings/oleObject74.bin"/><Relationship Id="rId11" Type="http://schemas.openxmlformats.org/officeDocument/2006/relationships/image" Target="../media/image62.wmf"/><Relationship Id="rId10" Type="http://schemas.openxmlformats.org/officeDocument/2006/relationships/oleObject" Target="../embeddings/oleObject73.bin"/><Relationship Id="rId1" Type="http://schemas.openxmlformats.org/officeDocument/2006/relationships/oleObject" Target="../embeddings/oleObject6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77.bin"/><Relationship Id="rId28" Type="http://schemas.openxmlformats.org/officeDocument/2006/relationships/vmlDrawing" Target="../drawings/vmlDrawing9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76.wmf"/><Relationship Id="rId25" Type="http://schemas.openxmlformats.org/officeDocument/2006/relationships/oleObject" Target="../embeddings/oleObject88.bin"/><Relationship Id="rId24" Type="http://schemas.openxmlformats.org/officeDocument/2006/relationships/image" Target="../media/image75.wmf"/><Relationship Id="rId23" Type="http://schemas.openxmlformats.org/officeDocument/2006/relationships/oleObject" Target="../embeddings/oleObject87.bin"/><Relationship Id="rId22" Type="http://schemas.openxmlformats.org/officeDocument/2006/relationships/image" Target="../media/image74.wmf"/><Relationship Id="rId21" Type="http://schemas.openxmlformats.org/officeDocument/2006/relationships/oleObject" Target="../embeddings/oleObject86.bin"/><Relationship Id="rId20" Type="http://schemas.openxmlformats.org/officeDocument/2006/relationships/image" Target="../media/image73.wmf"/><Relationship Id="rId2" Type="http://schemas.openxmlformats.org/officeDocument/2006/relationships/image" Target="../media/image65.wmf"/><Relationship Id="rId19" Type="http://schemas.openxmlformats.org/officeDocument/2006/relationships/oleObject" Target="../embeddings/oleObject85.bin"/><Relationship Id="rId18" Type="http://schemas.openxmlformats.org/officeDocument/2006/relationships/image" Target="../media/image72.w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71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7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90.bin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12.xml"/><Relationship Id="rId22" Type="http://schemas.openxmlformats.org/officeDocument/2006/relationships/image" Target="../media/image86.wmf"/><Relationship Id="rId21" Type="http://schemas.openxmlformats.org/officeDocument/2006/relationships/oleObject" Target="../embeddings/oleObject100.bin"/><Relationship Id="rId20" Type="http://schemas.openxmlformats.org/officeDocument/2006/relationships/image" Target="../media/image85.wmf"/><Relationship Id="rId2" Type="http://schemas.openxmlformats.org/officeDocument/2006/relationships/image" Target="../media/image77.wmf"/><Relationship Id="rId19" Type="http://schemas.openxmlformats.org/officeDocument/2006/relationships/oleObject" Target="../embeddings/oleObject99.bin"/><Relationship Id="rId18" Type="http://schemas.openxmlformats.org/officeDocument/2006/relationships/image" Target="../media/image84.wmf"/><Relationship Id="rId17" Type="http://schemas.openxmlformats.org/officeDocument/2006/relationships/oleObject" Target="../embeddings/oleObject98.bin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97.bin"/><Relationship Id="rId14" Type="http://schemas.openxmlformats.org/officeDocument/2006/relationships/oleObject" Target="../embeddings/oleObject96.bin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8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102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0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110.bin"/><Relationship Id="rId18" Type="http://schemas.openxmlformats.org/officeDocument/2006/relationships/image" Target="../media/image89.wmf"/><Relationship Id="rId17" Type="http://schemas.openxmlformats.org/officeDocument/2006/relationships/oleObject" Target="../embeddings/oleObject109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108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10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91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11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88.wmf"/><Relationship Id="rId1" Type="http://schemas.openxmlformats.org/officeDocument/2006/relationships/oleObject" Target="../embeddings/oleObject116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118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9.wmf"/><Relationship Id="rId3" Type="http://schemas.openxmlformats.org/officeDocument/2006/relationships/control" Target="../activeX/activeX2.xml"/><Relationship Id="rId2" Type="http://schemas.openxmlformats.org/officeDocument/2006/relationships/image" Target="../media/image98.wmf"/><Relationship Id="rId1" Type="http://schemas.openxmlformats.org/officeDocument/2006/relationships/control" Target="../activeX/activeX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12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24.bin"/><Relationship Id="rId25" Type="http://schemas.openxmlformats.org/officeDocument/2006/relationships/vmlDrawing" Target="../drawings/vmlDrawing17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13.wmf"/><Relationship Id="rId22" Type="http://schemas.openxmlformats.org/officeDocument/2006/relationships/oleObject" Target="../embeddings/oleObject134.bin"/><Relationship Id="rId21" Type="http://schemas.openxmlformats.org/officeDocument/2006/relationships/image" Target="../media/image112.wmf"/><Relationship Id="rId20" Type="http://schemas.openxmlformats.org/officeDocument/2006/relationships/oleObject" Target="../embeddings/oleObject133.bin"/><Relationship Id="rId2" Type="http://schemas.openxmlformats.org/officeDocument/2006/relationships/image" Target="../media/image103.wmf"/><Relationship Id="rId19" Type="http://schemas.openxmlformats.org/officeDocument/2006/relationships/image" Target="../media/image111.wmf"/><Relationship Id="rId18" Type="http://schemas.openxmlformats.org/officeDocument/2006/relationships/oleObject" Target="../embeddings/oleObject132.bin"/><Relationship Id="rId17" Type="http://schemas.openxmlformats.org/officeDocument/2006/relationships/image" Target="../media/image110.wmf"/><Relationship Id="rId16" Type="http://schemas.openxmlformats.org/officeDocument/2006/relationships/oleObject" Target="../embeddings/oleObject131.bin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09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23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7.xml"/><Relationship Id="rId15" Type="http://schemas.openxmlformats.org/officeDocument/2006/relationships/oleObject" Target="../embeddings/oleObject9.bin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14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3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oleObject" Target="../embeddings/oleObject145.bin"/><Relationship Id="rId7" Type="http://schemas.openxmlformats.org/officeDocument/2006/relationships/image" Target="../media/image122.wmf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43.bin"/><Relationship Id="rId3" Type="http://schemas.openxmlformats.org/officeDocument/2006/relationships/image" Target="../media/image120.jpeg"/><Relationship Id="rId2" Type="http://schemas.openxmlformats.org/officeDocument/2006/relationships/image" Target="../media/image119.wmf"/><Relationship Id="rId15" Type="http://schemas.openxmlformats.org/officeDocument/2006/relationships/vmlDrawing" Target="../drawings/vmlDrawing1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25.wmf"/><Relationship Id="rId12" Type="http://schemas.openxmlformats.org/officeDocument/2006/relationships/oleObject" Target="../embeddings/oleObject147.bin"/><Relationship Id="rId11" Type="http://schemas.openxmlformats.org/officeDocument/2006/relationships/image" Target="../media/image124.wmf"/><Relationship Id="rId10" Type="http://schemas.openxmlformats.org/officeDocument/2006/relationships/oleObject" Target="../embeddings/oleObject146.bin"/><Relationship Id="rId1" Type="http://schemas.openxmlformats.org/officeDocument/2006/relationships/oleObject" Target="../embeddings/oleObject14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26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1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4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55.bin"/><Relationship Id="rId27" Type="http://schemas.openxmlformats.org/officeDocument/2006/relationships/vmlDrawing" Target="../drawings/vmlDrawing21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39.wmf"/><Relationship Id="rId24" Type="http://schemas.openxmlformats.org/officeDocument/2006/relationships/oleObject" Target="../embeddings/oleObject166.bin"/><Relationship Id="rId23" Type="http://schemas.openxmlformats.org/officeDocument/2006/relationships/image" Target="../media/image138.wmf"/><Relationship Id="rId22" Type="http://schemas.openxmlformats.org/officeDocument/2006/relationships/oleObject" Target="../embeddings/oleObject165.bin"/><Relationship Id="rId21" Type="http://schemas.openxmlformats.org/officeDocument/2006/relationships/image" Target="../media/image137.wmf"/><Relationship Id="rId20" Type="http://schemas.openxmlformats.org/officeDocument/2006/relationships/oleObject" Target="../embeddings/oleObject164.bin"/><Relationship Id="rId2" Type="http://schemas.openxmlformats.org/officeDocument/2006/relationships/image" Target="../media/image132.wmf"/><Relationship Id="rId19" Type="http://schemas.openxmlformats.org/officeDocument/2006/relationships/image" Target="../media/image136.wmf"/><Relationship Id="rId18" Type="http://schemas.openxmlformats.org/officeDocument/2006/relationships/oleObject" Target="../embeddings/oleObject163.bin"/><Relationship Id="rId17" Type="http://schemas.openxmlformats.org/officeDocument/2006/relationships/image" Target="../media/image135.wmf"/><Relationship Id="rId16" Type="http://schemas.openxmlformats.org/officeDocument/2006/relationships/oleObject" Target="../embeddings/oleObject162.bin"/><Relationship Id="rId15" Type="http://schemas.openxmlformats.org/officeDocument/2006/relationships/image" Target="../media/image104.wmf"/><Relationship Id="rId14" Type="http://schemas.openxmlformats.org/officeDocument/2006/relationships/oleObject" Target="../embeddings/oleObject161.bin"/><Relationship Id="rId13" Type="http://schemas.openxmlformats.org/officeDocument/2006/relationships/oleObject" Target="../embeddings/oleObject160.bin"/><Relationship Id="rId12" Type="http://schemas.openxmlformats.org/officeDocument/2006/relationships/image" Target="../media/image131.wmf"/><Relationship Id="rId11" Type="http://schemas.openxmlformats.org/officeDocument/2006/relationships/oleObject" Target="../embeddings/oleObject159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15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7.wmf"/><Relationship Id="rId1" Type="http://schemas.openxmlformats.org/officeDocument/2006/relationships/oleObject" Target="../embeddings/oleObject16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wmf"/><Relationship Id="rId8" Type="http://schemas.openxmlformats.org/officeDocument/2006/relationships/oleObject" Target="../embeddings/oleObject170.bin"/><Relationship Id="rId7" Type="http://schemas.openxmlformats.org/officeDocument/2006/relationships/image" Target="../media/image144.wmf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68.bin"/><Relationship Id="rId3" Type="http://schemas.openxmlformats.org/officeDocument/2006/relationships/image" Target="../media/image142.jpeg"/><Relationship Id="rId2" Type="http://schemas.openxmlformats.org/officeDocument/2006/relationships/image" Target="../media/image141.jpeg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7.wmf"/><Relationship Id="rId10" Type="http://schemas.openxmlformats.org/officeDocument/2006/relationships/oleObject" Target="../embeddings/oleObject171.bin"/><Relationship Id="rId1" Type="http://schemas.openxmlformats.org/officeDocument/2006/relationships/image" Target="../media/image140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wmf"/><Relationship Id="rId8" Type="http://schemas.openxmlformats.org/officeDocument/2006/relationships/oleObject" Target="../embeddings/oleObject174.bin"/><Relationship Id="rId7" Type="http://schemas.openxmlformats.org/officeDocument/2006/relationships/image" Target="../media/image144.wmf"/><Relationship Id="rId6" Type="http://schemas.openxmlformats.org/officeDocument/2006/relationships/oleObject" Target="../embeddings/oleObject173.bin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72.bin"/><Relationship Id="rId37" Type="http://schemas.openxmlformats.org/officeDocument/2006/relationships/vmlDrawing" Target="../drawings/vmlDrawing24.v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158.wmf"/><Relationship Id="rId34" Type="http://schemas.openxmlformats.org/officeDocument/2006/relationships/oleObject" Target="../embeddings/oleObject187.bin"/><Relationship Id="rId33" Type="http://schemas.openxmlformats.org/officeDocument/2006/relationships/image" Target="../media/image157.wmf"/><Relationship Id="rId32" Type="http://schemas.openxmlformats.org/officeDocument/2006/relationships/oleObject" Target="../embeddings/oleObject186.bin"/><Relationship Id="rId31" Type="http://schemas.openxmlformats.org/officeDocument/2006/relationships/image" Target="../media/image156.wmf"/><Relationship Id="rId30" Type="http://schemas.openxmlformats.org/officeDocument/2006/relationships/oleObject" Target="../embeddings/oleObject185.bin"/><Relationship Id="rId3" Type="http://schemas.openxmlformats.org/officeDocument/2006/relationships/image" Target="../media/image142.jpeg"/><Relationship Id="rId29" Type="http://schemas.openxmlformats.org/officeDocument/2006/relationships/image" Target="../media/image155.wmf"/><Relationship Id="rId28" Type="http://schemas.openxmlformats.org/officeDocument/2006/relationships/oleObject" Target="../embeddings/oleObject184.bin"/><Relationship Id="rId27" Type="http://schemas.openxmlformats.org/officeDocument/2006/relationships/image" Target="../media/image154.wmf"/><Relationship Id="rId26" Type="http://schemas.openxmlformats.org/officeDocument/2006/relationships/oleObject" Target="../embeddings/oleObject183.bin"/><Relationship Id="rId25" Type="http://schemas.openxmlformats.org/officeDocument/2006/relationships/image" Target="../media/image153.wmf"/><Relationship Id="rId24" Type="http://schemas.openxmlformats.org/officeDocument/2006/relationships/oleObject" Target="../embeddings/oleObject182.bin"/><Relationship Id="rId23" Type="http://schemas.openxmlformats.org/officeDocument/2006/relationships/image" Target="../media/image152.wmf"/><Relationship Id="rId22" Type="http://schemas.openxmlformats.org/officeDocument/2006/relationships/oleObject" Target="../embeddings/oleObject181.bin"/><Relationship Id="rId21" Type="http://schemas.openxmlformats.org/officeDocument/2006/relationships/image" Target="../media/image151.wmf"/><Relationship Id="rId20" Type="http://schemas.openxmlformats.org/officeDocument/2006/relationships/oleObject" Target="../embeddings/oleObject180.bin"/><Relationship Id="rId2" Type="http://schemas.openxmlformats.org/officeDocument/2006/relationships/image" Target="../media/image141.jpeg"/><Relationship Id="rId19" Type="http://schemas.openxmlformats.org/officeDocument/2006/relationships/image" Target="../media/image150.wmf"/><Relationship Id="rId18" Type="http://schemas.openxmlformats.org/officeDocument/2006/relationships/oleObject" Target="../embeddings/oleObject179.bin"/><Relationship Id="rId17" Type="http://schemas.openxmlformats.org/officeDocument/2006/relationships/image" Target="../media/image149.wmf"/><Relationship Id="rId16" Type="http://schemas.openxmlformats.org/officeDocument/2006/relationships/oleObject" Target="../embeddings/oleObject178.bin"/><Relationship Id="rId15" Type="http://schemas.openxmlformats.org/officeDocument/2006/relationships/image" Target="../media/image148.wmf"/><Relationship Id="rId14" Type="http://schemas.openxmlformats.org/officeDocument/2006/relationships/oleObject" Target="../embeddings/oleObject177.bin"/><Relationship Id="rId13" Type="http://schemas.openxmlformats.org/officeDocument/2006/relationships/image" Target="../media/image147.wmf"/><Relationship Id="rId12" Type="http://schemas.openxmlformats.org/officeDocument/2006/relationships/oleObject" Target="../embeddings/oleObject176.bin"/><Relationship Id="rId11" Type="http://schemas.openxmlformats.org/officeDocument/2006/relationships/image" Target="../media/image146.wmf"/><Relationship Id="rId10" Type="http://schemas.openxmlformats.org/officeDocument/2006/relationships/oleObject" Target="../embeddings/oleObject175.bin"/><Relationship Id="rId1" Type="http://schemas.openxmlformats.org/officeDocument/2006/relationships/image" Target="../media/image140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jpeg"/><Relationship Id="rId8" Type="http://schemas.openxmlformats.org/officeDocument/2006/relationships/image" Target="../media/image162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60.wmf"/><Relationship Id="rId39" Type="http://schemas.openxmlformats.org/officeDocument/2006/relationships/vmlDrawing" Target="../drawings/vmlDrawing25.vml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150.wmf"/><Relationship Id="rId36" Type="http://schemas.openxmlformats.org/officeDocument/2006/relationships/oleObject" Target="../embeddings/oleObject204.bin"/><Relationship Id="rId35" Type="http://schemas.openxmlformats.org/officeDocument/2006/relationships/image" Target="../media/image149.wmf"/><Relationship Id="rId34" Type="http://schemas.openxmlformats.org/officeDocument/2006/relationships/oleObject" Target="../embeddings/oleObject203.bin"/><Relationship Id="rId33" Type="http://schemas.openxmlformats.org/officeDocument/2006/relationships/image" Target="../media/image148.wmf"/><Relationship Id="rId32" Type="http://schemas.openxmlformats.org/officeDocument/2006/relationships/oleObject" Target="../embeddings/oleObject202.bin"/><Relationship Id="rId31" Type="http://schemas.openxmlformats.org/officeDocument/2006/relationships/image" Target="../media/image140.jpeg"/><Relationship Id="rId30" Type="http://schemas.openxmlformats.org/officeDocument/2006/relationships/image" Target="../media/image147.wmf"/><Relationship Id="rId3" Type="http://schemas.openxmlformats.org/officeDocument/2006/relationships/oleObject" Target="../embeddings/oleObject189.bin"/><Relationship Id="rId29" Type="http://schemas.openxmlformats.org/officeDocument/2006/relationships/oleObject" Target="../embeddings/oleObject201.bin"/><Relationship Id="rId28" Type="http://schemas.openxmlformats.org/officeDocument/2006/relationships/image" Target="../media/image146.wmf"/><Relationship Id="rId27" Type="http://schemas.openxmlformats.org/officeDocument/2006/relationships/oleObject" Target="../embeddings/oleObject200.bin"/><Relationship Id="rId26" Type="http://schemas.openxmlformats.org/officeDocument/2006/relationships/image" Target="../media/image158.wmf"/><Relationship Id="rId25" Type="http://schemas.openxmlformats.org/officeDocument/2006/relationships/oleObject" Target="../embeddings/oleObject199.bin"/><Relationship Id="rId24" Type="http://schemas.openxmlformats.org/officeDocument/2006/relationships/image" Target="../media/image157.wmf"/><Relationship Id="rId23" Type="http://schemas.openxmlformats.org/officeDocument/2006/relationships/oleObject" Target="../embeddings/oleObject198.bin"/><Relationship Id="rId22" Type="http://schemas.openxmlformats.org/officeDocument/2006/relationships/image" Target="../media/image156.wmf"/><Relationship Id="rId21" Type="http://schemas.openxmlformats.org/officeDocument/2006/relationships/oleObject" Target="../embeddings/oleObject197.bin"/><Relationship Id="rId20" Type="http://schemas.openxmlformats.org/officeDocument/2006/relationships/image" Target="../media/image155.wmf"/><Relationship Id="rId2" Type="http://schemas.openxmlformats.org/officeDocument/2006/relationships/image" Target="../media/image159.wmf"/><Relationship Id="rId19" Type="http://schemas.openxmlformats.org/officeDocument/2006/relationships/oleObject" Target="../embeddings/oleObject196.bin"/><Relationship Id="rId18" Type="http://schemas.openxmlformats.org/officeDocument/2006/relationships/image" Target="../media/image142.jpeg"/><Relationship Id="rId17" Type="http://schemas.openxmlformats.org/officeDocument/2006/relationships/image" Target="../media/image154.wmf"/><Relationship Id="rId16" Type="http://schemas.openxmlformats.org/officeDocument/2006/relationships/oleObject" Target="../embeddings/oleObject195.bin"/><Relationship Id="rId15" Type="http://schemas.openxmlformats.org/officeDocument/2006/relationships/image" Target="../media/image153.wmf"/><Relationship Id="rId14" Type="http://schemas.openxmlformats.org/officeDocument/2006/relationships/oleObject" Target="../embeddings/oleObject194.bin"/><Relationship Id="rId13" Type="http://schemas.openxmlformats.org/officeDocument/2006/relationships/image" Target="../media/image152.wmf"/><Relationship Id="rId12" Type="http://schemas.openxmlformats.org/officeDocument/2006/relationships/oleObject" Target="../embeddings/oleObject193.bin"/><Relationship Id="rId11" Type="http://schemas.openxmlformats.org/officeDocument/2006/relationships/image" Target="../media/image151.wmf"/><Relationship Id="rId10" Type="http://schemas.openxmlformats.org/officeDocument/2006/relationships/oleObject" Target="../embeddings/oleObject192.bin"/><Relationship Id="rId1" Type="http://schemas.openxmlformats.org/officeDocument/2006/relationships/oleObject" Target="../embeddings/oleObject18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20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30" Type="http://schemas.openxmlformats.org/officeDocument/2006/relationships/vmlDrawing" Target="../drawings/vmlDrawing2.vml"/><Relationship Id="rId3" Type="http://schemas.openxmlformats.org/officeDocument/2006/relationships/oleObject" Target="../embeddings/oleObject1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0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19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18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16.wmf"/><Relationship Id="rId2" Type="http://schemas.openxmlformats.org/officeDocument/2006/relationships/image" Target="../media/image8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2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209.bin"/><Relationship Id="rId2" Type="http://schemas.openxmlformats.org/officeDocument/2006/relationships/image" Target="../media/image166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208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wmf"/><Relationship Id="rId8" Type="http://schemas.openxmlformats.org/officeDocument/2006/relationships/oleObject" Target="../embeddings/oleObject215.bin"/><Relationship Id="rId7" Type="http://schemas.openxmlformats.org/officeDocument/2006/relationships/image" Target="../media/image143.wmf"/><Relationship Id="rId6" Type="http://schemas.openxmlformats.org/officeDocument/2006/relationships/oleObject" Target="../embeddings/oleObject214.bin"/><Relationship Id="rId5" Type="http://schemas.openxmlformats.org/officeDocument/2006/relationships/image" Target="../media/image142.jpeg"/><Relationship Id="rId4" Type="http://schemas.openxmlformats.org/officeDocument/2006/relationships/image" Target="../media/image141.jpeg"/><Relationship Id="rId3" Type="http://schemas.openxmlformats.org/officeDocument/2006/relationships/image" Target="../media/image170.jpeg"/><Relationship Id="rId2" Type="http://schemas.openxmlformats.org/officeDocument/2006/relationships/image" Target="../media/image169.wmf"/><Relationship Id="rId13" Type="http://schemas.openxmlformats.org/officeDocument/2006/relationships/vmlDrawing" Target="../drawings/vmlDrawing2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5.wmf"/><Relationship Id="rId10" Type="http://schemas.openxmlformats.org/officeDocument/2006/relationships/oleObject" Target="../embeddings/oleObject216.bin"/><Relationship Id="rId1" Type="http://schemas.openxmlformats.org/officeDocument/2006/relationships/oleObject" Target="../embeddings/oleObject213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1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172.wmf"/><Relationship Id="rId37" Type="http://schemas.openxmlformats.org/officeDocument/2006/relationships/vmlDrawing" Target="../drawings/vmlDrawing29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174.wmf"/><Relationship Id="rId34" Type="http://schemas.openxmlformats.org/officeDocument/2006/relationships/oleObject" Target="../embeddings/oleObject232.bin"/><Relationship Id="rId33" Type="http://schemas.openxmlformats.org/officeDocument/2006/relationships/image" Target="../media/image156.wmf"/><Relationship Id="rId32" Type="http://schemas.openxmlformats.org/officeDocument/2006/relationships/oleObject" Target="../embeddings/oleObject231.bin"/><Relationship Id="rId31" Type="http://schemas.openxmlformats.org/officeDocument/2006/relationships/image" Target="../media/image155.wmf"/><Relationship Id="rId30" Type="http://schemas.openxmlformats.org/officeDocument/2006/relationships/oleObject" Target="../embeddings/oleObject230.bin"/><Relationship Id="rId3" Type="http://schemas.openxmlformats.org/officeDocument/2006/relationships/oleObject" Target="../embeddings/oleObject218.bin"/><Relationship Id="rId29" Type="http://schemas.openxmlformats.org/officeDocument/2006/relationships/image" Target="../media/image142.jpeg"/><Relationship Id="rId28" Type="http://schemas.openxmlformats.org/officeDocument/2006/relationships/image" Target="../media/image150.wmf"/><Relationship Id="rId27" Type="http://schemas.openxmlformats.org/officeDocument/2006/relationships/oleObject" Target="../embeddings/oleObject229.bin"/><Relationship Id="rId26" Type="http://schemas.openxmlformats.org/officeDocument/2006/relationships/image" Target="../media/image149.wmf"/><Relationship Id="rId25" Type="http://schemas.openxmlformats.org/officeDocument/2006/relationships/oleObject" Target="../embeddings/oleObject228.bin"/><Relationship Id="rId24" Type="http://schemas.openxmlformats.org/officeDocument/2006/relationships/image" Target="../media/image148.wmf"/><Relationship Id="rId23" Type="http://schemas.openxmlformats.org/officeDocument/2006/relationships/oleObject" Target="../embeddings/oleObject227.bin"/><Relationship Id="rId22" Type="http://schemas.openxmlformats.org/officeDocument/2006/relationships/image" Target="../media/image140.jpeg"/><Relationship Id="rId21" Type="http://schemas.openxmlformats.org/officeDocument/2006/relationships/image" Target="../media/image146.wmf"/><Relationship Id="rId20" Type="http://schemas.openxmlformats.org/officeDocument/2006/relationships/oleObject" Target="../embeddings/oleObject226.bin"/><Relationship Id="rId2" Type="http://schemas.openxmlformats.org/officeDocument/2006/relationships/image" Target="../media/image171.wmf"/><Relationship Id="rId19" Type="http://schemas.openxmlformats.org/officeDocument/2006/relationships/image" Target="../media/image154.wmf"/><Relationship Id="rId18" Type="http://schemas.openxmlformats.org/officeDocument/2006/relationships/oleObject" Target="../embeddings/oleObject225.bin"/><Relationship Id="rId17" Type="http://schemas.openxmlformats.org/officeDocument/2006/relationships/image" Target="../media/image153.wmf"/><Relationship Id="rId16" Type="http://schemas.openxmlformats.org/officeDocument/2006/relationships/oleObject" Target="../embeddings/oleObject224.bin"/><Relationship Id="rId15" Type="http://schemas.openxmlformats.org/officeDocument/2006/relationships/image" Target="../media/image152.wmf"/><Relationship Id="rId14" Type="http://schemas.openxmlformats.org/officeDocument/2006/relationships/oleObject" Target="../embeddings/oleObject223.bin"/><Relationship Id="rId13" Type="http://schemas.openxmlformats.org/officeDocument/2006/relationships/image" Target="../media/image141.jpeg"/><Relationship Id="rId12" Type="http://schemas.openxmlformats.org/officeDocument/2006/relationships/image" Target="../media/image173.wmf"/><Relationship Id="rId11" Type="http://schemas.openxmlformats.org/officeDocument/2006/relationships/oleObject" Target="../embeddings/oleObject222.bin"/><Relationship Id="rId10" Type="http://schemas.openxmlformats.org/officeDocument/2006/relationships/image" Target="../media/image162.wmf"/><Relationship Id="rId1" Type="http://schemas.openxmlformats.org/officeDocument/2006/relationships/oleObject" Target="../embeddings/oleObject217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jpeg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236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176.wmf"/><Relationship Id="rId31" Type="http://schemas.openxmlformats.org/officeDocument/2006/relationships/vmlDrawing" Target="../drawings/vmlDrawing30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34.bin"/><Relationship Id="rId29" Type="http://schemas.openxmlformats.org/officeDocument/2006/relationships/image" Target="../media/image162.wmf"/><Relationship Id="rId28" Type="http://schemas.openxmlformats.org/officeDocument/2006/relationships/oleObject" Target="../embeddings/oleObject245.bin"/><Relationship Id="rId27" Type="http://schemas.openxmlformats.org/officeDocument/2006/relationships/image" Target="../media/image160.wmf"/><Relationship Id="rId26" Type="http://schemas.openxmlformats.org/officeDocument/2006/relationships/oleObject" Target="../embeddings/oleObject244.bin"/><Relationship Id="rId25" Type="http://schemas.openxmlformats.org/officeDocument/2006/relationships/image" Target="../media/image159.wmf"/><Relationship Id="rId24" Type="http://schemas.openxmlformats.org/officeDocument/2006/relationships/oleObject" Target="../embeddings/oleObject243.bin"/><Relationship Id="rId23" Type="http://schemas.openxmlformats.org/officeDocument/2006/relationships/image" Target="../media/image180.wmf"/><Relationship Id="rId22" Type="http://schemas.openxmlformats.org/officeDocument/2006/relationships/oleObject" Target="../embeddings/oleObject242.bin"/><Relationship Id="rId21" Type="http://schemas.openxmlformats.org/officeDocument/2006/relationships/image" Target="../media/image179.wmf"/><Relationship Id="rId20" Type="http://schemas.openxmlformats.org/officeDocument/2006/relationships/oleObject" Target="../embeddings/oleObject241.bin"/><Relationship Id="rId2" Type="http://schemas.openxmlformats.org/officeDocument/2006/relationships/image" Target="../media/image175.wmf"/><Relationship Id="rId19" Type="http://schemas.openxmlformats.org/officeDocument/2006/relationships/image" Target="../media/image148.wmf"/><Relationship Id="rId18" Type="http://schemas.openxmlformats.org/officeDocument/2006/relationships/oleObject" Target="../embeddings/oleObject240.bin"/><Relationship Id="rId17" Type="http://schemas.openxmlformats.org/officeDocument/2006/relationships/image" Target="../media/image145.wmf"/><Relationship Id="rId16" Type="http://schemas.openxmlformats.org/officeDocument/2006/relationships/oleObject" Target="../embeddings/oleObject239.bin"/><Relationship Id="rId15" Type="http://schemas.openxmlformats.org/officeDocument/2006/relationships/image" Target="../media/image144.wmf"/><Relationship Id="rId14" Type="http://schemas.openxmlformats.org/officeDocument/2006/relationships/oleObject" Target="../embeddings/oleObject238.bin"/><Relationship Id="rId13" Type="http://schemas.openxmlformats.org/officeDocument/2006/relationships/image" Target="../media/image143.wmf"/><Relationship Id="rId12" Type="http://schemas.openxmlformats.org/officeDocument/2006/relationships/oleObject" Target="../embeddings/oleObject237.bin"/><Relationship Id="rId11" Type="http://schemas.openxmlformats.org/officeDocument/2006/relationships/image" Target="../media/image142.jpeg"/><Relationship Id="rId10" Type="http://schemas.openxmlformats.org/officeDocument/2006/relationships/image" Target="../media/image141.jpeg"/><Relationship Id="rId1" Type="http://schemas.openxmlformats.org/officeDocument/2006/relationships/oleObject" Target="../embeddings/oleObject233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jpeg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249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176.wmf"/><Relationship Id="rId31" Type="http://schemas.openxmlformats.org/officeDocument/2006/relationships/vmlDrawing" Target="../drawings/vmlDrawing31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47.bin"/><Relationship Id="rId29" Type="http://schemas.openxmlformats.org/officeDocument/2006/relationships/image" Target="../media/image162.wmf"/><Relationship Id="rId28" Type="http://schemas.openxmlformats.org/officeDocument/2006/relationships/oleObject" Target="../embeddings/oleObject258.bin"/><Relationship Id="rId27" Type="http://schemas.openxmlformats.org/officeDocument/2006/relationships/image" Target="../media/image160.wmf"/><Relationship Id="rId26" Type="http://schemas.openxmlformats.org/officeDocument/2006/relationships/oleObject" Target="../embeddings/oleObject257.bin"/><Relationship Id="rId25" Type="http://schemas.openxmlformats.org/officeDocument/2006/relationships/image" Target="../media/image159.wmf"/><Relationship Id="rId24" Type="http://schemas.openxmlformats.org/officeDocument/2006/relationships/oleObject" Target="../embeddings/oleObject256.bin"/><Relationship Id="rId23" Type="http://schemas.openxmlformats.org/officeDocument/2006/relationships/image" Target="../media/image180.wmf"/><Relationship Id="rId22" Type="http://schemas.openxmlformats.org/officeDocument/2006/relationships/oleObject" Target="../embeddings/oleObject255.bin"/><Relationship Id="rId21" Type="http://schemas.openxmlformats.org/officeDocument/2006/relationships/image" Target="../media/image179.wmf"/><Relationship Id="rId20" Type="http://schemas.openxmlformats.org/officeDocument/2006/relationships/oleObject" Target="../embeddings/oleObject254.bin"/><Relationship Id="rId2" Type="http://schemas.openxmlformats.org/officeDocument/2006/relationships/image" Target="../media/image175.wmf"/><Relationship Id="rId19" Type="http://schemas.openxmlformats.org/officeDocument/2006/relationships/image" Target="../media/image148.wmf"/><Relationship Id="rId18" Type="http://schemas.openxmlformats.org/officeDocument/2006/relationships/oleObject" Target="../embeddings/oleObject253.bin"/><Relationship Id="rId17" Type="http://schemas.openxmlformats.org/officeDocument/2006/relationships/image" Target="../media/image145.wmf"/><Relationship Id="rId16" Type="http://schemas.openxmlformats.org/officeDocument/2006/relationships/oleObject" Target="../embeddings/oleObject252.bin"/><Relationship Id="rId15" Type="http://schemas.openxmlformats.org/officeDocument/2006/relationships/image" Target="../media/image144.wmf"/><Relationship Id="rId14" Type="http://schemas.openxmlformats.org/officeDocument/2006/relationships/oleObject" Target="../embeddings/oleObject251.bin"/><Relationship Id="rId13" Type="http://schemas.openxmlformats.org/officeDocument/2006/relationships/image" Target="../media/image143.wmf"/><Relationship Id="rId12" Type="http://schemas.openxmlformats.org/officeDocument/2006/relationships/oleObject" Target="../embeddings/oleObject250.bin"/><Relationship Id="rId11" Type="http://schemas.openxmlformats.org/officeDocument/2006/relationships/image" Target="../media/image142.jpeg"/><Relationship Id="rId10" Type="http://schemas.openxmlformats.org/officeDocument/2006/relationships/image" Target="../media/image141.jpeg"/><Relationship Id="rId1" Type="http://schemas.openxmlformats.org/officeDocument/2006/relationships/oleObject" Target="../embeddings/oleObject246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3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262.bin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261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260.bin"/><Relationship Id="rId20" Type="http://schemas.openxmlformats.org/officeDocument/2006/relationships/vmlDrawing" Target="../drawings/vmlDrawing32.vml"/><Relationship Id="rId2" Type="http://schemas.openxmlformats.org/officeDocument/2006/relationships/image" Target="../media/image18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87.wmf"/><Relationship Id="rId17" Type="http://schemas.openxmlformats.org/officeDocument/2006/relationships/oleObject" Target="../embeddings/oleObject267.bin"/><Relationship Id="rId16" Type="http://schemas.openxmlformats.org/officeDocument/2006/relationships/image" Target="../media/image186.wmf"/><Relationship Id="rId15" Type="http://schemas.openxmlformats.org/officeDocument/2006/relationships/oleObject" Target="../embeddings/oleObject266.bin"/><Relationship Id="rId14" Type="http://schemas.openxmlformats.org/officeDocument/2006/relationships/image" Target="../media/image185.wmf"/><Relationship Id="rId13" Type="http://schemas.openxmlformats.org/officeDocument/2006/relationships/oleObject" Target="../embeddings/oleObject265.bin"/><Relationship Id="rId12" Type="http://schemas.openxmlformats.org/officeDocument/2006/relationships/image" Target="../media/image184.wmf"/><Relationship Id="rId11" Type="http://schemas.openxmlformats.org/officeDocument/2006/relationships/oleObject" Target="../embeddings/oleObject264.bin"/><Relationship Id="rId10" Type="http://schemas.openxmlformats.org/officeDocument/2006/relationships/image" Target="../media/image183.wmf"/><Relationship Id="rId1" Type="http://schemas.openxmlformats.org/officeDocument/2006/relationships/oleObject" Target="../embeddings/oleObject259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2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271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70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269.bin"/><Relationship Id="rId22" Type="http://schemas.openxmlformats.org/officeDocument/2006/relationships/vmlDrawing" Target="../drawings/vmlDrawing3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87.wmf"/><Relationship Id="rId2" Type="http://schemas.openxmlformats.org/officeDocument/2006/relationships/image" Target="../media/image188.wmf"/><Relationship Id="rId19" Type="http://schemas.openxmlformats.org/officeDocument/2006/relationships/oleObject" Target="../embeddings/oleObject277.bin"/><Relationship Id="rId18" Type="http://schemas.openxmlformats.org/officeDocument/2006/relationships/image" Target="../media/image186.wmf"/><Relationship Id="rId17" Type="http://schemas.openxmlformats.org/officeDocument/2006/relationships/oleObject" Target="../embeddings/oleObject276.bin"/><Relationship Id="rId16" Type="http://schemas.openxmlformats.org/officeDocument/2006/relationships/image" Target="../media/image185.wmf"/><Relationship Id="rId15" Type="http://schemas.openxmlformats.org/officeDocument/2006/relationships/oleObject" Target="../embeddings/oleObject275.bin"/><Relationship Id="rId14" Type="http://schemas.openxmlformats.org/officeDocument/2006/relationships/image" Target="../media/image184.wmf"/><Relationship Id="rId13" Type="http://schemas.openxmlformats.org/officeDocument/2006/relationships/oleObject" Target="../embeddings/oleObject274.bin"/><Relationship Id="rId12" Type="http://schemas.openxmlformats.org/officeDocument/2006/relationships/image" Target="../media/image183.wmf"/><Relationship Id="rId11" Type="http://schemas.openxmlformats.org/officeDocument/2006/relationships/oleObject" Target="../embeddings/oleObject273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268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197.png"/><Relationship Id="rId7" Type="http://schemas.openxmlformats.org/officeDocument/2006/relationships/image" Target="../media/image196.wmf"/><Relationship Id="rId6" Type="http://schemas.openxmlformats.org/officeDocument/2006/relationships/oleObject" Target="../embeddings/oleObject280.bin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279.bin"/><Relationship Id="rId3" Type="http://schemas.openxmlformats.org/officeDocument/2006/relationships/image" Target="../media/image194.jpeg"/><Relationship Id="rId2" Type="http://schemas.openxmlformats.org/officeDocument/2006/relationships/image" Target="../media/image193.wmf"/><Relationship Id="rId12" Type="http://schemas.openxmlformats.org/officeDocument/2006/relationships/vmlDrawing" Target="../drawings/vmlDrawing3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8.wmf"/><Relationship Id="rId1" Type="http://schemas.openxmlformats.org/officeDocument/2006/relationships/oleObject" Target="../embeddings/oleObject278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5.bin"/><Relationship Id="rId8" Type="http://schemas.openxmlformats.org/officeDocument/2006/relationships/image" Target="../media/image198.wmf"/><Relationship Id="rId7" Type="http://schemas.openxmlformats.org/officeDocument/2006/relationships/oleObject" Target="../embeddings/oleObject284.bin"/><Relationship Id="rId6" Type="http://schemas.openxmlformats.org/officeDocument/2006/relationships/image" Target="../media/image197.png"/><Relationship Id="rId5" Type="http://schemas.openxmlformats.org/officeDocument/2006/relationships/image" Target="../media/image196.wmf"/><Relationship Id="rId4" Type="http://schemas.openxmlformats.org/officeDocument/2006/relationships/oleObject" Target="../embeddings/oleObject283.bin"/><Relationship Id="rId3" Type="http://schemas.openxmlformats.org/officeDocument/2006/relationships/image" Target="../media/image195.wmf"/><Relationship Id="rId2" Type="http://schemas.openxmlformats.org/officeDocument/2006/relationships/oleObject" Target="../embeddings/oleObject282.bin"/><Relationship Id="rId19" Type="http://schemas.openxmlformats.org/officeDocument/2006/relationships/vmlDrawing" Target="../drawings/vmlDrawing35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01.wmf"/><Relationship Id="rId16" Type="http://schemas.openxmlformats.org/officeDocument/2006/relationships/oleObject" Target="../embeddings/oleObject290.bin"/><Relationship Id="rId15" Type="http://schemas.openxmlformats.org/officeDocument/2006/relationships/image" Target="../media/image200.wmf"/><Relationship Id="rId14" Type="http://schemas.openxmlformats.org/officeDocument/2006/relationships/oleObject" Target="../embeddings/oleObject289.bin"/><Relationship Id="rId13" Type="http://schemas.openxmlformats.org/officeDocument/2006/relationships/oleObject" Target="../embeddings/oleObject288.bin"/><Relationship Id="rId12" Type="http://schemas.openxmlformats.org/officeDocument/2006/relationships/image" Target="../media/image199.wmf"/><Relationship Id="rId11" Type="http://schemas.openxmlformats.org/officeDocument/2006/relationships/oleObject" Target="../embeddings/oleObject287.bin"/><Relationship Id="rId10" Type="http://schemas.openxmlformats.org/officeDocument/2006/relationships/oleObject" Target="../embeddings/oleObject286.bin"/><Relationship Id="rId1" Type="http://schemas.openxmlformats.org/officeDocument/2006/relationships/image" Target="../media/image194.jpe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5.bin"/><Relationship Id="rId8" Type="http://schemas.openxmlformats.org/officeDocument/2006/relationships/image" Target="../media/image205.wmf"/><Relationship Id="rId7" Type="http://schemas.openxmlformats.org/officeDocument/2006/relationships/oleObject" Target="../embeddings/oleObject294.bin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203.wmf"/><Relationship Id="rId35" Type="http://schemas.openxmlformats.org/officeDocument/2006/relationships/vmlDrawing" Target="../drawings/vmlDrawing36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201.wmf"/><Relationship Id="rId32" Type="http://schemas.openxmlformats.org/officeDocument/2006/relationships/oleObject" Target="../embeddings/oleObject307.bin"/><Relationship Id="rId31" Type="http://schemas.openxmlformats.org/officeDocument/2006/relationships/image" Target="../media/image200.wmf"/><Relationship Id="rId30" Type="http://schemas.openxmlformats.org/officeDocument/2006/relationships/oleObject" Target="../embeddings/oleObject306.bin"/><Relationship Id="rId3" Type="http://schemas.openxmlformats.org/officeDocument/2006/relationships/oleObject" Target="../embeddings/oleObject292.bin"/><Relationship Id="rId29" Type="http://schemas.openxmlformats.org/officeDocument/2006/relationships/oleObject" Target="../embeddings/oleObject305.bin"/><Relationship Id="rId28" Type="http://schemas.openxmlformats.org/officeDocument/2006/relationships/image" Target="../media/image199.wmf"/><Relationship Id="rId27" Type="http://schemas.openxmlformats.org/officeDocument/2006/relationships/oleObject" Target="../embeddings/oleObject304.bin"/><Relationship Id="rId26" Type="http://schemas.openxmlformats.org/officeDocument/2006/relationships/oleObject" Target="../embeddings/oleObject303.bin"/><Relationship Id="rId25" Type="http://schemas.openxmlformats.org/officeDocument/2006/relationships/oleObject" Target="../embeddings/oleObject302.bin"/><Relationship Id="rId24" Type="http://schemas.openxmlformats.org/officeDocument/2006/relationships/image" Target="../media/image198.wmf"/><Relationship Id="rId23" Type="http://schemas.openxmlformats.org/officeDocument/2006/relationships/oleObject" Target="../embeddings/oleObject301.bin"/><Relationship Id="rId22" Type="http://schemas.openxmlformats.org/officeDocument/2006/relationships/image" Target="../media/image197.png"/><Relationship Id="rId21" Type="http://schemas.openxmlformats.org/officeDocument/2006/relationships/image" Target="../media/image196.wmf"/><Relationship Id="rId20" Type="http://schemas.openxmlformats.org/officeDocument/2006/relationships/oleObject" Target="../embeddings/oleObject300.bin"/><Relationship Id="rId2" Type="http://schemas.openxmlformats.org/officeDocument/2006/relationships/image" Target="../media/image202.wmf"/><Relationship Id="rId19" Type="http://schemas.openxmlformats.org/officeDocument/2006/relationships/image" Target="../media/image195.wmf"/><Relationship Id="rId18" Type="http://schemas.openxmlformats.org/officeDocument/2006/relationships/oleObject" Target="../embeddings/oleObject299.bin"/><Relationship Id="rId17" Type="http://schemas.openxmlformats.org/officeDocument/2006/relationships/image" Target="../media/image194.jpeg"/><Relationship Id="rId16" Type="http://schemas.openxmlformats.org/officeDocument/2006/relationships/image" Target="../media/image209.wmf"/><Relationship Id="rId15" Type="http://schemas.openxmlformats.org/officeDocument/2006/relationships/oleObject" Target="../embeddings/oleObject298.bin"/><Relationship Id="rId14" Type="http://schemas.openxmlformats.org/officeDocument/2006/relationships/image" Target="../media/image208.wmf"/><Relationship Id="rId13" Type="http://schemas.openxmlformats.org/officeDocument/2006/relationships/oleObject" Target="../embeddings/oleObject297.bin"/><Relationship Id="rId12" Type="http://schemas.openxmlformats.org/officeDocument/2006/relationships/image" Target="../media/image207.wmf"/><Relationship Id="rId11" Type="http://schemas.openxmlformats.org/officeDocument/2006/relationships/oleObject" Target="../embeddings/oleObject296.bin"/><Relationship Id="rId10" Type="http://schemas.openxmlformats.org/officeDocument/2006/relationships/image" Target="../media/image206.wmf"/><Relationship Id="rId1" Type="http://schemas.openxmlformats.org/officeDocument/2006/relationships/oleObject" Target="../embeddings/oleObject29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2.wmf"/><Relationship Id="rId30" Type="http://schemas.openxmlformats.org/officeDocument/2006/relationships/vmlDrawing" Target="../drawings/vmlDrawing3.vml"/><Relationship Id="rId3" Type="http://schemas.openxmlformats.org/officeDocument/2006/relationships/oleObject" Target="../embeddings/oleObject25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33.wmf"/><Relationship Id="rId27" Type="http://schemas.openxmlformats.org/officeDocument/2006/relationships/oleObject" Target="../embeddings/oleObject37.bin"/><Relationship Id="rId26" Type="http://schemas.openxmlformats.org/officeDocument/2006/relationships/image" Target="../media/image32.wmf"/><Relationship Id="rId25" Type="http://schemas.openxmlformats.org/officeDocument/2006/relationships/oleObject" Target="../embeddings/oleObject36.bin"/><Relationship Id="rId24" Type="http://schemas.openxmlformats.org/officeDocument/2006/relationships/image" Target="../media/image31.wmf"/><Relationship Id="rId23" Type="http://schemas.openxmlformats.org/officeDocument/2006/relationships/oleObject" Target="../embeddings/oleObject35.bin"/><Relationship Id="rId22" Type="http://schemas.openxmlformats.org/officeDocument/2006/relationships/image" Target="../media/image30.wmf"/><Relationship Id="rId21" Type="http://schemas.openxmlformats.org/officeDocument/2006/relationships/oleObject" Target="../embeddings/oleObject34.bin"/><Relationship Id="rId20" Type="http://schemas.openxmlformats.org/officeDocument/2006/relationships/image" Target="../media/image5.wmf"/><Relationship Id="rId2" Type="http://schemas.openxmlformats.org/officeDocument/2006/relationships/image" Target="../media/image21.wmf"/><Relationship Id="rId19" Type="http://schemas.openxmlformats.org/officeDocument/2006/relationships/oleObject" Target="../embeddings/oleObject33.bin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4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1.bin"/><Relationship Id="rId8" Type="http://schemas.openxmlformats.org/officeDocument/2006/relationships/image" Target="../media/image214.wmf"/><Relationship Id="rId7" Type="http://schemas.openxmlformats.org/officeDocument/2006/relationships/oleObject" Target="../embeddings/oleObject310.bin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309.bin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308.bin"/><Relationship Id="rId2" Type="http://schemas.openxmlformats.org/officeDocument/2006/relationships/image" Target="../media/image211.jpeg"/><Relationship Id="rId18" Type="http://schemas.openxmlformats.org/officeDocument/2006/relationships/vmlDrawing" Target="../drawings/vmlDrawing3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18.wmf"/><Relationship Id="rId15" Type="http://schemas.openxmlformats.org/officeDocument/2006/relationships/oleObject" Target="../embeddings/oleObject314.bin"/><Relationship Id="rId14" Type="http://schemas.openxmlformats.org/officeDocument/2006/relationships/image" Target="../media/image217.wmf"/><Relationship Id="rId13" Type="http://schemas.openxmlformats.org/officeDocument/2006/relationships/oleObject" Target="../embeddings/oleObject313.bin"/><Relationship Id="rId12" Type="http://schemas.openxmlformats.org/officeDocument/2006/relationships/image" Target="../media/image216.wmf"/><Relationship Id="rId11" Type="http://schemas.openxmlformats.org/officeDocument/2006/relationships/oleObject" Target="../embeddings/oleObject312.bin"/><Relationship Id="rId10" Type="http://schemas.openxmlformats.org/officeDocument/2006/relationships/image" Target="../media/image215.wmf"/><Relationship Id="rId1" Type="http://schemas.openxmlformats.org/officeDocument/2006/relationships/image" Target="../media/image210.jpe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8.bin"/><Relationship Id="rId8" Type="http://schemas.openxmlformats.org/officeDocument/2006/relationships/image" Target="../media/image222.emf"/><Relationship Id="rId7" Type="http://schemas.openxmlformats.org/officeDocument/2006/relationships/oleObject" Target="../embeddings/oleObject317.bin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316.bin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315.bin"/><Relationship Id="rId2" Type="http://schemas.openxmlformats.org/officeDocument/2006/relationships/image" Target="../media/image211.jpeg"/><Relationship Id="rId18" Type="http://schemas.openxmlformats.org/officeDocument/2006/relationships/vmlDrawing" Target="../drawings/vmlDrawing38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26.wmf"/><Relationship Id="rId15" Type="http://schemas.openxmlformats.org/officeDocument/2006/relationships/oleObject" Target="../embeddings/oleObject321.bin"/><Relationship Id="rId14" Type="http://schemas.openxmlformats.org/officeDocument/2006/relationships/image" Target="../media/image225.wmf"/><Relationship Id="rId13" Type="http://schemas.openxmlformats.org/officeDocument/2006/relationships/oleObject" Target="../embeddings/oleObject320.bin"/><Relationship Id="rId12" Type="http://schemas.openxmlformats.org/officeDocument/2006/relationships/image" Target="../media/image224.wmf"/><Relationship Id="rId11" Type="http://schemas.openxmlformats.org/officeDocument/2006/relationships/oleObject" Target="../embeddings/oleObject319.bin"/><Relationship Id="rId10" Type="http://schemas.openxmlformats.org/officeDocument/2006/relationships/image" Target="../media/image223.wmf"/><Relationship Id="rId1" Type="http://schemas.openxmlformats.org/officeDocument/2006/relationships/image" Target="../media/image219.jpe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wmf"/><Relationship Id="rId8" Type="http://schemas.openxmlformats.org/officeDocument/2006/relationships/oleObject" Target="../embeddings/oleObject325.bin"/><Relationship Id="rId7" Type="http://schemas.openxmlformats.org/officeDocument/2006/relationships/image" Target="../media/image230.wmf"/><Relationship Id="rId6" Type="http://schemas.openxmlformats.org/officeDocument/2006/relationships/oleObject" Target="../embeddings/oleObject324.bin"/><Relationship Id="rId5" Type="http://schemas.openxmlformats.org/officeDocument/2006/relationships/image" Target="../media/image229.wmf"/><Relationship Id="rId4" Type="http://schemas.openxmlformats.org/officeDocument/2006/relationships/oleObject" Target="../embeddings/oleObject323.bin"/><Relationship Id="rId3" Type="http://schemas.openxmlformats.org/officeDocument/2006/relationships/image" Target="../media/image228.wmf"/><Relationship Id="rId26" Type="http://schemas.openxmlformats.org/officeDocument/2006/relationships/notesSlide" Target="../notesSlides/notesSlide1.xml"/><Relationship Id="rId25" Type="http://schemas.openxmlformats.org/officeDocument/2006/relationships/vmlDrawing" Target="../drawings/vmlDrawing39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38.emf"/><Relationship Id="rId22" Type="http://schemas.openxmlformats.org/officeDocument/2006/relationships/oleObject" Target="../embeddings/oleObject332.bin"/><Relationship Id="rId21" Type="http://schemas.openxmlformats.org/officeDocument/2006/relationships/image" Target="../media/image237.wmf"/><Relationship Id="rId20" Type="http://schemas.openxmlformats.org/officeDocument/2006/relationships/oleObject" Target="../embeddings/oleObject331.bin"/><Relationship Id="rId2" Type="http://schemas.openxmlformats.org/officeDocument/2006/relationships/oleObject" Target="../embeddings/oleObject322.bin"/><Relationship Id="rId19" Type="http://schemas.openxmlformats.org/officeDocument/2006/relationships/image" Target="../media/image236.wmf"/><Relationship Id="rId18" Type="http://schemas.openxmlformats.org/officeDocument/2006/relationships/oleObject" Target="../embeddings/oleObject330.bin"/><Relationship Id="rId17" Type="http://schemas.openxmlformats.org/officeDocument/2006/relationships/image" Target="../media/image235.wmf"/><Relationship Id="rId16" Type="http://schemas.openxmlformats.org/officeDocument/2006/relationships/oleObject" Target="../embeddings/oleObject329.bin"/><Relationship Id="rId15" Type="http://schemas.openxmlformats.org/officeDocument/2006/relationships/image" Target="../media/image234.wmf"/><Relationship Id="rId14" Type="http://schemas.openxmlformats.org/officeDocument/2006/relationships/oleObject" Target="../embeddings/oleObject328.bin"/><Relationship Id="rId13" Type="http://schemas.openxmlformats.org/officeDocument/2006/relationships/image" Target="../media/image233.wmf"/><Relationship Id="rId12" Type="http://schemas.openxmlformats.org/officeDocument/2006/relationships/oleObject" Target="../embeddings/oleObject327.bin"/><Relationship Id="rId11" Type="http://schemas.openxmlformats.org/officeDocument/2006/relationships/image" Target="../media/image232.wmf"/><Relationship Id="rId10" Type="http://schemas.openxmlformats.org/officeDocument/2006/relationships/oleObject" Target="../embeddings/oleObject326.bin"/><Relationship Id="rId1" Type="http://schemas.openxmlformats.org/officeDocument/2006/relationships/image" Target="../media/image227.jpe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3.wmf"/><Relationship Id="rId8" Type="http://schemas.openxmlformats.org/officeDocument/2006/relationships/oleObject" Target="../embeddings/oleObject335.bin"/><Relationship Id="rId7" Type="http://schemas.openxmlformats.org/officeDocument/2006/relationships/image" Target="../media/image242.wmf"/><Relationship Id="rId6" Type="http://schemas.openxmlformats.org/officeDocument/2006/relationships/oleObject" Target="../embeddings/oleObject334.bin"/><Relationship Id="rId5" Type="http://schemas.openxmlformats.org/officeDocument/2006/relationships/image" Target="../media/image241.wmf"/><Relationship Id="rId4" Type="http://schemas.openxmlformats.org/officeDocument/2006/relationships/oleObject" Target="../embeddings/oleObject333.bin"/><Relationship Id="rId3" Type="http://schemas.openxmlformats.org/officeDocument/2006/relationships/image" Target="../media/image120.jpeg"/><Relationship Id="rId2" Type="http://schemas.openxmlformats.org/officeDocument/2006/relationships/image" Target="../media/image240.jpeg"/><Relationship Id="rId11" Type="http://schemas.openxmlformats.org/officeDocument/2006/relationships/vmlDrawing" Target="../drawings/vmlDrawing40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39.jpe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0.bin"/><Relationship Id="rId8" Type="http://schemas.openxmlformats.org/officeDocument/2006/relationships/image" Target="../media/image247.wmf"/><Relationship Id="rId7" Type="http://schemas.openxmlformats.org/officeDocument/2006/relationships/oleObject" Target="../embeddings/oleObject339.bin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338.bin"/><Relationship Id="rId4" Type="http://schemas.openxmlformats.org/officeDocument/2006/relationships/image" Target="../media/image245.wmf"/><Relationship Id="rId3" Type="http://schemas.openxmlformats.org/officeDocument/2006/relationships/oleObject" Target="../embeddings/oleObject337.bin"/><Relationship Id="rId2" Type="http://schemas.openxmlformats.org/officeDocument/2006/relationships/image" Target="../media/image244.wmf"/><Relationship Id="rId12" Type="http://schemas.openxmlformats.org/officeDocument/2006/relationships/vmlDrawing" Target="../drawings/vmlDrawing41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248.wmf"/><Relationship Id="rId1" Type="http://schemas.openxmlformats.org/officeDocument/2006/relationships/oleObject" Target="../embeddings/oleObject336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5.bin"/><Relationship Id="rId8" Type="http://schemas.openxmlformats.org/officeDocument/2006/relationships/image" Target="../media/image252.wmf"/><Relationship Id="rId7" Type="http://schemas.openxmlformats.org/officeDocument/2006/relationships/oleObject" Target="../embeddings/oleObject344.bin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343.bin"/><Relationship Id="rId4" Type="http://schemas.openxmlformats.org/officeDocument/2006/relationships/image" Target="../media/image250.wmf"/><Relationship Id="rId3" Type="http://schemas.openxmlformats.org/officeDocument/2006/relationships/oleObject" Target="../embeddings/oleObject342.bin"/><Relationship Id="rId2" Type="http://schemas.openxmlformats.org/officeDocument/2006/relationships/image" Target="../media/image249.wmf"/><Relationship Id="rId12" Type="http://schemas.openxmlformats.org/officeDocument/2006/relationships/vmlDrawing" Target="../drawings/vmlDrawing4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3.wmf"/><Relationship Id="rId1" Type="http://schemas.openxmlformats.org/officeDocument/2006/relationships/oleObject" Target="../embeddings/oleObject341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0.bin"/><Relationship Id="rId8" Type="http://schemas.openxmlformats.org/officeDocument/2006/relationships/image" Target="../media/image257.wmf"/><Relationship Id="rId7" Type="http://schemas.openxmlformats.org/officeDocument/2006/relationships/oleObject" Target="../embeddings/oleObject349.bin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348.bin"/><Relationship Id="rId4" Type="http://schemas.openxmlformats.org/officeDocument/2006/relationships/image" Target="../media/image255.wmf"/><Relationship Id="rId3" Type="http://schemas.openxmlformats.org/officeDocument/2006/relationships/oleObject" Target="../embeddings/oleObject347.bin"/><Relationship Id="rId20" Type="http://schemas.openxmlformats.org/officeDocument/2006/relationships/vmlDrawing" Target="../drawings/vmlDrawing43.vml"/><Relationship Id="rId2" Type="http://schemas.openxmlformats.org/officeDocument/2006/relationships/image" Target="../media/image25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53.wmf"/><Relationship Id="rId17" Type="http://schemas.openxmlformats.org/officeDocument/2006/relationships/oleObject" Target="../embeddings/oleObject354.bin"/><Relationship Id="rId16" Type="http://schemas.openxmlformats.org/officeDocument/2006/relationships/image" Target="../media/image252.wmf"/><Relationship Id="rId15" Type="http://schemas.openxmlformats.org/officeDocument/2006/relationships/oleObject" Target="../embeddings/oleObject353.bin"/><Relationship Id="rId14" Type="http://schemas.openxmlformats.org/officeDocument/2006/relationships/image" Target="../media/image251.wmf"/><Relationship Id="rId13" Type="http://schemas.openxmlformats.org/officeDocument/2006/relationships/oleObject" Target="../embeddings/oleObject352.bin"/><Relationship Id="rId12" Type="http://schemas.openxmlformats.org/officeDocument/2006/relationships/image" Target="../media/image250.wmf"/><Relationship Id="rId11" Type="http://schemas.openxmlformats.org/officeDocument/2006/relationships/oleObject" Target="../embeddings/oleObject351.bin"/><Relationship Id="rId10" Type="http://schemas.openxmlformats.org/officeDocument/2006/relationships/image" Target="../media/image258.wmf"/><Relationship Id="rId1" Type="http://schemas.openxmlformats.org/officeDocument/2006/relationships/oleObject" Target="../embeddings/oleObject346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62.wmf"/><Relationship Id="rId7" Type="http://schemas.openxmlformats.org/officeDocument/2006/relationships/oleObject" Target="../embeddings/oleObject358.bin"/><Relationship Id="rId6" Type="http://schemas.openxmlformats.org/officeDocument/2006/relationships/image" Target="../media/image261.wmf"/><Relationship Id="rId5" Type="http://schemas.openxmlformats.org/officeDocument/2006/relationships/oleObject" Target="../embeddings/oleObject357.bin"/><Relationship Id="rId4" Type="http://schemas.openxmlformats.org/officeDocument/2006/relationships/image" Target="../media/image260.wmf"/><Relationship Id="rId3" Type="http://schemas.openxmlformats.org/officeDocument/2006/relationships/oleObject" Target="../embeddings/oleObject356.bin"/><Relationship Id="rId2" Type="http://schemas.openxmlformats.org/officeDocument/2006/relationships/image" Target="../media/image259.wmf"/><Relationship Id="rId10" Type="http://schemas.openxmlformats.org/officeDocument/2006/relationships/vmlDrawing" Target="../drawings/vmlDrawing44.vml"/><Relationship Id="rId1" Type="http://schemas.openxmlformats.org/officeDocument/2006/relationships/oleObject" Target="../embeddings/oleObject355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3.bin"/><Relationship Id="rId8" Type="http://schemas.openxmlformats.org/officeDocument/2006/relationships/image" Target="../media/image266.wmf"/><Relationship Id="rId7" Type="http://schemas.openxmlformats.org/officeDocument/2006/relationships/oleObject" Target="../embeddings/oleObject362.bin"/><Relationship Id="rId6" Type="http://schemas.openxmlformats.org/officeDocument/2006/relationships/image" Target="../media/image265.wmf"/><Relationship Id="rId5" Type="http://schemas.openxmlformats.org/officeDocument/2006/relationships/oleObject" Target="../embeddings/oleObject361.bin"/><Relationship Id="rId4" Type="http://schemas.openxmlformats.org/officeDocument/2006/relationships/image" Target="../media/image264.wmf"/><Relationship Id="rId3" Type="http://schemas.openxmlformats.org/officeDocument/2006/relationships/oleObject" Target="../embeddings/oleObject360.bin"/><Relationship Id="rId2" Type="http://schemas.openxmlformats.org/officeDocument/2006/relationships/image" Target="../media/image263.wmf"/><Relationship Id="rId12" Type="http://schemas.openxmlformats.org/officeDocument/2006/relationships/vmlDrawing" Target="../drawings/vmlDrawing4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67.wmf"/><Relationship Id="rId1" Type="http://schemas.openxmlformats.org/officeDocument/2006/relationships/oleObject" Target="../embeddings/oleObject35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4.wmf"/><Relationship Id="rId19" Type="http://schemas.openxmlformats.org/officeDocument/2006/relationships/vmlDrawing" Target="../drawings/vmlDrawing4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4.xml"/><Relationship Id="rId16" Type="http://schemas.openxmlformats.org/officeDocument/2006/relationships/image" Target="../media/image17.wmf"/><Relationship Id="rId15" Type="http://schemas.openxmlformats.org/officeDocument/2006/relationships/oleObject" Target="../embeddings/oleObject44.bin"/><Relationship Id="rId14" Type="http://schemas.openxmlformats.org/officeDocument/2006/relationships/tags" Target="../tags/tag3.xml"/><Relationship Id="rId13" Type="http://schemas.openxmlformats.org/officeDocument/2006/relationships/image" Target="../media/image36.png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oleObject" Target="../embeddings/oleObject43.bin"/><Relationship Id="rId1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6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47.w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46.wmf"/><Relationship Id="rId2" Type="http://schemas.openxmlformats.org/officeDocument/2006/relationships/image" Target="../media/image37.w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48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2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29575" cy="1470025"/>
          </a:xfrm>
          <a:noFill/>
          <a:ln>
            <a:noFill/>
          </a:ln>
        </p:spPr>
        <p:txBody>
          <a:bodyPr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4-2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力矩 转动定律 转动惯量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2" name="Rectangle 2"/>
          <p:cNvSpPr/>
          <p:nvPr/>
        </p:nvSpPr>
        <p:spPr>
          <a:xfrm>
            <a:off x="700088" y="3341688"/>
            <a:ext cx="3657600" cy="2819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8203" name="Freeform 3"/>
          <p:cNvSpPr/>
          <p:nvPr/>
        </p:nvSpPr>
        <p:spPr>
          <a:xfrm>
            <a:off x="2376488" y="4321175"/>
            <a:ext cx="1389062" cy="1392238"/>
          </a:xfrm>
          <a:custGeom>
            <a:avLst/>
            <a:gdLst>
              <a:gd name="txL" fmla="*/ 0 w 875"/>
              <a:gd name="txT" fmla="*/ 0 h 877"/>
              <a:gd name="txR" fmla="*/ 875 w 875"/>
              <a:gd name="txB" fmla="*/ 877 h 877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875" h="877">
                <a:moveTo>
                  <a:pt x="0" y="864"/>
                </a:moveTo>
                <a:cubicBezTo>
                  <a:pt x="292" y="877"/>
                  <a:pt x="582" y="864"/>
                  <a:pt x="875" y="864"/>
                </a:cubicBezTo>
                <a:lnTo>
                  <a:pt x="576" y="672"/>
                </a:lnTo>
                <a:lnTo>
                  <a:pt x="420" y="534"/>
                </a:lnTo>
                <a:lnTo>
                  <a:pt x="336" y="336"/>
                </a:lnTo>
                <a:lnTo>
                  <a:pt x="288" y="0"/>
                </a:lnTo>
                <a:lnTo>
                  <a:pt x="0" y="0"/>
                </a:lnTo>
                <a:lnTo>
                  <a:pt x="0" y="864"/>
                </a:lnTo>
                <a:close/>
              </a:path>
            </a:pathLst>
          </a:custGeom>
          <a:solidFill>
            <a:schemeClr val="bg2">
              <a:alpha val="50195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04" name="Line 4"/>
          <p:cNvSpPr/>
          <p:nvPr/>
        </p:nvSpPr>
        <p:spPr>
          <a:xfrm flipV="1">
            <a:off x="1157288" y="5678488"/>
            <a:ext cx="2971800" cy="142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5" name="Text Box 5"/>
          <p:cNvSpPr txBox="1"/>
          <p:nvPr/>
        </p:nvSpPr>
        <p:spPr>
          <a:xfrm>
            <a:off x="3671888" y="5630863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Q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6" name="Text Box 6"/>
          <p:cNvSpPr txBox="1"/>
          <p:nvPr/>
        </p:nvSpPr>
        <p:spPr>
          <a:xfrm>
            <a:off x="2416175" y="3222625"/>
            <a:ext cx="387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y</a:t>
            </a:r>
            <a:endParaRPr lang="en-US" altLang="zh-CN" sz="36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7" name="Line 7"/>
          <p:cNvSpPr/>
          <p:nvPr/>
        </p:nvSpPr>
        <p:spPr>
          <a:xfrm>
            <a:off x="2376488" y="3863975"/>
            <a:ext cx="0" cy="1828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8" name="Line 8"/>
          <p:cNvSpPr/>
          <p:nvPr/>
        </p:nvSpPr>
        <p:spPr>
          <a:xfrm>
            <a:off x="2376488" y="4321175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9" name="Line 9"/>
          <p:cNvSpPr/>
          <p:nvPr/>
        </p:nvSpPr>
        <p:spPr>
          <a:xfrm flipV="1">
            <a:off x="2376488" y="355917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210" name="Freeform 10"/>
          <p:cNvSpPr/>
          <p:nvPr/>
        </p:nvSpPr>
        <p:spPr>
          <a:xfrm>
            <a:off x="1236663" y="4422775"/>
            <a:ext cx="1139825" cy="1588"/>
          </a:xfrm>
          <a:custGeom>
            <a:avLst/>
            <a:gdLst>
              <a:gd name="txL" fmla="*/ 0 w 718"/>
              <a:gd name="txT" fmla="*/ 0 h 1"/>
              <a:gd name="txR" fmla="*/ 718 w 718"/>
              <a:gd name="txB" fmla="*/ 1 h 1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718" h="1">
                <a:moveTo>
                  <a:pt x="0" y="1"/>
                </a:moveTo>
                <a:lnTo>
                  <a:pt x="718" y="0"/>
                </a:lnTo>
              </a:path>
            </a:pathLst>
          </a:custGeom>
          <a:noFill/>
          <a:ln w="3810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11" name="Freeform 11"/>
          <p:cNvSpPr/>
          <p:nvPr/>
        </p:nvSpPr>
        <p:spPr>
          <a:xfrm>
            <a:off x="1193800" y="4781550"/>
            <a:ext cx="203200" cy="1588"/>
          </a:xfrm>
          <a:custGeom>
            <a:avLst/>
            <a:gdLst>
              <a:gd name="txL" fmla="*/ 0 w 128"/>
              <a:gd name="txT" fmla="*/ 0 h 1"/>
              <a:gd name="txR" fmla="*/ 128 w 128"/>
              <a:gd name="txB" fmla="*/ 1 h 1"/>
            </a:gdLst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28" h="1">
                <a:moveTo>
                  <a:pt x="0" y="0"/>
                </a:moveTo>
                <a:lnTo>
                  <a:pt x="128" y="0"/>
                </a:lnTo>
              </a:path>
            </a:pathLst>
          </a:custGeom>
          <a:noFill/>
          <a:ln w="952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12" name="Line 12"/>
          <p:cNvSpPr/>
          <p:nvPr/>
        </p:nvSpPr>
        <p:spPr>
          <a:xfrm>
            <a:off x="1462088" y="4778375"/>
            <a:ext cx="2286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3" name="Line 13"/>
          <p:cNvSpPr/>
          <p:nvPr/>
        </p:nvSpPr>
        <p:spPr>
          <a:xfrm>
            <a:off x="1995488" y="4778375"/>
            <a:ext cx="2286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4" name="Line 14"/>
          <p:cNvSpPr/>
          <p:nvPr/>
        </p:nvSpPr>
        <p:spPr>
          <a:xfrm>
            <a:off x="1233488" y="4930775"/>
            <a:ext cx="4572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5" name="Line 15"/>
          <p:cNvSpPr/>
          <p:nvPr/>
        </p:nvSpPr>
        <p:spPr>
          <a:xfrm>
            <a:off x="1843088" y="4930775"/>
            <a:ext cx="3048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6" name="Line 16"/>
          <p:cNvSpPr/>
          <p:nvPr/>
        </p:nvSpPr>
        <p:spPr>
          <a:xfrm flipV="1">
            <a:off x="1233488" y="5159375"/>
            <a:ext cx="381000" cy="14288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7" name="Line 17"/>
          <p:cNvSpPr/>
          <p:nvPr/>
        </p:nvSpPr>
        <p:spPr>
          <a:xfrm>
            <a:off x="1766888" y="5159375"/>
            <a:ext cx="2286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8" name="Line 18"/>
          <p:cNvSpPr/>
          <p:nvPr/>
        </p:nvSpPr>
        <p:spPr>
          <a:xfrm flipV="1">
            <a:off x="2147888" y="5159375"/>
            <a:ext cx="152400" cy="14288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9" name="Line 19"/>
          <p:cNvSpPr/>
          <p:nvPr/>
        </p:nvSpPr>
        <p:spPr>
          <a:xfrm>
            <a:off x="1538288" y="5357813"/>
            <a:ext cx="2286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0" name="Freeform 20"/>
          <p:cNvSpPr/>
          <p:nvPr/>
        </p:nvSpPr>
        <p:spPr>
          <a:xfrm>
            <a:off x="1995488" y="5353050"/>
            <a:ext cx="271462" cy="6350"/>
          </a:xfrm>
          <a:custGeom>
            <a:avLst/>
            <a:gdLst>
              <a:gd name="txL" fmla="*/ 0 w 171"/>
              <a:gd name="txT" fmla="*/ 0 h 4"/>
              <a:gd name="txR" fmla="*/ 171 w 171"/>
              <a:gd name="txB" fmla="*/ 4 h 4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171" h="4">
                <a:moveTo>
                  <a:pt x="0" y="4"/>
                </a:moveTo>
                <a:lnTo>
                  <a:pt x="171" y="0"/>
                </a:lnTo>
              </a:path>
            </a:pathLst>
          </a:custGeom>
          <a:noFill/>
          <a:ln w="952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21" name="Line 21"/>
          <p:cNvSpPr/>
          <p:nvPr/>
        </p:nvSpPr>
        <p:spPr>
          <a:xfrm>
            <a:off x="1157288" y="5540375"/>
            <a:ext cx="1524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2" name="Line 22"/>
          <p:cNvSpPr/>
          <p:nvPr/>
        </p:nvSpPr>
        <p:spPr>
          <a:xfrm>
            <a:off x="1690688" y="5540375"/>
            <a:ext cx="1524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3" name="Line 23"/>
          <p:cNvSpPr/>
          <p:nvPr/>
        </p:nvSpPr>
        <p:spPr>
          <a:xfrm flipV="1">
            <a:off x="1995488" y="5540375"/>
            <a:ext cx="228600" cy="14288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4" name="Text Box 24"/>
          <p:cNvSpPr txBox="1"/>
          <p:nvPr/>
        </p:nvSpPr>
        <p:spPr>
          <a:xfrm>
            <a:off x="2071688" y="5630863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O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5" name="Freeform 25"/>
          <p:cNvSpPr/>
          <p:nvPr/>
        </p:nvSpPr>
        <p:spPr>
          <a:xfrm>
            <a:off x="2833688" y="4321175"/>
            <a:ext cx="990600" cy="1371600"/>
          </a:xfrm>
          <a:custGeom>
            <a:avLst/>
            <a:gdLst>
              <a:gd name="txL" fmla="*/ 0 w 624"/>
              <a:gd name="txT" fmla="*/ 0 h 864"/>
              <a:gd name="txR" fmla="*/ 624 w 624"/>
              <a:gd name="txB" fmla="*/ 864 h 864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624" h="864">
                <a:moveTo>
                  <a:pt x="0" y="0"/>
                </a:moveTo>
                <a:cubicBezTo>
                  <a:pt x="20" y="192"/>
                  <a:pt x="40" y="384"/>
                  <a:pt x="144" y="528"/>
                </a:cubicBezTo>
                <a:cubicBezTo>
                  <a:pt x="248" y="672"/>
                  <a:pt x="436" y="768"/>
                  <a:pt x="624" y="864"/>
                </a:cubicBez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26" name="Line 26"/>
          <p:cNvSpPr/>
          <p:nvPr/>
        </p:nvSpPr>
        <p:spPr>
          <a:xfrm>
            <a:off x="1157288" y="5357813"/>
            <a:ext cx="1524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7" name="Line 27"/>
          <p:cNvSpPr/>
          <p:nvPr/>
        </p:nvSpPr>
        <p:spPr>
          <a:xfrm>
            <a:off x="2376488" y="4321175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8" name="Freeform 28"/>
          <p:cNvSpPr/>
          <p:nvPr/>
        </p:nvSpPr>
        <p:spPr>
          <a:xfrm>
            <a:off x="1236663" y="4567238"/>
            <a:ext cx="420687" cy="3175"/>
          </a:xfrm>
          <a:custGeom>
            <a:avLst/>
            <a:gdLst>
              <a:gd name="txL" fmla="*/ 0 w 265"/>
              <a:gd name="txT" fmla="*/ 0 h 2"/>
              <a:gd name="txR" fmla="*/ 265 w 265"/>
              <a:gd name="txB" fmla="*/ 2 h 2"/>
            </a:gdLst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265" h="2">
                <a:moveTo>
                  <a:pt x="0" y="2"/>
                </a:moveTo>
                <a:lnTo>
                  <a:pt x="265" y="0"/>
                </a:lnTo>
              </a:path>
            </a:pathLst>
          </a:custGeom>
          <a:noFill/>
          <a:ln w="9525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29" name="Line 29"/>
          <p:cNvSpPr/>
          <p:nvPr/>
        </p:nvSpPr>
        <p:spPr>
          <a:xfrm>
            <a:off x="1809750" y="4565650"/>
            <a:ext cx="2286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0" name="Line 30"/>
          <p:cNvSpPr/>
          <p:nvPr/>
        </p:nvSpPr>
        <p:spPr>
          <a:xfrm flipV="1">
            <a:off x="2190750" y="4565650"/>
            <a:ext cx="152400" cy="14288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1" name="Line 31"/>
          <p:cNvSpPr/>
          <p:nvPr/>
        </p:nvSpPr>
        <p:spPr>
          <a:xfrm>
            <a:off x="2914650" y="4675188"/>
            <a:ext cx="10255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232" name="Line 32"/>
          <p:cNvSpPr/>
          <p:nvPr/>
        </p:nvSpPr>
        <p:spPr>
          <a:xfrm>
            <a:off x="2914650" y="4808538"/>
            <a:ext cx="10255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233" name="Freeform 33"/>
          <p:cNvSpPr/>
          <p:nvPr/>
        </p:nvSpPr>
        <p:spPr>
          <a:xfrm>
            <a:off x="3787775" y="4789488"/>
            <a:ext cx="7938" cy="885825"/>
          </a:xfrm>
          <a:custGeom>
            <a:avLst/>
            <a:gdLst>
              <a:gd name="txL" fmla="*/ 0 w 5"/>
              <a:gd name="txT" fmla="*/ 0 h 558"/>
              <a:gd name="txR" fmla="*/ 5 w 5"/>
              <a:gd name="txB" fmla="*/ 558 h 558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rect l="txL" t="txT" r="txR" b="txB"/>
            <a:pathLst>
              <a:path w="5" h="558">
                <a:moveTo>
                  <a:pt x="0" y="0"/>
                </a:moveTo>
                <a:lnTo>
                  <a:pt x="5" y="558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sm" len="lg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8234" name="Text Box 34"/>
          <p:cNvSpPr txBox="1"/>
          <p:nvPr/>
        </p:nvSpPr>
        <p:spPr>
          <a:xfrm>
            <a:off x="3500438" y="4913313"/>
            <a:ext cx="3413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y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5" name="Line 35"/>
          <p:cNvSpPr/>
          <p:nvPr/>
        </p:nvSpPr>
        <p:spPr>
          <a:xfrm>
            <a:off x="3911600" y="4308475"/>
            <a:ext cx="0" cy="381000"/>
          </a:xfrm>
          <a:prstGeom prst="line">
            <a:avLst/>
          </a:prstGeom>
          <a:ln w="19050" cap="flat" cmpd="sng">
            <a:solidFill>
              <a:srgbClr val="CC00CC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236" name="Line 36"/>
          <p:cNvSpPr/>
          <p:nvPr/>
        </p:nvSpPr>
        <p:spPr>
          <a:xfrm flipV="1">
            <a:off x="3911600" y="4797425"/>
            <a:ext cx="0" cy="304800"/>
          </a:xfrm>
          <a:prstGeom prst="line">
            <a:avLst/>
          </a:prstGeom>
          <a:ln w="19050" cap="flat" cmpd="sng">
            <a:solidFill>
              <a:srgbClr val="CC00CC"/>
            </a:solidFill>
            <a:prstDash val="solid"/>
            <a:headEnd type="none" w="med" len="med"/>
            <a:tailEnd type="triangle" w="sm" len="lg"/>
          </a:ln>
        </p:spPr>
      </p:sp>
      <p:graphicFrame>
        <p:nvGraphicFramePr>
          <p:cNvPr id="8194" name="Object 37"/>
          <p:cNvGraphicFramePr>
            <a:graphicFrameLocks noChangeAspect="1"/>
          </p:cNvGraphicFramePr>
          <p:nvPr/>
        </p:nvGraphicFramePr>
        <p:xfrm>
          <a:off x="3967163" y="4532313"/>
          <a:ext cx="412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190500" imgH="203200" progId="Equation.3">
                  <p:embed/>
                </p:oleObj>
              </mc:Choice>
              <mc:Fallback>
                <p:oleObj name="" r:id="rId1" imgW="190500" imgH="203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67163" y="4532313"/>
                        <a:ext cx="4127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7" name="Line 38"/>
          <p:cNvSpPr/>
          <p:nvPr/>
        </p:nvSpPr>
        <p:spPr>
          <a:xfrm>
            <a:off x="1638300" y="4721225"/>
            <a:ext cx="731838" cy="0"/>
          </a:xfrm>
          <a:prstGeom prst="line">
            <a:avLst/>
          </a:prstGeom>
          <a:ln w="38100" cap="flat" cmpd="sng">
            <a:solidFill>
              <a:srgbClr val="990099"/>
            </a:solidFill>
            <a:prstDash val="solid"/>
            <a:headEnd type="none" w="med" len="med"/>
            <a:tailEnd type="triangle" w="sm" len="lg"/>
          </a:ln>
        </p:spPr>
      </p:sp>
      <p:graphicFrame>
        <p:nvGraphicFramePr>
          <p:cNvPr id="8195" name="Object 39"/>
          <p:cNvGraphicFramePr>
            <a:graphicFrameLocks noChangeAspect="1"/>
          </p:cNvGraphicFramePr>
          <p:nvPr/>
        </p:nvGraphicFramePr>
        <p:xfrm>
          <a:off x="1647825" y="4787900"/>
          <a:ext cx="476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228600" imgH="203200" progId="Equation.3">
                  <p:embed/>
                </p:oleObj>
              </mc:Choice>
              <mc:Fallback>
                <p:oleObj name="" r:id="rId3" imgW="228600" imgH="203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825" y="4787900"/>
                        <a:ext cx="476250" cy="441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8" name="Text Box 40"/>
          <p:cNvSpPr txBox="1"/>
          <p:nvPr/>
        </p:nvSpPr>
        <p:spPr>
          <a:xfrm>
            <a:off x="896938" y="478155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h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9" name="Line 41"/>
          <p:cNvSpPr/>
          <p:nvPr/>
        </p:nvSpPr>
        <p:spPr>
          <a:xfrm>
            <a:off x="1331913" y="4410075"/>
            <a:ext cx="0" cy="13144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</p:sp>
      <p:graphicFrame>
        <p:nvGraphicFramePr>
          <p:cNvPr id="12330" name="Object 42"/>
          <p:cNvGraphicFramePr>
            <a:graphicFrameLocks noChangeAspect="1"/>
          </p:cNvGraphicFramePr>
          <p:nvPr/>
        </p:nvGraphicFramePr>
        <p:xfrm>
          <a:off x="5411788" y="1833563"/>
          <a:ext cx="20399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" imgW="698500" imgH="203200" progId="Equation.3">
                  <p:embed/>
                </p:oleObj>
              </mc:Choice>
              <mc:Fallback>
                <p:oleObj name="" r:id="rId5" imgW="698500" imgH="2032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1788" y="1833563"/>
                        <a:ext cx="2039937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/>
          <p:cNvGrpSpPr/>
          <p:nvPr/>
        </p:nvGrpSpPr>
        <p:grpSpPr>
          <a:xfrm>
            <a:off x="755650" y="1765300"/>
            <a:ext cx="4800600" cy="611188"/>
            <a:chOff x="192" y="1253"/>
            <a:chExt cx="3024" cy="385"/>
          </a:xfrm>
        </p:grpSpPr>
        <p:sp>
          <p:nvSpPr>
            <p:cNvPr id="8242" name="Text Box 44"/>
            <p:cNvSpPr txBox="1"/>
            <p:nvPr/>
          </p:nvSpPr>
          <p:spPr>
            <a:xfrm>
              <a:off x="253" y="1273"/>
              <a:ext cx="29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对通过点</a:t>
              </a:r>
              <a:r>
                <a: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的轴的力矩</a:t>
              </a:r>
              <a:endPara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1" name="Object 45"/>
            <p:cNvGraphicFramePr>
              <a:graphicFrameLocks noChangeAspect="1"/>
            </p:cNvGraphicFramePr>
            <p:nvPr/>
          </p:nvGraphicFramePr>
          <p:xfrm>
            <a:off x="192" y="1253"/>
            <a:ext cx="43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7" imgW="228600" imgH="203200" progId="Equation.3">
                    <p:embed/>
                  </p:oleObj>
                </mc:Choice>
                <mc:Fallback>
                  <p:oleObj name="" r:id="rId7" imgW="228600" imgH="2032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" y="1253"/>
                          <a:ext cx="43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7" name="Object 46"/>
          <p:cNvGraphicFramePr>
            <a:graphicFrameLocks noChangeAspect="1"/>
          </p:cNvGraphicFramePr>
          <p:nvPr/>
        </p:nvGraphicFramePr>
        <p:xfrm>
          <a:off x="1670050" y="1085850"/>
          <a:ext cx="47736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8" imgW="1587500" imgH="228600" progId="Equation.3">
                  <p:embed/>
                </p:oleObj>
              </mc:Choice>
              <mc:Fallback>
                <p:oleObj name="" r:id="rId8" imgW="1587500" imgH="228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70050" y="1085850"/>
                        <a:ext cx="4773613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5" name="Object 47"/>
          <p:cNvGraphicFramePr>
            <a:graphicFrameLocks noGrp="1" noChangeAspect="1"/>
          </p:cNvGraphicFramePr>
          <p:nvPr>
            <p:ph/>
          </p:nvPr>
        </p:nvGraphicFramePr>
        <p:xfrm>
          <a:off x="1719263" y="2281238"/>
          <a:ext cx="54451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1790700" imgH="330200" progId="Equation.3">
                  <p:embed/>
                </p:oleObj>
              </mc:Choice>
              <mc:Fallback>
                <p:oleObj name="" r:id="rId10" imgW="1790700" imgH="3302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19263" y="2281238"/>
                        <a:ext cx="5445125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6" name="Object 48"/>
          <p:cNvGraphicFramePr>
            <a:graphicFrameLocks noChangeAspect="1"/>
          </p:cNvGraphicFramePr>
          <p:nvPr/>
        </p:nvGraphicFramePr>
        <p:xfrm>
          <a:off x="4503738" y="3249613"/>
          <a:ext cx="395763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2" imgW="1307465" imgH="393700" progId="Equation.3">
                  <p:embed/>
                </p:oleObj>
              </mc:Choice>
              <mc:Fallback>
                <p:oleObj name="" r:id="rId12" imgW="1307465" imgH="3937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03738" y="3249613"/>
                        <a:ext cx="3957637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7" name="Text Box 49"/>
          <p:cNvSpPr txBox="1"/>
          <p:nvPr/>
        </p:nvSpPr>
        <p:spPr>
          <a:xfrm>
            <a:off x="4572000" y="4532313"/>
            <a:ext cx="35194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代入数据，得：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338" name="Object 50"/>
          <p:cNvGraphicFramePr>
            <a:graphicFrameLocks noChangeAspect="1"/>
          </p:cNvGraphicFramePr>
          <p:nvPr/>
        </p:nvGraphicFramePr>
        <p:xfrm>
          <a:off x="4654550" y="5281613"/>
          <a:ext cx="36242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4" imgW="1282700" imgH="215900" progId="Equation.3">
                  <p:embed/>
                </p:oleObj>
              </mc:Choice>
              <mc:Fallback>
                <p:oleObj name="" r:id="rId14" imgW="1282700" imgH="215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54550" y="5281613"/>
                        <a:ext cx="3624263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31" name="Group 2"/>
          <p:cNvGrpSpPr/>
          <p:nvPr/>
        </p:nvGrpSpPr>
        <p:grpSpPr>
          <a:xfrm>
            <a:off x="4895850" y="980440"/>
            <a:ext cx="3886200" cy="2743200"/>
            <a:chOff x="3024" y="624"/>
            <a:chExt cx="2448" cy="1728"/>
          </a:xfrm>
        </p:grpSpPr>
        <p:grpSp>
          <p:nvGrpSpPr>
            <p:cNvPr id="9246" name="Group 3"/>
            <p:cNvGrpSpPr/>
            <p:nvPr/>
          </p:nvGrpSpPr>
          <p:grpSpPr>
            <a:xfrm>
              <a:off x="3216" y="624"/>
              <a:ext cx="2160" cy="1680"/>
              <a:chOff x="3216" y="624"/>
              <a:chExt cx="2160" cy="1680"/>
            </a:xfrm>
          </p:grpSpPr>
          <p:sp>
            <p:nvSpPr>
              <p:cNvPr id="9248" name="Line 4"/>
              <p:cNvSpPr/>
              <p:nvPr/>
            </p:nvSpPr>
            <p:spPr>
              <a:xfrm>
                <a:off x="3840" y="2075"/>
                <a:ext cx="0" cy="22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9" name="AutoShape 5"/>
              <p:cNvSpPr/>
              <p:nvPr/>
            </p:nvSpPr>
            <p:spPr>
              <a:xfrm>
                <a:off x="3216" y="1056"/>
                <a:ext cx="2160" cy="1104"/>
              </a:xfrm>
              <a:prstGeom prst="parallelogram">
                <a:avLst>
                  <a:gd name="adj" fmla="val 48913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7DBFF"/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33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9250" name="Line 6"/>
              <p:cNvSpPr/>
              <p:nvPr/>
            </p:nvSpPr>
            <p:spPr>
              <a:xfrm>
                <a:off x="3840" y="624"/>
                <a:ext cx="0" cy="9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triangle" w="sm" len="lg"/>
                <a:tailEnd type="none" w="med" len="med"/>
              </a:ln>
            </p:spPr>
          </p:sp>
          <p:sp>
            <p:nvSpPr>
              <p:cNvPr id="9251" name="Oval 7"/>
              <p:cNvSpPr/>
              <p:nvPr/>
            </p:nvSpPr>
            <p:spPr>
              <a:xfrm>
                <a:off x="4272" y="1653"/>
                <a:ext cx="144" cy="141"/>
              </a:xfrm>
              <a:prstGeom prst="ellipse">
                <a:avLst/>
              </a:prstGeom>
              <a:gradFill rotWithShape="0">
                <a:gsLst>
                  <a:gs pos="0">
                    <a:srgbClr val="FFCC66"/>
                  </a:gs>
                  <a:gs pos="100000">
                    <a:srgbClr val="A98744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9252" name="Line 8"/>
              <p:cNvSpPr/>
              <p:nvPr/>
            </p:nvSpPr>
            <p:spPr>
              <a:xfrm>
                <a:off x="3840" y="1560"/>
                <a:ext cx="480" cy="1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9253" name="Text Box 9"/>
              <p:cNvSpPr txBox="1"/>
              <p:nvPr/>
            </p:nvSpPr>
            <p:spPr>
              <a:xfrm>
                <a:off x="3600" y="1475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latin typeface="Times New Roman" panose="02020603050405020304" pitchFamily="18" charset="0"/>
                  </a:rPr>
                  <a:t>O</a:t>
                </a:r>
                <a:endParaRPr lang="en-US" altLang="zh-CN" sz="2800" i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9228" name="Object 10"/>
              <p:cNvGraphicFramePr>
                <a:graphicFrameLocks noChangeAspect="1"/>
              </p:cNvGraphicFramePr>
              <p:nvPr/>
            </p:nvGraphicFramePr>
            <p:xfrm>
              <a:off x="3921" y="1607"/>
              <a:ext cx="239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1" imgW="127000" imgH="152400" progId="Equation.3">
                      <p:embed/>
                    </p:oleObj>
                  </mc:Choice>
                  <mc:Fallback>
                    <p:oleObj name="" r:id="rId1" imgW="127000" imgH="1524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921" y="1607"/>
                            <a:ext cx="239" cy="2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4" name="Freeform 11"/>
              <p:cNvSpPr/>
              <p:nvPr/>
            </p:nvSpPr>
            <p:spPr>
              <a:xfrm>
                <a:off x="3699" y="1077"/>
                <a:ext cx="765" cy="857"/>
              </a:xfrm>
              <a:custGeom>
                <a:avLst/>
                <a:gdLst>
                  <a:gd name="txL" fmla="*/ 0 w 765"/>
                  <a:gd name="txT" fmla="*/ 0 h 857"/>
                  <a:gd name="txR" fmla="*/ 765 w 765"/>
                  <a:gd name="txB" fmla="*/ 857 h 857"/>
                </a:gdLst>
                <a:ahLst/>
                <a:cxnLst>
                  <a:cxn ang="0">
                    <a:pos x="0" y="830"/>
                  </a:cxn>
                  <a:cxn ang="0">
                    <a:pos x="306" y="830"/>
                  </a:cxn>
                  <a:cxn ang="0">
                    <a:pos x="612" y="667"/>
                  </a:cxn>
                  <a:cxn ang="0">
                    <a:pos x="757" y="288"/>
                  </a:cxn>
                  <a:cxn ang="0">
                    <a:pos x="661" y="0"/>
                  </a:cxn>
                </a:cxnLst>
                <a:rect l="txL" t="txT" r="txR" b="txB"/>
                <a:pathLst>
                  <a:path w="765" h="857">
                    <a:moveTo>
                      <a:pt x="0" y="830"/>
                    </a:moveTo>
                    <a:cubicBezTo>
                      <a:pt x="102" y="843"/>
                      <a:pt x="204" y="857"/>
                      <a:pt x="306" y="830"/>
                    </a:cubicBezTo>
                    <a:cubicBezTo>
                      <a:pt x="408" y="803"/>
                      <a:pt x="537" y="757"/>
                      <a:pt x="612" y="667"/>
                    </a:cubicBezTo>
                    <a:cubicBezTo>
                      <a:pt x="687" y="577"/>
                      <a:pt x="749" y="399"/>
                      <a:pt x="757" y="288"/>
                    </a:cubicBezTo>
                    <a:cubicBezTo>
                      <a:pt x="765" y="177"/>
                      <a:pt x="681" y="60"/>
                      <a:pt x="661" y="0"/>
                    </a:cubicBezTo>
                  </a:path>
                </a:pathLst>
              </a:custGeom>
              <a:noFill/>
              <a:ln w="28575" cap="flat" cmpd="sng">
                <a:solidFill>
                  <a:srgbClr val="0000FF">
                    <a:alpha val="100000"/>
                  </a:srgb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9229" name="Object 12"/>
              <p:cNvGraphicFramePr>
                <a:graphicFrameLocks noChangeAspect="1"/>
              </p:cNvGraphicFramePr>
              <p:nvPr/>
            </p:nvGraphicFramePr>
            <p:xfrm>
              <a:off x="4224" y="1794"/>
              <a:ext cx="192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3" imgW="228600" imgH="190500" progId="Equation.3">
                      <p:embed/>
                    </p:oleObj>
                  </mc:Choice>
                  <mc:Fallback>
                    <p:oleObj name="" r:id="rId3" imgW="228600" imgH="1905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224" y="1794"/>
                            <a:ext cx="192" cy="1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0" name="Object 13"/>
              <p:cNvGraphicFramePr>
                <a:graphicFrameLocks noChangeAspect="1"/>
              </p:cNvGraphicFramePr>
              <p:nvPr/>
            </p:nvGraphicFramePr>
            <p:xfrm>
              <a:off x="3840" y="671"/>
              <a:ext cx="244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5" imgW="165100" imgH="165100" progId="Equation.3">
                      <p:embed/>
                    </p:oleObj>
                  </mc:Choice>
                  <mc:Fallback>
                    <p:oleObj name="" r:id="rId5" imgW="165100" imgH="1651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840" y="671"/>
                            <a:ext cx="244" cy="2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47" name="Rectangle 14"/>
            <p:cNvSpPr/>
            <p:nvPr/>
          </p:nvSpPr>
          <p:spPr>
            <a:xfrm>
              <a:off x="3024" y="624"/>
              <a:ext cx="2448" cy="1728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9232" name="Text Box 15"/>
          <p:cNvSpPr txBox="1"/>
          <p:nvPr/>
        </p:nvSpPr>
        <p:spPr>
          <a:xfrm>
            <a:off x="1214438" y="214313"/>
            <a:ext cx="31623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转动定律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16"/>
          <p:cNvGrpSpPr/>
          <p:nvPr/>
        </p:nvGrpSpPr>
        <p:grpSpPr>
          <a:xfrm>
            <a:off x="6972300" y="1807528"/>
            <a:ext cx="1309688" cy="1296987"/>
            <a:chOff x="4694" y="2704"/>
            <a:chExt cx="825" cy="817"/>
          </a:xfrm>
        </p:grpSpPr>
        <p:sp>
          <p:nvSpPr>
            <p:cNvPr id="9244" name="Line 17"/>
            <p:cNvSpPr/>
            <p:nvPr/>
          </p:nvSpPr>
          <p:spPr>
            <a:xfrm flipV="1">
              <a:off x="4694" y="2993"/>
              <a:ext cx="576" cy="28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9226" name="Object 18"/>
            <p:cNvGraphicFramePr>
              <a:graphicFrameLocks noChangeAspect="1"/>
            </p:cNvGraphicFramePr>
            <p:nvPr/>
          </p:nvGraphicFramePr>
          <p:xfrm>
            <a:off x="5270" y="2704"/>
            <a:ext cx="24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7" imgW="228600" imgH="266700" progId="Equation.3">
                    <p:embed/>
                  </p:oleObj>
                </mc:Choice>
                <mc:Fallback>
                  <p:oleObj name="" r:id="rId7" imgW="228600" imgH="2667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70" y="2704"/>
                          <a:ext cx="249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5" name="Line 19"/>
            <p:cNvSpPr/>
            <p:nvPr/>
          </p:nvSpPr>
          <p:spPr>
            <a:xfrm>
              <a:off x="4694" y="3281"/>
              <a:ext cx="768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9227" name="Object 20"/>
            <p:cNvGraphicFramePr>
              <a:graphicFrameLocks noChangeAspect="1"/>
            </p:cNvGraphicFramePr>
            <p:nvPr/>
          </p:nvGraphicFramePr>
          <p:xfrm>
            <a:off x="4886" y="3089"/>
            <a:ext cx="20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9" imgW="101600" imgH="139700" progId="Equation.3">
                    <p:embed/>
                  </p:oleObj>
                </mc:Choice>
                <mc:Fallback>
                  <p:oleObj name="" r:id="rId9" imgW="101600" imgH="1397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86" y="3089"/>
                          <a:ext cx="204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/>
          <p:nvPr/>
        </p:nvGrpSpPr>
        <p:grpSpPr>
          <a:xfrm>
            <a:off x="6981825" y="1586865"/>
            <a:ext cx="914400" cy="1819275"/>
            <a:chOff x="2744" y="2738"/>
            <a:chExt cx="576" cy="1146"/>
          </a:xfrm>
        </p:grpSpPr>
        <p:sp>
          <p:nvSpPr>
            <p:cNvPr id="9240" name="Line 22"/>
            <p:cNvSpPr/>
            <p:nvPr/>
          </p:nvSpPr>
          <p:spPr>
            <a:xfrm flipH="1" flipV="1">
              <a:off x="2984" y="3065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9241" name="Line 23"/>
            <p:cNvSpPr/>
            <p:nvPr/>
          </p:nvSpPr>
          <p:spPr>
            <a:xfrm flipH="1">
              <a:off x="3080" y="3161"/>
              <a:ext cx="24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9242" name="Line 24"/>
            <p:cNvSpPr/>
            <p:nvPr/>
          </p:nvSpPr>
          <p:spPr>
            <a:xfrm flipV="1">
              <a:off x="2744" y="3065"/>
              <a:ext cx="240" cy="384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9243" name="Line 25"/>
            <p:cNvSpPr/>
            <p:nvPr/>
          </p:nvSpPr>
          <p:spPr>
            <a:xfrm>
              <a:off x="2744" y="3449"/>
              <a:ext cx="336" cy="96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9224" name="Object 26"/>
            <p:cNvGraphicFramePr>
              <a:graphicFrameLocks noChangeAspect="1"/>
            </p:cNvGraphicFramePr>
            <p:nvPr/>
          </p:nvGraphicFramePr>
          <p:xfrm>
            <a:off x="2878" y="2738"/>
            <a:ext cx="20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1" imgW="165100" imgH="241300" progId="Equation.3">
                    <p:embed/>
                  </p:oleObj>
                </mc:Choice>
                <mc:Fallback>
                  <p:oleObj name="" r:id="rId11" imgW="165100" imgH="241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78" y="2738"/>
                          <a:ext cx="203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27"/>
            <p:cNvGraphicFramePr>
              <a:graphicFrameLocks noChangeAspect="1"/>
            </p:cNvGraphicFramePr>
            <p:nvPr/>
          </p:nvGraphicFramePr>
          <p:xfrm>
            <a:off x="2905" y="3545"/>
            <a:ext cx="28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3" imgW="190500" imgH="228600" progId="Equation.3">
                    <p:embed/>
                  </p:oleObj>
                </mc:Choice>
                <mc:Fallback>
                  <p:oleObj name="" r:id="rId13" imgW="190500" imgH="2286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05" y="3545"/>
                          <a:ext cx="284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971550" y="4581525"/>
          <a:ext cx="22653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5" imgW="824865" imgH="177800" progId="Equation.3">
                  <p:embed/>
                </p:oleObj>
              </mc:Choice>
              <mc:Fallback>
                <p:oleObj name="" r:id="rId15" imgW="824865" imgH="177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1550" y="4581525"/>
                        <a:ext cx="2265363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971550" y="3213100"/>
          <a:ext cx="28860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7" imgW="1016000" imgH="228600" progId="Equation.3">
                  <p:embed/>
                </p:oleObj>
              </mc:Choice>
              <mc:Fallback>
                <p:oleObj name="" r:id="rId17" imgW="10160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71550" y="3213100"/>
                        <a:ext cx="2886075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0"/>
          <p:cNvGrpSpPr/>
          <p:nvPr/>
        </p:nvGrpSpPr>
        <p:grpSpPr>
          <a:xfrm>
            <a:off x="6194425" y="1313815"/>
            <a:ext cx="411163" cy="1143000"/>
            <a:chOff x="3842" y="1005"/>
            <a:chExt cx="259" cy="720"/>
          </a:xfrm>
        </p:grpSpPr>
        <p:sp>
          <p:nvSpPr>
            <p:cNvPr id="9239" name="Line 31"/>
            <p:cNvSpPr/>
            <p:nvPr/>
          </p:nvSpPr>
          <p:spPr>
            <a:xfrm flipV="1">
              <a:off x="3842" y="1005"/>
              <a:ext cx="0" cy="72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9223" name="Object 32"/>
            <p:cNvGraphicFramePr>
              <a:graphicFrameLocks noChangeAspect="1"/>
            </p:cNvGraphicFramePr>
            <p:nvPr/>
          </p:nvGraphicFramePr>
          <p:xfrm>
            <a:off x="3883" y="1366"/>
            <a:ext cx="21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9" imgW="304800" imgH="266700" progId="Equation.3">
                    <p:embed/>
                  </p:oleObj>
                </mc:Choice>
                <mc:Fallback>
                  <p:oleObj name="" r:id="rId19" imgW="304800" imgH="2667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883" y="1366"/>
                          <a:ext cx="218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6" name="Text Box 34"/>
          <p:cNvSpPr txBox="1"/>
          <p:nvPr/>
        </p:nvSpPr>
        <p:spPr>
          <a:xfrm>
            <a:off x="611188" y="2060575"/>
            <a:ext cx="428466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</a:rPr>
              <a:t>单个质点   与转轴刚性连接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9220" name="Object 35"/>
          <p:cNvGraphicFramePr>
            <a:graphicFrameLocks noChangeAspect="1"/>
          </p:cNvGraphicFramePr>
          <p:nvPr/>
        </p:nvGraphicFramePr>
        <p:xfrm>
          <a:off x="3132138" y="2205038"/>
          <a:ext cx="4651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1" imgW="228600" imgH="190500" progId="Equation.3">
                  <p:embed/>
                </p:oleObj>
              </mc:Choice>
              <mc:Fallback>
                <p:oleObj name="" r:id="rId21" imgW="228600" imgH="190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32138" y="2205038"/>
                        <a:ext cx="465137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8" name="Object 36"/>
          <p:cNvGraphicFramePr>
            <a:graphicFrameLocks noChangeAspect="1"/>
          </p:cNvGraphicFramePr>
          <p:nvPr/>
        </p:nvGraphicFramePr>
        <p:xfrm>
          <a:off x="4643438" y="5157788"/>
          <a:ext cx="23764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3" imgW="698500" imgH="203200" progId="Equation.3">
                  <p:embed/>
                </p:oleObj>
              </mc:Choice>
              <mc:Fallback>
                <p:oleObj name="" r:id="rId23" imgW="698500" imgH="203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43438" y="5157788"/>
                        <a:ext cx="2376487" cy="692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9" name="Object 37"/>
          <p:cNvGraphicFramePr>
            <a:graphicFrameLocks noChangeAspect="1"/>
          </p:cNvGraphicFramePr>
          <p:nvPr/>
        </p:nvGraphicFramePr>
        <p:xfrm>
          <a:off x="827088" y="5229225"/>
          <a:ext cx="31337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5" imgW="1028065" imgH="241300" progId="Equation.3">
                  <p:embed/>
                </p:oleObj>
              </mc:Choice>
              <mc:Fallback>
                <p:oleObj name="" r:id="rId25" imgW="1028065" imgH="2413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7088" y="5229225"/>
                        <a:ext cx="3133725" cy="73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83"/>
          <p:cNvSpPr txBox="1"/>
          <p:nvPr/>
        </p:nvSpPr>
        <p:spPr>
          <a:xfrm>
            <a:off x="755650" y="3933825"/>
            <a:ext cx="33845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Verdana" panose="020B0604030504040204" pitchFamily="34" charset="0"/>
              </a:rPr>
              <a:t>质点所受力矩为：</a:t>
            </a:r>
            <a:endParaRPr lang="zh-CN" altLang="en-US" sz="2800" b="1" dirty="0">
              <a:latin typeface="Verdana" panose="020B0604030504040204" pitchFamily="34" charset="0"/>
            </a:endParaRPr>
          </a:p>
        </p:txBody>
      </p:sp>
      <p:sp>
        <p:nvSpPr>
          <p:cNvPr id="9238" name="Text Box 38"/>
          <p:cNvSpPr txBox="1"/>
          <p:nvPr/>
        </p:nvSpPr>
        <p:spPr>
          <a:xfrm>
            <a:off x="611188" y="908050"/>
            <a:ext cx="45593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Verdana" panose="020B0604030504040204" pitchFamily="34" charset="0"/>
              </a:rPr>
              <a:t>刚体可视为质点系，因此，先研究单个质点情况</a:t>
            </a:r>
            <a:r>
              <a:rPr lang="en-US" altLang="zh-CN" sz="2800" b="1" dirty="0">
                <a:latin typeface="Verdana" panose="020B0604030504040204" pitchFamily="34" charset="0"/>
              </a:rPr>
              <a:t>.</a:t>
            </a:r>
            <a:endParaRPr lang="zh-CN" altLang="en-US" sz="28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071563" y="2808288"/>
          <a:ext cx="36750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256665" imgH="254000" progId="Equation.3">
                  <p:embed/>
                </p:oleObj>
              </mc:Choice>
              <mc:Fallback>
                <p:oleObj name="" r:id="rId1" imgW="1256665" imgH="2540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1563" y="2808288"/>
                        <a:ext cx="3675062" cy="773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/>
          <p:nvPr/>
        </p:nvSpPr>
        <p:spPr>
          <a:xfrm>
            <a:off x="611188" y="765175"/>
            <a:ext cx="21193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</a:rPr>
              <a:t>刚体</a:t>
            </a:r>
            <a:endParaRPr lang="zh-CN" altLang="en-US" sz="28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539750" y="2133600"/>
            <a:ext cx="4679950" cy="720725"/>
            <a:chOff x="340" y="799"/>
            <a:chExt cx="2948" cy="454"/>
          </a:xfrm>
        </p:grpSpPr>
        <p:sp>
          <p:nvSpPr>
            <p:cNvPr id="10280" name="Rectangle 5"/>
            <p:cNvSpPr/>
            <p:nvPr/>
          </p:nvSpPr>
          <p:spPr>
            <a:xfrm>
              <a:off x="340" y="800"/>
              <a:ext cx="2948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质量元受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外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力     ，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内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力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0281" name="Group 37"/>
            <p:cNvGrpSpPr/>
            <p:nvPr/>
          </p:nvGrpSpPr>
          <p:grpSpPr>
            <a:xfrm>
              <a:off x="1701" y="799"/>
              <a:ext cx="1383" cy="454"/>
              <a:chOff x="1701" y="799"/>
              <a:chExt cx="1383" cy="454"/>
            </a:xfrm>
          </p:grpSpPr>
          <p:graphicFrame>
            <p:nvGraphicFramePr>
              <p:cNvPr id="10252" name="Object 6"/>
              <p:cNvGraphicFramePr>
                <a:graphicFrameLocks noChangeAspect="1"/>
              </p:cNvGraphicFramePr>
              <p:nvPr/>
            </p:nvGraphicFramePr>
            <p:xfrm>
              <a:off x="1701" y="845"/>
              <a:ext cx="363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3" imgW="203200" imgH="254000" progId="Equation.3">
                      <p:embed/>
                    </p:oleObj>
                  </mc:Choice>
                  <mc:Fallback>
                    <p:oleObj name="" r:id="rId3" imgW="203200" imgH="25400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01" y="845"/>
                            <a:ext cx="363" cy="4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3" name="Object 7"/>
              <p:cNvGraphicFramePr>
                <a:graphicFrameLocks noChangeAspect="1"/>
              </p:cNvGraphicFramePr>
              <p:nvPr/>
            </p:nvGraphicFramePr>
            <p:xfrm>
              <a:off x="2744" y="799"/>
              <a:ext cx="340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5" imgW="190500" imgH="254000" progId="Equation.3">
                      <p:embed/>
                    </p:oleObj>
                  </mc:Choice>
                  <mc:Fallback>
                    <p:oleObj name="" r:id="rId5" imgW="190500" imgH="2540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744" y="799"/>
                            <a:ext cx="340" cy="4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344" name="AutoShape 8"/>
          <p:cNvSpPr/>
          <p:nvPr/>
        </p:nvSpPr>
        <p:spPr>
          <a:xfrm>
            <a:off x="639763" y="3725863"/>
            <a:ext cx="1449387" cy="533400"/>
          </a:xfrm>
          <a:prstGeom prst="wedgeRectCallout">
            <a:avLst>
              <a:gd name="adj1" fmla="val -162"/>
              <a:gd name="adj2" fmla="val -122319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外</a:t>
            </a:r>
            <a:r>
              <a:rPr lang="zh-CN" altLang="en-US" sz="2800" b="1" dirty="0">
                <a:latin typeface="Times New Roman" panose="02020603050405020304" pitchFamily="18" charset="0"/>
              </a:rPr>
              <a:t>力矩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4345" name="AutoShape 9"/>
          <p:cNvSpPr/>
          <p:nvPr/>
        </p:nvSpPr>
        <p:spPr>
          <a:xfrm>
            <a:off x="2368550" y="3725863"/>
            <a:ext cx="1511300" cy="533400"/>
          </a:xfrm>
          <a:prstGeom prst="wedgeRectCallout">
            <a:avLst>
              <a:gd name="adj1" fmla="val -47269"/>
              <a:gd name="adj2" fmla="val -118153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内</a:t>
            </a:r>
            <a:r>
              <a:rPr lang="zh-CN" altLang="en-US" sz="2800" b="1" dirty="0">
                <a:latin typeface="Times New Roman" panose="02020603050405020304" pitchFamily="18" charset="0"/>
              </a:rPr>
              <a:t>力矩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0258" name="组合 43"/>
          <p:cNvGrpSpPr/>
          <p:nvPr/>
        </p:nvGrpSpPr>
        <p:grpSpPr>
          <a:xfrm>
            <a:off x="5786438" y="857250"/>
            <a:ext cx="2955925" cy="2309813"/>
            <a:chOff x="5786446" y="857232"/>
            <a:chExt cx="2955921" cy="2309812"/>
          </a:xfrm>
        </p:grpSpPr>
        <p:grpSp>
          <p:nvGrpSpPr>
            <p:cNvPr id="10263" name="Group 11"/>
            <p:cNvGrpSpPr/>
            <p:nvPr/>
          </p:nvGrpSpPr>
          <p:grpSpPr>
            <a:xfrm>
              <a:off x="6063477" y="857232"/>
              <a:ext cx="2046412" cy="2060178"/>
              <a:chOff x="3528" y="2544"/>
              <a:chExt cx="1392" cy="1392"/>
            </a:xfrm>
          </p:grpSpPr>
          <p:grpSp>
            <p:nvGrpSpPr>
              <p:cNvPr id="10273" name="Group 12"/>
              <p:cNvGrpSpPr/>
              <p:nvPr/>
            </p:nvGrpSpPr>
            <p:grpSpPr>
              <a:xfrm>
                <a:off x="3528" y="2640"/>
                <a:ext cx="1392" cy="1296"/>
                <a:chOff x="3528" y="2640"/>
                <a:chExt cx="1392" cy="1296"/>
              </a:xfrm>
            </p:grpSpPr>
            <p:grpSp>
              <p:nvGrpSpPr>
                <p:cNvPr id="10274" name="Group 13"/>
                <p:cNvGrpSpPr/>
                <p:nvPr/>
              </p:nvGrpSpPr>
              <p:grpSpPr>
                <a:xfrm>
                  <a:off x="3528" y="3024"/>
                  <a:ext cx="1392" cy="624"/>
                  <a:chOff x="3528" y="3024"/>
                  <a:chExt cx="1392" cy="624"/>
                </a:xfrm>
              </p:grpSpPr>
              <p:sp>
                <p:nvSpPr>
                  <p:cNvPr id="1435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535" y="3120"/>
                    <a:ext cx="1392" cy="53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53AF53"/>
                      </a:gs>
                      <a:gs pos="50000">
                        <a:schemeClr val="accent1"/>
                      </a:gs>
                      <a:gs pos="100000">
                        <a:srgbClr val="53AF53"/>
                      </a:gs>
                    </a:gsLst>
                    <a:lin ang="0" scaled="1"/>
                  </a:gradFill>
                  <a:ln w="19050">
                    <a:solidFill>
                      <a:schemeClr val="tx2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279" name="Oval 15"/>
                  <p:cNvSpPr/>
                  <p:nvPr/>
                </p:nvSpPr>
                <p:spPr>
                  <a:xfrm>
                    <a:off x="3528" y="3024"/>
                    <a:ext cx="1392" cy="52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A0D58F"/>
                      </a:gs>
                      <a:gs pos="100000">
                        <a:srgbClr val="E8F7E1"/>
                      </a:gs>
                    </a:gsLst>
                    <a:path path="rect">
                      <a:fillToRect t="100000" r="100000"/>
                    </a:path>
                    <a:tileRect/>
                  </a:gradFill>
                  <a:ln w="19050" cap="flat" cmpd="sng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1" hangingPunct="1"/>
                    <a:endParaRPr lang="zh-CN" altLang="en-US" dirty="0">
                      <a:latin typeface="Verdana" panose="020B0604030504040204" pitchFamily="34" charset="0"/>
                    </a:endParaRPr>
                  </a:p>
                </p:txBody>
              </p:sp>
            </p:grpSp>
            <p:sp>
              <p:nvSpPr>
                <p:cNvPr id="10275" name="Line 16"/>
                <p:cNvSpPr/>
                <p:nvPr/>
              </p:nvSpPr>
              <p:spPr>
                <a:xfrm>
                  <a:off x="3816" y="2640"/>
                  <a:ext cx="0" cy="62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triangle" w="sm" len="lg"/>
                  <a:tailEnd type="none" w="med" len="med"/>
                </a:ln>
              </p:spPr>
            </p:sp>
            <p:sp>
              <p:nvSpPr>
                <p:cNvPr id="10276" name="Line 17"/>
                <p:cNvSpPr/>
                <p:nvPr/>
              </p:nvSpPr>
              <p:spPr>
                <a:xfrm>
                  <a:off x="3816" y="3600"/>
                  <a:ext cx="0" cy="33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77" name="Text Box 18"/>
                <p:cNvSpPr txBox="1"/>
                <p:nvPr/>
              </p:nvSpPr>
              <p:spPr>
                <a:xfrm>
                  <a:off x="3584" y="3129"/>
                  <a:ext cx="304" cy="30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latin typeface="Times New Roman" panose="02020603050405020304" pitchFamily="18" charset="0"/>
                    </a:rPr>
                    <a:t>O</a:t>
                  </a:r>
                  <a:endParaRPr lang="en-US" altLang="zh-CN" sz="2400" i="1" dirty="0">
                    <a:latin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0251" name="Object 19"/>
              <p:cNvGraphicFramePr>
                <a:graphicFrameLocks noChangeAspect="1"/>
              </p:cNvGraphicFramePr>
              <p:nvPr/>
            </p:nvGraphicFramePr>
            <p:xfrm>
              <a:off x="3824" y="2544"/>
              <a:ext cx="328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7" imgW="127000" imgH="127000" progId="Equation.3">
                      <p:embed/>
                    </p:oleObj>
                  </mc:Choice>
                  <mc:Fallback>
                    <p:oleObj name="" r:id="rId7" imgW="127000" imgH="127000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824" y="2544"/>
                            <a:ext cx="328" cy="3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64" name="Rectangle 20"/>
            <p:cNvSpPr/>
            <p:nvPr/>
          </p:nvSpPr>
          <p:spPr>
            <a:xfrm>
              <a:off x="5786446" y="857232"/>
              <a:ext cx="2955921" cy="227330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10265" name="Group 22"/>
            <p:cNvGrpSpPr/>
            <p:nvPr/>
          </p:nvGrpSpPr>
          <p:grpSpPr>
            <a:xfrm>
              <a:off x="7348544" y="1647807"/>
              <a:ext cx="706438" cy="552450"/>
              <a:chOff x="4452" y="1298"/>
              <a:chExt cx="445" cy="348"/>
            </a:xfrm>
          </p:grpSpPr>
          <p:sp>
            <p:nvSpPr>
              <p:cNvPr id="10272" name="Rectangle 23"/>
              <p:cNvSpPr/>
              <p:nvPr/>
            </p:nvSpPr>
            <p:spPr>
              <a:xfrm flipV="1">
                <a:off x="4452" y="1528"/>
                <a:ext cx="112" cy="106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10250" name="Object 24"/>
              <p:cNvGraphicFramePr>
                <a:graphicFrameLocks noChangeAspect="1"/>
              </p:cNvGraphicFramePr>
              <p:nvPr/>
            </p:nvGraphicFramePr>
            <p:xfrm>
              <a:off x="4548" y="1298"/>
              <a:ext cx="349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9" imgW="292100" imgH="241300" progId="Equation.3">
                      <p:embed/>
                    </p:oleObj>
                  </mc:Choice>
                  <mc:Fallback>
                    <p:oleObj name="" r:id="rId9" imgW="292100" imgH="241300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548" y="1298"/>
                            <a:ext cx="349" cy="3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66" name="Group 25"/>
            <p:cNvGrpSpPr/>
            <p:nvPr/>
          </p:nvGrpSpPr>
          <p:grpSpPr>
            <a:xfrm>
              <a:off x="6499231" y="1395394"/>
              <a:ext cx="990600" cy="711200"/>
              <a:chOff x="3019" y="1933"/>
              <a:chExt cx="624" cy="448"/>
            </a:xfrm>
          </p:grpSpPr>
          <p:sp>
            <p:nvSpPr>
              <p:cNvPr id="10271" name="Line 26"/>
              <p:cNvSpPr/>
              <p:nvPr/>
            </p:nvSpPr>
            <p:spPr>
              <a:xfrm>
                <a:off x="3019" y="2273"/>
                <a:ext cx="624" cy="108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0249" name="Object 27"/>
              <p:cNvGraphicFramePr>
                <a:graphicFrameLocks noChangeAspect="1"/>
              </p:cNvGraphicFramePr>
              <p:nvPr/>
            </p:nvGraphicFramePr>
            <p:xfrm>
              <a:off x="3259" y="1933"/>
              <a:ext cx="217" cy="4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" name="" r:id="rId11" imgW="139700" imgH="241300" progId="Equation.3">
                      <p:embed/>
                    </p:oleObj>
                  </mc:Choice>
                  <mc:Fallback>
                    <p:oleObj name="" r:id="rId11" imgW="139700" imgH="241300" progId="Equation.3">
                      <p:embed/>
                      <p:pic>
                        <p:nvPicPr>
                          <p:cNvPr id="0" name="图片 310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259" y="1933"/>
                            <a:ext cx="217" cy="4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67" name="Group 28"/>
            <p:cNvGrpSpPr/>
            <p:nvPr/>
          </p:nvGrpSpPr>
          <p:grpSpPr>
            <a:xfrm>
              <a:off x="7440619" y="1000107"/>
              <a:ext cx="887413" cy="1082675"/>
              <a:chOff x="4510" y="890"/>
              <a:chExt cx="559" cy="682"/>
            </a:xfrm>
          </p:grpSpPr>
          <p:sp>
            <p:nvSpPr>
              <p:cNvPr id="10270" name="Line 29"/>
              <p:cNvSpPr/>
              <p:nvPr/>
            </p:nvSpPr>
            <p:spPr>
              <a:xfrm flipV="1">
                <a:off x="4510" y="996"/>
                <a:ext cx="288" cy="576"/>
              </a:xfrm>
              <a:prstGeom prst="line">
                <a:avLst/>
              </a:prstGeom>
              <a:ln w="38100" cap="flat" cmpd="sng">
                <a:solidFill>
                  <a:srgbClr val="0033CC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0248" name="Object 30"/>
              <p:cNvGraphicFramePr>
                <a:graphicFrameLocks noChangeAspect="1"/>
              </p:cNvGraphicFramePr>
              <p:nvPr/>
            </p:nvGraphicFramePr>
            <p:xfrm>
              <a:off x="4745" y="890"/>
              <a:ext cx="324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13" imgW="203200" imgH="254000" progId="Equation.3">
                      <p:embed/>
                    </p:oleObj>
                  </mc:Choice>
                  <mc:Fallback>
                    <p:oleObj name="" r:id="rId13" imgW="203200" imgH="254000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745" y="890"/>
                            <a:ext cx="324" cy="4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68" name="Group 31"/>
            <p:cNvGrpSpPr/>
            <p:nvPr/>
          </p:nvGrpSpPr>
          <p:grpSpPr>
            <a:xfrm>
              <a:off x="7440619" y="2095482"/>
              <a:ext cx="669925" cy="1071562"/>
              <a:chOff x="4932" y="2478"/>
              <a:chExt cx="422" cy="675"/>
            </a:xfrm>
          </p:grpSpPr>
          <p:sp>
            <p:nvSpPr>
              <p:cNvPr id="10269" name="Line 32"/>
              <p:cNvSpPr/>
              <p:nvPr/>
            </p:nvSpPr>
            <p:spPr>
              <a:xfrm>
                <a:off x="4932" y="2478"/>
                <a:ext cx="144" cy="480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0247" name="Object 33"/>
              <p:cNvGraphicFramePr>
                <a:graphicFrameLocks noChangeAspect="1"/>
              </p:cNvGraphicFramePr>
              <p:nvPr/>
            </p:nvGraphicFramePr>
            <p:xfrm>
              <a:off x="5052" y="2750"/>
              <a:ext cx="302" cy="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14" imgW="190500" imgH="254000" progId="Equation.3">
                      <p:embed/>
                    </p:oleObj>
                  </mc:Choice>
                  <mc:Fallback>
                    <p:oleObj name="" r:id="rId14" imgW="190500" imgH="25400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052" y="2750"/>
                            <a:ext cx="302" cy="4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9" name="Text Box 36"/>
          <p:cNvSpPr txBox="1"/>
          <p:nvPr/>
        </p:nvSpPr>
        <p:spPr>
          <a:xfrm>
            <a:off x="1214438" y="142875"/>
            <a:ext cx="31623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转动定律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" name="Group 203"/>
          <p:cNvGrpSpPr/>
          <p:nvPr/>
        </p:nvGrpSpPr>
        <p:grpSpPr>
          <a:xfrm>
            <a:off x="323850" y="1268413"/>
            <a:ext cx="5429250" cy="954087"/>
            <a:chOff x="48" y="2525"/>
            <a:chExt cx="3420" cy="601"/>
          </a:xfrm>
        </p:grpSpPr>
        <p:sp>
          <p:nvSpPr>
            <p:cNvPr id="10262" name="Text Box 164"/>
            <p:cNvSpPr txBox="1"/>
            <p:nvPr/>
          </p:nvSpPr>
          <p:spPr>
            <a:xfrm>
              <a:off x="48" y="2525"/>
              <a:ext cx="3420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</a:rPr>
                <a:t>刚体可看作由无限多个质量元    组成</a:t>
              </a:r>
              <a:endPara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0246" name="Object 40"/>
            <p:cNvGraphicFramePr>
              <a:graphicFrameLocks noChangeAspect="1"/>
            </p:cNvGraphicFramePr>
            <p:nvPr/>
          </p:nvGraphicFramePr>
          <p:xfrm>
            <a:off x="3087" y="2570"/>
            <a:ext cx="34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5" imgW="253365" imgH="177800" progId="Equation.DSMT4">
                    <p:embed/>
                  </p:oleObj>
                </mc:Choice>
                <mc:Fallback>
                  <p:oleObj name="" r:id="rId15" imgW="253365" imgH="1778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087" y="2570"/>
                          <a:ext cx="348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34"/>
          <p:cNvGraphicFramePr>
            <a:graphicFrameLocks noChangeAspect="1"/>
          </p:cNvGraphicFramePr>
          <p:nvPr/>
        </p:nvGraphicFramePr>
        <p:xfrm>
          <a:off x="357188" y="4522788"/>
          <a:ext cx="507206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7" imgW="1816100" imgH="368300" progId="Equation.3">
                  <p:embed/>
                </p:oleObj>
              </mc:Choice>
              <mc:Fallback>
                <p:oleObj name="" r:id="rId17" imgW="1816100" imgH="3683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7188" y="4522788"/>
                        <a:ext cx="5072062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5"/>
          <p:cNvGraphicFramePr>
            <a:graphicFrameLocks noChangeAspect="1"/>
          </p:cNvGraphicFramePr>
          <p:nvPr/>
        </p:nvGraphicFramePr>
        <p:xfrm>
          <a:off x="6000750" y="4221163"/>
          <a:ext cx="2687638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9" imgW="1002665" imgH="609600" progId="Equation.3">
                  <p:embed/>
                </p:oleObj>
              </mc:Choice>
              <mc:Fallback>
                <p:oleObj name="" r:id="rId19" imgW="1002665" imgH="609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00750" y="4221163"/>
                        <a:ext cx="2687638" cy="178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8"/>
          <p:cNvGraphicFramePr>
            <a:graphicFrameLocks noChangeAspect="1"/>
          </p:cNvGraphicFramePr>
          <p:nvPr>
            <p:ph/>
          </p:nvPr>
        </p:nvGraphicFramePr>
        <p:xfrm>
          <a:off x="539750" y="5589588"/>
          <a:ext cx="36798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1" imgW="1409700" imgH="368300" progId="Equation.3">
                  <p:embed/>
                </p:oleObj>
              </mc:Choice>
              <mc:Fallback>
                <p:oleObj name="" r:id="rId21" imgW="1409700" imgH="368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9750" y="5589588"/>
                        <a:ext cx="3679825" cy="962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33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11"/>
          <p:cNvSpPr/>
          <p:nvPr/>
        </p:nvSpPr>
        <p:spPr>
          <a:xfrm>
            <a:off x="4427538" y="5805488"/>
            <a:ext cx="2133600" cy="503237"/>
          </a:xfrm>
          <a:prstGeom prst="wedgeRectCallout">
            <a:avLst>
              <a:gd name="adj1" fmla="val 46222"/>
              <a:gd name="adj2" fmla="val -121227"/>
            </a:avLst>
          </a:prstGeom>
          <a:solidFill>
            <a:srgbClr val="FFFF99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800" b="1" dirty="0">
                <a:solidFill>
                  <a:srgbClr val="00487E"/>
                </a:solidFill>
                <a:latin typeface="Times New Roman" panose="02020603050405020304" pitchFamily="18" charset="0"/>
              </a:rPr>
              <a:t>内力矩为零</a:t>
            </a:r>
            <a:endParaRPr lang="zh-CN" altLang="en-US" sz="2800" b="1" dirty="0">
              <a:solidFill>
                <a:srgbClr val="00487E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4" grpId="0" animBg="1"/>
      <p:bldP spid="14345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900113" y="981075"/>
          <a:ext cx="3171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1409700" imgH="368300" progId="Equation.3">
                  <p:embed/>
                </p:oleObj>
              </mc:Choice>
              <mc:Fallback>
                <p:oleObj name="" r:id="rId1" imgW="1409700" imgH="3683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981075"/>
                        <a:ext cx="3171825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928688" y="4357688"/>
            <a:ext cx="4075112" cy="728662"/>
            <a:chOff x="340" y="2421"/>
            <a:chExt cx="2567" cy="459"/>
          </a:xfrm>
        </p:grpSpPr>
        <p:sp>
          <p:nvSpPr>
            <p:cNvPr id="11299" name="Text Box 5"/>
            <p:cNvSpPr txBox="1"/>
            <p:nvPr/>
          </p:nvSpPr>
          <p:spPr>
            <a:xfrm>
              <a:off x="340" y="2421"/>
              <a:ext cx="117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转动定律</a:t>
              </a:r>
              <a:endPara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5" name="Object 6"/>
            <p:cNvGraphicFramePr>
              <a:graphicFrameLocks noChangeAspect="1"/>
            </p:cNvGraphicFramePr>
            <p:nvPr/>
          </p:nvGraphicFramePr>
          <p:xfrm>
            <a:off x="1618" y="2461"/>
            <a:ext cx="1289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545465" imgH="177800" progId="Equation.3">
                    <p:embed/>
                  </p:oleObj>
                </mc:Choice>
                <mc:Fallback>
                  <p:oleObj name="" r:id="rId3" imgW="545465" imgH="1778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18" y="2461"/>
                          <a:ext cx="1289" cy="41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EDFFD2"/>
                            </a:gs>
                            <a:gs pos="50000">
                              <a:srgbClr val="FFFFFF"/>
                            </a:gs>
                            <a:gs pos="100000">
                              <a:srgbClr val="EDFFD2"/>
                            </a:gs>
                          </a:gsLst>
                          <a:lin ang="5400000" scaled="1"/>
                          <a:tileRect/>
                        </a:gradFill>
                        <a:ln w="12700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403350" y="2420938"/>
          <a:ext cx="21685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850265" imgH="355600" progId="Equation.3">
                  <p:embed/>
                </p:oleObj>
              </mc:Choice>
              <mc:Fallback>
                <p:oleObj name="" r:id="rId5" imgW="850265" imgH="3556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2420938"/>
                        <a:ext cx="2168525" cy="9064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66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/>
          <p:nvPr/>
        </p:nvSpPr>
        <p:spPr>
          <a:xfrm>
            <a:off x="571500" y="1785938"/>
            <a:ext cx="45370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定义：对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</a:rPr>
              <a:t>轴的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转动惯量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1278" name="Group 9"/>
          <p:cNvGrpSpPr/>
          <p:nvPr/>
        </p:nvGrpSpPr>
        <p:grpSpPr>
          <a:xfrm>
            <a:off x="5503863" y="1020763"/>
            <a:ext cx="3598862" cy="2309812"/>
            <a:chOff x="3244" y="800"/>
            <a:chExt cx="2267" cy="1455"/>
          </a:xfrm>
        </p:grpSpPr>
        <p:grpSp>
          <p:nvGrpSpPr>
            <p:cNvPr id="11281" name="Group 10"/>
            <p:cNvGrpSpPr/>
            <p:nvPr/>
          </p:nvGrpSpPr>
          <p:grpSpPr>
            <a:xfrm>
              <a:off x="3244" y="800"/>
              <a:ext cx="2267" cy="1432"/>
              <a:chOff x="3048" y="2544"/>
              <a:chExt cx="2448" cy="1536"/>
            </a:xfrm>
          </p:grpSpPr>
          <p:grpSp>
            <p:nvGrpSpPr>
              <p:cNvPr id="11290" name="Group 11"/>
              <p:cNvGrpSpPr/>
              <p:nvPr/>
            </p:nvGrpSpPr>
            <p:grpSpPr>
              <a:xfrm>
                <a:off x="3528" y="2544"/>
                <a:ext cx="1392" cy="1392"/>
                <a:chOff x="3528" y="2544"/>
                <a:chExt cx="1392" cy="1392"/>
              </a:xfrm>
            </p:grpSpPr>
            <p:grpSp>
              <p:nvGrpSpPr>
                <p:cNvPr id="11292" name="Group 12"/>
                <p:cNvGrpSpPr/>
                <p:nvPr/>
              </p:nvGrpSpPr>
              <p:grpSpPr>
                <a:xfrm>
                  <a:off x="3528" y="2640"/>
                  <a:ext cx="1392" cy="1296"/>
                  <a:chOff x="3528" y="2640"/>
                  <a:chExt cx="1392" cy="1296"/>
                </a:xfrm>
              </p:grpSpPr>
              <p:grpSp>
                <p:nvGrpSpPr>
                  <p:cNvPr id="11293" name="Group 13"/>
                  <p:cNvGrpSpPr/>
                  <p:nvPr/>
                </p:nvGrpSpPr>
                <p:grpSpPr>
                  <a:xfrm>
                    <a:off x="3528" y="3024"/>
                    <a:ext cx="1392" cy="624"/>
                    <a:chOff x="3528" y="3024"/>
                    <a:chExt cx="1392" cy="624"/>
                  </a:xfrm>
                </p:grpSpPr>
                <p:sp>
                  <p:nvSpPr>
                    <p:cNvPr id="15374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5" y="3121"/>
                      <a:ext cx="1392" cy="53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53AF53"/>
                        </a:gs>
                        <a:gs pos="50000">
                          <a:schemeClr val="accent1"/>
                        </a:gs>
                        <a:gs pos="100000">
                          <a:srgbClr val="53AF53"/>
                        </a:gs>
                      </a:gsLst>
                      <a:lin ang="0" scaled="1"/>
                    </a:gradFill>
                    <a:ln w="19050">
                      <a:solidFill>
                        <a:schemeClr val="tx2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1298" name="Oval 15"/>
                    <p:cNvSpPr/>
                    <p:nvPr/>
                  </p:nvSpPr>
                  <p:spPr>
                    <a:xfrm>
                      <a:off x="3528" y="3024"/>
                      <a:ext cx="1392" cy="528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A0D58F"/>
                        </a:gs>
                        <a:gs pos="100000">
                          <a:srgbClr val="E8F7E1"/>
                        </a:gs>
                      </a:gsLst>
                      <a:path path="rect">
                        <a:fillToRect t="100000" r="100000"/>
                      </a:path>
                      <a:tileRect/>
                    </a:gradFill>
                    <a:ln w="1905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pPr eaLnBrk="1" hangingPunct="1"/>
                      <a:endParaRPr lang="zh-CN" altLang="en-US" dirty="0">
                        <a:latin typeface="Verdana" panose="020B0604030504040204" pitchFamily="34" charset="0"/>
                      </a:endParaRPr>
                    </a:p>
                  </p:txBody>
                </p:sp>
              </p:grpSp>
              <p:sp>
                <p:nvSpPr>
                  <p:cNvPr id="11294" name="Line 16"/>
                  <p:cNvSpPr/>
                  <p:nvPr/>
                </p:nvSpPr>
                <p:spPr>
                  <a:xfrm>
                    <a:off x="3816" y="2640"/>
                    <a:ext cx="0" cy="624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triangle" w="sm" len="lg"/>
                    <a:tailEnd type="none" w="med" len="med"/>
                  </a:ln>
                </p:spPr>
              </p:sp>
              <p:sp>
                <p:nvSpPr>
                  <p:cNvPr id="11295" name="Line 17"/>
                  <p:cNvSpPr/>
                  <p:nvPr/>
                </p:nvSpPr>
                <p:spPr>
                  <a:xfrm>
                    <a:off x="3816" y="3600"/>
                    <a:ext cx="0" cy="33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296" name="Text Box 18"/>
                  <p:cNvSpPr txBox="1"/>
                  <p:nvPr/>
                </p:nvSpPr>
                <p:spPr>
                  <a:xfrm>
                    <a:off x="3584" y="3129"/>
                    <a:ext cx="304" cy="30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i="1" dirty="0">
                        <a:latin typeface="Times New Roman" panose="02020603050405020304" pitchFamily="18" charset="0"/>
                      </a:rPr>
                      <a:t>O</a:t>
                    </a:r>
                    <a:endParaRPr lang="en-US" altLang="zh-CN" sz="2400" i="1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aphicFrame>
              <p:nvGraphicFramePr>
                <p:cNvPr id="11274" name="Object 19"/>
                <p:cNvGraphicFramePr>
                  <a:graphicFrameLocks noChangeAspect="1"/>
                </p:cNvGraphicFramePr>
                <p:nvPr/>
              </p:nvGraphicFramePr>
              <p:xfrm>
                <a:off x="3824" y="2544"/>
                <a:ext cx="328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1" name="" r:id="rId7" imgW="127000" imgH="127000" progId="Equation.3">
                        <p:embed/>
                      </p:oleObj>
                    </mc:Choice>
                    <mc:Fallback>
                      <p:oleObj name="" r:id="rId7" imgW="127000" imgH="127000" progId="Equation.3">
                        <p:embed/>
                        <p:pic>
                          <p:nvPicPr>
                            <p:cNvPr id="0" name="图片 3120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24" y="2544"/>
                              <a:ext cx="328" cy="32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1291" name="Rectangle 20"/>
              <p:cNvSpPr/>
              <p:nvPr/>
            </p:nvSpPr>
            <p:spPr>
              <a:xfrm>
                <a:off x="3048" y="2544"/>
                <a:ext cx="2448" cy="1536"/>
              </a:xfrm>
              <a:prstGeom prst="rect">
                <a:avLst/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11282" name="Group 21"/>
            <p:cNvGrpSpPr/>
            <p:nvPr/>
          </p:nvGrpSpPr>
          <p:grpSpPr>
            <a:xfrm>
              <a:off x="4498" y="1298"/>
              <a:ext cx="445" cy="348"/>
              <a:chOff x="4452" y="1298"/>
              <a:chExt cx="445" cy="348"/>
            </a:xfrm>
          </p:grpSpPr>
          <p:sp>
            <p:nvSpPr>
              <p:cNvPr id="11289" name="Rectangle 22"/>
              <p:cNvSpPr/>
              <p:nvPr/>
            </p:nvSpPr>
            <p:spPr>
              <a:xfrm flipV="1">
                <a:off x="4452" y="1528"/>
                <a:ext cx="112" cy="106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11273" name="Object 23"/>
              <p:cNvGraphicFramePr>
                <a:graphicFrameLocks noChangeAspect="1"/>
              </p:cNvGraphicFramePr>
              <p:nvPr/>
            </p:nvGraphicFramePr>
            <p:xfrm>
              <a:off x="4548" y="1298"/>
              <a:ext cx="349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" r:id="rId9" imgW="292100" imgH="241300" progId="Equation.3">
                      <p:embed/>
                    </p:oleObj>
                  </mc:Choice>
                  <mc:Fallback>
                    <p:oleObj name="" r:id="rId9" imgW="292100" imgH="241300" progId="Equation.3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548" y="1298"/>
                            <a:ext cx="349" cy="3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83" name="Group 24"/>
            <p:cNvGrpSpPr/>
            <p:nvPr/>
          </p:nvGrpSpPr>
          <p:grpSpPr>
            <a:xfrm>
              <a:off x="3963" y="1139"/>
              <a:ext cx="624" cy="448"/>
              <a:chOff x="3019" y="1933"/>
              <a:chExt cx="624" cy="448"/>
            </a:xfrm>
          </p:grpSpPr>
          <p:sp>
            <p:nvSpPr>
              <p:cNvPr id="11288" name="Line 25"/>
              <p:cNvSpPr/>
              <p:nvPr/>
            </p:nvSpPr>
            <p:spPr>
              <a:xfrm>
                <a:off x="3019" y="2273"/>
                <a:ext cx="624" cy="108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1272" name="Object 26"/>
              <p:cNvGraphicFramePr>
                <a:graphicFrameLocks noChangeAspect="1"/>
              </p:cNvGraphicFramePr>
              <p:nvPr/>
            </p:nvGraphicFramePr>
            <p:xfrm>
              <a:off x="3259" y="1933"/>
              <a:ext cx="217" cy="4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11" imgW="139700" imgH="241300" progId="Equation.3">
                      <p:embed/>
                    </p:oleObj>
                  </mc:Choice>
                  <mc:Fallback>
                    <p:oleObj name="" r:id="rId11" imgW="139700" imgH="241300" progId="Equation.3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259" y="1933"/>
                            <a:ext cx="217" cy="4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84" name="Group 27"/>
            <p:cNvGrpSpPr/>
            <p:nvPr/>
          </p:nvGrpSpPr>
          <p:grpSpPr>
            <a:xfrm>
              <a:off x="4556" y="890"/>
              <a:ext cx="559" cy="682"/>
              <a:chOff x="4510" y="890"/>
              <a:chExt cx="559" cy="682"/>
            </a:xfrm>
          </p:grpSpPr>
          <p:sp>
            <p:nvSpPr>
              <p:cNvPr id="11287" name="Line 28"/>
              <p:cNvSpPr/>
              <p:nvPr/>
            </p:nvSpPr>
            <p:spPr>
              <a:xfrm flipV="1">
                <a:off x="4510" y="996"/>
                <a:ext cx="288" cy="576"/>
              </a:xfrm>
              <a:prstGeom prst="line">
                <a:avLst/>
              </a:prstGeom>
              <a:ln w="38100" cap="flat" cmpd="sng">
                <a:solidFill>
                  <a:srgbClr val="0033CC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1271" name="Object 29"/>
              <p:cNvGraphicFramePr>
                <a:graphicFrameLocks noChangeAspect="1"/>
              </p:cNvGraphicFramePr>
              <p:nvPr/>
            </p:nvGraphicFramePr>
            <p:xfrm>
              <a:off x="4745" y="890"/>
              <a:ext cx="324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13" imgW="203200" imgH="254000" progId="Equation.3">
                      <p:embed/>
                    </p:oleObj>
                  </mc:Choice>
                  <mc:Fallback>
                    <p:oleObj name="" r:id="rId13" imgW="203200" imgH="254000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745" y="890"/>
                            <a:ext cx="324" cy="4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85" name="Group 30"/>
            <p:cNvGrpSpPr/>
            <p:nvPr/>
          </p:nvGrpSpPr>
          <p:grpSpPr>
            <a:xfrm>
              <a:off x="4556" y="1580"/>
              <a:ext cx="422" cy="675"/>
              <a:chOff x="4932" y="2478"/>
              <a:chExt cx="422" cy="675"/>
            </a:xfrm>
          </p:grpSpPr>
          <p:sp>
            <p:nvSpPr>
              <p:cNvPr id="11286" name="Line 31"/>
              <p:cNvSpPr/>
              <p:nvPr/>
            </p:nvSpPr>
            <p:spPr>
              <a:xfrm>
                <a:off x="4932" y="2478"/>
                <a:ext cx="144" cy="480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1270" name="Object 32"/>
              <p:cNvGraphicFramePr>
                <a:graphicFrameLocks noChangeAspect="1"/>
              </p:cNvGraphicFramePr>
              <p:nvPr/>
            </p:nvGraphicFramePr>
            <p:xfrm>
              <a:off x="5052" y="2750"/>
              <a:ext cx="302" cy="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15" imgW="190500" imgH="254000" progId="Equation.3">
                      <p:embed/>
                    </p:oleObj>
                  </mc:Choice>
                  <mc:Fallback>
                    <p:oleObj name="" r:id="rId15" imgW="190500" imgH="25400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5052" y="2750"/>
                            <a:ext cx="302" cy="4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279" name="Text Box 36"/>
          <p:cNvSpPr txBox="1"/>
          <p:nvPr/>
        </p:nvSpPr>
        <p:spPr>
          <a:xfrm>
            <a:off x="1285875" y="214313"/>
            <a:ext cx="521493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转动定律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11188" y="5300663"/>
            <a:ext cx="8064500" cy="11985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003366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32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8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刚体定轴转动的角加速度与它所受的</a:t>
            </a:r>
            <a:r>
              <a:rPr kumimoji="1" lang="zh-CN" altLang="en-US" sz="2800" b="1" kern="1200" cap="none" spc="0" normalizeH="0" baseline="0" noProof="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合外力矩</a:t>
            </a:r>
            <a:r>
              <a:rPr kumimoji="1" lang="zh-CN" altLang="en-US" sz="28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成正比，与刚体的</a:t>
            </a:r>
            <a:r>
              <a:rPr kumimoji="1" lang="zh-CN" altLang="en-US" sz="2800" b="1" kern="1200" cap="none" spc="0" normalizeH="0" baseline="0" noProof="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转动惯量</a:t>
            </a:r>
            <a:r>
              <a:rPr kumimoji="1" lang="zh-CN" altLang="en-US" sz="28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成反比</a:t>
            </a:r>
            <a:r>
              <a:rPr kumimoji="1" lang="en-US" altLang="zh-CN" sz="28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800" b="1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5219700" y="4149725"/>
          <a:ext cx="144145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7" imgW="495300" imgH="393700" progId="Equation.3">
                  <p:embed/>
                </p:oleObj>
              </mc:Choice>
              <mc:Fallback>
                <p:oleObj name="" r:id="rId17" imgW="495300" imgH="393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19700" y="4149725"/>
                        <a:ext cx="1441450" cy="1195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Object 35"/>
          <p:cNvGraphicFramePr>
            <a:graphicFrameLocks noChangeAspect="1"/>
          </p:cNvGraphicFramePr>
          <p:nvPr/>
        </p:nvGraphicFramePr>
        <p:xfrm>
          <a:off x="684213" y="3500438"/>
          <a:ext cx="424656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9" imgW="1459865" imgH="355600" progId="Equation.3">
                  <p:embed/>
                </p:oleObj>
              </mc:Choice>
              <mc:Fallback>
                <p:oleObj name="" r:id="rId19" imgW="1459865" imgH="355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4213" y="3500438"/>
                        <a:ext cx="4246562" cy="957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296" name="Rectangle 3"/>
          <p:cNvSpPr/>
          <p:nvPr/>
        </p:nvSpPr>
        <p:spPr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229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1143000" y="0"/>
            <a:ext cx="1201738" cy="750888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9525">
            <a:solidFill>
              <a:srgbClr val="003366"/>
            </a:solidFill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讨论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000125" y="3071813"/>
            <a:ext cx="3984625" cy="1130300"/>
            <a:chOff x="0" y="0"/>
            <a:chExt cx="2510" cy="712"/>
          </a:xfrm>
        </p:grpSpPr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721" y="0"/>
            <a:ext cx="1789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" imgW="1028065" imgH="393700" progId="Equation.3">
                    <p:embed/>
                  </p:oleObj>
                </mc:Choice>
                <mc:Fallback>
                  <p:oleObj name="" r:id="rId1" imgW="1028065" imgH="3937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1" y="0"/>
                          <a:ext cx="1789" cy="712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EDFFD2"/>
                            </a:gs>
                            <a:gs pos="50000">
                              <a:srgbClr val="FFFFFF"/>
                            </a:gs>
                            <a:gs pos="100000">
                              <a:srgbClr val="EDFFD2"/>
                            </a:gs>
                          </a:gsLst>
                          <a:lin ang="5400000" scaled="1"/>
                          <a:tileRect/>
                        </a:gradFill>
                        <a:ln w="9525" cap="flat" cmpd="sng">
                          <a:solidFill>
                            <a:srgbClr val="00808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Rectangle 8"/>
            <p:cNvSpPr/>
            <p:nvPr/>
          </p:nvSpPr>
          <p:spPr>
            <a:xfrm>
              <a:off x="0" y="192"/>
              <a:ext cx="86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143000" y="4500563"/>
            <a:ext cx="4752975" cy="596900"/>
            <a:chOff x="0" y="0"/>
            <a:chExt cx="2994" cy="376"/>
          </a:xfrm>
        </p:grpSpPr>
        <p:sp>
          <p:nvSpPr>
            <p:cNvPr id="12307" name="Text Box 10"/>
            <p:cNvSpPr txBox="1"/>
            <p:nvPr/>
          </p:nvSpPr>
          <p:spPr>
            <a:xfrm>
              <a:off x="0" y="11"/>
              <a:ext cx="299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3200" b="1" i="1" dirty="0">
                  <a:latin typeface="Times New Roman" panose="02020603050405020304" pitchFamily="18" charset="0"/>
                </a:rPr>
                <a:t>                 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=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常量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649" y="0"/>
            <a:ext cx="12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3" imgW="672465" imgH="177800" progId="Equation.3">
                    <p:embed/>
                  </p:oleObj>
                </mc:Choice>
                <mc:Fallback>
                  <p:oleObj name="" r:id="rId3" imgW="672465" imgH="1778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9" y="0"/>
                          <a:ext cx="122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1" name="Group 12"/>
          <p:cNvGrpSpPr/>
          <p:nvPr/>
        </p:nvGrpSpPr>
        <p:grpSpPr>
          <a:xfrm>
            <a:off x="2000250" y="928688"/>
            <a:ext cx="3586163" cy="585787"/>
            <a:chOff x="0" y="0"/>
            <a:chExt cx="2259" cy="369"/>
          </a:xfrm>
        </p:grpSpPr>
        <p:sp>
          <p:nvSpPr>
            <p:cNvPr id="12306" name="Text Box 13"/>
            <p:cNvSpPr txBox="1"/>
            <p:nvPr/>
          </p:nvSpPr>
          <p:spPr>
            <a:xfrm>
              <a:off x="0" y="0"/>
              <a:ext cx="117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转动定律</a:t>
              </a:r>
              <a:endPara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1213" y="29"/>
            <a:ext cx="104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5" imgW="545465" imgH="177800" progId="Equation.3">
                    <p:embed/>
                  </p:oleObj>
                </mc:Choice>
                <mc:Fallback>
                  <p:oleObj name="" r:id="rId5" imgW="545465" imgH="1778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13" y="29"/>
                          <a:ext cx="1046" cy="34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EDFFD2"/>
                            </a:gs>
                            <a:gs pos="50000">
                              <a:srgbClr val="FFFFFF"/>
                            </a:gs>
                            <a:gs pos="100000">
                              <a:srgbClr val="EDFFD2"/>
                            </a:gs>
                          </a:gsLst>
                          <a:lin ang="5400000" scaled="1"/>
                          <a:tileRect/>
                        </a:gradFill>
                        <a:ln w="12700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9" name="Text Box 15"/>
          <p:cNvSpPr txBox="1"/>
          <p:nvPr/>
        </p:nvSpPr>
        <p:spPr>
          <a:xfrm>
            <a:off x="5214938" y="3357563"/>
            <a:ext cx="25209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Verdana" panose="020B0604030504040204" pitchFamily="34" charset="0"/>
              </a:rPr>
              <a:t>描述了瞬时性</a:t>
            </a:r>
            <a:endParaRPr lang="zh-CN" altLang="en-US" sz="2800" b="1" dirty="0">
              <a:latin typeface="Verdana" panose="020B0604030504040204" pitchFamily="34" charset="0"/>
            </a:endParaRPr>
          </a:p>
        </p:txBody>
      </p:sp>
      <p:sp>
        <p:nvSpPr>
          <p:cNvPr id="11280" name="Text Box 16"/>
          <p:cNvSpPr txBox="1"/>
          <p:nvPr/>
        </p:nvSpPr>
        <p:spPr>
          <a:xfrm>
            <a:off x="1143000" y="5214938"/>
            <a:ext cx="7243763" cy="1077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33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CC3300"/>
                </a:solidFill>
                <a:latin typeface="Verdana" panose="020B0604030504040204" pitchFamily="34" charset="0"/>
              </a:rPr>
              <a:t>）</a:t>
            </a:r>
            <a:r>
              <a:rPr lang="zh-CN" altLang="en-US" sz="3200" b="1" dirty="0">
                <a:latin typeface="Verdana" panose="020B0604030504040204" pitchFamily="34" charset="0"/>
              </a:rPr>
              <a:t>注意 各个量都对同一轴，而且力矩和角加速度有方向（正负）</a:t>
            </a:r>
            <a:endParaRPr lang="zh-CN" altLang="en-US" sz="3200" b="1" dirty="0">
              <a:latin typeface="Verdana" panose="020B0604030504040204" pitchFamily="34" charset="0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1116013" y="1628775"/>
            <a:ext cx="6523037" cy="1069975"/>
            <a:chOff x="0" y="0"/>
            <a:chExt cx="4109" cy="674"/>
          </a:xfrm>
        </p:grpSpPr>
        <p:sp>
          <p:nvSpPr>
            <p:cNvPr id="12305" name="Rectangle 18"/>
            <p:cNvSpPr/>
            <p:nvPr/>
          </p:nvSpPr>
          <p:spPr>
            <a:xfrm>
              <a:off x="0" y="0"/>
              <a:ext cx="3844" cy="6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en-US" altLang="zh-CN" sz="28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) </a:t>
              </a:r>
              <a:r>
                <a:rPr lang="zh-CN" altLang="en-US" sz="2800" b="1" dirty="0">
                  <a:solidFill>
                    <a:srgbClr val="1C1C1C"/>
                  </a:solidFill>
                  <a:latin typeface="Verdana" panose="020B0604030504040204" pitchFamily="34" charset="0"/>
                </a:rPr>
                <a:t>转动中             与平动中</a:t>
              </a:r>
              <a:endParaRPr lang="zh-CN" altLang="en-US" sz="2800" b="1" dirty="0">
                <a:solidFill>
                  <a:srgbClr val="1C1C1C"/>
                </a:solidFill>
                <a:latin typeface="Verdana" panose="020B0604030504040204" pitchFamily="34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1C1C1C"/>
                  </a:solidFill>
                  <a:latin typeface="Verdana" panose="020B0604030504040204" pitchFamily="34" charset="0"/>
                </a:rPr>
                <a:t>       地位相同．</a:t>
              </a:r>
              <a:endParaRPr lang="zh-CN" altLang="en-US" sz="2800" b="1" dirty="0">
                <a:solidFill>
                  <a:srgbClr val="1C1C1C"/>
                </a:solidFill>
                <a:latin typeface="Verdana" panose="020B0604030504040204" pitchFamily="34" charset="0"/>
              </a:endParaRPr>
            </a:p>
          </p:txBody>
        </p:sp>
        <p:graphicFrame>
          <p:nvGraphicFramePr>
            <p:cNvPr id="12290" name="Object 2"/>
            <p:cNvGraphicFramePr>
              <a:graphicFrameLocks noChangeAspect="1"/>
            </p:cNvGraphicFramePr>
            <p:nvPr/>
          </p:nvGraphicFramePr>
          <p:xfrm>
            <a:off x="3130" y="45"/>
            <a:ext cx="97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7" imgW="508000" imgH="177800" progId="Equation.3">
                    <p:embed/>
                  </p:oleObj>
                </mc:Choice>
                <mc:Fallback>
                  <p:oleObj name="" r:id="rId7" imgW="508000" imgH="1778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30" y="45"/>
                          <a:ext cx="979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1225" y="45"/>
            <a:ext cx="95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9" imgW="545465" imgH="177800" progId="Equation.3">
                    <p:embed/>
                  </p:oleObj>
                </mc:Choice>
                <mc:Fallback>
                  <p:oleObj name="" r:id="rId9" imgW="545465" imgH="1778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25" y="45"/>
                          <a:ext cx="953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/>
      <p:bldP spid="112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80" name="Text Box 4"/>
          <p:cNvSpPr txBox="1"/>
          <p:nvPr/>
        </p:nvSpPr>
        <p:spPr>
          <a:xfrm>
            <a:off x="839788" y="43624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3200" i="1" dirty="0">
                <a:latin typeface="Times New Roman" panose="02020603050405020304" pitchFamily="18" charset="0"/>
              </a:rPr>
              <a:t>   J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意义：</a:t>
            </a:r>
            <a:r>
              <a:rPr lang="zh-CN" altLang="en-US" sz="3200" b="1" dirty="0">
                <a:latin typeface="Times New Roman" panose="02020603050405020304" pitchFamily="18" charset="0"/>
              </a:rPr>
              <a:t>转动惯性的量度 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78199" name="Text Box 23"/>
          <p:cNvSpPr txBox="1"/>
          <p:nvPr/>
        </p:nvSpPr>
        <p:spPr>
          <a:xfrm>
            <a:off x="814388" y="3392488"/>
            <a:ext cx="6324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</a:rPr>
              <a:t>转动惯量的单位：</a:t>
            </a:r>
            <a:r>
              <a:rPr lang="en-US" altLang="zh-CN" sz="3200" dirty="0">
                <a:latin typeface="Times New Roman" panose="02020603050405020304" pitchFamily="18" charset="0"/>
              </a:rPr>
              <a:t>kg·m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2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619250" y="1628775"/>
          <a:ext cx="25939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850265" imgH="355600" progId="Equation.3">
                  <p:embed/>
                </p:oleObj>
              </mc:Choice>
              <mc:Fallback>
                <p:oleObj name="" r:id="rId1" imgW="850265" imgH="355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628775"/>
                        <a:ext cx="2593975" cy="10842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66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25"/>
          <p:cNvGrpSpPr/>
          <p:nvPr/>
        </p:nvGrpSpPr>
        <p:grpSpPr>
          <a:xfrm>
            <a:off x="4586288" y="1628775"/>
            <a:ext cx="2087562" cy="1084263"/>
            <a:chOff x="1973" y="1623"/>
            <a:chExt cx="1315" cy="683"/>
          </a:xfrm>
        </p:grpSpPr>
        <p:graphicFrame>
          <p:nvGraphicFramePr>
            <p:cNvPr id="13315" name="Object 3"/>
            <p:cNvGraphicFramePr>
              <a:graphicFrameLocks noChangeAspect="1"/>
            </p:cNvGraphicFramePr>
            <p:nvPr/>
          </p:nvGraphicFramePr>
          <p:xfrm>
            <a:off x="1973" y="1692"/>
            <a:ext cx="1271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3" imgW="698500" imgH="279400" progId="Equation.3">
                    <p:embed/>
                  </p:oleObj>
                </mc:Choice>
                <mc:Fallback>
                  <p:oleObj name="" r:id="rId3" imgW="698500" imgH="2794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73" y="1692"/>
                          <a:ext cx="1271" cy="5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Rectangle 27"/>
            <p:cNvSpPr/>
            <p:nvPr/>
          </p:nvSpPr>
          <p:spPr>
            <a:xfrm>
              <a:off x="1974" y="1623"/>
              <a:ext cx="1314" cy="68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13319" name="Text Box 2"/>
          <p:cNvSpPr txBox="1"/>
          <p:nvPr/>
        </p:nvSpPr>
        <p:spPr>
          <a:xfrm>
            <a:off x="1285875" y="142875"/>
            <a:ext cx="3048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转动惯量</a:t>
            </a:r>
            <a:endParaRPr lang="zh-CN" altLang="en-US" sz="32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0" name="Text Box 5"/>
          <p:cNvSpPr txBox="1"/>
          <p:nvPr/>
        </p:nvSpPr>
        <p:spPr>
          <a:xfrm>
            <a:off x="1042988" y="908050"/>
            <a:ext cx="20891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Verdana" panose="020B0604030504040204" pitchFamily="34" charset="0"/>
              </a:rPr>
              <a:t>刚体：</a:t>
            </a:r>
            <a:endParaRPr lang="zh-CN" altLang="en-US" sz="32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/>
      <p:bldP spid="1781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0" name="Rectangle 2"/>
          <p:cNvSpPr/>
          <p:nvPr/>
        </p:nvSpPr>
        <p:spPr>
          <a:xfrm>
            <a:off x="1066800" y="2011363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</a:rPr>
              <a:t>刚体的转动惯量与以下三个因素有关：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402437" name="Rectangle 5"/>
          <p:cNvSpPr/>
          <p:nvPr/>
        </p:nvSpPr>
        <p:spPr>
          <a:xfrm>
            <a:off x="838200" y="4983163"/>
            <a:ext cx="5791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3200" b="1" dirty="0">
                <a:latin typeface="Times New Roman" panose="02020603050405020304" pitchFamily="18" charset="0"/>
              </a:rPr>
              <a:t>与转轴的位置</a:t>
            </a:r>
            <a:r>
              <a:rPr lang="zh-CN" altLang="en-US" sz="3200" b="1" dirty="0">
                <a:latin typeface="Georgia" panose="02040502050405020303" pitchFamily="18" charset="0"/>
              </a:rPr>
              <a:t>有关．</a:t>
            </a:r>
            <a:endParaRPr lang="zh-CN" altLang="en-US" sz="3200" b="1" dirty="0">
              <a:latin typeface="Georgia" panose="02040502050405020303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838200" y="2789238"/>
            <a:ext cx="5791200" cy="579437"/>
            <a:chOff x="528" y="1325"/>
            <a:chExt cx="3648" cy="365"/>
          </a:xfrm>
        </p:grpSpPr>
        <p:sp>
          <p:nvSpPr>
            <p:cNvPr id="14346" name="Rectangle 3"/>
            <p:cNvSpPr/>
            <p:nvPr/>
          </p:nvSpPr>
          <p:spPr>
            <a:xfrm>
              <a:off x="528" y="1325"/>
              <a:ext cx="36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与刚体的体密度</a:t>
              </a:r>
              <a:r>
                <a:rPr lang="zh-CN" altLang="en-US" sz="3200" i="1" dirty="0">
                  <a:latin typeface="Georgia" panose="02040502050405020303" pitchFamily="18" charset="0"/>
                </a:rPr>
                <a:t>     </a:t>
              </a:r>
              <a:r>
                <a:rPr lang="zh-CN" altLang="en-US" sz="3200" b="1" dirty="0">
                  <a:latin typeface="Georgia" panose="02040502050405020303" pitchFamily="18" charset="0"/>
                </a:rPr>
                <a:t>有关．</a:t>
              </a:r>
              <a:endParaRPr lang="zh-CN" altLang="en-US" sz="3200" b="1" dirty="0">
                <a:latin typeface="Georgia" panose="02040502050405020303" pitchFamily="18" charset="0"/>
              </a:endParaRPr>
            </a:p>
          </p:txBody>
        </p:sp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3038" y="1376"/>
            <a:ext cx="28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" imgW="152400" imgH="165100" progId="Equation.3">
                    <p:embed/>
                  </p:oleObj>
                </mc:Choice>
                <mc:Fallback>
                  <p:oleObj name="" r:id="rId1" imgW="152400" imgH="1651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38" y="1376"/>
                          <a:ext cx="289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/>
          <p:nvPr/>
        </p:nvGrpSpPr>
        <p:grpSpPr>
          <a:xfrm>
            <a:off x="838200" y="3505200"/>
            <a:ext cx="7772400" cy="1260475"/>
            <a:chOff x="528" y="1776"/>
            <a:chExt cx="4896" cy="794"/>
          </a:xfrm>
        </p:grpSpPr>
        <p:sp>
          <p:nvSpPr>
            <p:cNvPr id="14345" name="Rectangle 4"/>
            <p:cNvSpPr/>
            <p:nvPr/>
          </p:nvSpPr>
          <p:spPr>
            <a:xfrm>
              <a:off x="528" y="1776"/>
              <a:ext cx="4896" cy="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与刚体的几何形状及体密度</a:t>
              </a:r>
              <a:r>
                <a:rPr lang="zh-CN" altLang="en-US" sz="3200" i="1" dirty="0">
                  <a:latin typeface="Georgia" panose="02040502050405020303" pitchFamily="18" charset="0"/>
                </a:rPr>
                <a:t>     </a:t>
              </a:r>
              <a:r>
                <a:rPr lang="zh-CN" altLang="en-US" sz="3200" b="1" dirty="0">
                  <a:latin typeface="Georgia" panose="02040502050405020303" pitchFamily="18" charset="0"/>
                </a:rPr>
                <a:t>的分布有关．</a:t>
              </a:r>
              <a:endParaRPr lang="zh-CN" altLang="en-US" sz="3200" b="1" dirty="0">
                <a:latin typeface="Georgia" panose="02040502050405020303" pitchFamily="18" charset="0"/>
              </a:endParaRPr>
            </a:p>
          </p:txBody>
        </p:sp>
        <p:graphicFrame>
          <p:nvGraphicFramePr>
            <p:cNvPr id="14338" name="Object 2"/>
            <p:cNvGraphicFramePr>
              <a:graphicFrameLocks noChangeAspect="1"/>
            </p:cNvGraphicFramePr>
            <p:nvPr/>
          </p:nvGraphicFramePr>
          <p:xfrm>
            <a:off x="4320" y="1872"/>
            <a:ext cx="29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3" imgW="152400" imgH="165100" progId="Equation.3">
                    <p:embed/>
                  </p:oleObj>
                </mc:Choice>
                <mc:Fallback>
                  <p:oleObj name="" r:id="rId3" imgW="152400" imgH="1651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20" y="1872"/>
                          <a:ext cx="292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2442" name="AutoShape 10"/>
          <p:cNvSpPr>
            <a:spLocks noChangeArrowheads="1"/>
          </p:cNvSpPr>
          <p:nvPr/>
        </p:nvSpPr>
        <p:spPr bwMode="auto">
          <a:xfrm>
            <a:off x="914400" y="1063625"/>
            <a:ext cx="1425575" cy="77628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说 明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4" name="灯片编号占位符 1"/>
          <p:cNvSpPr txBox="1">
            <a:spLocks noGrp="1"/>
          </p:cNvSpPr>
          <p:nvPr>
            <p:ph type="sldNum" sz="quarter" idx="4294967295"/>
          </p:nvPr>
        </p:nvSpPr>
        <p:spPr>
          <a:xfrm>
            <a:off x="6659563" y="6440488"/>
            <a:ext cx="2133600" cy="412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7885113" y="1123950"/>
            <a:ext cx="623888" cy="47529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vert="eaVer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竿子长些还是短些较安全？</a:t>
            </a:r>
            <a:endParaRPr kumimoji="1" lang="zh-CN" altLang="en-US" sz="28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830263" y="4941888"/>
            <a:ext cx="3886200" cy="10795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32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飞轮的质量为什么大都分布于外轮缘？</a:t>
            </a:r>
            <a:endParaRPr kumimoji="1" lang="zh-CN" altLang="en-US" sz="32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362" name="" r:id="rId1" imgW="3236913" imgH="5202238"/>
        </mc:Choice>
        <mc:Fallback>
          <p:control name="" r:id="rId1" imgW="3236913" imgH="5202238">
            <p:pic>
              <p:nvPicPr>
                <p:cNvPr id="0" name="ShockwaveFlash2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648200" y="981075"/>
                  <a:ext cx="3236913" cy="52022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63" name="" r:id="rId3" imgW="4114800" imgH="3743325"/>
        </mc:Choice>
        <mc:Fallback>
          <p:control name="" r:id="rId3" imgW="4114800" imgH="3743325">
            <p:pic>
              <p:nvPicPr>
                <p:cNvPr id="0" name="ShockwaveFlash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3400" y="981075"/>
                  <a:ext cx="4114800" cy="3743325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9" name="Text Box 2"/>
          <p:cNvSpPr txBox="1"/>
          <p:nvPr/>
        </p:nvSpPr>
        <p:spPr>
          <a:xfrm>
            <a:off x="1285875" y="142875"/>
            <a:ext cx="3048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转动惯量</a:t>
            </a:r>
            <a:endParaRPr lang="zh-CN" altLang="en-US" sz="32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7" name="Text Box 9"/>
          <p:cNvSpPr txBox="1"/>
          <p:nvPr/>
        </p:nvSpPr>
        <p:spPr>
          <a:xfrm>
            <a:off x="500063" y="857250"/>
            <a:ext cx="39338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</a:rPr>
              <a:t>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的计算方法 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7418" name="Rectangle 10"/>
          <p:cNvSpPr/>
          <p:nvPr/>
        </p:nvSpPr>
        <p:spPr>
          <a:xfrm>
            <a:off x="827088" y="2420938"/>
            <a:ext cx="5572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990099"/>
              </a:buClr>
            </a:pPr>
            <a:r>
              <a:rPr lang="en-US" altLang="zh-CN" sz="2800" b="1" dirty="0"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</a:rPr>
              <a:t>质量离散分布（质点组）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571625" y="3143250"/>
          <a:ext cx="595471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2425700" imgH="254000" progId="Equation.3">
                  <p:embed/>
                </p:oleObj>
              </mc:Choice>
              <mc:Fallback>
                <p:oleObj name="" r:id="rId1" imgW="2425700" imgH="254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1625" y="3143250"/>
                        <a:ext cx="5954713" cy="66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12"/>
          <p:cNvSpPr/>
          <p:nvPr/>
        </p:nvSpPr>
        <p:spPr>
          <a:xfrm>
            <a:off x="827088" y="4005263"/>
            <a:ext cx="47513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990099"/>
              </a:buClr>
            </a:pPr>
            <a:r>
              <a:rPr lang="en-US" altLang="zh-CN" sz="3200" b="1" dirty="0"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</a:rPr>
              <a:t>质量连续分布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881063" y="5143500"/>
          <a:ext cx="33607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409700" imgH="368300" progId="Equation.DSMT4">
                  <p:embed/>
                </p:oleObj>
              </mc:Choice>
              <mc:Fallback>
                <p:oleObj name="" r:id="rId3" imgW="1409700" imgH="368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1063" y="5143500"/>
                        <a:ext cx="3360737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 bwMode="auto">
          <a:xfrm>
            <a:off x="4859338" y="5229225"/>
            <a:ext cx="2678112" cy="590550"/>
            <a:chOff x="3702" y="3575"/>
            <a:chExt cx="1310" cy="372"/>
          </a:xfrm>
          <a:solidFill>
            <a:srgbClr val="99CCFF"/>
          </a:solidFill>
        </p:grpSpPr>
        <p:sp>
          <p:nvSpPr>
            <p:cNvPr id="18446" name="Text Box 15"/>
            <p:cNvSpPr txBox="1">
              <a:spLocks noChangeArrowheads="1"/>
            </p:cNvSpPr>
            <p:nvPr/>
          </p:nvSpPr>
          <p:spPr bwMode="auto">
            <a:xfrm>
              <a:off x="3702" y="3575"/>
              <a:ext cx="1310" cy="36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：质量元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6539" name="Text Box 43"/>
          <p:cNvSpPr txBox="1"/>
          <p:nvPr/>
        </p:nvSpPr>
        <p:spPr>
          <a:xfrm>
            <a:off x="3708400" y="4076700"/>
            <a:ext cx="5219700" cy="51911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（刚体分割成无限多个质量元）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395" name="组合 23"/>
          <p:cNvGrpSpPr/>
          <p:nvPr/>
        </p:nvGrpSpPr>
        <p:grpSpPr>
          <a:xfrm>
            <a:off x="971550" y="1628775"/>
            <a:ext cx="2619375" cy="523875"/>
            <a:chOff x="4857752" y="3429000"/>
            <a:chExt cx="2619384" cy="523220"/>
          </a:xfrm>
        </p:grpSpPr>
        <p:graphicFrame>
          <p:nvGraphicFramePr>
            <p:cNvPr id="16388" name="Object 19"/>
            <p:cNvGraphicFramePr>
              <a:graphicFrameLocks noChangeAspect="1"/>
            </p:cNvGraphicFramePr>
            <p:nvPr/>
          </p:nvGraphicFramePr>
          <p:xfrm>
            <a:off x="6143636" y="3429000"/>
            <a:ext cx="13335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520700" imgH="203200" progId="Equation.3">
                    <p:embed/>
                  </p:oleObj>
                </mc:Choice>
                <mc:Fallback>
                  <p:oleObj name="" r:id="rId5" imgW="520700" imgH="2032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43636" y="3429000"/>
                          <a:ext cx="1333500" cy="520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Rectangle 10"/>
            <p:cNvSpPr/>
            <p:nvPr/>
          </p:nvSpPr>
          <p:spPr>
            <a:xfrm>
              <a:off x="4857752" y="3429000"/>
              <a:ext cx="150019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990099"/>
                </a:buClr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1.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质点：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  <p:bldP spid="17418" grpId="0"/>
      <p:bldP spid="17420" grpId="0"/>
      <p:bldP spid="1065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22" name="灯片编号占位符 1"/>
          <p:cNvSpPr txBox="1">
            <a:spLocks noGrp="1"/>
          </p:cNvSpPr>
          <p:nvPr>
            <p:ph type="sldNum" sz="quarter" idx="4294967295"/>
          </p:nvPr>
        </p:nvSpPr>
        <p:spPr>
          <a:xfrm>
            <a:off x="6659563" y="6440488"/>
            <a:ext cx="2133600" cy="412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2" name="Group 2"/>
          <p:cNvGrpSpPr/>
          <p:nvPr/>
        </p:nvGrpSpPr>
        <p:grpSpPr>
          <a:xfrm>
            <a:off x="4876800" y="1766888"/>
            <a:ext cx="3505200" cy="1585912"/>
            <a:chOff x="0" y="0"/>
            <a:chExt cx="2208" cy="999"/>
          </a:xfrm>
        </p:grpSpPr>
        <p:grpSp>
          <p:nvGrpSpPr>
            <p:cNvPr id="17446" name="Group 3"/>
            <p:cNvGrpSpPr/>
            <p:nvPr/>
          </p:nvGrpSpPr>
          <p:grpSpPr>
            <a:xfrm>
              <a:off x="192" y="9"/>
              <a:ext cx="1728" cy="990"/>
              <a:chOff x="0" y="0"/>
              <a:chExt cx="1728" cy="990"/>
            </a:xfrm>
          </p:grpSpPr>
          <p:sp>
            <p:nvSpPr>
              <p:cNvPr id="17448" name="Line 4"/>
              <p:cNvSpPr/>
              <p:nvPr/>
            </p:nvSpPr>
            <p:spPr>
              <a:xfrm>
                <a:off x="192" y="565"/>
                <a:ext cx="0" cy="336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7449" name="Group 5"/>
              <p:cNvGrpSpPr/>
              <p:nvPr/>
            </p:nvGrpSpPr>
            <p:grpSpPr>
              <a:xfrm>
                <a:off x="0" y="0"/>
                <a:ext cx="1728" cy="990"/>
                <a:chOff x="0" y="0"/>
                <a:chExt cx="1728" cy="990"/>
              </a:xfrm>
            </p:grpSpPr>
            <p:sp>
              <p:nvSpPr>
                <p:cNvPr id="15366" name="Rectangle 6"/>
                <p:cNvSpPr>
                  <a:spLocks noChangeArrowheads="1"/>
                </p:cNvSpPr>
                <p:nvPr/>
              </p:nvSpPr>
              <p:spPr bwMode="auto">
                <a:xfrm>
                  <a:off x="144" y="469"/>
                  <a:ext cx="1584" cy="9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6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6275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51" name="Line 7"/>
                <p:cNvSpPr/>
                <p:nvPr/>
              </p:nvSpPr>
              <p:spPr>
                <a:xfrm>
                  <a:off x="192" y="85"/>
                  <a:ext cx="0" cy="432"/>
                </a:xfrm>
                <a:prstGeom prst="line">
                  <a:avLst/>
                </a:prstGeom>
                <a:ln w="28575" cap="flat" cmpd="sng">
                  <a:solidFill>
                    <a:srgbClr val="CC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7452" name="AutoShape 8"/>
                <p:cNvSpPr/>
                <p:nvPr/>
              </p:nvSpPr>
              <p:spPr>
                <a:xfrm>
                  <a:off x="0" y="133"/>
                  <a:ext cx="144" cy="192"/>
                </a:xfrm>
                <a:prstGeom prst="curvedRightArrow">
                  <a:avLst>
                    <a:gd name="adj1" fmla="val 26666"/>
                    <a:gd name="adj2" fmla="val 53333"/>
                    <a:gd name="adj3" fmla="val 33333"/>
                  </a:avLst>
                </a:prstGeom>
                <a:solidFill>
                  <a:srgbClr val="FF33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graphicFrame>
              <p:nvGraphicFramePr>
                <p:cNvPr id="17421" name="Object 13"/>
                <p:cNvGraphicFramePr>
                  <a:graphicFrameLocks noChangeAspect="1"/>
                </p:cNvGraphicFramePr>
                <p:nvPr/>
              </p:nvGraphicFramePr>
              <p:xfrm>
                <a:off x="1584" y="565"/>
                <a:ext cx="129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8" name="" r:id="rId1" imgW="114300" imgH="254000" progId="Equation.3">
                        <p:embed/>
                      </p:oleObj>
                    </mc:Choice>
                    <mc:Fallback>
                      <p:oleObj name="" r:id="rId1" imgW="114300" imgH="254000" progId="Equation.3">
                        <p:embed/>
                        <p:pic>
                          <p:nvPicPr>
                            <p:cNvPr id="0" name="图片 3097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84" y="565"/>
                              <a:ext cx="129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453" name="Text Box 10"/>
                <p:cNvSpPr txBox="1"/>
                <p:nvPr/>
              </p:nvSpPr>
              <p:spPr>
                <a:xfrm>
                  <a:off x="192" y="663"/>
                  <a:ext cx="353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sz="2800" b="1" i="1" dirty="0">
                      <a:solidFill>
                        <a:srgbClr val="1C1C1C"/>
                      </a:solidFill>
                      <a:latin typeface="Times New Roman" panose="02020603050405020304" pitchFamily="18" charset="0"/>
                    </a:rPr>
                    <a:t>O</a:t>
                  </a:r>
                  <a:r>
                    <a:rPr lang="en-US" altLang="zh-CN" sz="2800" b="1" i="1" dirty="0">
                      <a:solidFill>
                        <a:srgbClr val="1C1C1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´</a:t>
                  </a:r>
                  <a:endParaRPr lang="en-US" altLang="zh-CN" sz="2800" b="1" i="1" dirty="0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54" name="Text Box 11"/>
                <p:cNvSpPr txBox="1"/>
                <p:nvPr/>
              </p:nvSpPr>
              <p:spPr>
                <a:xfrm>
                  <a:off x="192" y="0"/>
                  <a:ext cx="278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sz="2800" b="1" i="1" dirty="0">
                      <a:solidFill>
                        <a:srgbClr val="1C1C1C"/>
                      </a:solidFill>
                      <a:latin typeface="Times New Roman" panose="02020603050405020304" pitchFamily="18" charset="0"/>
                    </a:rPr>
                    <a:t>O</a:t>
                  </a:r>
                  <a:endParaRPr lang="en-US" altLang="zh-CN" sz="2800" b="1" i="1" dirty="0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447" name="Rectangle 12"/>
            <p:cNvSpPr/>
            <p:nvPr/>
          </p:nvSpPr>
          <p:spPr>
            <a:xfrm>
              <a:off x="0" y="0"/>
              <a:ext cx="2208" cy="96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6400800" y="2525713"/>
            <a:ext cx="457200" cy="565150"/>
            <a:chOff x="0" y="0"/>
            <a:chExt cx="288" cy="356"/>
          </a:xfrm>
        </p:grpSpPr>
        <p:sp>
          <p:nvSpPr>
            <p:cNvPr id="17445" name="Rectangle 14"/>
            <p:cNvSpPr/>
            <p:nvPr/>
          </p:nvSpPr>
          <p:spPr>
            <a:xfrm>
              <a:off x="96" y="0"/>
              <a:ext cx="96" cy="96"/>
            </a:xfrm>
            <a:prstGeom prst="rect">
              <a:avLst/>
            </a:prstGeom>
            <a:solidFill>
              <a:srgbClr val="FF0000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17420" name="Object 12"/>
            <p:cNvGraphicFramePr>
              <a:graphicFrameLocks noChangeAspect="1"/>
            </p:cNvGraphicFramePr>
            <p:nvPr/>
          </p:nvGraphicFramePr>
          <p:xfrm>
            <a:off x="0" y="96"/>
            <a:ext cx="28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279400" imgH="254000" progId="Equation.3">
                    <p:embed/>
                  </p:oleObj>
                </mc:Choice>
                <mc:Fallback>
                  <p:oleObj name="" r:id="rId3" imgW="279400" imgH="2540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96"/>
                          <a:ext cx="288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/>
          <p:cNvGrpSpPr/>
          <p:nvPr/>
        </p:nvGrpSpPr>
        <p:grpSpPr>
          <a:xfrm>
            <a:off x="5486400" y="2068513"/>
            <a:ext cx="1066800" cy="476250"/>
            <a:chOff x="0" y="0"/>
            <a:chExt cx="672" cy="300"/>
          </a:xfrm>
        </p:grpSpPr>
        <p:sp>
          <p:nvSpPr>
            <p:cNvPr id="17443" name="Line 17"/>
            <p:cNvSpPr/>
            <p:nvPr/>
          </p:nvSpPr>
          <p:spPr>
            <a:xfrm flipV="1">
              <a:off x="672" y="96"/>
              <a:ext cx="0" cy="1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44" name="Line 18"/>
            <p:cNvSpPr/>
            <p:nvPr/>
          </p:nvSpPr>
          <p:spPr>
            <a:xfrm>
              <a:off x="0" y="144"/>
              <a:ext cx="672" cy="0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headEnd type="triangle" w="sm" len="lg"/>
              <a:tailEnd type="triangle" w="sm" len="lg"/>
            </a:ln>
          </p:spPr>
        </p:sp>
        <p:graphicFrame>
          <p:nvGraphicFramePr>
            <p:cNvPr id="17419" name="Object 11"/>
            <p:cNvGraphicFramePr>
              <a:graphicFrameLocks noChangeAspect="1"/>
            </p:cNvGraphicFramePr>
            <p:nvPr/>
          </p:nvGraphicFramePr>
          <p:xfrm>
            <a:off x="240" y="0"/>
            <a:ext cx="26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5" imgW="114300" imgH="127000" progId="Equation.3">
                    <p:embed/>
                  </p:oleObj>
                </mc:Choice>
                <mc:Fallback>
                  <p:oleObj name="" r:id="rId5" imgW="114300" imgH="1270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0" y="0"/>
                          <a:ext cx="268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/>
          <p:cNvGrpSpPr/>
          <p:nvPr/>
        </p:nvGrpSpPr>
        <p:grpSpPr>
          <a:xfrm>
            <a:off x="152400" y="3429000"/>
            <a:ext cx="8839200" cy="1117600"/>
            <a:chOff x="0" y="0"/>
            <a:chExt cx="5568" cy="704"/>
          </a:xfrm>
        </p:grpSpPr>
        <p:sp>
          <p:nvSpPr>
            <p:cNvPr id="17442" name="Text Box 21"/>
            <p:cNvSpPr txBox="1"/>
            <p:nvPr/>
          </p:nvSpPr>
          <p:spPr>
            <a:xfrm>
              <a:off x="0" y="0"/>
              <a:ext cx="5568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设棒的线密度为     ，取一距离转轴 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OO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为    处的质量元             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15" name="Object 7"/>
            <p:cNvGraphicFramePr>
              <a:graphicFrameLocks noChangeAspect="1"/>
            </p:cNvGraphicFramePr>
            <p:nvPr/>
          </p:nvGraphicFramePr>
          <p:xfrm>
            <a:off x="2081" y="48"/>
            <a:ext cx="27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7" imgW="139700" imgH="177800" progId="Equation.3">
                    <p:embed/>
                  </p:oleObj>
                </mc:Choice>
                <mc:Fallback>
                  <p:oleObj name="" r:id="rId7" imgW="139700" imgH="1778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81" y="48"/>
                          <a:ext cx="271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4641" y="48"/>
            <a:ext cx="30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9" imgW="114300" imgH="127000" progId="Equation.3">
                    <p:embed/>
                  </p:oleObj>
                </mc:Choice>
                <mc:Fallback>
                  <p:oleObj name="" r:id="rId9" imgW="114300" imgH="1270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41" y="48"/>
                          <a:ext cx="30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9"/>
            <p:cNvGraphicFramePr>
              <a:graphicFrameLocks noChangeAspect="1"/>
            </p:cNvGraphicFramePr>
            <p:nvPr/>
          </p:nvGraphicFramePr>
          <p:xfrm>
            <a:off x="852" y="361"/>
            <a:ext cx="117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1" imgW="609600" imgH="177800" progId="Equation.3">
                    <p:embed/>
                  </p:oleObj>
                </mc:Choice>
                <mc:Fallback>
                  <p:oleObj name="" r:id="rId11" imgW="609600" imgH="1778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52" y="361"/>
                          <a:ext cx="1176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10"/>
            <p:cNvGraphicFramePr>
              <a:graphicFrameLocks noChangeAspect="1"/>
            </p:cNvGraphicFramePr>
            <p:nvPr/>
          </p:nvGraphicFramePr>
          <p:xfrm>
            <a:off x="2270" y="342"/>
            <a:ext cx="2179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3" imgW="1180465" imgH="203200" progId="Equation.3">
                    <p:embed/>
                  </p:oleObj>
                </mc:Choice>
                <mc:Fallback>
                  <p:oleObj name="" r:id="rId13" imgW="1180465" imgH="2032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70" y="342"/>
                          <a:ext cx="2179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7" name="Text Box 26"/>
          <p:cNvSpPr txBox="1"/>
          <p:nvPr/>
        </p:nvSpPr>
        <p:spPr>
          <a:xfrm>
            <a:off x="152400" y="533400"/>
            <a:ext cx="8839200" cy="1189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讨论：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一质量为 </a:t>
            </a:r>
            <a:r>
              <a:rPr lang="zh-CN" altLang="zh-CN" sz="32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、长为 </a:t>
            </a:r>
            <a:r>
              <a:rPr lang="zh-CN" altLang="zh-CN" sz="32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的均匀细长棒，与棒垂直的轴的位置不同，转动惯量的变化 </a:t>
            </a:r>
            <a:r>
              <a:rPr lang="zh-CN" altLang="zh-CN" sz="2800" b="1" dirty="0">
                <a:latin typeface="Times New Roman" panose="02020603050405020304" pitchFamily="18" charset="0"/>
              </a:rPr>
              <a:t>.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7428" name="Group 27"/>
          <p:cNvGrpSpPr/>
          <p:nvPr/>
        </p:nvGrpSpPr>
        <p:grpSpPr>
          <a:xfrm>
            <a:off x="762000" y="1766888"/>
            <a:ext cx="3505200" cy="1585912"/>
            <a:chOff x="0" y="0"/>
            <a:chExt cx="2208" cy="999"/>
          </a:xfrm>
        </p:grpSpPr>
        <p:sp>
          <p:nvSpPr>
            <p:cNvPr id="17433" name="Rectangle 28"/>
            <p:cNvSpPr/>
            <p:nvPr/>
          </p:nvSpPr>
          <p:spPr>
            <a:xfrm>
              <a:off x="0" y="0"/>
              <a:ext cx="2208" cy="9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17434" name="Group 29"/>
            <p:cNvGrpSpPr/>
            <p:nvPr/>
          </p:nvGrpSpPr>
          <p:grpSpPr>
            <a:xfrm>
              <a:off x="144" y="0"/>
              <a:ext cx="1872" cy="999"/>
              <a:chOff x="0" y="0"/>
              <a:chExt cx="1872" cy="999"/>
            </a:xfrm>
          </p:grpSpPr>
          <p:sp>
            <p:nvSpPr>
              <p:cNvPr id="15390" name="Rectangle 30"/>
              <p:cNvSpPr>
                <a:spLocks noChangeArrowheads="1"/>
              </p:cNvSpPr>
              <p:nvPr/>
            </p:nvSpPr>
            <p:spPr bwMode="auto">
              <a:xfrm>
                <a:off x="144" y="486"/>
                <a:ext cx="1584" cy="96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5607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6078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36" name="Line 31"/>
              <p:cNvSpPr/>
              <p:nvPr/>
            </p:nvSpPr>
            <p:spPr>
              <a:xfrm flipV="1">
                <a:off x="912" y="150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7" name="Line 32"/>
              <p:cNvSpPr/>
              <p:nvPr/>
            </p:nvSpPr>
            <p:spPr>
              <a:xfrm>
                <a:off x="912" y="582"/>
                <a:ext cx="0" cy="240"/>
              </a:xfrm>
              <a:prstGeom prst="line">
                <a:avLst/>
              </a:prstGeom>
              <a:ln w="2857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8" name="AutoShape 33"/>
              <p:cNvSpPr/>
              <p:nvPr/>
            </p:nvSpPr>
            <p:spPr>
              <a:xfrm>
                <a:off x="720" y="288"/>
                <a:ext cx="144" cy="192"/>
              </a:xfrm>
              <a:prstGeom prst="curvedRightArrow">
                <a:avLst>
                  <a:gd name="adj1" fmla="val 26666"/>
                  <a:gd name="adj2" fmla="val 53333"/>
                  <a:gd name="adj3" fmla="val 33333"/>
                </a:avLst>
              </a:prstGeom>
              <a:solidFill>
                <a:srgbClr val="FF33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39" name="Rectangle 34"/>
              <p:cNvSpPr/>
              <p:nvPr/>
            </p:nvSpPr>
            <p:spPr>
              <a:xfrm>
                <a:off x="1248" y="486"/>
                <a:ext cx="96" cy="96"/>
              </a:xfrm>
              <a:prstGeom prst="rect">
                <a:avLst/>
              </a:prstGeom>
              <a:solidFill>
                <a:srgbClr val="FF0000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17412" name="Object 4"/>
              <p:cNvGraphicFramePr>
                <a:graphicFrameLocks noChangeAspect="1"/>
              </p:cNvGraphicFramePr>
              <p:nvPr/>
            </p:nvGraphicFramePr>
            <p:xfrm>
              <a:off x="1152" y="582"/>
              <a:ext cx="288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15" imgW="279400" imgH="254000" progId="Equation.3">
                      <p:embed/>
                    </p:oleObj>
                  </mc:Choice>
                  <mc:Fallback>
                    <p:oleObj name="" r:id="rId15" imgW="279400" imgH="2540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52" y="582"/>
                            <a:ext cx="288" cy="2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3" name="Object 5"/>
              <p:cNvGraphicFramePr>
                <a:graphicFrameLocks noChangeAspect="1"/>
              </p:cNvGraphicFramePr>
              <p:nvPr/>
            </p:nvGraphicFramePr>
            <p:xfrm>
              <a:off x="1597" y="568"/>
              <a:ext cx="275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16" imgW="342900" imgH="317500" progId="Equation.3">
                      <p:embed/>
                    </p:oleObj>
                  </mc:Choice>
                  <mc:Fallback>
                    <p:oleObj name="" r:id="rId16" imgW="342900" imgH="3175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597" y="568"/>
                            <a:ext cx="275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4" name="Object 6"/>
              <p:cNvGraphicFramePr>
                <a:graphicFrameLocks noChangeAspect="1"/>
              </p:cNvGraphicFramePr>
              <p:nvPr/>
            </p:nvGraphicFramePr>
            <p:xfrm>
              <a:off x="0" y="551"/>
              <a:ext cx="432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18" imgW="342900" imgH="215900" progId="Equation.3">
                      <p:embed/>
                    </p:oleObj>
                  </mc:Choice>
                  <mc:Fallback>
                    <p:oleObj name="" r:id="rId18" imgW="342900" imgH="21590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0" y="551"/>
                            <a:ext cx="432" cy="2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40" name="Text Box 38"/>
              <p:cNvSpPr txBox="1"/>
              <p:nvPr/>
            </p:nvSpPr>
            <p:spPr>
              <a:xfrm>
                <a:off x="607" y="672"/>
                <a:ext cx="3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r>
                  <a:rPr lang="en-US" altLang="zh-CN" sz="2800" b="1" i="1" dirty="0">
                    <a:solidFill>
                      <a:srgbClr val="1C1C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</a:t>
                </a:r>
                <a:endPara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1" name="Text Box 39"/>
              <p:cNvSpPr txBox="1"/>
              <p:nvPr/>
            </p:nvSpPr>
            <p:spPr>
              <a:xfrm>
                <a:off x="634" y="0"/>
                <a:ext cx="27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b="1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40"/>
          <p:cNvGrpSpPr/>
          <p:nvPr/>
        </p:nvGrpSpPr>
        <p:grpSpPr>
          <a:xfrm>
            <a:off x="366713" y="5448300"/>
            <a:ext cx="8015287" cy="1181100"/>
            <a:chOff x="0" y="0"/>
            <a:chExt cx="5049" cy="744"/>
          </a:xfrm>
        </p:grpSpPr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2544" y="0"/>
            <a:ext cx="2505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20" imgW="1269365" imgH="393700" progId="Equation.3">
                    <p:embed/>
                  </p:oleObj>
                </mc:Choice>
                <mc:Fallback>
                  <p:oleObj name="" r:id="rId20" imgW="1269365" imgH="3937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544" y="0"/>
                          <a:ext cx="2505" cy="7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2" name="Text Box 42"/>
            <p:cNvSpPr txBox="1"/>
            <p:nvPr/>
          </p:nvSpPr>
          <p:spPr>
            <a:xfrm>
              <a:off x="0" y="168"/>
              <a:ext cx="26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转轴过端点垂直于棒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43"/>
          <p:cNvGrpSpPr/>
          <p:nvPr/>
        </p:nvGrpSpPr>
        <p:grpSpPr>
          <a:xfrm>
            <a:off x="533400" y="4495800"/>
            <a:ext cx="7543800" cy="1038225"/>
            <a:chOff x="0" y="0"/>
            <a:chExt cx="4752" cy="654"/>
          </a:xfrm>
        </p:grpSpPr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246" y="0"/>
            <a:ext cx="2506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22" imgW="1536065" imgH="393700" progId="Equation.3">
                    <p:embed/>
                  </p:oleObj>
                </mc:Choice>
                <mc:Fallback>
                  <p:oleObj name="" r:id="rId22" imgW="1536065" imgH="3937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246" y="0"/>
                          <a:ext cx="2506" cy="6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1" name="Rectangle 45"/>
            <p:cNvSpPr/>
            <p:nvPr/>
          </p:nvSpPr>
          <p:spPr>
            <a:xfrm>
              <a:off x="0" y="153"/>
              <a:ext cx="30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转轴过中心垂直于棒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17"/>
          <p:cNvGrpSpPr/>
          <p:nvPr/>
        </p:nvGrpSpPr>
        <p:grpSpPr>
          <a:xfrm>
            <a:off x="6450013" y="1189038"/>
            <a:ext cx="2209800" cy="2743200"/>
            <a:chOff x="4063" y="960"/>
            <a:chExt cx="1392" cy="1728"/>
          </a:xfrm>
        </p:grpSpPr>
        <p:sp>
          <p:nvSpPr>
            <p:cNvPr id="1055" name="Rectangle 109"/>
            <p:cNvSpPr/>
            <p:nvPr/>
          </p:nvSpPr>
          <p:spPr>
            <a:xfrm>
              <a:off x="4063" y="960"/>
              <a:ext cx="1392" cy="1728"/>
            </a:xfrm>
            <a:prstGeom prst="rect">
              <a:avLst/>
            </a:prstGeom>
            <a:solidFill>
              <a:srgbClr val="FFFFFF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1034" name="Object 22"/>
            <p:cNvGraphicFramePr>
              <a:graphicFrameLocks noChangeAspect="1"/>
            </p:cNvGraphicFramePr>
            <p:nvPr/>
          </p:nvGraphicFramePr>
          <p:xfrm>
            <a:off x="4399" y="1152"/>
            <a:ext cx="783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2794000" imgH="4113530" progId="MS_ClipArt_Gallery.2">
                    <p:embed/>
                  </p:oleObj>
                </mc:Choice>
                <mc:Fallback>
                  <p:oleObj name="" r:id="rId1" imgW="2794000" imgH="4113530" progId="MS_ClipArt_Gallery.2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99" y="1152"/>
                          <a:ext cx="783" cy="1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1"/>
          <p:cNvGrpSpPr/>
          <p:nvPr/>
        </p:nvGrpSpPr>
        <p:grpSpPr>
          <a:xfrm>
            <a:off x="7974013" y="2527300"/>
            <a:ext cx="620712" cy="939800"/>
            <a:chOff x="5136" y="1920"/>
            <a:chExt cx="391" cy="592"/>
          </a:xfrm>
        </p:grpSpPr>
        <p:sp>
          <p:nvSpPr>
            <p:cNvPr id="1054" name="Line 112"/>
            <p:cNvSpPr/>
            <p:nvPr/>
          </p:nvSpPr>
          <p:spPr>
            <a:xfrm>
              <a:off x="5136" y="1920"/>
              <a:ext cx="288" cy="288"/>
            </a:xfrm>
            <a:prstGeom prst="line">
              <a:avLst/>
            </a:prstGeom>
            <a:ln w="76200" cap="sq" cmpd="sng">
              <a:solidFill>
                <a:srgbClr val="FB1F39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033" name="Object 21"/>
            <p:cNvGraphicFramePr>
              <a:graphicFrameLocks noChangeAspect="1"/>
            </p:cNvGraphicFramePr>
            <p:nvPr/>
          </p:nvGraphicFramePr>
          <p:xfrm>
            <a:off x="5280" y="2208"/>
            <a:ext cx="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165100" imgH="203200" progId="Equation.3">
                    <p:embed/>
                  </p:oleObj>
                </mc:Choice>
                <mc:Fallback>
                  <p:oleObj name="" r:id="rId3" imgW="165100" imgH="2032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80" y="2208"/>
                          <a:ext cx="247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4"/>
          <p:cNvGrpSpPr/>
          <p:nvPr/>
        </p:nvGrpSpPr>
        <p:grpSpPr>
          <a:xfrm>
            <a:off x="7288213" y="2408238"/>
            <a:ext cx="620712" cy="939800"/>
            <a:chOff x="4752" y="1808"/>
            <a:chExt cx="391" cy="592"/>
          </a:xfrm>
        </p:grpSpPr>
        <p:sp>
          <p:nvSpPr>
            <p:cNvPr id="1053" name="Line 115"/>
            <p:cNvSpPr/>
            <p:nvPr/>
          </p:nvSpPr>
          <p:spPr>
            <a:xfrm>
              <a:off x="4752" y="1808"/>
              <a:ext cx="288" cy="288"/>
            </a:xfrm>
            <a:prstGeom prst="line">
              <a:avLst/>
            </a:prstGeom>
            <a:ln w="76200" cap="sq" cmpd="sng">
              <a:solidFill>
                <a:srgbClr val="FB1F39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032" name="Object 20"/>
            <p:cNvGraphicFramePr>
              <a:graphicFrameLocks noChangeAspect="1"/>
            </p:cNvGraphicFramePr>
            <p:nvPr/>
          </p:nvGraphicFramePr>
          <p:xfrm>
            <a:off x="4896" y="2096"/>
            <a:ext cx="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165100" imgH="203200" progId="Equation.3">
                    <p:embed/>
                  </p:oleObj>
                </mc:Choice>
                <mc:Fallback>
                  <p:oleObj name="" r:id="rId5" imgW="165100" imgH="2032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96" y="2096"/>
                          <a:ext cx="247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4134" name="AutoShape 118"/>
          <p:cNvSpPr/>
          <p:nvPr/>
        </p:nvSpPr>
        <p:spPr>
          <a:xfrm>
            <a:off x="6300788" y="214313"/>
            <a:ext cx="2843212" cy="1223962"/>
          </a:xfrm>
          <a:prstGeom prst="cloudCallout">
            <a:avLst>
              <a:gd name="adj1" fmla="val -8236"/>
              <a:gd name="adj2" fmla="val 125097"/>
            </a:avLst>
          </a:prstGeom>
          <a:gradFill rotWithShape="1">
            <a:gsLst>
              <a:gs pos="0">
                <a:srgbClr val="42CDF8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000" b="1" dirty="0">
                <a:solidFill>
                  <a:srgbClr val="FF0000"/>
                </a:solidFill>
                <a:latin typeface="Verdana" panose="020B0604030504040204" pitchFamily="34" charset="0"/>
              </a:rPr>
              <a:t>哪个力容易将门关上</a:t>
            </a:r>
            <a:endParaRPr lang="zh-CN" altLang="en-US" sz="20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85" name="Text Box 20"/>
          <p:cNvSpPr txBox="1"/>
          <p:nvPr/>
        </p:nvSpPr>
        <p:spPr>
          <a:xfrm>
            <a:off x="357188" y="1214438"/>
            <a:ext cx="5786437" cy="1643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Arial" panose="020B0604020202020204" pitchFamily="34" charset="0"/>
              </a:rPr>
              <a:t>       </a:t>
            </a:r>
            <a:r>
              <a:rPr lang="zh-CN" altLang="en-US" sz="2800" b="1" dirty="0">
                <a:latin typeface="Arial" panose="020B0604020202020204" pitchFamily="34" charset="0"/>
              </a:rPr>
              <a:t>力可以使刚体转动，经验表明其效果不仅与力的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大小</a:t>
            </a:r>
            <a:r>
              <a:rPr lang="zh-CN" altLang="en-US" sz="2800" b="1" dirty="0">
                <a:latin typeface="Arial" panose="020B0604020202020204" pitchFamily="34" charset="0"/>
              </a:rPr>
              <a:t>有关，还与力的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方向</a:t>
            </a:r>
            <a:r>
              <a:rPr lang="zh-CN" altLang="en-US" sz="2800" b="1" dirty="0">
                <a:latin typeface="Arial" panose="020B0604020202020204" pitchFamily="34" charset="0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作用点</a:t>
            </a:r>
            <a:r>
              <a:rPr lang="zh-CN" altLang="en-US" sz="2800" b="1" dirty="0">
                <a:latin typeface="Arial" panose="020B0604020202020204" pitchFamily="34" charset="0"/>
              </a:rPr>
              <a:t>的位置有关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040" name="Text Box 21"/>
          <p:cNvSpPr txBox="1"/>
          <p:nvPr/>
        </p:nvSpPr>
        <p:spPr>
          <a:xfrm>
            <a:off x="1000125" y="142875"/>
            <a:ext cx="7559675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Arial" panose="020B0604020202020204" pitchFamily="34" charset="0"/>
              </a:rPr>
              <a:t>  </a:t>
            </a:r>
            <a:r>
              <a:rPr lang="zh-CN" altLang="en-US" sz="3200" b="1" dirty="0">
                <a:latin typeface="Arial" panose="020B0604020202020204" pitchFamily="34" charset="0"/>
              </a:rPr>
              <a:t>外力对刚体定轴转动的影响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graphicFrame>
        <p:nvGraphicFramePr>
          <p:cNvPr id="87" name="Object 2"/>
          <p:cNvGraphicFramePr>
            <a:graphicFrameLocks noChangeAspect="1"/>
          </p:cNvGraphicFramePr>
          <p:nvPr/>
        </p:nvGraphicFramePr>
        <p:xfrm>
          <a:off x="1781175" y="5303838"/>
          <a:ext cx="149066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6" imgW="546100" imgH="342900" progId="Equation.3">
                  <p:embed/>
                </p:oleObj>
              </mc:Choice>
              <mc:Fallback>
                <p:oleObj name="" r:id="rId6" imgW="546100" imgH="342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1175" y="5303838"/>
                        <a:ext cx="1490663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"/>
          <p:cNvGrpSpPr/>
          <p:nvPr/>
        </p:nvGrpSpPr>
        <p:grpSpPr>
          <a:xfrm>
            <a:off x="642938" y="4071938"/>
            <a:ext cx="3581400" cy="914400"/>
            <a:chOff x="432" y="3121"/>
            <a:chExt cx="2256" cy="576"/>
          </a:xfrm>
        </p:grpSpPr>
        <p:sp>
          <p:nvSpPr>
            <p:cNvPr id="1048" name="Rectangle 4"/>
            <p:cNvSpPr/>
            <p:nvPr/>
          </p:nvSpPr>
          <p:spPr>
            <a:xfrm>
              <a:off x="432" y="3121"/>
              <a:ext cx="2256" cy="57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1049" name="Group 5"/>
            <p:cNvGrpSpPr/>
            <p:nvPr/>
          </p:nvGrpSpPr>
          <p:grpSpPr>
            <a:xfrm>
              <a:off x="490" y="3217"/>
              <a:ext cx="2064" cy="432"/>
              <a:chOff x="490" y="1344"/>
              <a:chExt cx="2064" cy="432"/>
            </a:xfrm>
          </p:grpSpPr>
          <p:sp>
            <p:nvSpPr>
              <p:cNvPr id="91" name="Oval 6"/>
              <p:cNvSpPr>
                <a:spLocks noChangeArrowheads="1"/>
              </p:cNvSpPr>
              <p:nvPr/>
            </p:nvSpPr>
            <p:spPr bwMode="auto">
              <a:xfrm>
                <a:off x="1422" y="1344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030" name="Object 7"/>
              <p:cNvGraphicFramePr>
                <a:graphicFrameLocks noChangeAspect="1"/>
              </p:cNvGraphicFramePr>
              <p:nvPr/>
            </p:nvGraphicFramePr>
            <p:xfrm>
              <a:off x="2286" y="1417"/>
              <a:ext cx="268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8" imgW="228600" imgH="266700" progId="Equation.3">
                      <p:embed/>
                    </p:oleObj>
                  </mc:Choice>
                  <mc:Fallback>
                    <p:oleObj name="" r:id="rId8" imgW="228600" imgH="2667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286" y="1417"/>
                            <a:ext cx="268" cy="3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1" name="Object 8"/>
              <p:cNvGraphicFramePr>
                <a:graphicFrameLocks noChangeAspect="1"/>
              </p:cNvGraphicFramePr>
              <p:nvPr/>
            </p:nvGraphicFramePr>
            <p:xfrm>
              <a:off x="490" y="1417"/>
              <a:ext cx="491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0" imgW="419100" imgH="266700" progId="Equation.3">
                      <p:embed/>
                    </p:oleObj>
                  </mc:Choice>
                  <mc:Fallback>
                    <p:oleObj name="" r:id="rId10" imgW="419100" imgH="2667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90" y="1417"/>
                            <a:ext cx="491" cy="3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1" name="Line 9"/>
              <p:cNvSpPr/>
              <p:nvPr/>
            </p:nvSpPr>
            <p:spPr>
              <a:xfrm>
                <a:off x="1594" y="1584"/>
                <a:ext cx="7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052" name="Line 10"/>
              <p:cNvSpPr/>
              <p:nvPr/>
            </p:nvSpPr>
            <p:spPr>
              <a:xfrm flipH="1">
                <a:off x="922" y="1584"/>
                <a:ext cx="720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graphicFrame>
        <p:nvGraphicFramePr>
          <p:cNvPr id="96" name="Object 11"/>
          <p:cNvGraphicFramePr>
            <a:graphicFrameLocks noChangeAspect="1"/>
          </p:cNvGraphicFramePr>
          <p:nvPr/>
        </p:nvGraphicFramePr>
        <p:xfrm>
          <a:off x="5815013" y="5303838"/>
          <a:ext cx="14986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2" imgW="533400" imgH="342900" progId="Equation.3">
                  <p:embed/>
                </p:oleObj>
              </mc:Choice>
              <mc:Fallback>
                <p:oleObj name="" r:id="rId12" imgW="533400" imgH="342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15013" y="5303838"/>
                        <a:ext cx="1498600" cy="960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2"/>
          <p:cNvGrpSpPr/>
          <p:nvPr/>
        </p:nvGrpSpPr>
        <p:grpSpPr>
          <a:xfrm>
            <a:off x="4819650" y="4071938"/>
            <a:ext cx="3581400" cy="950912"/>
            <a:chOff x="3216" y="3121"/>
            <a:chExt cx="2256" cy="599"/>
          </a:xfrm>
        </p:grpSpPr>
        <p:sp>
          <p:nvSpPr>
            <p:cNvPr id="1043" name="Rectangle 13"/>
            <p:cNvSpPr/>
            <p:nvPr/>
          </p:nvSpPr>
          <p:spPr>
            <a:xfrm>
              <a:off x="3216" y="3121"/>
              <a:ext cx="2256" cy="57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1044" name="Group 14"/>
            <p:cNvGrpSpPr/>
            <p:nvPr/>
          </p:nvGrpSpPr>
          <p:grpSpPr>
            <a:xfrm>
              <a:off x="3264" y="3121"/>
              <a:ext cx="2016" cy="599"/>
              <a:chOff x="3120" y="3024"/>
              <a:chExt cx="2016" cy="599"/>
            </a:xfrm>
          </p:grpSpPr>
          <p:sp>
            <p:nvSpPr>
              <p:cNvPr id="100" name="Oval 15"/>
              <p:cNvSpPr>
                <a:spLocks noChangeArrowheads="1"/>
              </p:cNvSpPr>
              <p:nvPr/>
            </p:nvSpPr>
            <p:spPr bwMode="auto">
              <a:xfrm>
                <a:off x="4004" y="3120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028" name="Object 16"/>
              <p:cNvGraphicFramePr>
                <a:graphicFrameLocks noChangeAspect="1"/>
              </p:cNvGraphicFramePr>
              <p:nvPr/>
            </p:nvGraphicFramePr>
            <p:xfrm>
              <a:off x="4868" y="3024"/>
              <a:ext cx="268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14" imgW="228600" imgH="266700" progId="Equation.3">
                      <p:embed/>
                    </p:oleObj>
                  </mc:Choice>
                  <mc:Fallback>
                    <p:oleObj name="" r:id="rId14" imgW="228600" imgH="2667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868" y="3024"/>
                            <a:ext cx="268" cy="3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9" name="Object 17"/>
              <p:cNvGraphicFramePr>
                <a:graphicFrameLocks noChangeAspect="1"/>
              </p:cNvGraphicFramePr>
              <p:nvPr/>
            </p:nvGraphicFramePr>
            <p:xfrm>
              <a:off x="3120" y="3312"/>
              <a:ext cx="491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15" imgW="419100" imgH="266700" progId="Equation.3">
                      <p:embed/>
                    </p:oleObj>
                  </mc:Choice>
                  <mc:Fallback>
                    <p:oleObj name="" r:id="rId15" imgW="419100" imgH="2667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120" y="3312"/>
                            <a:ext cx="491" cy="3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6" name="Line 18"/>
              <p:cNvSpPr/>
              <p:nvPr/>
            </p:nvSpPr>
            <p:spPr>
              <a:xfrm>
                <a:off x="4176" y="3120"/>
                <a:ext cx="7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047" name="Line 19"/>
              <p:cNvSpPr/>
              <p:nvPr/>
            </p:nvSpPr>
            <p:spPr>
              <a:xfrm flipH="1">
                <a:off x="3504" y="3552"/>
                <a:ext cx="720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4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4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4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14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134" grpId="0" animBg="1"/>
      <p:bldP spid="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41" name="灯片编号占位符 1"/>
          <p:cNvSpPr txBox="1">
            <a:spLocks noGrp="1"/>
          </p:cNvSpPr>
          <p:nvPr>
            <p:ph type="sldNum" sz="quarter" idx="4294967295"/>
          </p:nvPr>
        </p:nvSpPr>
        <p:spPr>
          <a:xfrm>
            <a:off x="6659563" y="6440488"/>
            <a:ext cx="2133600" cy="412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295900" y="3135313"/>
          <a:ext cx="31242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927100" imgH="241300" progId="Equation.3">
                  <p:embed/>
                </p:oleObj>
              </mc:Choice>
              <mc:Fallback>
                <p:oleObj name="" r:id="rId1" imgW="927100" imgH="2413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95900" y="3135313"/>
                        <a:ext cx="3124200" cy="7286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439738" y="1276350"/>
            <a:ext cx="4487862" cy="3013075"/>
            <a:chOff x="0" y="0"/>
            <a:chExt cx="2827" cy="1898"/>
          </a:xfrm>
        </p:grpSpPr>
        <p:sp>
          <p:nvSpPr>
            <p:cNvPr id="18458" name="Text Box 5"/>
            <p:cNvSpPr txBox="1"/>
            <p:nvPr/>
          </p:nvSpPr>
          <p:spPr>
            <a:xfrm>
              <a:off x="0" y="0"/>
              <a:ext cx="2827" cy="18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latin typeface="宋体" panose="02010600030101010101" pitchFamily="2" charset="-122"/>
                </a:rPr>
                <a:t>    质量为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  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的刚体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如果</a:t>
              </a:r>
              <a:r>
                <a:rPr lang="zh-CN" altLang="en-US" sz="32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对其质心轴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的转动惯量为   </a:t>
              </a:r>
              <a:r>
                <a:rPr lang="zh-CN" altLang="en-US" sz="3200" b="1" i="1" baseline="-25000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则对任一与该轴平行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相距为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3200" b="1" dirty="0">
                  <a:latin typeface="宋体" panose="02010600030101010101" pitchFamily="2" charset="-122"/>
                </a:rPr>
                <a:t>的转轴的转动惯量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818" y="806"/>
            <a:ext cx="34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" imgW="203200" imgH="228600" progId="Equation.3">
                    <p:embed/>
                  </p:oleObj>
                </mc:Choice>
                <mc:Fallback>
                  <p:oleObj name="" r:id="rId3" imgW="203200" imgH="2286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8" y="806"/>
                          <a:ext cx="344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1294" y="116"/>
            <a:ext cx="33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5" imgW="165100" imgH="139700" progId="Equation.3">
                    <p:embed/>
                  </p:oleObj>
                </mc:Choice>
                <mc:Fallback>
                  <p:oleObj name="" r:id="rId5" imgW="165100" imgH="1397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94" y="116"/>
                          <a:ext cx="336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8"/>
            <p:cNvGraphicFramePr>
              <a:graphicFrameLocks noChangeAspect="1"/>
            </p:cNvGraphicFramePr>
            <p:nvPr/>
          </p:nvGraphicFramePr>
          <p:xfrm>
            <a:off x="2159" y="1171"/>
            <a:ext cx="27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7" imgW="139700" imgH="177800" progId="Equation.3">
                    <p:embed/>
                  </p:oleObj>
                </mc:Choice>
                <mc:Fallback>
                  <p:oleObj name="" r:id="rId7" imgW="139700" imgH="1778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59" y="1171"/>
                          <a:ext cx="270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3" name="Group 9"/>
          <p:cNvGrpSpPr/>
          <p:nvPr/>
        </p:nvGrpSpPr>
        <p:grpSpPr>
          <a:xfrm>
            <a:off x="5334000" y="765175"/>
            <a:ext cx="3352800" cy="2133600"/>
            <a:chOff x="0" y="0"/>
            <a:chExt cx="2112" cy="1344"/>
          </a:xfrm>
        </p:grpSpPr>
        <p:sp>
          <p:nvSpPr>
            <p:cNvPr id="18447" name="Rectangle 10"/>
            <p:cNvSpPr/>
            <p:nvPr/>
          </p:nvSpPr>
          <p:spPr>
            <a:xfrm>
              <a:off x="0" y="0"/>
              <a:ext cx="2112" cy="134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8448" name="Line 11"/>
            <p:cNvSpPr/>
            <p:nvPr/>
          </p:nvSpPr>
          <p:spPr>
            <a:xfrm>
              <a:off x="1440" y="1008"/>
              <a:ext cx="0" cy="28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9" name="Line 12"/>
            <p:cNvSpPr/>
            <p:nvPr/>
          </p:nvSpPr>
          <p:spPr>
            <a:xfrm>
              <a:off x="912" y="1008"/>
              <a:ext cx="0" cy="28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0" name="未知"/>
            <p:cNvSpPr/>
            <p:nvPr/>
          </p:nvSpPr>
          <p:spPr>
            <a:xfrm>
              <a:off x="336" y="479"/>
              <a:ext cx="1484" cy="577"/>
            </a:xfrm>
            <a:custGeom>
              <a:avLst/>
              <a:gdLst>
                <a:gd name="txL" fmla="*/ 0 w 1533"/>
                <a:gd name="txT" fmla="*/ 0 h 697"/>
                <a:gd name="txR" fmla="*/ 1533 w 1533"/>
                <a:gd name="txB" fmla="*/ 697 h 697"/>
              </a:gdLst>
              <a:ahLst/>
              <a:cxnLst>
                <a:cxn ang="0">
                  <a:pos x="15" y="34"/>
                </a:cxn>
                <a:cxn ang="0">
                  <a:pos x="82" y="17"/>
                </a:cxn>
                <a:cxn ang="0">
                  <a:pos x="114" y="10"/>
                </a:cxn>
                <a:cxn ang="0">
                  <a:pos x="162" y="7"/>
                </a:cxn>
                <a:cxn ang="0">
                  <a:pos x="194" y="3"/>
                </a:cxn>
                <a:cxn ang="0">
                  <a:pos x="243" y="0"/>
                </a:cxn>
                <a:cxn ang="0">
                  <a:pos x="396" y="2"/>
                </a:cxn>
                <a:cxn ang="0">
                  <a:pos x="468" y="15"/>
                </a:cxn>
                <a:cxn ang="0">
                  <a:pos x="515" y="18"/>
                </a:cxn>
                <a:cxn ang="0">
                  <a:pos x="893" y="20"/>
                </a:cxn>
                <a:cxn ang="0">
                  <a:pos x="957" y="22"/>
                </a:cxn>
                <a:cxn ang="0">
                  <a:pos x="1006" y="26"/>
                </a:cxn>
                <a:cxn ang="0">
                  <a:pos x="1070" y="37"/>
                </a:cxn>
                <a:cxn ang="0">
                  <a:pos x="1102" y="51"/>
                </a:cxn>
                <a:cxn ang="0">
                  <a:pos x="1070" y="72"/>
                </a:cxn>
                <a:cxn ang="0">
                  <a:pos x="1038" y="74"/>
                </a:cxn>
                <a:cxn ang="0">
                  <a:pos x="989" y="78"/>
                </a:cxn>
                <a:cxn ang="0">
                  <a:pos x="910" y="96"/>
                </a:cxn>
                <a:cxn ang="0">
                  <a:pos x="628" y="101"/>
                </a:cxn>
                <a:cxn ang="0">
                  <a:pos x="243" y="102"/>
                </a:cxn>
                <a:cxn ang="0">
                  <a:pos x="211" y="101"/>
                </a:cxn>
                <a:cxn ang="0">
                  <a:pos x="162" y="98"/>
                </a:cxn>
                <a:cxn ang="0">
                  <a:pos x="137" y="94"/>
                </a:cxn>
                <a:cxn ang="0">
                  <a:pos x="90" y="90"/>
                </a:cxn>
                <a:cxn ang="0">
                  <a:pos x="15" y="75"/>
                </a:cxn>
                <a:cxn ang="0">
                  <a:pos x="15" y="34"/>
                </a:cxn>
              </a:cxnLst>
              <a:rect l="txL" t="txT" r="txR" b="txB"/>
              <a:pathLst>
                <a:path w="1533" h="697">
                  <a:moveTo>
                    <a:pt x="24" y="222"/>
                  </a:moveTo>
                  <a:cubicBezTo>
                    <a:pt x="44" y="166"/>
                    <a:pt x="52" y="131"/>
                    <a:pt x="113" y="111"/>
                  </a:cubicBezTo>
                  <a:cubicBezTo>
                    <a:pt x="128" y="96"/>
                    <a:pt x="143" y="81"/>
                    <a:pt x="158" y="66"/>
                  </a:cubicBezTo>
                  <a:cubicBezTo>
                    <a:pt x="174" y="50"/>
                    <a:pt x="203" y="54"/>
                    <a:pt x="224" y="44"/>
                  </a:cubicBezTo>
                  <a:cubicBezTo>
                    <a:pt x="239" y="37"/>
                    <a:pt x="253" y="28"/>
                    <a:pt x="269" y="22"/>
                  </a:cubicBezTo>
                  <a:cubicBezTo>
                    <a:pt x="291" y="13"/>
                    <a:pt x="336" y="0"/>
                    <a:pt x="336" y="0"/>
                  </a:cubicBezTo>
                  <a:cubicBezTo>
                    <a:pt x="406" y="4"/>
                    <a:pt x="477" y="5"/>
                    <a:pt x="547" y="11"/>
                  </a:cubicBezTo>
                  <a:cubicBezTo>
                    <a:pt x="588" y="15"/>
                    <a:pt x="621" y="74"/>
                    <a:pt x="647" y="100"/>
                  </a:cubicBezTo>
                  <a:cubicBezTo>
                    <a:pt x="663" y="116"/>
                    <a:pt x="691" y="115"/>
                    <a:pt x="713" y="122"/>
                  </a:cubicBezTo>
                  <a:cubicBezTo>
                    <a:pt x="878" y="177"/>
                    <a:pt x="1062" y="129"/>
                    <a:pt x="1236" y="133"/>
                  </a:cubicBezTo>
                  <a:cubicBezTo>
                    <a:pt x="1266" y="137"/>
                    <a:pt x="1296" y="138"/>
                    <a:pt x="1325" y="144"/>
                  </a:cubicBezTo>
                  <a:cubicBezTo>
                    <a:pt x="1348" y="149"/>
                    <a:pt x="1391" y="166"/>
                    <a:pt x="1391" y="166"/>
                  </a:cubicBezTo>
                  <a:cubicBezTo>
                    <a:pt x="1427" y="191"/>
                    <a:pt x="1444" y="220"/>
                    <a:pt x="1480" y="244"/>
                  </a:cubicBezTo>
                  <a:cubicBezTo>
                    <a:pt x="1492" y="280"/>
                    <a:pt x="1512" y="308"/>
                    <a:pt x="1525" y="344"/>
                  </a:cubicBezTo>
                  <a:cubicBezTo>
                    <a:pt x="1518" y="402"/>
                    <a:pt x="1533" y="447"/>
                    <a:pt x="1480" y="478"/>
                  </a:cubicBezTo>
                  <a:cubicBezTo>
                    <a:pt x="1467" y="486"/>
                    <a:pt x="1450" y="485"/>
                    <a:pt x="1436" y="489"/>
                  </a:cubicBezTo>
                  <a:cubicBezTo>
                    <a:pt x="1413" y="496"/>
                    <a:pt x="1369" y="511"/>
                    <a:pt x="1369" y="511"/>
                  </a:cubicBezTo>
                  <a:cubicBezTo>
                    <a:pt x="1335" y="545"/>
                    <a:pt x="1310" y="621"/>
                    <a:pt x="1258" y="633"/>
                  </a:cubicBezTo>
                  <a:cubicBezTo>
                    <a:pt x="1140" y="660"/>
                    <a:pt x="984" y="661"/>
                    <a:pt x="869" y="666"/>
                  </a:cubicBezTo>
                  <a:cubicBezTo>
                    <a:pt x="639" y="697"/>
                    <a:pt x="721" y="688"/>
                    <a:pt x="336" y="678"/>
                  </a:cubicBezTo>
                  <a:cubicBezTo>
                    <a:pt x="321" y="674"/>
                    <a:pt x="306" y="671"/>
                    <a:pt x="291" y="666"/>
                  </a:cubicBezTo>
                  <a:cubicBezTo>
                    <a:pt x="269" y="659"/>
                    <a:pt x="224" y="644"/>
                    <a:pt x="224" y="644"/>
                  </a:cubicBezTo>
                  <a:cubicBezTo>
                    <a:pt x="213" y="637"/>
                    <a:pt x="203" y="627"/>
                    <a:pt x="191" y="622"/>
                  </a:cubicBezTo>
                  <a:cubicBezTo>
                    <a:pt x="169" y="613"/>
                    <a:pt x="124" y="600"/>
                    <a:pt x="124" y="600"/>
                  </a:cubicBezTo>
                  <a:cubicBezTo>
                    <a:pt x="81" y="571"/>
                    <a:pt x="60" y="535"/>
                    <a:pt x="24" y="500"/>
                  </a:cubicBezTo>
                  <a:cubicBezTo>
                    <a:pt x="0" y="426"/>
                    <a:pt x="24" y="111"/>
                    <a:pt x="24" y="222"/>
                  </a:cubicBezTo>
                  <a:close/>
                </a:path>
              </a:pathLst>
            </a:custGeom>
            <a:gradFill rotWithShape="0">
              <a:gsLst>
                <a:gs pos="0">
                  <a:srgbClr val="67AF25">
                    <a:alpha val="100000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0" scaled="1"/>
              <a:tileRect/>
            </a:gradFill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1" name="未知"/>
            <p:cNvSpPr/>
            <p:nvPr/>
          </p:nvSpPr>
          <p:spPr>
            <a:xfrm>
              <a:off x="336" y="384"/>
              <a:ext cx="1484" cy="577"/>
            </a:xfrm>
            <a:custGeom>
              <a:avLst/>
              <a:gdLst>
                <a:gd name="txL" fmla="*/ 0 w 1533"/>
                <a:gd name="txT" fmla="*/ 0 h 697"/>
                <a:gd name="txR" fmla="*/ 1533 w 1533"/>
                <a:gd name="txB" fmla="*/ 697 h 697"/>
              </a:gdLst>
              <a:ahLst/>
              <a:cxnLst>
                <a:cxn ang="0">
                  <a:pos x="15" y="34"/>
                </a:cxn>
                <a:cxn ang="0">
                  <a:pos x="82" y="17"/>
                </a:cxn>
                <a:cxn ang="0">
                  <a:pos x="114" y="10"/>
                </a:cxn>
                <a:cxn ang="0">
                  <a:pos x="162" y="7"/>
                </a:cxn>
                <a:cxn ang="0">
                  <a:pos x="194" y="3"/>
                </a:cxn>
                <a:cxn ang="0">
                  <a:pos x="243" y="0"/>
                </a:cxn>
                <a:cxn ang="0">
                  <a:pos x="396" y="2"/>
                </a:cxn>
                <a:cxn ang="0">
                  <a:pos x="468" y="15"/>
                </a:cxn>
                <a:cxn ang="0">
                  <a:pos x="515" y="18"/>
                </a:cxn>
                <a:cxn ang="0">
                  <a:pos x="893" y="20"/>
                </a:cxn>
                <a:cxn ang="0">
                  <a:pos x="957" y="22"/>
                </a:cxn>
                <a:cxn ang="0">
                  <a:pos x="1006" y="26"/>
                </a:cxn>
                <a:cxn ang="0">
                  <a:pos x="1070" y="37"/>
                </a:cxn>
                <a:cxn ang="0">
                  <a:pos x="1102" y="51"/>
                </a:cxn>
                <a:cxn ang="0">
                  <a:pos x="1070" y="72"/>
                </a:cxn>
                <a:cxn ang="0">
                  <a:pos x="1038" y="74"/>
                </a:cxn>
                <a:cxn ang="0">
                  <a:pos x="989" y="78"/>
                </a:cxn>
                <a:cxn ang="0">
                  <a:pos x="910" y="96"/>
                </a:cxn>
                <a:cxn ang="0">
                  <a:pos x="628" y="101"/>
                </a:cxn>
                <a:cxn ang="0">
                  <a:pos x="243" y="102"/>
                </a:cxn>
                <a:cxn ang="0">
                  <a:pos x="211" y="101"/>
                </a:cxn>
                <a:cxn ang="0">
                  <a:pos x="162" y="98"/>
                </a:cxn>
                <a:cxn ang="0">
                  <a:pos x="137" y="94"/>
                </a:cxn>
                <a:cxn ang="0">
                  <a:pos x="90" y="90"/>
                </a:cxn>
                <a:cxn ang="0">
                  <a:pos x="15" y="75"/>
                </a:cxn>
                <a:cxn ang="0">
                  <a:pos x="15" y="34"/>
                </a:cxn>
              </a:cxnLst>
              <a:rect l="txL" t="txT" r="txR" b="txB"/>
              <a:pathLst>
                <a:path w="1533" h="697">
                  <a:moveTo>
                    <a:pt x="24" y="222"/>
                  </a:moveTo>
                  <a:cubicBezTo>
                    <a:pt x="44" y="166"/>
                    <a:pt x="52" y="131"/>
                    <a:pt x="113" y="111"/>
                  </a:cubicBezTo>
                  <a:cubicBezTo>
                    <a:pt x="128" y="96"/>
                    <a:pt x="143" y="81"/>
                    <a:pt x="158" y="66"/>
                  </a:cubicBezTo>
                  <a:cubicBezTo>
                    <a:pt x="174" y="50"/>
                    <a:pt x="203" y="54"/>
                    <a:pt x="224" y="44"/>
                  </a:cubicBezTo>
                  <a:cubicBezTo>
                    <a:pt x="239" y="37"/>
                    <a:pt x="253" y="28"/>
                    <a:pt x="269" y="22"/>
                  </a:cubicBezTo>
                  <a:cubicBezTo>
                    <a:pt x="291" y="13"/>
                    <a:pt x="336" y="0"/>
                    <a:pt x="336" y="0"/>
                  </a:cubicBezTo>
                  <a:cubicBezTo>
                    <a:pt x="406" y="4"/>
                    <a:pt x="477" y="5"/>
                    <a:pt x="547" y="11"/>
                  </a:cubicBezTo>
                  <a:cubicBezTo>
                    <a:pt x="588" y="15"/>
                    <a:pt x="621" y="74"/>
                    <a:pt x="647" y="100"/>
                  </a:cubicBezTo>
                  <a:cubicBezTo>
                    <a:pt x="663" y="116"/>
                    <a:pt x="691" y="115"/>
                    <a:pt x="713" y="122"/>
                  </a:cubicBezTo>
                  <a:cubicBezTo>
                    <a:pt x="878" y="177"/>
                    <a:pt x="1062" y="129"/>
                    <a:pt x="1236" y="133"/>
                  </a:cubicBezTo>
                  <a:cubicBezTo>
                    <a:pt x="1266" y="137"/>
                    <a:pt x="1296" y="138"/>
                    <a:pt x="1325" y="144"/>
                  </a:cubicBezTo>
                  <a:cubicBezTo>
                    <a:pt x="1348" y="149"/>
                    <a:pt x="1391" y="166"/>
                    <a:pt x="1391" y="166"/>
                  </a:cubicBezTo>
                  <a:cubicBezTo>
                    <a:pt x="1427" y="191"/>
                    <a:pt x="1444" y="220"/>
                    <a:pt x="1480" y="244"/>
                  </a:cubicBezTo>
                  <a:cubicBezTo>
                    <a:pt x="1492" y="280"/>
                    <a:pt x="1512" y="308"/>
                    <a:pt x="1525" y="344"/>
                  </a:cubicBezTo>
                  <a:cubicBezTo>
                    <a:pt x="1518" y="402"/>
                    <a:pt x="1533" y="447"/>
                    <a:pt x="1480" y="478"/>
                  </a:cubicBezTo>
                  <a:cubicBezTo>
                    <a:pt x="1467" y="486"/>
                    <a:pt x="1450" y="485"/>
                    <a:pt x="1436" y="489"/>
                  </a:cubicBezTo>
                  <a:cubicBezTo>
                    <a:pt x="1413" y="496"/>
                    <a:pt x="1369" y="511"/>
                    <a:pt x="1369" y="511"/>
                  </a:cubicBezTo>
                  <a:cubicBezTo>
                    <a:pt x="1335" y="545"/>
                    <a:pt x="1310" y="621"/>
                    <a:pt x="1258" y="633"/>
                  </a:cubicBezTo>
                  <a:cubicBezTo>
                    <a:pt x="1140" y="660"/>
                    <a:pt x="984" y="661"/>
                    <a:pt x="869" y="666"/>
                  </a:cubicBezTo>
                  <a:cubicBezTo>
                    <a:pt x="639" y="697"/>
                    <a:pt x="721" y="688"/>
                    <a:pt x="336" y="678"/>
                  </a:cubicBezTo>
                  <a:cubicBezTo>
                    <a:pt x="321" y="674"/>
                    <a:pt x="306" y="671"/>
                    <a:pt x="291" y="666"/>
                  </a:cubicBezTo>
                  <a:cubicBezTo>
                    <a:pt x="269" y="659"/>
                    <a:pt x="224" y="644"/>
                    <a:pt x="224" y="644"/>
                  </a:cubicBezTo>
                  <a:cubicBezTo>
                    <a:pt x="213" y="637"/>
                    <a:pt x="203" y="627"/>
                    <a:pt x="191" y="622"/>
                  </a:cubicBezTo>
                  <a:cubicBezTo>
                    <a:pt x="169" y="613"/>
                    <a:pt x="124" y="600"/>
                    <a:pt x="124" y="600"/>
                  </a:cubicBezTo>
                  <a:cubicBezTo>
                    <a:pt x="81" y="571"/>
                    <a:pt x="60" y="535"/>
                    <a:pt x="24" y="500"/>
                  </a:cubicBezTo>
                  <a:cubicBezTo>
                    <a:pt x="0" y="426"/>
                    <a:pt x="24" y="111"/>
                    <a:pt x="24" y="222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2" name="Line 15"/>
            <p:cNvSpPr/>
            <p:nvPr/>
          </p:nvSpPr>
          <p:spPr>
            <a:xfrm flipV="1">
              <a:off x="912" y="144"/>
              <a:ext cx="0" cy="52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3" name="Line 16"/>
            <p:cNvSpPr/>
            <p:nvPr/>
          </p:nvSpPr>
          <p:spPr>
            <a:xfrm>
              <a:off x="1440" y="144"/>
              <a:ext cx="0" cy="52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8436" name="Object 4"/>
            <p:cNvGraphicFramePr>
              <a:graphicFrameLocks noChangeAspect="1"/>
            </p:cNvGraphicFramePr>
            <p:nvPr/>
          </p:nvGraphicFramePr>
          <p:xfrm>
            <a:off x="1013" y="96"/>
            <a:ext cx="31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9" imgW="114300" imgH="139700" progId="Equation.3">
                    <p:embed/>
                  </p:oleObj>
                </mc:Choice>
                <mc:Fallback>
                  <p:oleObj name="" r:id="rId9" imgW="114300" imgH="1397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13" y="96"/>
                          <a:ext cx="310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Line 18"/>
            <p:cNvSpPr/>
            <p:nvPr/>
          </p:nvSpPr>
          <p:spPr>
            <a:xfrm>
              <a:off x="1244" y="288"/>
              <a:ext cx="192" cy="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8455" name="Line 19"/>
            <p:cNvSpPr/>
            <p:nvPr/>
          </p:nvSpPr>
          <p:spPr>
            <a:xfrm flipH="1">
              <a:off x="908" y="288"/>
              <a:ext cx="144" cy="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8456" name="Text Box 20"/>
            <p:cNvSpPr txBox="1"/>
            <p:nvPr/>
          </p:nvSpPr>
          <p:spPr>
            <a:xfrm>
              <a:off x="620" y="480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7" name="Text Box 21"/>
            <p:cNvSpPr txBox="1"/>
            <p:nvPr/>
          </p:nvSpPr>
          <p:spPr>
            <a:xfrm>
              <a:off x="1196" y="528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O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37" name="Object 5"/>
            <p:cNvGraphicFramePr>
              <a:graphicFrameLocks noChangeAspect="1"/>
            </p:cNvGraphicFramePr>
            <p:nvPr/>
          </p:nvGraphicFramePr>
          <p:xfrm>
            <a:off x="960" y="720"/>
            <a:ext cx="26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1" imgW="228600" imgH="190500" progId="Equation.3">
                    <p:embed/>
                  </p:oleObj>
                </mc:Choice>
                <mc:Fallback>
                  <p:oleObj name="" r:id="rId11" imgW="228600" imgH="1905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60" y="720"/>
                          <a:ext cx="264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/>
          <p:nvPr/>
        </p:nvGrpSpPr>
        <p:grpSpPr>
          <a:xfrm>
            <a:off x="439738" y="3857625"/>
            <a:ext cx="8115300" cy="2438400"/>
            <a:chOff x="0" y="-396"/>
            <a:chExt cx="5112" cy="1536"/>
          </a:xfrm>
        </p:grpSpPr>
        <p:graphicFrame>
          <p:nvGraphicFramePr>
            <p:cNvPr id="18435" name="Object 3"/>
            <p:cNvGraphicFramePr>
              <a:graphicFrameLocks noChangeAspect="1"/>
            </p:cNvGraphicFramePr>
            <p:nvPr/>
          </p:nvGraphicFramePr>
          <p:xfrm>
            <a:off x="2482" y="-396"/>
            <a:ext cx="2630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3" imgW="1333500" imgH="812800" progId="Equation.DSMT4">
                    <p:embed/>
                  </p:oleObj>
                </mc:Choice>
                <mc:Fallback>
                  <p:oleObj name="" r:id="rId13" imgW="1333500" imgH="812800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82" y="-396"/>
                          <a:ext cx="2630" cy="1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6" name="Text Box 26"/>
            <p:cNvSpPr txBox="1"/>
            <p:nvPr/>
          </p:nvSpPr>
          <p:spPr>
            <a:xfrm>
              <a:off x="0" y="168"/>
              <a:ext cx="26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转轴过</a:t>
              </a:r>
              <a:r>
                <a:rPr lang="en-US" altLang="zh-CN" sz="28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垂直于棒</a:t>
              </a:r>
              <a:endPara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" name="Text Box 9"/>
          <p:cNvSpPr txBox="1"/>
          <p:nvPr/>
        </p:nvSpPr>
        <p:spPr>
          <a:xfrm>
            <a:off x="1143000" y="142875"/>
            <a:ext cx="39338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平行轴定理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4" name="灯片编号占位符 1"/>
          <p:cNvSpPr txBox="1">
            <a:spLocks noGrp="1"/>
          </p:cNvSpPr>
          <p:nvPr>
            <p:ph type="sldNum" sz="quarter" idx="4294967295"/>
          </p:nvPr>
        </p:nvSpPr>
        <p:spPr>
          <a:xfrm>
            <a:off x="6659563" y="6440488"/>
            <a:ext cx="2133600" cy="412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9465" name="Rectangle 4"/>
          <p:cNvSpPr/>
          <p:nvPr/>
        </p:nvSpPr>
        <p:spPr>
          <a:xfrm>
            <a:off x="474663" y="762000"/>
            <a:ext cx="8196262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）质量为</a:t>
            </a:r>
            <a:r>
              <a:rPr lang="en-US" altLang="zh-CN" sz="3200" i="1" dirty="0">
                <a:latin typeface="Times New Roman" panose="02020603050405020304" pitchFamily="18" charset="0"/>
              </a:rPr>
              <a:t>m</a:t>
            </a:r>
            <a:r>
              <a:rPr lang="zh-CN" altLang="en-US" sz="3200" b="1" dirty="0">
                <a:latin typeface="Times New Roman" panose="02020603050405020304" pitchFamily="18" charset="0"/>
              </a:rPr>
              <a:t>，长为</a:t>
            </a:r>
            <a:r>
              <a:rPr lang="en-US" altLang="zh-CN" sz="3200" i="1" dirty="0">
                <a:latin typeface="Times New Roman" panose="02020603050405020304" pitchFamily="18" charset="0"/>
              </a:rPr>
              <a:t>l</a:t>
            </a:r>
            <a:r>
              <a:rPr lang="zh-CN" altLang="en-US" sz="3200" b="1" dirty="0">
                <a:latin typeface="Times New Roman" panose="02020603050405020304" pitchFamily="18" charset="0"/>
              </a:rPr>
              <a:t>的细棒绕其一端的</a:t>
            </a:r>
            <a:r>
              <a:rPr lang="en-US" altLang="zh-CN" sz="3200" i="1" dirty="0">
                <a:latin typeface="Times New Roman" panose="02020603050405020304" pitchFamily="18" charset="0"/>
              </a:rPr>
              <a:t>J</a:t>
            </a:r>
            <a:endParaRPr lang="en-US" altLang="zh-CN" sz="32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33" name="Object 2"/>
          <p:cNvGraphicFramePr>
            <a:graphicFrameLocks noChangeAspect="1"/>
          </p:cNvGraphicFramePr>
          <p:nvPr/>
        </p:nvGraphicFramePr>
        <p:xfrm>
          <a:off x="777875" y="2316163"/>
          <a:ext cx="20891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735965" imgH="393700" progId="Equation.DSMT4">
                  <p:embed/>
                </p:oleObj>
              </mc:Choice>
              <mc:Fallback>
                <p:oleObj name="" r:id="rId1" imgW="735965" imgH="3937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7875" y="2316163"/>
                        <a:ext cx="2089150" cy="118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5348288" y="1700213"/>
            <a:ext cx="3322637" cy="2376487"/>
            <a:chOff x="0" y="0"/>
            <a:chExt cx="2093" cy="1497"/>
          </a:xfrm>
        </p:grpSpPr>
        <p:sp>
          <p:nvSpPr>
            <p:cNvPr id="19479" name="Text Box 7"/>
            <p:cNvSpPr txBox="1"/>
            <p:nvPr/>
          </p:nvSpPr>
          <p:spPr>
            <a:xfrm>
              <a:off x="626" y="0"/>
              <a:ext cx="4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2400" i="1" baseline="-250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0" name="Text Box 8"/>
            <p:cNvSpPr txBox="1"/>
            <p:nvPr/>
          </p:nvSpPr>
          <p:spPr>
            <a:xfrm>
              <a:off x="1054" y="807"/>
              <a:ext cx="8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d=l/2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1" name="Text Box 9"/>
            <p:cNvSpPr txBox="1"/>
            <p:nvPr/>
          </p:nvSpPr>
          <p:spPr>
            <a:xfrm>
              <a:off x="1406" y="0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’</a:t>
              </a:r>
              <a:endParaRPr lang="en-US" altLang="zh-CN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2" name="Line 10"/>
            <p:cNvSpPr/>
            <p:nvPr/>
          </p:nvSpPr>
          <p:spPr>
            <a:xfrm>
              <a:off x="971" y="320"/>
              <a:ext cx="0" cy="349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3" name="Line 11"/>
            <p:cNvSpPr/>
            <p:nvPr/>
          </p:nvSpPr>
          <p:spPr>
            <a:xfrm>
              <a:off x="971" y="752"/>
              <a:ext cx="0" cy="654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4" name="Line 12"/>
            <p:cNvSpPr/>
            <p:nvPr/>
          </p:nvSpPr>
          <p:spPr>
            <a:xfrm>
              <a:off x="1807" y="466"/>
              <a:ext cx="0" cy="9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5" name="Line 13"/>
            <p:cNvSpPr/>
            <p:nvPr/>
          </p:nvSpPr>
          <p:spPr>
            <a:xfrm>
              <a:off x="1816" y="211"/>
              <a:ext cx="0" cy="65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486" name="未知"/>
            <p:cNvSpPr/>
            <p:nvPr/>
          </p:nvSpPr>
          <p:spPr>
            <a:xfrm>
              <a:off x="981" y="1114"/>
              <a:ext cx="824" cy="1"/>
            </a:xfrm>
            <a:custGeom>
              <a:avLst/>
              <a:gdLst>
                <a:gd name="txL" fmla="*/ 0 w 824"/>
                <a:gd name="txT" fmla="*/ 0 h 1"/>
                <a:gd name="txR" fmla="*/ 824 w 824"/>
                <a:gd name="txB" fmla="*/ 1 h 1"/>
              </a:gdLst>
              <a:ahLst/>
              <a:cxnLst>
                <a:cxn ang="0">
                  <a:pos x="824" y="1"/>
                </a:cxn>
                <a:cxn ang="0">
                  <a:pos x="0" y="0"/>
                </a:cxn>
              </a:cxnLst>
              <a:rect l="txL" t="txT" r="txR" b="txB"/>
              <a:pathLst>
                <a:path w="824" h="1">
                  <a:moveTo>
                    <a:pt x="824" y="1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dash"/>
              <a:round/>
              <a:headEnd type="triangl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7" name="AutoShape 15"/>
            <p:cNvSpPr/>
            <p:nvPr/>
          </p:nvSpPr>
          <p:spPr>
            <a:xfrm rot="-5402878">
              <a:off x="832" y="310"/>
              <a:ext cx="250" cy="261"/>
            </a:xfrm>
            <a:prstGeom prst="curvedUpArrow">
              <a:avLst>
                <a:gd name="adj1" fmla="val 20000"/>
                <a:gd name="adj2" fmla="val 40000"/>
                <a:gd name="adj3" fmla="val 34800"/>
              </a:avLst>
            </a:prstGeom>
            <a:solidFill>
              <a:schemeClr val="hlink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9488" name="Line 16"/>
            <p:cNvSpPr/>
            <p:nvPr/>
          </p:nvSpPr>
          <p:spPr>
            <a:xfrm flipV="1">
              <a:off x="977" y="177"/>
              <a:ext cx="0" cy="240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9" name="AutoShape 17"/>
            <p:cNvSpPr/>
            <p:nvPr/>
          </p:nvSpPr>
          <p:spPr>
            <a:xfrm rot="-5402878">
              <a:off x="1648" y="306"/>
              <a:ext cx="250" cy="261"/>
            </a:xfrm>
            <a:prstGeom prst="curvedUpArrow">
              <a:avLst>
                <a:gd name="adj1" fmla="val 20000"/>
                <a:gd name="adj2" fmla="val 40000"/>
                <a:gd name="adj3" fmla="val 34800"/>
              </a:avLst>
            </a:prstGeom>
            <a:solidFill>
              <a:schemeClr val="hlink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9490" name="Rectangle 18" descr="深色木质"/>
            <p:cNvSpPr/>
            <p:nvPr/>
          </p:nvSpPr>
          <p:spPr>
            <a:xfrm>
              <a:off x="135" y="656"/>
              <a:ext cx="1672" cy="84"/>
            </a:xfrm>
            <a:prstGeom prst="rect">
              <a:avLst/>
            </a:prstGeom>
            <a:blipFill rotWithShape="1">
              <a:blip r:embed="rId3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9491" name="Line 19"/>
            <p:cNvSpPr/>
            <p:nvPr/>
          </p:nvSpPr>
          <p:spPr>
            <a:xfrm>
              <a:off x="1807" y="184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2" name="Rectangle 20"/>
            <p:cNvSpPr/>
            <p:nvPr/>
          </p:nvSpPr>
          <p:spPr>
            <a:xfrm>
              <a:off x="0" y="47"/>
              <a:ext cx="2093" cy="1450"/>
            </a:xfrm>
            <a:prstGeom prst="rect">
              <a:avLst/>
            </a:prstGeom>
            <a:noFill/>
            <a:ln w="12700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9493" name="Text Box 21"/>
            <p:cNvSpPr txBox="1"/>
            <p:nvPr/>
          </p:nvSpPr>
          <p:spPr>
            <a:xfrm>
              <a:off x="635" y="1134"/>
              <a:ext cx="4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2400" i="1" baseline="-250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4" name="Text Box 22"/>
            <p:cNvSpPr txBox="1"/>
            <p:nvPr/>
          </p:nvSpPr>
          <p:spPr>
            <a:xfrm>
              <a:off x="1422" y="1117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i="1" baseline="30000" dirty="0">
                  <a:latin typeface="Times New Roman" panose="02020603050405020304" pitchFamily="18" charset="0"/>
                </a:rPr>
                <a:t>’</a:t>
              </a:r>
              <a:endParaRPr lang="en-US" altLang="zh-CN" sz="2400" i="1" baseline="300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8151" name="Object 3"/>
          <p:cNvGraphicFramePr>
            <a:graphicFrameLocks noChangeAspect="1"/>
          </p:cNvGraphicFramePr>
          <p:nvPr/>
        </p:nvGraphicFramePr>
        <p:xfrm>
          <a:off x="665163" y="3354388"/>
          <a:ext cx="40830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4" imgW="1435100" imgH="393700" progId="Equation.DSMT4">
                  <p:embed/>
                </p:oleObj>
              </mc:Choice>
              <mc:Fallback>
                <p:oleObj name="" r:id="rId4" imgW="1435100" imgH="3937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163" y="3354388"/>
                        <a:ext cx="4083050" cy="1204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Text Box 24"/>
          <p:cNvSpPr txBox="1"/>
          <p:nvPr/>
        </p:nvSpPr>
        <p:spPr>
          <a:xfrm>
            <a:off x="0" y="4524375"/>
            <a:ext cx="5478463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）圆盘对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轴的转动惯量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5551488" y="4395788"/>
            <a:ext cx="457200" cy="1981200"/>
            <a:chOff x="0" y="0"/>
            <a:chExt cx="288" cy="1248"/>
          </a:xfrm>
        </p:grpSpPr>
        <p:sp>
          <p:nvSpPr>
            <p:cNvPr id="19477" name="Line 26"/>
            <p:cNvSpPr/>
            <p:nvPr/>
          </p:nvSpPr>
          <p:spPr>
            <a:xfrm>
              <a:off x="240" y="0"/>
              <a:ext cx="0" cy="1248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8" name="Text Box 27"/>
            <p:cNvSpPr txBox="1"/>
            <p:nvPr/>
          </p:nvSpPr>
          <p:spPr>
            <a:xfrm>
              <a:off x="0" y="446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 b="1" i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8156" name="Oval 28"/>
          <p:cNvSpPr/>
          <p:nvPr/>
        </p:nvSpPr>
        <p:spPr>
          <a:xfrm>
            <a:off x="5932488" y="4686300"/>
            <a:ext cx="2514600" cy="1177925"/>
          </a:xfrm>
          <a:prstGeom prst="ellipse">
            <a:avLst/>
          </a:prstGeom>
          <a:gradFill rotWithShape="0">
            <a:gsLst>
              <a:gs pos="0">
                <a:srgbClr val="D0B956"/>
              </a:gs>
              <a:gs pos="50000">
                <a:srgbClr val="F5F0DB"/>
              </a:gs>
              <a:gs pos="100000">
                <a:srgbClr val="D0B956"/>
              </a:gs>
            </a:gsLst>
            <a:lin ang="0" scaled="1"/>
            <a:tileRect/>
          </a:gradFill>
          <a:ln w="19050" cap="flat" cmpd="sng">
            <a:solidFill>
              <a:srgbClr val="9966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8157" name="Rectangle 29"/>
          <p:cNvSpPr/>
          <p:nvPr/>
        </p:nvSpPr>
        <p:spPr>
          <a:xfrm>
            <a:off x="5322888" y="4243388"/>
            <a:ext cx="3352800" cy="22098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4" name="Group 30"/>
          <p:cNvGrpSpPr/>
          <p:nvPr/>
        </p:nvGrpSpPr>
        <p:grpSpPr>
          <a:xfrm>
            <a:off x="5932488" y="4391025"/>
            <a:ext cx="2514600" cy="1985963"/>
            <a:chOff x="0" y="0"/>
            <a:chExt cx="1584" cy="1251"/>
          </a:xfrm>
        </p:grpSpPr>
        <p:sp>
          <p:nvSpPr>
            <p:cNvPr id="19472" name="Line 31"/>
            <p:cNvSpPr/>
            <p:nvPr/>
          </p:nvSpPr>
          <p:spPr>
            <a:xfrm>
              <a:off x="768" y="928"/>
              <a:ext cx="0" cy="32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3" name="Oval 32"/>
            <p:cNvSpPr/>
            <p:nvPr/>
          </p:nvSpPr>
          <p:spPr>
            <a:xfrm>
              <a:off x="0" y="99"/>
              <a:ext cx="1584" cy="742"/>
            </a:xfrm>
            <a:prstGeom prst="ellipse">
              <a:avLst/>
            </a:prstGeom>
            <a:gradFill rotWithShape="0">
              <a:gsLst>
                <a:gs pos="0">
                  <a:srgbClr val="E6D9A4"/>
                </a:gs>
                <a:gs pos="100000">
                  <a:srgbClr val="F7F3E1"/>
                </a:gs>
              </a:gsLst>
              <a:path path="rect">
                <a:fillToRect l="100000" b="100000"/>
              </a:path>
              <a:tileRect/>
            </a:gradFill>
            <a:ln w="12700" cap="flat" cmpd="sng">
              <a:solidFill>
                <a:srgbClr val="9966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9474" name="Line 33"/>
            <p:cNvSpPr/>
            <p:nvPr/>
          </p:nvSpPr>
          <p:spPr>
            <a:xfrm flipV="1">
              <a:off x="768" y="0"/>
              <a:ext cx="0" cy="5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5" name="未知"/>
            <p:cNvSpPr/>
            <p:nvPr/>
          </p:nvSpPr>
          <p:spPr>
            <a:xfrm>
              <a:off x="251" y="501"/>
              <a:ext cx="526" cy="233"/>
            </a:xfrm>
            <a:custGeom>
              <a:avLst/>
              <a:gdLst>
                <a:gd name="txL" fmla="*/ 0 w 526"/>
                <a:gd name="txT" fmla="*/ 0 h 233"/>
                <a:gd name="txR" fmla="*/ 526 w 526"/>
                <a:gd name="txB" fmla="*/ 233 h 233"/>
              </a:gdLst>
              <a:ahLst/>
              <a:cxnLst>
                <a:cxn ang="0">
                  <a:pos x="526" y="0"/>
                </a:cxn>
                <a:cxn ang="0">
                  <a:pos x="0" y="233"/>
                </a:cxn>
              </a:cxnLst>
              <a:rect l="txL" t="txT" r="txR" b="txB"/>
              <a:pathLst>
                <a:path w="526" h="233">
                  <a:moveTo>
                    <a:pt x="526" y="0"/>
                  </a:moveTo>
                  <a:lnTo>
                    <a:pt x="0" y="233"/>
                  </a:lnTo>
                </a:path>
              </a:pathLst>
            </a:custGeom>
            <a:noFill/>
            <a:ln w="19050" cap="flat" cmpd="sng">
              <a:solidFill>
                <a:srgbClr val="CC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9462" name="Object 6"/>
            <p:cNvGraphicFramePr>
              <a:graphicFrameLocks noChangeAspect="1"/>
            </p:cNvGraphicFramePr>
            <p:nvPr/>
          </p:nvGraphicFramePr>
          <p:xfrm>
            <a:off x="350" y="422"/>
            <a:ext cx="22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6" imgW="215900" imgH="228600" progId="Equation.3">
                    <p:embed/>
                  </p:oleObj>
                </mc:Choice>
                <mc:Fallback>
                  <p:oleObj name="" r:id="rId6" imgW="215900" imgH="2286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0" y="422"/>
                          <a:ext cx="226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1056" y="471"/>
            <a:ext cx="24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8" imgW="266700" imgH="203200" progId="Equation.3">
                    <p:embed/>
                  </p:oleObj>
                </mc:Choice>
                <mc:Fallback>
                  <p:oleObj name="" r:id="rId8" imgW="266700" imgH="2032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56" y="471"/>
                          <a:ext cx="240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6" name="Text Box 37"/>
            <p:cNvSpPr txBox="1"/>
            <p:nvPr/>
          </p:nvSpPr>
          <p:spPr>
            <a:xfrm>
              <a:off x="716" y="387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O</a:t>
              </a:r>
              <a:endParaRPr lang="en-US" altLang="zh-CN" sz="2400" i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8166" name="Object 4"/>
          <p:cNvGraphicFramePr>
            <a:graphicFrameLocks noChangeAspect="1"/>
          </p:cNvGraphicFramePr>
          <p:nvPr/>
        </p:nvGraphicFramePr>
        <p:xfrm>
          <a:off x="1476375" y="1397000"/>
          <a:ext cx="3213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1116965" imgH="317500" progId="Equation.3">
                  <p:embed/>
                </p:oleObj>
              </mc:Choice>
              <mc:Fallback>
                <p:oleObj name="" r:id="rId10" imgW="1116965" imgH="317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76375" y="1397000"/>
                        <a:ext cx="3213100" cy="9652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00808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7" name="Object 5"/>
          <p:cNvGraphicFramePr>
            <a:graphicFrameLocks noChangeAspect="1"/>
          </p:cNvGraphicFramePr>
          <p:nvPr/>
        </p:nvGraphicFramePr>
        <p:xfrm>
          <a:off x="539750" y="5186363"/>
          <a:ext cx="40687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2" imgW="1435100" imgH="393700" progId="Equation.3">
                  <p:embed/>
                </p:oleObj>
              </mc:Choice>
              <mc:Fallback>
                <p:oleObj name="" r:id="rId12" imgW="1435100" imgH="3937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9750" y="5186363"/>
                        <a:ext cx="4068763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2" grpId="0" animBg="1"/>
      <p:bldP spid="48156" grpId="0" animBg="1"/>
      <p:bldP spid="481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241" name="Rectangle 65"/>
          <p:cNvSpPr/>
          <p:nvPr/>
        </p:nvSpPr>
        <p:spPr>
          <a:xfrm>
            <a:off x="785813" y="785813"/>
            <a:ext cx="59959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）从定义出发，通过积分和求和计算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Rectangle 64"/>
          <p:cNvSpPr/>
          <p:nvPr/>
        </p:nvSpPr>
        <p:spPr>
          <a:xfrm>
            <a:off x="1143000" y="214313"/>
            <a:ext cx="20320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转动惯量计算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Rectangle 80"/>
          <p:cNvSpPr/>
          <p:nvPr/>
        </p:nvSpPr>
        <p:spPr>
          <a:xfrm>
            <a:off x="5438775" y="4570413"/>
            <a:ext cx="336550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Rectangle 81"/>
          <p:cNvSpPr/>
          <p:nvPr/>
        </p:nvSpPr>
        <p:spPr>
          <a:xfrm>
            <a:off x="527050" y="32813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6" name="Object 2"/>
          <p:cNvGraphicFramePr>
            <a:graphicFrameLocks noChangeAspect="1"/>
          </p:cNvGraphicFramePr>
          <p:nvPr/>
        </p:nvGraphicFramePr>
        <p:xfrm>
          <a:off x="1250950" y="3970338"/>
          <a:ext cx="29781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1600200" imgH="393700" progId="Equation.DSMT4">
                  <p:embed/>
                </p:oleObj>
              </mc:Choice>
              <mc:Fallback>
                <p:oleObj name="" r:id="rId1" imgW="1600200" imgH="3937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0950" y="3970338"/>
                        <a:ext cx="2978150" cy="77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3"/>
          <p:cNvGrpSpPr/>
          <p:nvPr/>
        </p:nvGrpSpPr>
        <p:grpSpPr>
          <a:xfrm>
            <a:off x="7562850" y="3841750"/>
            <a:ext cx="990600" cy="1490663"/>
            <a:chOff x="4556" y="1649"/>
            <a:chExt cx="624" cy="939"/>
          </a:xfrm>
        </p:grpSpPr>
        <p:grpSp>
          <p:nvGrpSpPr>
            <p:cNvPr id="20507" name="Group 100"/>
            <p:cNvGrpSpPr/>
            <p:nvPr/>
          </p:nvGrpSpPr>
          <p:grpSpPr>
            <a:xfrm>
              <a:off x="4556" y="1649"/>
              <a:ext cx="624" cy="939"/>
              <a:chOff x="4556" y="1649"/>
              <a:chExt cx="624" cy="939"/>
            </a:xfrm>
          </p:grpSpPr>
          <p:sp>
            <p:nvSpPr>
              <p:cNvPr id="20509" name="Oval 78"/>
              <p:cNvSpPr/>
              <p:nvPr/>
            </p:nvSpPr>
            <p:spPr>
              <a:xfrm>
                <a:off x="4556" y="1953"/>
                <a:ext cx="624" cy="635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510" name="Rectangle 92"/>
              <p:cNvSpPr/>
              <p:nvPr/>
            </p:nvSpPr>
            <p:spPr>
              <a:xfrm>
                <a:off x="4728" y="1649"/>
                <a:ext cx="212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0508" name="Rectangle 84"/>
            <p:cNvSpPr/>
            <p:nvPr/>
          </p:nvSpPr>
          <p:spPr>
            <a:xfrm>
              <a:off x="4613" y="2157"/>
              <a:ext cx="427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O'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101"/>
          <p:cNvGrpSpPr/>
          <p:nvPr/>
        </p:nvGrpSpPr>
        <p:grpSpPr>
          <a:xfrm>
            <a:off x="8070850" y="4570413"/>
            <a:ext cx="447675" cy="546100"/>
            <a:chOff x="4876" y="2108"/>
            <a:chExt cx="282" cy="344"/>
          </a:xfrm>
        </p:grpSpPr>
        <p:sp>
          <p:nvSpPr>
            <p:cNvPr id="20505" name="Line 83"/>
            <p:cNvSpPr/>
            <p:nvPr/>
          </p:nvSpPr>
          <p:spPr>
            <a:xfrm>
              <a:off x="4876" y="2262"/>
              <a:ext cx="257" cy="1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06" name="Rectangle 85"/>
            <p:cNvSpPr/>
            <p:nvPr/>
          </p:nvSpPr>
          <p:spPr>
            <a:xfrm>
              <a:off x="4946" y="2108"/>
              <a:ext cx="21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Group 99"/>
          <p:cNvGrpSpPr/>
          <p:nvPr/>
        </p:nvGrpSpPr>
        <p:grpSpPr>
          <a:xfrm>
            <a:off x="5838825" y="4757738"/>
            <a:ext cx="1724025" cy="630237"/>
            <a:chOff x="3470" y="2226"/>
            <a:chExt cx="1086" cy="397"/>
          </a:xfrm>
        </p:grpSpPr>
        <p:sp>
          <p:nvSpPr>
            <p:cNvPr id="20503" name="Rectangle 79"/>
            <p:cNvSpPr/>
            <p:nvPr/>
          </p:nvSpPr>
          <p:spPr>
            <a:xfrm>
              <a:off x="3470" y="2226"/>
              <a:ext cx="1086" cy="9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0504" name="Rectangle 86"/>
            <p:cNvSpPr/>
            <p:nvPr/>
          </p:nvSpPr>
          <p:spPr>
            <a:xfrm>
              <a:off x="3873" y="2335"/>
              <a:ext cx="21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Group 102"/>
          <p:cNvGrpSpPr/>
          <p:nvPr/>
        </p:nvGrpSpPr>
        <p:grpSpPr>
          <a:xfrm>
            <a:off x="5830888" y="4102100"/>
            <a:ext cx="1731962" cy="608013"/>
            <a:chOff x="3465" y="1813"/>
            <a:chExt cx="1091" cy="383"/>
          </a:xfrm>
        </p:grpSpPr>
        <p:sp>
          <p:nvSpPr>
            <p:cNvPr id="20499" name="Line 88"/>
            <p:cNvSpPr/>
            <p:nvPr/>
          </p:nvSpPr>
          <p:spPr>
            <a:xfrm flipV="1">
              <a:off x="3465" y="1907"/>
              <a:ext cx="0" cy="27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0" name="Line 89"/>
            <p:cNvSpPr/>
            <p:nvPr/>
          </p:nvSpPr>
          <p:spPr>
            <a:xfrm flipV="1">
              <a:off x="4551" y="1923"/>
              <a:ext cx="0" cy="27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1" name="Line 90"/>
            <p:cNvSpPr/>
            <p:nvPr/>
          </p:nvSpPr>
          <p:spPr>
            <a:xfrm>
              <a:off x="3465" y="2065"/>
              <a:ext cx="109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0502" name="Rectangle 91"/>
            <p:cNvSpPr/>
            <p:nvPr/>
          </p:nvSpPr>
          <p:spPr>
            <a:xfrm>
              <a:off x="3873" y="1813"/>
              <a:ext cx="21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L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73" name="Object 3"/>
          <p:cNvGraphicFramePr>
            <a:graphicFrameLocks noChangeAspect="1"/>
          </p:cNvGraphicFramePr>
          <p:nvPr/>
        </p:nvGraphicFramePr>
        <p:xfrm>
          <a:off x="1250950" y="3281363"/>
          <a:ext cx="20510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862965" imgH="241300" progId="Equation.DSMT4">
                  <p:embed/>
                </p:oleObj>
              </mc:Choice>
              <mc:Fallback>
                <p:oleObj name="" r:id="rId3" imgW="862965" imgH="2413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950" y="3281363"/>
                        <a:ext cx="2051050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4"/>
          <p:cNvGraphicFramePr>
            <a:graphicFrameLocks noChangeAspect="1"/>
          </p:cNvGraphicFramePr>
          <p:nvPr/>
        </p:nvGraphicFramePr>
        <p:xfrm>
          <a:off x="1250950" y="4994275"/>
          <a:ext cx="15176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735965" imgH="393700" progId="Equation.DSMT4">
                  <p:embed/>
                </p:oleObj>
              </mc:Choice>
              <mc:Fallback>
                <p:oleObj name="" r:id="rId5" imgW="735965" imgH="3937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0950" y="4994275"/>
                        <a:ext cx="151765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5"/>
          <p:cNvGraphicFramePr>
            <a:graphicFrameLocks noChangeAspect="1"/>
          </p:cNvGraphicFramePr>
          <p:nvPr/>
        </p:nvGraphicFramePr>
        <p:xfrm>
          <a:off x="1320800" y="5805488"/>
          <a:ext cx="41878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7" imgW="2082800" imgH="393700" progId="Equation.DSMT4">
                  <p:embed/>
                </p:oleObj>
              </mc:Choice>
              <mc:Fallback>
                <p:oleObj name="" r:id="rId7" imgW="2082800" imgH="3937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0800" y="5805488"/>
                        <a:ext cx="418782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98"/>
          <p:cNvSpPr/>
          <p:nvPr/>
        </p:nvSpPr>
        <p:spPr>
          <a:xfrm>
            <a:off x="722313" y="1476375"/>
            <a:ext cx="6584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）利用转动惯量的叠加性和平行轴定理计算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Group 94"/>
          <p:cNvGrpSpPr/>
          <p:nvPr/>
        </p:nvGrpSpPr>
        <p:grpSpPr>
          <a:xfrm>
            <a:off x="527050" y="2201863"/>
            <a:ext cx="8686800" cy="830262"/>
            <a:chOff x="80" y="445"/>
            <a:chExt cx="5472" cy="523"/>
          </a:xfrm>
        </p:grpSpPr>
        <p:sp>
          <p:nvSpPr>
            <p:cNvPr id="20498" name="Text Box 74"/>
            <p:cNvSpPr txBox="1"/>
            <p:nvPr/>
          </p:nvSpPr>
          <p:spPr>
            <a:xfrm>
              <a:off x="80" y="445"/>
              <a:ext cx="5472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一质量为  、半径为  的均匀圆盘，连接一质量为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m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，长为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L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的均匀细杆，求过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O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点垂直于板面的转动惯量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.</a:t>
              </a:r>
              <a:endParaRPr lang="en-US" altLang="zh-CN" sz="24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0486" name="Object 6"/>
            <p:cNvGraphicFramePr>
              <a:graphicFrameLocks noChangeAspect="1"/>
            </p:cNvGraphicFramePr>
            <p:nvPr/>
          </p:nvGraphicFramePr>
          <p:xfrm>
            <a:off x="1588" y="512"/>
            <a:ext cx="2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9" imgW="190500" imgH="165100" progId="Equation.DSMT4">
                    <p:embed/>
                  </p:oleObj>
                </mc:Choice>
                <mc:Fallback>
                  <p:oleObj name="" r:id="rId9" imgW="190500" imgH="165100" progId="Equation.DSMT4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88" y="512"/>
                          <a:ext cx="24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7"/>
            <p:cNvGraphicFramePr>
              <a:graphicFrameLocks noChangeAspect="1"/>
            </p:cNvGraphicFramePr>
            <p:nvPr/>
          </p:nvGraphicFramePr>
          <p:xfrm>
            <a:off x="2504" y="512"/>
            <a:ext cx="19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1" imgW="215900" imgH="228600" progId="Equation.3">
                    <p:embed/>
                  </p:oleObj>
                </mc:Choice>
                <mc:Fallback>
                  <p:oleObj name="" r:id="rId11" imgW="215900" imgH="2286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04" y="512"/>
                          <a:ext cx="195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41" grpId="0"/>
      <p:bldP spid="53" grpId="0"/>
      <p:bldP spid="54" grpId="0"/>
      <p:bldP spid="55" grpId="0"/>
      <p:bldP spid="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1268" name="Object 2"/>
          <p:cNvGraphicFramePr>
            <a:graphicFrameLocks noChangeAspect="1"/>
          </p:cNvGraphicFramePr>
          <p:nvPr/>
        </p:nvGraphicFramePr>
        <p:xfrm>
          <a:off x="641350" y="3795713"/>
          <a:ext cx="39703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" imgW="1548765" imgH="393700" progId="Equation.3">
                  <p:embed/>
                </p:oleObj>
              </mc:Choice>
              <mc:Fallback>
                <p:oleObj name="" r:id="rId1" imgW="1548765" imgH="3937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1350" y="3795713"/>
                        <a:ext cx="3970338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9"/>
          <p:cNvGrpSpPr/>
          <p:nvPr/>
        </p:nvGrpSpPr>
        <p:grpSpPr>
          <a:xfrm>
            <a:off x="5257800" y="2333625"/>
            <a:ext cx="3505200" cy="2362200"/>
            <a:chOff x="3264" y="1248"/>
            <a:chExt cx="2208" cy="1488"/>
          </a:xfrm>
        </p:grpSpPr>
        <p:grpSp>
          <p:nvGrpSpPr>
            <p:cNvPr id="21541" name="Group 3"/>
            <p:cNvGrpSpPr/>
            <p:nvPr/>
          </p:nvGrpSpPr>
          <p:grpSpPr>
            <a:xfrm>
              <a:off x="3552" y="1392"/>
              <a:ext cx="1584" cy="1200"/>
              <a:chOff x="3840" y="1488"/>
              <a:chExt cx="1584" cy="1200"/>
            </a:xfrm>
          </p:grpSpPr>
          <p:sp>
            <p:nvSpPr>
              <p:cNvPr id="21543" name="Oval 4"/>
              <p:cNvSpPr/>
              <p:nvPr/>
            </p:nvSpPr>
            <p:spPr>
              <a:xfrm>
                <a:off x="3840" y="1680"/>
                <a:ext cx="1584" cy="76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1544" name="Line 5"/>
              <p:cNvSpPr/>
              <p:nvPr/>
            </p:nvSpPr>
            <p:spPr>
              <a:xfrm flipV="1">
                <a:off x="4608" y="1488"/>
                <a:ext cx="0" cy="528"/>
              </a:xfrm>
              <a:prstGeom prst="line">
                <a:avLst/>
              </a:prstGeom>
              <a:ln w="3810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45" name="Line 6"/>
              <p:cNvSpPr/>
              <p:nvPr/>
            </p:nvSpPr>
            <p:spPr>
              <a:xfrm>
                <a:off x="4608" y="2448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46" name="Line 7"/>
              <p:cNvSpPr/>
              <p:nvPr/>
            </p:nvSpPr>
            <p:spPr>
              <a:xfrm flipH="1">
                <a:off x="4128" y="2016"/>
                <a:ext cx="480" cy="384"/>
              </a:xfrm>
              <a:prstGeom prst="line">
                <a:avLst/>
              </a:prstGeom>
              <a:ln w="19050" cap="flat" cmpd="sng">
                <a:solidFill>
                  <a:srgbClr val="CC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47" name="Text Box 8"/>
              <p:cNvSpPr txBox="1"/>
              <p:nvPr/>
            </p:nvSpPr>
            <p:spPr>
              <a:xfrm>
                <a:off x="4320" y="1785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O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548" name="Text Box 9"/>
              <p:cNvSpPr txBox="1"/>
              <p:nvPr/>
            </p:nvSpPr>
            <p:spPr>
              <a:xfrm>
                <a:off x="4080" y="1977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CC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endParaRPr lang="en-US" altLang="zh-CN" sz="2400" i="1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1542" name="Rectangle 10"/>
            <p:cNvSpPr/>
            <p:nvPr/>
          </p:nvSpPr>
          <p:spPr>
            <a:xfrm>
              <a:off x="3264" y="1248"/>
              <a:ext cx="2208" cy="1488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4" name="Group 47"/>
          <p:cNvGrpSpPr/>
          <p:nvPr/>
        </p:nvGrpSpPr>
        <p:grpSpPr>
          <a:xfrm>
            <a:off x="5965825" y="2638425"/>
            <a:ext cx="1882775" cy="1371600"/>
            <a:chOff x="3710" y="1392"/>
            <a:chExt cx="1186" cy="864"/>
          </a:xfrm>
        </p:grpSpPr>
        <p:grpSp>
          <p:nvGrpSpPr>
            <p:cNvPr id="21535" name="Group 12"/>
            <p:cNvGrpSpPr/>
            <p:nvPr/>
          </p:nvGrpSpPr>
          <p:grpSpPr>
            <a:xfrm>
              <a:off x="3792" y="1632"/>
              <a:ext cx="1104" cy="576"/>
              <a:chOff x="4368" y="960"/>
              <a:chExt cx="1104" cy="576"/>
            </a:xfrm>
          </p:grpSpPr>
          <p:sp>
            <p:nvSpPr>
              <p:cNvPr id="21539" name="Oval 13"/>
              <p:cNvSpPr/>
              <p:nvPr/>
            </p:nvSpPr>
            <p:spPr>
              <a:xfrm>
                <a:off x="4368" y="960"/>
                <a:ext cx="1104" cy="576"/>
              </a:xfrm>
              <a:prstGeom prst="ellipse">
                <a:avLst/>
              </a:prstGeom>
              <a:solidFill>
                <a:srgbClr val="00CCFF"/>
              </a:solidFill>
              <a:ln w="254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1540" name="Oval 14"/>
              <p:cNvSpPr/>
              <p:nvPr/>
            </p:nvSpPr>
            <p:spPr>
              <a:xfrm>
                <a:off x="4464" y="1056"/>
                <a:ext cx="912" cy="384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1536" name="Line 15"/>
            <p:cNvSpPr/>
            <p:nvPr/>
          </p:nvSpPr>
          <p:spPr>
            <a:xfrm flipV="1">
              <a:off x="4320" y="1392"/>
              <a:ext cx="0" cy="528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7" name="Line 16"/>
            <p:cNvSpPr/>
            <p:nvPr/>
          </p:nvSpPr>
          <p:spPr>
            <a:xfrm flipH="1">
              <a:off x="3840" y="1920"/>
              <a:ext cx="480" cy="336"/>
            </a:xfrm>
            <a:prstGeom prst="line">
              <a:avLst/>
            </a:prstGeom>
            <a:ln w="19050" cap="flat" cmpd="sng">
              <a:solidFill>
                <a:srgbClr val="990033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538" name="Text Box 17"/>
            <p:cNvSpPr txBox="1"/>
            <p:nvPr/>
          </p:nvSpPr>
          <p:spPr>
            <a:xfrm>
              <a:off x="4032" y="168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O</a:t>
              </a:r>
              <a:endPara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1518" name="Object 14"/>
            <p:cNvGraphicFramePr>
              <a:graphicFrameLocks noChangeAspect="1"/>
            </p:cNvGraphicFramePr>
            <p:nvPr/>
          </p:nvGraphicFramePr>
          <p:xfrm>
            <a:off x="3710" y="1968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3" imgW="215900" imgH="228600" progId="Equation.3">
                    <p:embed/>
                  </p:oleObj>
                </mc:Choice>
                <mc:Fallback>
                  <p:oleObj name="" r:id="rId3" imgW="215900" imgH="2286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10" y="1968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/>
          <p:cNvGrpSpPr/>
          <p:nvPr/>
        </p:nvGrpSpPr>
        <p:grpSpPr>
          <a:xfrm>
            <a:off x="6934200" y="3171825"/>
            <a:ext cx="1295400" cy="533400"/>
            <a:chOff x="4608" y="1872"/>
            <a:chExt cx="816" cy="336"/>
          </a:xfrm>
        </p:grpSpPr>
        <p:sp>
          <p:nvSpPr>
            <p:cNvPr id="21533" name="Line 22"/>
            <p:cNvSpPr/>
            <p:nvPr/>
          </p:nvSpPr>
          <p:spPr>
            <a:xfrm>
              <a:off x="4608" y="2040"/>
              <a:ext cx="433" cy="112"/>
            </a:xfrm>
            <a:prstGeom prst="line">
              <a:avLst/>
            </a:prstGeom>
            <a:ln w="19050" cap="flat" cmpd="sng">
              <a:solidFill>
                <a:srgbClr val="CC0066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1534" name="Line 23"/>
            <p:cNvSpPr/>
            <p:nvPr/>
          </p:nvSpPr>
          <p:spPr>
            <a:xfrm flipH="1" flipV="1">
              <a:off x="5128" y="2152"/>
              <a:ext cx="173" cy="56"/>
            </a:xfrm>
            <a:prstGeom prst="line">
              <a:avLst/>
            </a:prstGeom>
            <a:ln w="19050" cap="flat" cmpd="sng">
              <a:solidFill>
                <a:srgbClr val="CC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5171" y="1872"/>
            <a:ext cx="25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5" imgW="279400" imgH="254000" progId="Equation.3">
                    <p:embed/>
                  </p:oleObj>
                </mc:Choice>
                <mc:Fallback>
                  <p:oleObj name="" r:id="rId5" imgW="279400" imgH="2540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71" y="1872"/>
                          <a:ext cx="253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3"/>
            <p:cNvGraphicFramePr>
              <a:graphicFrameLocks noChangeAspect="1"/>
            </p:cNvGraphicFramePr>
            <p:nvPr/>
          </p:nvGraphicFramePr>
          <p:xfrm>
            <a:off x="4781" y="1872"/>
            <a:ext cx="15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7" imgW="152400" imgH="177800" progId="Equation.3">
                    <p:embed/>
                  </p:oleObj>
                </mc:Choice>
                <mc:Fallback>
                  <p:oleObj name="" r:id="rId7" imgW="152400" imgH="1778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81" y="1872"/>
                          <a:ext cx="154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6"/>
          <p:cNvGrpSpPr/>
          <p:nvPr/>
        </p:nvGrpSpPr>
        <p:grpSpPr>
          <a:xfrm>
            <a:off x="209550" y="857250"/>
            <a:ext cx="8934450" cy="822325"/>
            <a:chOff x="48" y="432"/>
            <a:chExt cx="5628" cy="518"/>
          </a:xfrm>
        </p:grpSpPr>
        <p:sp>
          <p:nvSpPr>
            <p:cNvPr id="21532" name="Text Box 27"/>
            <p:cNvSpPr txBox="1"/>
            <p:nvPr/>
          </p:nvSpPr>
          <p:spPr>
            <a:xfrm>
              <a:off x="48" y="432"/>
              <a:ext cx="562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一质量为  、半径为  的均匀圆盘，求通过盘中心</a:t>
              </a:r>
              <a:r>
                <a: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O 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并与盘面垂直的轴的转动惯量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1514" name="Object 10"/>
            <p:cNvGraphicFramePr>
              <a:graphicFrameLocks noChangeAspect="1"/>
            </p:cNvGraphicFramePr>
            <p:nvPr/>
          </p:nvGraphicFramePr>
          <p:xfrm>
            <a:off x="1248" y="528"/>
            <a:ext cx="20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9" imgW="228600" imgH="190500" progId="Equation.3">
                    <p:embed/>
                  </p:oleObj>
                </mc:Choice>
                <mc:Fallback>
                  <p:oleObj name="" r:id="rId9" imgW="228600" imgH="1905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48" y="528"/>
                          <a:ext cx="206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11"/>
            <p:cNvGraphicFramePr>
              <a:graphicFrameLocks noChangeAspect="1"/>
            </p:cNvGraphicFramePr>
            <p:nvPr/>
          </p:nvGraphicFramePr>
          <p:xfrm>
            <a:off x="2208" y="503"/>
            <a:ext cx="18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1" imgW="215900" imgH="228600" progId="Equation.3">
                    <p:embed/>
                  </p:oleObj>
                </mc:Choice>
                <mc:Fallback>
                  <p:oleObj name="" r:id="rId11" imgW="215900" imgH="2286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08" y="503"/>
                          <a:ext cx="186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8"/>
          <p:cNvGrpSpPr/>
          <p:nvPr/>
        </p:nvGrpSpPr>
        <p:grpSpPr>
          <a:xfrm>
            <a:off x="606425" y="1635125"/>
            <a:ext cx="4724400" cy="822325"/>
            <a:chOff x="382" y="1030"/>
            <a:chExt cx="2976" cy="518"/>
          </a:xfrm>
        </p:grpSpPr>
        <p:sp>
          <p:nvSpPr>
            <p:cNvPr id="21531" name="Text Box 31"/>
            <p:cNvSpPr txBox="1"/>
            <p:nvPr/>
          </p:nvSpPr>
          <p:spPr>
            <a:xfrm>
              <a:off x="382" y="1030"/>
              <a:ext cx="2976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设圆盘面密度为  ，在盘上取半径为 ，宽为  的圆环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1511" name="Object 7"/>
            <p:cNvGraphicFramePr>
              <a:graphicFrameLocks noChangeAspect="1"/>
            </p:cNvGraphicFramePr>
            <p:nvPr/>
          </p:nvGraphicFramePr>
          <p:xfrm>
            <a:off x="816" y="1349"/>
            <a:ext cx="13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3" imgW="152400" imgH="177800" progId="Equation.3">
                    <p:embed/>
                  </p:oleObj>
                </mc:Choice>
                <mc:Fallback>
                  <p:oleObj name="" r:id="rId13" imgW="152400" imgH="1778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16" y="1349"/>
                          <a:ext cx="136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8"/>
            <p:cNvGraphicFramePr>
              <a:graphicFrameLocks noChangeAspect="1"/>
            </p:cNvGraphicFramePr>
            <p:nvPr/>
          </p:nvGraphicFramePr>
          <p:xfrm>
            <a:off x="1440" y="1291"/>
            <a:ext cx="2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4" imgW="279400" imgH="254000" progId="Equation.3">
                    <p:embed/>
                  </p:oleObj>
                </mc:Choice>
                <mc:Fallback>
                  <p:oleObj name="" r:id="rId14" imgW="279400" imgH="2540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440" y="1291"/>
                          <a:ext cx="276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9"/>
            <p:cNvGraphicFramePr>
              <a:graphicFrameLocks noChangeAspect="1"/>
            </p:cNvGraphicFramePr>
            <p:nvPr/>
          </p:nvGraphicFramePr>
          <p:xfrm>
            <a:off x="1773" y="1127"/>
            <a:ext cx="212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6" imgW="152400" imgH="139700" progId="Equation.3">
                    <p:embed/>
                  </p:oleObj>
                </mc:Choice>
                <mc:Fallback>
                  <p:oleObj name="" r:id="rId16" imgW="152400" imgH="1397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73" y="1127"/>
                          <a:ext cx="212" cy="1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6"/>
          <p:cNvGrpSpPr/>
          <p:nvPr/>
        </p:nvGrpSpPr>
        <p:grpSpPr>
          <a:xfrm>
            <a:off x="641350" y="4695825"/>
            <a:ext cx="2971800" cy="617538"/>
            <a:chOff x="3360" y="2832"/>
            <a:chExt cx="2112" cy="456"/>
          </a:xfrm>
        </p:grpSpPr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3840" y="2832"/>
            <a:ext cx="163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18" imgW="761365" imgH="228600" progId="Equation.3">
                    <p:embed/>
                  </p:oleObj>
                </mc:Choice>
                <mc:Fallback>
                  <p:oleObj name="" r:id="rId18" imgW="761365" imgH="2286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840" y="2832"/>
                          <a:ext cx="1632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0" name="Text Box 37"/>
            <p:cNvSpPr txBox="1"/>
            <p:nvPr/>
          </p:nvSpPr>
          <p:spPr>
            <a:xfrm>
              <a:off x="3360" y="2938"/>
              <a:ext cx="34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而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81286" name="Object 3"/>
          <p:cNvGraphicFramePr>
            <a:graphicFrameLocks noChangeAspect="1"/>
          </p:cNvGraphicFramePr>
          <p:nvPr/>
        </p:nvGraphicFramePr>
        <p:xfrm>
          <a:off x="1981200" y="2457450"/>
          <a:ext cx="23891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0" imgW="901065" imgH="177800" progId="Equation.3">
                  <p:embed/>
                </p:oleObj>
              </mc:Choice>
              <mc:Fallback>
                <p:oleObj name="" r:id="rId20" imgW="901065" imgH="177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81200" y="2457450"/>
                        <a:ext cx="2389188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87" name="Text Box 39"/>
          <p:cNvSpPr txBox="1"/>
          <p:nvPr/>
        </p:nvSpPr>
        <p:spPr>
          <a:xfrm>
            <a:off x="641350" y="2457450"/>
            <a:ext cx="1644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圆环质量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641350" y="5438775"/>
            <a:ext cx="2570163" cy="884238"/>
            <a:chOff x="3264" y="3360"/>
            <a:chExt cx="2016" cy="758"/>
          </a:xfrm>
        </p:grpSpPr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3984" y="3360"/>
            <a:ext cx="1296" cy="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22" imgW="673100" imgH="393700" progId="Equation.3">
                    <p:embed/>
                  </p:oleObj>
                </mc:Choice>
                <mc:Fallback>
                  <p:oleObj name="" r:id="rId22" imgW="673100" imgH="3937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984" y="3360"/>
                          <a:ext cx="1296" cy="7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9" name="Text Box 42"/>
            <p:cNvSpPr txBox="1"/>
            <p:nvPr/>
          </p:nvSpPr>
          <p:spPr>
            <a:xfrm>
              <a:off x="3264" y="3606"/>
              <a:ext cx="623" cy="3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所以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81267" name="Object 4"/>
          <p:cNvGraphicFramePr>
            <a:graphicFrameLocks noChangeAspect="1"/>
          </p:cNvGraphicFramePr>
          <p:nvPr/>
        </p:nvGraphicFramePr>
        <p:xfrm>
          <a:off x="647700" y="3371850"/>
          <a:ext cx="4152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4" imgW="1371600" imgH="203200" progId="Equation.3">
                  <p:embed/>
                </p:oleObj>
              </mc:Choice>
              <mc:Fallback>
                <p:oleObj name="" r:id="rId24" imgW="1371600" imgH="2032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7700" y="3371850"/>
                        <a:ext cx="41529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96" name="Rectangle 48"/>
          <p:cNvSpPr/>
          <p:nvPr/>
        </p:nvSpPr>
        <p:spPr>
          <a:xfrm>
            <a:off x="641350" y="2914650"/>
            <a:ext cx="3652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圆环的转动惯量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305" name="Rectangle 57"/>
          <p:cNvSpPr/>
          <p:nvPr/>
        </p:nvSpPr>
        <p:spPr>
          <a:xfrm>
            <a:off x="130175" y="163988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8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8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87" grpId="0"/>
      <p:bldP spid="181296" grpId="0"/>
      <p:bldP spid="1813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7"/>
          <p:cNvGrpSpPr/>
          <p:nvPr/>
        </p:nvGrpSpPr>
        <p:grpSpPr>
          <a:xfrm>
            <a:off x="827088" y="2492375"/>
            <a:ext cx="8507412" cy="1230313"/>
            <a:chOff x="288" y="617"/>
            <a:chExt cx="5359" cy="775"/>
          </a:xfrm>
        </p:grpSpPr>
        <p:sp>
          <p:nvSpPr>
            <p:cNvPr id="22536" name="Text Box 13"/>
            <p:cNvSpPr txBox="1"/>
            <p:nvPr/>
          </p:nvSpPr>
          <p:spPr>
            <a:xfrm>
              <a:off x="288" y="617"/>
              <a:ext cx="43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</a:rPr>
                <a:t>第一类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: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由角量运动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求力矩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.(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微分法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)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22537" name="Text Box 14"/>
            <p:cNvSpPr txBox="1"/>
            <p:nvPr/>
          </p:nvSpPr>
          <p:spPr>
            <a:xfrm>
              <a:off x="288" y="1065"/>
              <a:ext cx="535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</a:rPr>
                <a:t>第二类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: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由力矩及初始条件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求刚体运动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.(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积分法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)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2532" name="AutoShape 16">
            <a:hlinkClick r:id="" action="ppaction://hlinkshowjump?jump=nextslide"/>
          </p:cNvPr>
          <p:cNvSpPr/>
          <p:nvPr/>
        </p:nvSpPr>
        <p:spPr>
          <a:xfrm>
            <a:off x="8763000" y="6553200"/>
            <a:ext cx="381000" cy="304800"/>
          </a:xfrm>
          <a:prstGeom prst="actionButtonForwardNex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2533" name="Text Box 11"/>
          <p:cNvSpPr txBox="1"/>
          <p:nvPr/>
        </p:nvSpPr>
        <p:spPr>
          <a:xfrm>
            <a:off x="1528763" y="182563"/>
            <a:ext cx="60150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3300"/>
                </a:solidFill>
                <a:latin typeface="Arial" panose="020B0604020202020204" pitchFamily="34" charset="0"/>
              </a:rPr>
              <a:t>用转动定律解决的两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类问题</a:t>
            </a:r>
            <a:endParaRPr lang="zh-CN" altLang="en-US" sz="32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34" name="Group 19"/>
          <p:cNvGrpSpPr/>
          <p:nvPr/>
        </p:nvGrpSpPr>
        <p:grpSpPr>
          <a:xfrm>
            <a:off x="2051050" y="1484313"/>
            <a:ext cx="3586163" cy="585787"/>
            <a:chOff x="340" y="2421"/>
            <a:chExt cx="2259" cy="369"/>
          </a:xfrm>
        </p:grpSpPr>
        <p:sp>
          <p:nvSpPr>
            <p:cNvPr id="22535" name="Text Box 20"/>
            <p:cNvSpPr txBox="1"/>
            <p:nvPr/>
          </p:nvSpPr>
          <p:spPr>
            <a:xfrm>
              <a:off x="340" y="2421"/>
              <a:ext cx="117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转动定律</a:t>
              </a:r>
              <a:endPara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0" name="Object 21"/>
            <p:cNvGraphicFramePr>
              <a:graphicFrameLocks noChangeAspect="1"/>
            </p:cNvGraphicFramePr>
            <p:nvPr/>
          </p:nvGraphicFramePr>
          <p:xfrm>
            <a:off x="1553" y="2450"/>
            <a:ext cx="104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" imgW="545465" imgH="177800" progId="Equation.3">
                    <p:embed/>
                  </p:oleObj>
                </mc:Choice>
                <mc:Fallback>
                  <p:oleObj name="" r:id="rId1" imgW="545465" imgH="1778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53" y="2450"/>
                          <a:ext cx="1046" cy="34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EDFFD2"/>
                            </a:gs>
                            <a:gs pos="50000">
                              <a:srgbClr val="FFFFFF"/>
                            </a:gs>
                            <a:gs pos="100000">
                              <a:srgbClr val="EDFFD2"/>
                            </a:gs>
                          </a:gsLst>
                          <a:lin ang="5400000" scaled="1"/>
                          <a:tileRect/>
                        </a:gradFill>
                        <a:ln w="12700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3" name="Text Box 3"/>
          <p:cNvSpPr txBox="1"/>
          <p:nvPr/>
        </p:nvSpPr>
        <p:spPr>
          <a:xfrm>
            <a:off x="714375" y="1500188"/>
            <a:ext cx="7643813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确定研究对象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：刚体（滑轮、棒等），明确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转轴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位置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zh-CN" sz="2800" b="1" dirty="0">
                <a:latin typeface="Times New Roman" panose="02020603050405020304" pitchFamily="18" charset="0"/>
              </a:rPr>
              <a:t>找运动;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1204" name="Text Box 4"/>
          <p:cNvSpPr txBox="1"/>
          <p:nvPr/>
        </p:nvSpPr>
        <p:spPr>
          <a:xfrm>
            <a:off x="714375" y="3571875"/>
            <a:ext cx="771525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定转向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列方程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：选定转动的正方向，对刚体列转动定律的方程，对质点列牛顿定律方程，利用线量和角量关系找平动和转动关系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AutoShape 16">
            <a:hlinkClick r:id="" action="ppaction://hlinkshowjump?jump=nextslide"/>
          </p:cNvPr>
          <p:cNvSpPr/>
          <p:nvPr/>
        </p:nvSpPr>
        <p:spPr>
          <a:xfrm>
            <a:off x="8763000" y="6553200"/>
            <a:ext cx="381000" cy="304800"/>
          </a:xfrm>
          <a:prstGeom prst="actionButtonForwardNex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0" name="Text Box 4"/>
          <p:cNvSpPr txBox="1"/>
          <p:nvPr/>
        </p:nvSpPr>
        <p:spPr>
          <a:xfrm>
            <a:off x="642938" y="2500313"/>
            <a:ext cx="7358062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分析力和力矩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：对系统作隔离受力分析，画受力图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6333" name="AutoShape 13"/>
          <p:cNvSpPr>
            <a:spLocks noChangeArrowheads="1"/>
          </p:cNvSpPr>
          <p:nvPr/>
        </p:nvSpPr>
        <p:spPr bwMode="auto">
          <a:xfrm>
            <a:off x="1000125" y="785813"/>
            <a:ext cx="2082800" cy="695325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解题步骤：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8" name="Text Box 8"/>
          <p:cNvSpPr txBox="1"/>
          <p:nvPr/>
        </p:nvSpPr>
        <p:spPr>
          <a:xfrm>
            <a:off x="785813" y="5715000"/>
            <a:ext cx="7715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同一方程式中所有量都必须相对同一转轴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6337" name="AutoShape 17"/>
          <p:cNvSpPr>
            <a:spLocks noChangeArrowheads="1"/>
          </p:cNvSpPr>
          <p:nvPr/>
        </p:nvSpPr>
        <p:spPr bwMode="auto">
          <a:xfrm>
            <a:off x="285750" y="5000625"/>
            <a:ext cx="1657350" cy="75088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EDFFD2"/>
              </a:gs>
              <a:gs pos="50000">
                <a:schemeClr val="bg1"/>
              </a:gs>
              <a:gs pos="100000">
                <a:srgbClr val="EDFFD2"/>
              </a:gs>
            </a:gsLst>
            <a:lin ang="5400000" scaled="1"/>
          </a:gradFill>
          <a:ln w="9525">
            <a:solidFill>
              <a:srgbClr val="008080"/>
            </a:solidFill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注意：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9" name="Rectangle 2"/>
          <p:cNvSpPr/>
          <p:nvPr/>
        </p:nvSpPr>
        <p:spPr>
          <a:xfrm>
            <a:off x="1428750" y="142875"/>
            <a:ext cx="32242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转动定律的应用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4" grpId="0"/>
      <p:bldP spid="20" grpId="0"/>
      <p:bldP spid="56333" grpId="0" animBg="1"/>
      <p:bldP spid="51208" grpId="0"/>
      <p:bldP spid="563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8" name="Rectangle 2"/>
          <p:cNvSpPr/>
          <p:nvPr/>
        </p:nvSpPr>
        <p:spPr>
          <a:xfrm>
            <a:off x="571500" y="1000125"/>
            <a:ext cx="5545138" cy="3681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质量为</a:t>
            </a:r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的物体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静止在光滑水平面上，和一质量不计的绳索相连接，绳索跨过一半径为</a:t>
            </a:r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、质量为</a:t>
            </a:r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的圆柱形滑轮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，并系在另一质量为</a:t>
            </a:r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的物体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上，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竖直悬挂．</a:t>
            </a:r>
            <a:r>
              <a:rPr lang="zh-CN" altLang="en-US" sz="2800" b="1" dirty="0">
                <a:solidFill>
                  <a:srgbClr val="1C1C1C"/>
                </a:solidFill>
                <a:latin typeface="Arial" panose="020B0604020202020204" pitchFamily="34" charset="0"/>
              </a:rPr>
              <a:t>滑轮与绳索间无滑动， 且滑轮与轴承间的摩擦力可略去不计．</a:t>
            </a:r>
            <a:endParaRPr lang="zh-CN" altLang="en-US" sz="2800" b="1" dirty="0">
              <a:solidFill>
                <a:srgbClr val="1C1C1C"/>
              </a:solidFill>
              <a:latin typeface="宋体" panose="02010600030101010101" pitchFamily="2" charset="-122"/>
            </a:endParaRPr>
          </a:p>
        </p:txBody>
      </p:sp>
      <p:grpSp>
        <p:nvGrpSpPr>
          <p:cNvPr id="23559" name="Group 32"/>
          <p:cNvGrpSpPr/>
          <p:nvPr/>
        </p:nvGrpSpPr>
        <p:grpSpPr>
          <a:xfrm>
            <a:off x="6011863" y="836613"/>
            <a:ext cx="2816225" cy="3240087"/>
            <a:chOff x="607" y="1661"/>
            <a:chExt cx="2596" cy="2303"/>
          </a:xfrm>
        </p:grpSpPr>
        <p:sp>
          <p:nvSpPr>
            <p:cNvPr id="23562" name="Rectangle 3"/>
            <p:cNvSpPr/>
            <p:nvPr/>
          </p:nvSpPr>
          <p:spPr>
            <a:xfrm>
              <a:off x="611" y="1703"/>
              <a:ext cx="2592" cy="226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3563" name="Line 4"/>
            <p:cNvSpPr/>
            <p:nvPr/>
          </p:nvSpPr>
          <p:spPr>
            <a:xfrm>
              <a:off x="2671" y="2285"/>
              <a:ext cx="0" cy="80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4" name="Line 5"/>
            <p:cNvSpPr/>
            <p:nvPr/>
          </p:nvSpPr>
          <p:spPr>
            <a:xfrm>
              <a:off x="607" y="2387"/>
              <a:ext cx="18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5" name="Line 6"/>
            <p:cNvSpPr/>
            <p:nvPr/>
          </p:nvSpPr>
          <p:spPr>
            <a:xfrm>
              <a:off x="2431" y="2372"/>
              <a:ext cx="0" cy="12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6" name="Rectangle 7" descr="新闻纸"/>
            <p:cNvSpPr/>
            <p:nvPr/>
          </p:nvSpPr>
          <p:spPr>
            <a:xfrm>
              <a:off x="799" y="1967"/>
              <a:ext cx="432" cy="406"/>
            </a:xfrm>
            <a:prstGeom prst="rect">
              <a:avLst/>
            </a:prstGeom>
            <a:blipFill rotWithShape="0">
              <a:blip r:embed="rId1"/>
            </a:blip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3567" name="Rectangle 8" descr="信纸"/>
            <p:cNvSpPr/>
            <p:nvPr/>
          </p:nvSpPr>
          <p:spPr>
            <a:xfrm>
              <a:off x="2506" y="3097"/>
              <a:ext cx="432" cy="393"/>
            </a:xfrm>
            <a:prstGeom prst="rect">
              <a:avLst/>
            </a:prstGeom>
            <a:blipFill rotWithShape="0">
              <a:blip r:embed="rId2"/>
            </a:blipFill>
            <a:ln w="28575" cap="flat" cmpd="sng">
              <a:solidFill>
                <a:srgbClr val="9966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3568" name="Line 9"/>
            <p:cNvSpPr/>
            <p:nvPr/>
          </p:nvSpPr>
          <p:spPr>
            <a:xfrm>
              <a:off x="1231" y="2141"/>
              <a:ext cx="13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9" name="Oval 10" descr="花束"/>
            <p:cNvSpPr/>
            <p:nvPr/>
          </p:nvSpPr>
          <p:spPr>
            <a:xfrm flipV="1">
              <a:off x="2395" y="2145"/>
              <a:ext cx="276" cy="272"/>
            </a:xfrm>
            <a:prstGeom prst="ellipse">
              <a:avLst/>
            </a:prstGeom>
            <a:blipFill rotWithShape="0">
              <a:blip r:embed="rId3"/>
            </a:blip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3570" name="AutoShape 11"/>
            <p:cNvSpPr/>
            <p:nvPr/>
          </p:nvSpPr>
          <p:spPr>
            <a:xfrm rot="2940000">
              <a:off x="2456" y="2253"/>
              <a:ext cx="59" cy="179"/>
            </a:xfrm>
            <a:prstGeom prst="roundRect">
              <a:avLst>
                <a:gd name="adj" fmla="val 16667"/>
              </a:avLst>
            </a:prstGeom>
            <a:solidFill>
              <a:srgbClr val="CC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3571" name="Text Box 12"/>
            <p:cNvSpPr txBox="1"/>
            <p:nvPr/>
          </p:nvSpPr>
          <p:spPr>
            <a:xfrm>
              <a:off x="895" y="1661"/>
              <a:ext cx="407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2" name="Text Box 13"/>
            <p:cNvSpPr txBox="1"/>
            <p:nvPr/>
          </p:nvSpPr>
          <p:spPr>
            <a:xfrm>
              <a:off x="2572" y="3504"/>
              <a:ext cx="388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3" name="Text Box 14"/>
            <p:cNvSpPr txBox="1"/>
            <p:nvPr/>
          </p:nvSpPr>
          <p:spPr>
            <a:xfrm>
              <a:off x="2335" y="1853"/>
              <a:ext cx="387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55" name="Object 15"/>
            <p:cNvGraphicFramePr>
              <a:graphicFrameLocks noChangeAspect="1"/>
            </p:cNvGraphicFramePr>
            <p:nvPr/>
          </p:nvGraphicFramePr>
          <p:xfrm>
            <a:off x="844" y="1940"/>
            <a:ext cx="4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4" imgW="228600" imgH="215900" progId="Equation.3">
                    <p:embed/>
                  </p:oleObj>
                </mc:Choice>
                <mc:Fallback>
                  <p:oleObj name="" r:id="rId4" imgW="228600" imgH="2159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44" y="1940"/>
                          <a:ext cx="408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6" name="Object 16" descr="花岗岩"/>
            <p:cNvGraphicFramePr>
              <a:graphicFrameLocks noChangeAspect="1"/>
            </p:cNvGraphicFramePr>
            <p:nvPr/>
          </p:nvGraphicFramePr>
          <p:xfrm>
            <a:off x="2506" y="3097"/>
            <a:ext cx="432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6" imgW="215900" imgH="215900" progId="Equation.3">
                    <p:embed/>
                  </p:oleObj>
                </mc:Choice>
                <mc:Fallback>
                  <p:oleObj name="" r:id="rId6" imgW="215900" imgH="2159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06" y="3097"/>
                          <a:ext cx="432" cy="4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17"/>
            <p:cNvGraphicFramePr>
              <a:graphicFrameLocks noChangeAspect="1"/>
            </p:cNvGraphicFramePr>
            <p:nvPr/>
          </p:nvGraphicFramePr>
          <p:xfrm>
            <a:off x="2719" y="2061"/>
            <a:ext cx="385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8" imgW="215900" imgH="228600" progId="Equation.3">
                    <p:embed/>
                  </p:oleObj>
                </mc:Choice>
                <mc:Fallback>
                  <p:oleObj name="" r:id="rId8" imgW="215900" imgH="2286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719" y="2061"/>
                          <a:ext cx="385" cy="4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0" name="Rectangle 33"/>
          <p:cNvSpPr/>
          <p:nvPr/>
        </p:nvSpPr>
        <p:spPr>
          <a:xfrm>
            <a:off x="571500" y="4786313"/>
            <a:ext cx="7632700" cy="1630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1C1C1C"/>
                </a:solidFill>
                <a:latin typeface="Arial" panose="020B0604020202020204" pitchFamily="34" charset="0"/>
              </a:rPr>
              <a:t>两物体的线加速度为多少？  水平和竖直两段绳索的张力各为多少？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b="1" dirty="0">
                <a:solidFill>
                  <a:srgbClr val="1C1C1C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latin typeface="Arial" panose="020B0604020202020204" pitchFamily="34" charset="0"/>
              </a:rPr>
              <a:t>物体 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1C1C1C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latin typeface="Arial" panose="020B0604020202020204" pitchFamily="34" charset="0"/>
              </a:rPr>
              <a:t>从静止落下距离 </a:t>
            </a:r>
            <a:r>
              <a:rPr lang="en-US" altLang="zh-CN" sz="28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rgbClr val="1C1C1C"/>
                </a:solidFill>
                <a:latin typeface="Arial" panose="020B0604020202020204" pitchFamily="34" charset="0"/>
              </a:rPr>
              <a:t>时，其速率是多少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？</a:t>
            </a:r>
            <a:endParaRPr lang="zh-CN" altLang="en-US" sz="2800" b="1" dirty="0">
              <a:solidFill>
                <a:srgbClr val="1C1C1C"/>
              </a:solidFill>
              <a:latin typeface="宋体" panose="02010600030101010101" pitchFamily="2" charset="-122"/>
            </a:endParaRPr>
          </a:p>
        </p:txBody>
      </p:sp>
      <p:sp>
        <p:nvSpPr>
          <p:cNvPr id="23561" name="Text Box 35"/>
          <p:cNvSpPr txBox="1"/>
          <p:nvPr/>
        </p:nvSpPr>
        <p:spPr>
          <a:xfrm>
            <a:off x="1143000" y="214313"/>
            <a:ext cx="50403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转动定律的应用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4" name="Object 36"/>
          <p:cNvGraphicFramePr>
            <a:graphicFrameLocks noChangeAspect="1"/>
          </p:cNvGraphicFramePr>
          <p:nvPr/>
        </p:nvGraphicFramePr>
        <p:xfrm>
          <a:off x="4214813" y="214313"/>
          <a:ext cx="1660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0" imgW="545465" imgH="177800" progId="Equation.3">
                  <p:embed/>
                </p:oleObj>
              </mc:Choice>
              <mc:Fallback>
                <p:oleObj name="" r:id="rId10" imgW="545465" imgH="1778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14813" y="214313"/>
                        <a:ext cx="1660525" cy="5397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EDFFD2"/>
                          </a:gs>
                          <a:gs pos="50000">
                            <a:srgbClr val="FFFFFF"/>
                          </a:gs>
                          <a:gs pos="100000">
                            <a:srgbClr val="EDFFD2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94" name="Rectangle 2"/>
          <p:cNvSpPr/>
          <p:nvPr/>
        </p:nvSpPr>
        <p:spPr>
          <a:xfrm>
            <a:off x="395288" y="765175"/>
            <a:ext cx="4832350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解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(1)</a:t>
            </a:r>
            <a:r>
              <a:rPr lang="en-US" altLang="zh-CN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用隔离法分别对各物体作受力分析，取如图所示坐标系．</a:t>
            </a:r>
            <a:endParaRPr lang="zh-CN" altLang="en-US" sz="2800" b="1" dirty="0">
              <a:solidFill>
                <a:srgbClr val="1C1C1C"/>
              </a:solidFill>
              <a:latin typeface="宋体" panose="02010600030101010101" pitchFamily="2" charset="-122"/>
            </a:endParaRPr>
          </a:p>
        </p:txBody>
      </p:sp>
      <p:sp>
        <p:nvSpPr>
          <p:cNvPr id="24595" name="Rectangle 3"/>
          <p:cNvSpPr/>
          <p:nvPr/>
        </p:nvSpPr>
        <p:spPr>
          <a:xfrm>
            <a:off x="969963" y="2703513"/>
            <a:ext cx="4114800" cy="35893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4596" name="Line 4"/>
          <p:cNvSpPr/>
          <p:nvPr/>
        </p:nvSpPr>
        <p:spPr>
          <a:xfrm>
            <a:off x="4240213" y="3627438"/>
            <a:ext cx="0" cy="128111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7" name="Line 5"/>
          <p:cNvSpPr/>
          <p:nvPr/>
        </p:nvSpPr>
        <p:spPr>
          <a:xfrm>
            <a:off x="963613" y="3789363"/>
            <a:ext cx="2895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8" name="Line 6"/>
          <p:cNvSpPr/>
          <p:nvPr/>
        </p:nvSpPr>
        <p:spPr>
          <a:xfrm>
            <a:off x="3859213" y="3765550"/>
            <a:ext cx="0" cy="19177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9" name="Rectangle 7" descr="新闻纸"/>
          <p:cNvSpPr/>
          <p:nvPr/>
        </p:nvSpPr>
        <p:spPr>
          <a:xfrm>
            <a:off x="1268413" y="3122613"/>
            <a:ext cx="685800" cy="644525"/>
          </a:xfrm>
          <a:prstGeom prst="rect">
            <a:avLst/>
          </a:prstGeom>
          <a:blipFill rotWithShape="0">
            <a:blip r:embed="rId1"/>
          </a:blip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4600" name="Rectangle 8" descr="信纸"/>
          <p:cNvSpPr/>
          <p:nvPr/>
        </p:nvSpPr>
        <p:spPr>
          <a:xfrm>
            <a:off x="3859213" y="4908550"/>
            <a:ext cx="685800" cy="623888"/>
          </a:xfrm>
          <a:prstGeom prst="rect">
            <a:avLst/>
          </a:prstGeom>
          <a:blipFill rotWithShape="0">
            <a:blip r:embed="rId2"/>
          </a:blipFill>
          <a:ln w="28575" cap="flat" cmpd="sng">
            <a:solidFill>
              <a:srgbClr val="9966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4601" name="Line 9"/>
          <p:cNvSpPr/>
          <p:nvPr/>
        </p:nvSpPr>
        <p:spPr>
          <a:xfrm>
            <a:off x="1954213" y="3398838"/>
            <a:ext cx="2133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02" name="Oval 10" descr="花束"/>
          <p:cNvSpPr/>
          <p:nvPr/>
        </p:nvSpPr>
        <p:spPr>
          <a:xfrm flipV="1">
            <a:off x="3802063" y="3405188"/>
            <a:ext cx="438150" cy="431800"/>
          </a:xfrm>
          <a:prstGeom prst="ellipse">
            <a:avLst/>
          </a:prstGeom>
          <a:blipFill rotWithShape="0">
            <a:blip r:embed="rId3"/>
          </a:blipFill>
          <a:ln w="317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4603" name="AutoShape 11"/>
          <p:cNvSpPr/>
          <p:nvPr/>
        </p:nvSpPr>
        <p:spPr>
          <a:xfrm rot="2940000">
            <a:off x="3898900" y="3576638"/>
            <a:ext cx="93663" cy="284162"/>
          </a:xfrm>
          <a:prstGeom prst="roundRect">
            <a:avLst>
              <a:gd name="adj" fmla="val 16667"/>
            </a:avLst>
          </a:prstGeom>
          <a:solidFill>
            <a:srgbClr val="CCCC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4604" name="Text Box 12"/>
          <p:cNvSpPr txBox="1"/>
          <p:nvPr/>
        </p:nvSpPr>
        <p:spPr>
          <a:xfrm>
            <a:off x="1420813" y="2636838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5" name="Text Box 13"/>
          <p:cNvSpPr txBox="1"/>
          <p:nvPr/>
        </p:nvSpPr>
        <p:spPr>
          <a:xfrm>
            <a:off x="4468813" y="4899025"/>
            <a:ext cx="4206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6" name="Text Box 14"/>
          <p:cNvSpPr txBox="1"/>
          <p:nvPr/>
        </p:nvSpPr>
        <p:spPr>
          <a:xfrm>
            <a:off x="3706813" y="2941638"/>
            <a:ext cx="4206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578" name="Object 15"/>
          <p:cNvGraphicFramePr>
            <a:graphicFrameLocks noChangeAspect="1"/>
          </p:cNvGraphicFramePr>
          <p:nvPr/>
        </p:nvGraphicFramePr>
        <p:xfrm>
          <a:off x="1339850" y="3079750"/>
          <a:ext cx="647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4" imgW="228600" imgH="215900" progId="Equation.3">
                  <p:embed/>
                </p:oleObj>
              </mc:Choice>
              <mc:Fallback>
                <p:oleObj name="" r:id="rId4" imgW="228600" imgH="215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9850" y="3079750"/>
                        <a:ext cx="6477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6" descr="花岗岩"/>
          <p:cNvGraphicFramePr>
            <a:graphicFrameLocks noChangeAspect="1"/>
          </p:cNvGraphicFramePr>
          <p:nvPr/>
        </p:nvGraphicFramePr>
        <p:xfrm>
          <a:off x="3859213" y="4846638"/>
          <a:ext cx="685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6" imgW="215900" imgH="215900" progId="Equation.3">
                  <p:embed/>
                </p:oleObj>
              </mc:Choice>
              <mc:Fallback>
                <p:oleObj name="" r:id="rId6" imgW="215900" imgH="2159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9213" y="4846638"/>
                        <a:ext cx="685800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7"/>
          <p:cNvGraphicFramePr>
            <a:graphicFrameLocks noChangeAspect="1"/>
          </p:cNvGraphicFramePr>
          <p:nvPr/>
        </p:nvGraphicFramePr>
        <p:xfrm>
          <a:off x="4316413" y="3271838"/>
          <a:ext cx="6111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8" imgW="215900" imgH="228600" progId="Equation.3">
                  <p:embed/>
                </p:oleObj>
              </mc:Choice>
              <mc:Fallback>
                <p:oleObj name="" r:id="rId8" imgW="215900" imgH="2286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6413" y="3271838"/>
                        <a:ext cx="611187" cy="64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/>
          <p:nvPr/>
        </p:nvGrpSpPr>
        <p:grpSpPr>
          <a:xfrm>
            <a:off x="1268413" y="4013200"/>
            <a:ext cx="2009775" cy="2060575"/>
            <a:chOff x="436" y="1068"/>
            <a:chExt cx="1266" cy="1298"/>
          </a:xfrm>
        </p:grpSpPr>
        <p:graphicFrame>
          <p:nvGraphicFramePr>
            <p:cNvPr id="24589" name="Object 19"/>
            <p:cNvGraphicFramePr>
              <a:graphicFrameLocks noChangeAspect="1"/>
            </p:cNvGraphicFramePr>
            <p:nvPr/>
          </p:nvGraphicFramePr>
          <p:xfrm>
            <a:off x="436" y="1968"/>
            <a:ext cx="33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10" imgW="190500" imgH="228600" progId="Equation.3">
                    <p:embed/>
                  </p:oleObj>
                </mc:Choice>
                <mc:Fallback>
                  <p:oleObj name="" r:id="rId10" imgW="190500" imgH="2286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36" y="1968"/>
                          <a:ext cx="332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26" name="Group 20"/>
            <p:cNvGrpSpPr/>
            <p:nvPr/>
          </p:nvGrpSpPr>
          <p:grpSpPr>
            <a:xfrm>
              <a:off x="506" y="1068"/>
              <a:ext cx="1196" cy="1284"/>
              <a:chOff x="506" y="1068"/>
              <a:chExt cx="1196" cy="1284"/>
            </a:xfrm>
          </p:grpSpPr>
          <p:grpSp>
            <p:nvGrpSpPr>
              <p:cNvPr id="24627" name="Group 21"/>
              <p:cNvGrpSpPr/>
              <p:nvPr/>
            </p:nvGrpSpPr>
            <p:grpSpPr>
              <a:xfrm>
                <a:off x="720" y="1872"/>
                <a:ext cx="982" cy="288"/>
                <a:chOff x="1296" y="3264"/>
                <a:chExt cx="982" cy="288"/>
              </a:xfrm>
            </p:grpSpPr>
            <p:sp>
              <p:nvSpPr>
                <p:cNvPr id="24632" name="Line 22"/>
                <p:cNvSpPr/>
                <p:nvPr/>
              </p:nvSpPr>
              <p:spPr>
                <a:xfrm>
                  <a:off x="1440" y="3312"/>
                  <a:ext cx="672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dash"/>
                  <a:headEnd type="none" w="med" len="med"/>
                  <a:tailEnd type="triangle" w="sm" len="lg"/>
                </a:ln>
              </p:spPr>
            </p:sp>
            <p:sp>
              <p:nvSpPr>
                <p:cNvPr id="24633" name="Text Box 23"/>
                <p:cNvSpPr txBox="1"/>
                <p:nvPr/>
              </p:nvSpPr>
              <p:spPr>
                <a:xfrm>
                  <a:off x="1296" y="3264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400" i="1" dirty="0">
                      <a:solidFill>
                        <a:srgbClr val="1C1C1C"/>
                      </a:solidFill>
                      <a:latin typeface="Times New Roman" panose="02020603050405020304" pitchFamily="18" charset="0"/>
                    </a:rPr>
                    <a:t>O</a:t>
                  </a:r>
                  <a:endParaRPr lang="en-US" altLang="zh-CN" sz="2400" i="1" dirty="0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4593" name="Object 24"/>
                <p:cNvGraphicFramePr>
                  <a:graphicFrameLocks noChangeAspect="1"/>
                </p:cNvGraphicFramePr>
                <p:nvPr/>
              </p:nvGraphicFramePr>
              <p:xfrm>
                <a:off x="2016" y="3264"/>
                <a:ext cx="262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2" name="" r:id="rId12" imgW="127000" imgH="139700" progId="Equation.3">
                        <p:embed/>
                      </p:oleObj>
                    </mc:Choice>
                    <mc:Fallback>
                      <p:oleObj name="" r:id="rId12" imgW="127000" imgH="139700" progId="Equation.3">
                        <p:embed/>
                        <p:pic>
                          <p:nvPicPr>
                            <p:cNvPr id="0" name="图片 3171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16" y="3264"/>
                              <a:ext cx="262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4628" name="Rectangle 25" descr="新闻纸"/>
              <p:cNvSpPr/>
              <p:nvPr/>
            </p:nvSpPr>
            <p:spPr>
              <a:xfrm>
                <a:off x="506" y="1466"/>
                <a:ext cx="432" cy="406"/>
              </a:xfrm>
              <a:prstGeom prst="rect">
                <a:avLst/>
              </a:prstGeom>
              <a:blipFill rotWithShape="0">
                <a:blip r:embed="rId1"/>
              </a:blipFill>
              <a:ln w="2857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4629" name="Line 26"/>
              <p:cNvSpPr/>
              <p:nvPr/>
            </p:nvSpPr>
            <p:spPr>
              <a:xfrm>
                <a:off x="722" y="1872"/>
                <a:ext cx="0" cy="480"/>
              </a:xfrm>
              <a:prstGeom prst="line">
                <a:avLst/>
              </a:prstGeom>
              <a:ln w="31750" cap="flat" cmpd="sng">
                <a:solidFill>
                  <a:srgbClr val="33CC33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4630" name="Line 27"/>
              <p:cNvSpPr/>
              <p:nvPr/>
            </p:nvSpPr>
            <p:spPr>
              <a:xfrm flipV="1">
                <a:off x="722" y="1104"/>
                <a:ext cx="0" cy="432"/>
              </a:xfrm>
              <a:prstGeom prst="line">
                <a:avLst/>
              </a:prstGeom>
              <a:ln w="31750" cap="flat" cmpd="sng">
                <a:solidFill>
                  <a:srgbClr val="D60093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4631" name="Line 28"/>
              <p:cNvSpPr/>
              <p:nvPr/>
            </p:nvSpPr>
            <p:spPr>
              <a:xfrm>
                <a:off x="864" y="1680"/>
                <a:ext cx="528" cy="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4590" name="Object 29"/>
              <p:cNvGraphicFramePr>
                <a:graphicFrameLocks noChangeAspect="1"/>
              </p:cNvGraphicFramePr>
              <p:nvPr/>
            </p:nvGraphicFramePr>
            <p:xfrm>
              <a:off x="1202" y="1344"/>
              <a:ext cx="408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8" name="" r:id="rId14" imgW="228600" imgH="228600" progId="Equation.3">
                      <p:embed/>
                    </p:oleObj>
                  </mc:Choice>
                  <mc:Fallback>
                    <p:oleObj name="" r:id="rId14" imgW="228600" imgH="228600" progId="Equation.3">
                      <p:embed/>
                      <p:pic>
                        <p:nvPicPr>
                          <p:cNvPr id="0" name="图片 3177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202" y="1344"/>
                            <a:ext cx="408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1" name="Object 30"/>
              <p:cNvGraphicFramePr>
                <a:graphicFrameLocks noChangeAspect="1"/>
              </p:cNvGraphicFramePr>
              <p:nvPr/>
            </p:nvGraphicFramePr>
            <p:xfrm>
              <a:off x="750" y="1068"/>
              <a:ext cx="354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" name="" r:id="rId16" imgW="203200" imgH="241300" progId="Equation.3">
                      <p:embed/>
                    </p:oleObj>
                  </mc:Choice>
                  <mc:Fallback>
                    <p:oleObj name="" r:id="rId16" imgW="203200" imgH="241300" progId="Equation.3">
                      <p:embed/>
                      <p:pic>
                        <p:nvPicPr>
                          <p:cNvPr id="0" name="图片 3176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750" y="1068"/>
                            <a:ext cx="354" cy="4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2" name="Object 31"/>
              <p:cNvGraphicFramePr>
                <a:graphicFrameLocks noChangeAspect="1"/>
              </p:cNvGraphicFramePr>
              <p:nvPr/>
            </p:nvGraphicFramePr>
            <p:xfrm>
              <a:off x="528" y="1488"/>
              <a:ext cx="40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" name="" r:id="rId18" imgW="228600" imgH="215900" progId="Equation.3">
                      <p:embed/>
                    </p:oleObj>
                  </mc:Choice>
                  <mc:Fallback>
                    <p:oleObj name="" r:id="rId18" imgW="228600" imgH="215900" progId="Equation.3">
                      <p:embed/>
                      <p:pic>
                        <p:nvPicPr>
                          <p:cNvPr id="0" name="图片 3184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528" y="1488"/>
                            <a:ext cx="408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32"/>
          <p:cNvGrpSpPr/>
          <p:nvPr/>
        </p:nvGrpSpPr>
        <p:grpSpPr>
          <a:xfrm>
            <a:off x="6067425" y="3573463"/>
            <a:ext cx="1600200" cy="2514600"/>
            <a:chOff x="240" y="2448"/>
            <a:chExt cx="1008" cy="1584"/>
          </a:xfrm>
        </p:grpSpPr>
        <p:sp>
          <p:nvSpPr>
            <p:cNvPr id="24619" name="Rectangle 33"/>
            <p:cNvSpPr/>
            <p:nvPr/>
          </p:nvSpPr>
          <p:spPr>
            <a:xfrm>
              <a:off x="240" y="2448"/>
              <a:ext cx="1008" cy="15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24620" name="Group 34"/>
            <p:cNvGrpSpPr/>
            <p:nvPr/>
          </p:nvGrpSpPr>
          <p:grpSpPr>
            <a:xfrm>
              <a:off x="459" y="2448"/>
              <a:ext cx="741" cy="1559"/>
              <a:chOff x="459" y="2448"/>
              <a:chExt cx="741" cy="1559"/>
            </a:xfrm>
          </p:grpSpPr>
          <p:sp>
            <p:nvSpPr>
              <p:cNvPr id="24621" name="Rectangle 35" descr="信纸"/>
              <p:cNvSpPr/>
              <p:nvPr/>
            </p:nvSpPr>
            <p:spPr>
              <a:xfrm>
                <a:off x="459" y="3047"/>
                <a:ext cx="432" cy="393"/>
              </a:xfrm>
              <a:prstGeom prst="rect">
                <a:avLst/>
              </a:prstGeom>
              <a:blipFill rotWithShape="0">
                <a:blip r:embed="rId2"/>
              </a:blipFill>
              <a:ln w="28575" cap="flat" cmpd="sng">
                <a:solidFill>
                  <a:srgbClr val="9966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24585" name="Object 36"/>
              <p:cNvGraphicFramePr>
                <a:graphicFrameLocks noChangeAspect="1"/>
              </p:cNvGraphicFramePr>
              <p:nvPr/>
            </p:nvGraphicFramePr>
            <p:xfrm>
              <a:off x="987" y="3719"/>
              <a:ext cx="213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" name="" r:id="rId20" imgW="190500" imgH="241300" progId="Equation.3">
                      <p:embed/>
                    </p:oleObj>
                  </mc:Choice>
                  <mc:Fallback>
                    <p:oleObj name="" r:id="rId20" imgW="190500" imgH="241300" progId="Equation.3">
                      <p:embed/>
                      <p:pic>
                        <p:nvPicPr>
                          <p:cNvPr id="0" name="图片 3182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987" y="3719"/>
                            <a:ext cx="213" cy="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22" name="Line 37"/>
              <p:cNvSpPr/>
              <p:nvPr/>
            </p:nvSpPr>
            <p:spPr>
              <a:xfrm>
                <a:off x="1002" y="3095"/>
                <a:ext cx="0" cy="81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24623" name="Text Box 38"/>
              <p:cNvSpPr txBox="1"/>
              <p:nvPr/>
            </p:nvSpPr>
            <p:spPr>
              <a:xfrm>
                <a:off x="939" y="2881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4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24" name="Line 39"/>
              <p:cNvSpPr/>
              <p:nvPr/>
            </p:nvSpPr>
            <p:spPr>
              <a:xfrm flipV="1">
                <a:off x="651" y="2615"/>
                <a:ext cx="0" cy="432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4625" name="Line 40"/>
              <p:cNvSpPr/>
              <p:nvPr/>
            </p:nvSpPr>
            <p:spPr>
              <a:xfrm>
                <a:off x="651" y="3383"/>
                <a:ext cx="0" cy="528"/>
              </a:xfrm>
              <a:prstGeom prst="line">
                <a:avLst/>
              </a:prstGeom>
              <a:ln w="31750" cap="flat" cmpd="sng">
                <a:solidFill>
                  <a:srgbClr val="33CC33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4586" name="Object 41"/>
              <p:cNvGraphicFramePr>
                <a:graphicFrameLocks noChangeAspect="1"/>
              </p:cNvGraphicFramePr>
              <p:nvPr/>
            </p:nvGraphicFramePr>
            <p:xfrm>
              <a:off x="653" y="2448"/>
              <a:ext cx="430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" name="" r:id="rId22" imgW="241300" imgH="228600" progId="Equation.3">
                      <p:embed/>
                    </p:oleObj>
                  </mc:Choice>
                  <mc:Fallback>
                    <p:oleObj name="" r:id="rId22" imgW="241300" imgH="228600" progId="Equation.3">
                      <p:embed/>
                      <p:pic>
                        <p:nvPicPr>
                          <p:cNvPr id="0" name="图片 3183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653" y="2448"/>
                            <a:ext cx="430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7" name="Object 42"/>
              <p:cNvGraphicFramePr>
                <a:graphicFrameLocks noChangeAspect="1"/>
              </p:cNvGraphicFramePr>
              <p:nvPr/>
            </p:nvGraphicFramePr>
            <p:xfrm>
              <a:off x="655" y="3609"/>
              <a:ext cx="332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" name="" r:id="rId24" imgW="190500" imgH="228600" progId="Equation.3">
                      <p:embed/>
                    </p:oleObj>
                  </mc:Choice>
                  <mc:Fallback>
                    <p:oleObj name="" r:id="rId24" imgW="190500" imgH="228600" progId="Equation.3">
                      <p:embed/>
                      <p:pic>
                        <p:nvPicPr>
                          <p:cNvPr id="0" name="图片 3186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655" y="3609"/>
                            <a:ext cx="332" cy="3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8" name="Object 43"/>
              <p:cNvGraphicFramePr>
                <a:graphicFrameLocks noChangeAspect="1"/>
              </p:cNvGraphicFramePr>
              <p:nvPr/>
            </p:nvGraphicFramePr>
            <p:xfrm>
              <a:off x="507" y="3047"/>
              <a:ext cx="38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6" name="" r:id="rId26" imgW="215900" imgH="215900" progId="Equation.3">
                      <p:embed/>
                    </p:oleObj>
                  </mc:Choice>
                  <mc:Fallback>
                    <p:oleObj name="" r:id="rId26" imgW="215900" imgH="215900" progId="Equation.3">
                      <p:embed/>
                      <p:pic>
                        <p:nvPicPr>
                          <p:cNvPr id="0" name="图片 3185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507" y="3047"/>
                            <a:ext cx="386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44"/>
          <p:cNvGrpSpPr/>
          <p:nvPr/>
        </p:nvGrpSpPr>
        <p:grpSpPr>
          <a:xfrm>
            <a:off x="5797550" y="914400"/>
            <a:ext cx="2133600" cy="2514600"/>
            <a:chOff x="1488" y="2448"/>
            <a:chExt cx="1344" cy="1584"/>
          </a:xfrm>
        </p:grpSpPr>
        <p:grpSp>
          <p:nvGrpSpPr>
            <p:cNvPr id="24610" name="Group 45"/>
            <p:cNvGrpSpPr/>
            <p:nvPr/>
          </p:nvGrpSpPr>
          <p:grpSpPr>
            <a:xfrm>
              <a:off x="1488" y="2448"/>
              <a:ext cx="1344" cy="1584"/>
              <a:chOff x="1488" y="2448"/>
              <a:chExt cx="1344" cy="1584"/>
            </a:xfrm>
          </p:grpSpPr>
          <p:sp>
            <p:nvSpPr>
              <p:cNvPr id="24612" name="Rectangle 46"/>
              <p:cNvSpPr/>
              <p:nvPr/>
            </p:nvSpPr>
            <p:spPr>
              <a:xfrm>
                <a:off x="1488" y="2448"/>
                <a:ext cx="1344" cy="158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pSp>
            <p:nvGrpSpPr>
              <p:cNvPr id="24613" name="Group 47"/>
              <p:cNvGrpSpPr/>
              <p:nvPr/>
            </p:nvGrpSpPr>
            <p:grpSpPr>
              <a:xfrm>
                <a:off x="1560" y="2663"/>
                <a:ext cx="1272" cy="1248"/>
                <a:chOff x="1560" y="2663"/>
                <a:chExt cx="1272" cy="1248"/>
              </a:xfrm>
            </p:grpSpPr>
            <p:sp>
              <p:nvSpPr>
                <p:cNvPr id="24614" name="Oval 48" descr="花束"/>
                <p:cNvSpPr/>
                <p:nvPr/>
              </p:nvSpPr>
              <p:spPr>
                <a:xfrm flipV="1">
                  <a:off x="2016" y="3095"/>
                  <a:ext cx="276" cy="272"/>
                </a:xfrm>
                <a:prstGeom prst="ellipse">
                  <a:avLst/>
                </a:prstGeom>
                <a:blipFill rotWithShape="0">
                  <a:blip r:embed="rId3"/>
                </a:blipFill>
                <a:ln w="317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4615" name="Line 49"/>
                <p:cNvSpPr/>
                <p:nvPr/>
              </p:nvSpPr>
              <p:spPr>
                <a:xfrm flipH="1">
                  <a:off x="1632" y="3095"/>
                  <a:ext cx="528" cy="0"/>
                </a:xfrm>
                <a:prstGeom prst="line">
                  <a:avLst/>
                </a:prstGeom>
                <a:ln w="31750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4616" name="Line 50"/>
                <p:cNvSpPr/>
                <p:nvPr/>
              </p:nvSpPr>
              <p:spPr>
                <a:xfrm>
                  <a:off x="2304" y="3239"/>
                  <a:ext cx="0" cy="480"/>
                </a:xfrm>
                <a:prstGeom prst="line">
                  <a:avLst/>
                </a:prstGeom>
                <a:ln w="31750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4617" name="Line 51"/>
                <p:cNvSpPr/>
                <p:nvPr/>
              </p:nvSpPr>
              <p:spPr>
                <a:xfrm flipV="1">
                  <a:off x="2256" y="2736"/>
                  <a:ext cx="336" cy="407"/>
                </a:xfrm>
                <a:prstGeom prst="line">
                  <a:avLst/>
                </a:prstGeom>
                <a:ln w="31750" cap="flat" cmpd="sng">
                  <a:solidFill>
                    <a:srgbClr val="D60093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4618" name="Line 52"/>
                <p:cNvSpPr/>
                <p:nvPr/>
              </p:nvSpPr>
              <p:spPr>
                <a:xfrm>
                  <a:off x="2160" y="3239"/>
                  <a:ext cx="0" cy="336"/>
                </a:xfrm>
                <a:prstGeom prst="line">
                  <a:avLst/>
                </a:prstGeom>
                <a:ln w="31750" cap="flat" cmpd="sng">
                  <a:solidFill>
                    <a:srgbClr val="33CC33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24581" name="Object 53"/>
                <p:cNvGraphicFramePr>
                  <a:graphicFrameLocks noChangeAspect="1"/>
                </p:cNvGraphicFramePr>
                <p:nvPr/>
              </p:nvGraphicFramePr>
              <p:xfrm>
                <a:off x="2306" y="3504"/>
                <a:ext cx="430" cy="4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9" name="" r:id="rId28" imgW="241300" imgH="228600" progId="Equation.3">
                        <p:embed/>
                      </p:oleObj>
                    </mc:Choice>
                    <mc:Fallback>
                      <p:oleObj name="" r:id="rId28" imgW="241300" imgH="228600" progId="Equation.3">
                        <p:embed/>
                        <p:pic>
                          <p:nvPicPr>
                            <p:cNvPr id="0" name="图片 3178"/>
                            <p:cNvPicPr/>
                            <p:nvPr/>
                          </p:nvPicPr>
                          <p:blipFill>
                            <a:blip r:embed="rId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06" y="3504"/>
                              <a:ext cx="430" cy="40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582" name="Object 54"/>
                <p:cNvGraphicFramePr>
                  <a:graphicFrameLocks noChangeAspect="1"/>
                </p:cNvGraphicFramePr>
                <p:nvPr/>
              </p:nvGraphicFramePr>
              <p:xfrm>
                <a:off x="1560" y="2663"/>
                <a:ext cx="408" cy="4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0" name="" r:id="rId30" imgW="228600" imgH="228600" progId="Equation.3">
                        <p:embed/>
                      </p:oleObj>
                    </mc:Choice>
                    <mc:Fallback>
                      <p:oleObj name="" r:id="rId30" imgW="228600" imgH="228600" progId="Equation.3">
                        <p:embed/>
                        <p:pic>
                          <p:nvPicPr>
                            <p:cNvPr id="0" name="图片 3179"/>
                            <p:cNvPicPr/>
                            <p:nvPr/>
                          </p:nvPicPr>
                          <p:blipFill>
                            <a:blip r:embed="rId3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60" y="2663"/>
                              <a:ext cx="408" cy="40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583" name="Object 55"/>
                <p:cNvGraphicFramePr>
                  <a:graphicFrameLocks noChangeAspect="1"/>
                </p:cNvGraphicFramePr>
                <p:nvPr/>
              </p:nvGraphicFramePr>
              <p:xfrm>
                <a:off x="1872" y="3408"/>
                <a:ext cx="304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1" name="" r:id="rId32" imgW="190500" imgH="241300" progId="Equation.3">
                        <p:embed/>
                      </p:oleObj>
                    </mc:Choice>
                    <mc:Fallback>
                      <p:oleObj name="" r:id="rId32" imgW="190500" imgH="241300" progId="Equation.3">
                        <p:embed/>
                        <p:pic>
                          <p:nvPicPr>
                            <p:cNvPr id="0" name="图片 3180"/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72" y="3408"/>
                              <a:ext cx="304" cy="3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584" name="Object 56"/>
                <p:cNvGraphicFramePr>
                  <a:graphicFrameLocks noChangeAspect="1"/>
                </p:cNvGraphicFramePr>
                <p:nvPr/>
              </p:nvGraphicFramePr>
              <p:xfrm>
                <a:off x="2500" y="2759"/>
                <a:ext cx="332" cy="4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2" name="" r:id="rId34" imgW="190500" imgH="241300" progId="Equation.3">
                        <p:embed/>
                      </p:oleObj>
                    </mc:Choice>
                    <mc:Fallback>
                      <p:oleObj name="" r:id="rId34" imgW="190500" imgH="241300" progId="Equation.3">
                        <p:embed/>
                        <p:pic>
                          <p:nvPicPr>
                            <p:cNvPr id="0" name="图片 3181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00" y="2759"/>
                              <a:ext cx="332" cy="42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4611" name="Freeform 57"/>
            <p:cNvSpPr/>
            <p:nvPr/>
          </p:nvSpPr>
          <p:spPr>
            <a:xfrm>
              <a:off x="2132" y="2938"/>
              <a:ext cx="359" cy="391"/>
            </a:xfrm>
            <a:custGeom>
              <a:avLst/>
              <a:gdLst>
                <a:gd name="txL" fmla="*/ 0 w 359"/>
                <a:gd name="txT" fmla="*/ 0 h 391"/>
                <a:gd name="txR" fmla="*/ 359 w 359"/>
                <a:gd name="txB" fmla="*/ 391 h 391"/>
              </a:gdLst>
              <a:ahLst/>
              <a:cxnLst>
                <a:cxn ang="0">
                  <a:pos x="0" y="17"/>
                </a:cxn>
                <a:cxn ang="0">
                  <a:pos x="179" y="24"/>
                </a:cxn>
                <a:cxn ang="0">
                  <a:pos x="330" y="161"/>
                </a:cxn>
                <a:cxn ang="0">
                  <a:pos x="352" y="391"/>
                </a:cxn>
              </a:cxnLst>
              <a:rect l="txL" t="txT" r="txR" b="txB"/>
              <a:pathLst>
                <a:path w="359" h="391">
                  <a:moveTo>
                    <a:pt x="0" y="17"/>
                  </a:moveTo>
                  <a:cubicBezTo>
                    <a:pt x="30" y="18"/>
                    <a:pt x="124" y="0"/>
                    <a:pt x="179" y="24"/>
                  </a:cubicBezTo>
                  <a:cubicBezTo>
                    <a:pt x="234" y="48"/>
                    <a:pt x="301" y="100"/>
                    <a:pt x="330" y="161"/>
                  </a:cubicBezTo>
                  <a:cubicBezTo>
                    <a:pt x="359" y="222"/>
                    <a:pt x="348" y="343"/>
                    <a:pt x="352" y="391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dash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908175" y="908050"/>
          <a:ext cx="19145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660400" imgH="215900" progId="Equation.3">
                  <p:embed/>
                </p:oleObj>
              </mc:Choice>
              <mc:Fallback>
                <p:oleObj name="" r:id="rId1" imgW="660400" imgH="215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908050"/>
                        <a:ext cx="1914525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944688" y="1544638"/>
          <a:ext cx="31321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" imgW="1066165" imgH="215900" progId="Equation.3">
                  <p:embed/>
                </p:oleObj>
              </mc:Choice>
              <mc:Fallback>
                <p:oleObj name="" r:id="rId3" imgW="1066165" imgH="215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4688" y="1544638"/>
                        <a:ext cx="3132137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941513" y="2266950"/>
          <a:ext cx="31353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1104265" imgH="215900" progId="Equation.3">
                  <p:embed/>
                </p:oleObj>
              </mc:Choice>
              <mc:Fallback>
                <p:oleObj name="" r:id="rId5" imgW="1104265" imgH="215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1513" y="2266950"/>
                        <a:ext cx="3135312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944688" y="2922588"/>
          <a:ext cx="14033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7" imgW="494665" imgH="177800" progId="Equation.3">
                  <p:embed/>
                </p:oleObj>
              </mc:Choice>
              <mc:Fallback>
                <p:oleObj name="" r:id="rId7" imgW="494665" imgH="1778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4688" y="2922588"/>
                        <a:ext cx="1403350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AutoShape 6"/>
          <p:cNvSpPr/>
          <p:nvPr/>
        </p:nvSpPr>
        <p:spPr>
          <a:xfrm>
            <a:off x="1487488" y="1243013"/>
            <a:ext cx="457200" cy="2016125"/>
          </a:xfrm>
          <a:prstGeom prst="leftBrace">
            <a:avLst>
              <a:gd name="adj1" fmla="val 36747"/>
              <a:gd name="adj2" fmla="val 50000"/>
            </a:avLst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25620" name="Group 7"/>
          <p:cNvGrpSpPr/>
          <p:nvPr/>
        </p:nvGrpSpPr>
        <p:grpSpPr>
          <a:xfrm>
            <a:off x="6067425" y="3573463"/>
            <a:ext cx="1600200" cy="2514600"/>
            <a:chOff x="240" y="2448"/>
            <a:chExt cx="1008" cy="1584"/>
          </a:xfrm>
        </p:grpSpPr>
        <p:sp>
          <p:nvSpPr>
            <p:cNvPr id="25642" name="Rectangle 8"/>
            <p:cNvSpPr/>
            <p:nvPr/>
          </p:nvSpPr>
          <p:spPr>
            <a:xfrm>
              <a:off x="240" y="2448"/>
              <a:ext cx="1008" cy="15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25643" name="Group 9"/>
            <p:cNvGrpSpPr/>
            <p:nvPr/>
          </p:nvGrpSpPr>
          <p:grpSpPr>
            <a:xfrm>
              <a:off x="459" y="2448"/>
              <a:ext cx="741" cy="1559"/>
              <a:chOff x="459" y="2448"/>
              <a:chExt cx="741" cy="1559"/>
            </a:xfrm>
          </p:grpSpPr>
          <p:sp>
            <p:nvSpPr>
              <p:cNvPr id="25644" name="Rectangle 10" descr="信纸"/>
              <p:cNvSpPr/>
              <p:nvPr/>
            </p:nvSpPr>
            <p:spPr>
              <a:xfrm>
                <a:off x="459" y="3047"/>
                <a:ext cx="432" cy="393"/>
              </a:xfrm>
              <a:prstGeom prst="rect">
                <a:avLst/>
              </a:prstGeom>
              <a:blipFill rotWithShape="0">
                <a:blip r:embed="rId9"/>
              </a:blipFill>
              <a:ln w="28575" cap="flat" cmpd="sng">
                <a:solidFill>
                  <a:srgbClr val="9966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25615" name="Object 11"/>
              <p:cNvGraphicFramePr>
                <a:graphicFrameLocks noChangeAspect="1"/>
              </p:cNvGraphicFramePr>
              <p:nvPr/>
            </p:nvGraphicFramePr>
            <p:xfrm>
              <a:off x="987" y="3719"/>
              <a:ext cx="213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9" name="" r:id="rId10" imgW="190500" imgH="241300" progId="Equation.3">
                      <p:embed/>
                    </p:oleObj>
                  </mc:Choice>
                  <mc:Fallback>
                    <p:oleObj name="" r:id="rId10" imgW="190500" imgH="241300" progId="Equation.3">
                      <p:embed/>
                      <p:pic>
                        <p:nvPicPr>
                          <p:cNvPr id="0" name="图片 3188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987" y="3719"/>
                            <a:ext cx="213" cy="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45" name="Line 12"/>
              <p:cNvSpPr/>
              <p:nvPr/>
            </p:nvSpPr>
            <p:spPr>
              <a:xfrm>
                <a:off x="1002" y="3095"/>
                <a:ext cx="0" cy="81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dash"/>
                <a:headEnd type="none" w="med" len="med"/>
                <a:tailEnd type="triangle" w="sm" len="lg"/>
              </a:ln>
            </p:spPr>
          </p:sp>
          <p:sp>
            <p:nvSpPr>
              <p:cNvPr id="25646" name="Text Box 13"/>
              <p:cNvSpPr txBox="1"/>
              <p:nvPr/>
            </p:nvSpPr>
            <p:spPr>
              <a:xfrm>
                <a:off x="939" y="2881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4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7" name="Line 14"/>
              <p:cNvSpPr/>
              <p:nvPr/>
            </p:nvSpPr>
            <p:spPr>
              <a:xfrm flipV="1">
                <a:off x="651" y="2615"/>
                <a:ext cx="0" cy="432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5648" name="Line 15"/>
              <p:cNvSpPr/>
              <p:nvPr/>
            </p:nvSpPr>
            <p:spPr>
              <a:xfrm>
                <a:off x="651" y="3383"/>
                <a:ext cx="0" cy="528"/>
              </a:xfrm>
              <a:prstGeom prst="line">
                <a:avLst/>
              </a:prstGeom>
              <a:ln w="31750" cap="flat" cmpd="sng">
                <a:solidFill>
                  <a:srgbClr val="33CC33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5616" name="Object 16"/>
              <p:cNvGraphicFramePr>
                <a:graphicFrameLocks noChangeAspect="1"/>
              </p:cNvGraphicFramePr>
              <p:nvPr/>
            </p:nvGraphicFramePr>
            <p:xfrm>
              <a:off x="653" y="2448"/>
              <a:ext cx="430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4" name="" r:id="rId12" imgW="241300" imgH="228600" progId="Equation.3">
                      <p:embed/>
                    </p:oleObj>
                  </mc:Choice>
                  <mc:Fallback>
                    <p:oleObj name="" r:id="rId12" imgW="241300" imgH="228600" progId="Equation.3">
                      <p:embed/>
                      <p:pic>
                        <p:nvPicPr>
                          <p:cNvPr id="0" name="图片 3193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653" y="2448"/>
                            <a:ext cx="430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7" name="Object 17"/>
              <p:cNvGraphicFramePr>
                <a:graphicFrameLocks noChangeAspect="1"/>
              </p:cNvGraphicFramePr>
              <p:nvPr/>
            </p:nvGraphicFramePr>
            <p:xfrm>
              <a:off x="655" y="3609"/>
              <a:ext cx="332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" name="" r:id="rId14" imgW="190500" imgH="228600" progId="Equation.3">
                      <p:embed/>
                    </p:oleObj>
                  </mc:Choice>
                  <mc:Fallback>
                    <p:oleObj name="" r:id="rId14" imgW="190500" imgH="228600" progId="Equation.3">
                      <p:embed/>
                      <p:pic>
                        <p:nvPicPr>
                          <p:cNvPr id="0" name="图片 3192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655" y="3609"/>
                            <a:ext cx="332" cy="3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8" name="Object 18"/>
              <p:cNvGraphicFramePr>
                <a:graphicFrameLocks noChangeAspect="1"/>
              </p:cNvGraphicFramePr>
              <p:nvPr/>
            </p:nvGraphicFramePr>
            <p:xfrm>
              <a:off x="507" y="3047"/>
              <a:ext cx="38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" name="" r:id="rId16" imgW="215900" imgH="215900" progId="Equation.3">
                      <p:embed/>
                    </p:oleObj>
                  </mc:Choice>
                  <mc:Fallback>
                    <p:oleObj name="" r:id="rId16" imgW="215900" imgH="215900" progId="Equation.3">
                      <p:embed/>
                      <p:pic>
                        <p:nvPicPr>
                          <p:cNvPr id="0" name="图片 3189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507" y="3047"/>
                            <a:ext cx="386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5621" name="Group 19"/>
          <p:cNvGrpSpPr/>
          <p:nvPr/>
        </p:nvGrpSpPr>
        <p:grpSpPr>
          <a:xfrm>
            <a:off x="5797550" y="914400"/>
            <a:ext cx="2133600" cy="2514600"/>
            <a:chOff x="1488" y="2448"/>
            <a:chExt cx="1344" cy="1584"/>
          </a:xfrm>
        </p:grpSpPr>
        <p:grpSp>
          <p:nvGrpSpPr>
            <p:cNvPr id="25633" name="Group 20"/>
            <p:cNvGrpSpPr/>
            <p:nvPr/>
          </p:nvGrpSpPr>
          <p:grpSpPr>
            <a:xfrm>
              <a:off x="1488" y="2448"/>
              <a:ext cx="1344" cy="1584"/>
              <a:chOff x="1488" y="2448"/>
              <a:chExt cx="1344" cy="1584"/>
            </a:xfrm>
          </p:grpSpPr>
          <p:sp>
            <p:nvSpPr>
              <p:cNvPr id="25635" name="Rectangle 21"/>
              <p:cNvSpPr/>
              <p:nvPr/>
            </p:nvSpPr>
            <p:spPr>
              <a:xfrm>
                <a:off x="1488" y="2448"/>
                <a:ext cx="1344" cy="158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pSp>
            <p:nvGrpSpPr>
              <p:cNvPr id="25636" name="Group 22"/>
              <p:cNvGrpSpPr/>
              <p:nvPr/>
            </p:nvGrpSpPr>
            <p:grpSpPr>
              <a:xfrm>
                <a:off x="1560" y="2663"/>
                <a:ext cx="1272" cy="1248"/>
                <a:chOff x="1560" y="2663"/>
                <a:chExt cx="1272" cy="1248"/>
              </a:xfrm>
            </p:grpSpPr>
            <p:sp>
              <p:nvSpPr>
                <p:cNvPr id="25637" name="Oval 23" descr="花束"/>
                <p:cNvSpPr/>
                <p:nvPr/>
              </p:nvSpPr>
              <p:spPr>
                <a:xfrm flipV="1">
                  <a:off x="2016" y="3095"/>
                  <a:ext cx="276" cy="272"/>
                </a:xfrm>
                <a:prstGeom prst="ellipse">
                  <a:avLst/>
                </a:prstGeom>
                <a:blipFill rotWithShape="0">
                  <a:blip r:embed="rId18"/>
                </a:blipFill>
                <a:ln w="317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5638" name="Line 24"/>
                <p:cNvSpPr/>
                <p:nvPr/>
              </p:nvSpPr>
              <p:spPr>
                <a:xfrm flipH="1">
                  <a:off x="1632" y="3095"/>
                  <a:ext cx="528" cy="0"/>
                </a:xfrm>
                <a:prstGeom prst="line">
                  <a:avLst/>
                </a:prstGeom>
                <a:ln w="31750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5639" name="Line 25"/>
                <p:cNvSpPr/>
                <p:nvPr/>
              </p:nvSpPr>
              <p:spPr>
                <a:xfrm>
                  <a:off x="2304" y="3239"/>
                  <a:ext cx="0" cy="480"/>
                </a:xfrm>
                <a:prstGeom prst="line">
                  <a:avLst/>
                </a:prstGeom>
                <a:ln w="31750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5640" name="Line 26"/>
                <p:cNvSpPr/>
                <p:nvPr/>
              </p:nvSpPr>
              <p:spPr>
                <a:xfrm flipV="1">
                  <a:off x="2256" y="2736"/>
                  <a:ext cx="336" cy="407"/>
                </a:xfrm>
                <a:prstGeom prst="line">
                  <a:avLst/>
                </a:prstGeom>
                <a:ln w="31750" cap="flat" cmpd="sng">
                  <a:solidFill>
                    <a:srgbClr val="D60093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5641" name="Line 27"/>
                <p:cNvSpPr/>
                <p:nvPr/>
              </p:nvSpPr>
              <p:spPr>
                <a:xfrm>
                  <a:off x="2160" y="3239"/>
                  <a:ext cx="0" cy="336"/>
                </a:xfrm>
                <a:prstGeom prst="line">
                  <a:avLst/>
                </a:prstGeom>
                <a:ln w="31750" cap="flat" cmpd="sng">
                  <a:solidFill>
                    <a:srgbClr val="33CC33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25611" name="Object 28"/>
                <p:cNvGraphicFramePr>
                  <a:graphicFrameLocks noChangeAspect="1"/>
                </p:cNvGraphicFramePr>
                <p:nvPr/>
              </p:nvGraphicFramePr>
              <p:xfrm>
                <a:off x="2306" y="3504"/>
                <a:ext cx="430" cy="4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6" name="" r:id="rId19" imgW="241300" imgH="228600" progId="Equation.3">
                        <p:embed/>
                      </p:oleObj>
                    </mc:Choice>
                    <mc:Fallback>
                      <p:oleObj name="" r:id="rId19" imgW="241300" imgH="228600" progId="Equation.3">
                        <p:embed/>
                        <p:pic>
                          <p:nvPicPr>
                            <p:cNvPr id="0" name="图片 3205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06" y="3504"/>
                              <a:ext cx="430" cy="40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12" name="Object 29"/>
                <p:cNvGraphicFramePr>
                  <a:graphicFrameLocks noChangeAspect="1"/>
                </p:cNvGraphicFramePr>
                <p:nvPr/>
              </p:nvGraphicFramePr>
              <p:xfrm>
                <a:off x="1560" y="2663"/>
                <a:ext cx="408" cy="4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5" name="" r:id="rId21" imgW="228600" imgH="228600" progId="Equation.3">
                        <p:embed/>
                      </p:oleObj>
                    </mc:Choice>
                    <mc:Fallback>
                      <p:oleObj name="" r:id="rId21" imgW="228600" imgH="228600" progId="Equation.3">
                        <p:embed/>
                        <p:pic>
                          <p:nvPicPr>
                            <p:cNvPr id="0" name="图片 3204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60" y="2663"/>
                              <a:ext cx="408" cy="40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13" name="Object 30"/>
                <p:cNvGraphicFramePr>
                  <a:graphicFrameLocks noChangeAspect="1"/>
                </p:cNvGraphicFramePr>
                <p:nvPr/>
              </p:nvGraphicFramePr>
              <p:xfrm>
                <a:off x="1872" y="3408"/>
                <a:ext cx="304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1" name="" r:id="rId23" imgW="190500" imgH="241300" progId="Equation.3">
                        <p:embed/>
                      </p:oleObj>
                    </mc:Choice>
                    <mc:Fallback>
                      <p:oleObj name="" r:id="rId23" imgW="190500" imgH="241300" progId="Equation.3">
                        <p:embed/>
                        <p:pic>
                          <p:nvPicPr>
                            <p:cNvPr id="0" name="图片 3200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72" y="3408"/>
                              <a:ext cx="304" cy="3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14" name="Object 31"/>
                <p:cNvGraphicFramePr>
                  <a:graphicFrameLocks noChangeAspect="1"/>
                </p:cNvGraphicFramePr>
                <p:nvPr/>
              </p:nvGraphicFramePr>
              <p:xfrm>
                <a:off x="2500" y="2759"/>
                <a:ext cx="332" cy="4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2" name="" r:id="rId25" imgW="190500" imgH="241300" progId="Equation.3">
                        <p:embed/>
                      </p:oleObj>
                    </mc:Choice>
                    <mc:Fallback>
                      <p:oleObj name="" r:id="rId25" imgW="190500" imgH="241300" progId="Equation.3">
                        <p:embed/>
                        <p:pic>
                          <p:nvPicPr>
                            <p:cNvPr id="0" name="图片 320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00" y="2759"/>
                              <a:ext cx="332" cy="42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5634" name="Freeform 32"/>
            <p:cNvSpPr/>
            <p:nvPr/>
          </p:nvSpPr>
          <p:spPr>
            <a:xfrm>
              <a:off x="2132" y="2938"/>
              <a:ext cx="359" cy="391"/>
            </a:xfrm>
            <a:custGeom>
              <a:avLst/>
              <a:gdLst>
                <a:gd name="txL" fmla="*/ 0 w 359"/>
                <a:gd name="txT" fmla="*/ 0 h 391"/>
                <a:gd name="txR" fmla="*/ 359 w 359"/>
                <a:gd name="txB" fmla="*/ 391 h 391"/>
              </a:gdLst>
              <a:ahLst/>
              <a:cxnLst>
                <a:cxn ang="0">
                  <a:pos x="0" y="17"/>
                </a:cxn>
                <a:cxn ang="0">
                  <a:pos x="179" y="24"/>
                </a:cxn>
                <a:cxn ang="0">
                  <a:pos x="330" y="161"/>
                </a:cxn>
                <a:cxn ang="0">
                  <a:pos x="352" y="391"/>
                </a:cxn>
              </a:cxnLst>
              <a:rect l="txL" t="txT" r="txR" b="txB"/>
              <a:pathLst>
                <a:path w="359" h="391">
                  <a:moveTo>
                    <a:pt x="0" y="17"/>
                  </a:moveTo>
                  <a:cubicBezTo>
                    <a:pt x="30" y="18"/>
                    <a:pt x="124" y="0"/>
                    <a:pt x="179" y="24"/>
                  </a:cubicBezTo>
                  <a:cubicBezTo>
                    <a:pt x="234" y="48"/>
                    <a:pt x="301" y="100"/>
                    <a:pt x="330" y="161"/>
                  </a:cubicBezTo>
                  <a:cubicBezTo>
                    <a:pt x="359" y="222"/>
                    <a:pt x="348" y="343"/>
                    <a:pt x="352" y="391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dash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622" name="Group 33"/>
          <p:cNvGrpSpPr/>
          <p:nvPr/>
        </p:nvGrpSpPr>
        <p:grpSpPr>
          <a:xfrm>
            <a:off x="1547813" y="3767138"/>
            <a:ext cx="2808287" cy="2325687"/>
            <a:chOff x="1247" y="2490"/>
            <a:chExt cx="1769" cy="1465"/>
          </a:xfrm>
        </p:grpSpPr>
        <p:grpSp>
          <p:nvGrpSpPr>
            <p:cNvPr id="25623" name="Group 34"/>
            <p:cNvGrpSpPr/>
            <p:nvPr/>
          </p:nvGrpSpPr>
          <p:grpSpPr>
            <a:xfrm>
              <a:off x="1517" y="2585"/>
              <a:ext cx="1266" cy="1298"/>
              <a:chOff x="436" y="1068"/>
              <a:chExt cx="1266" cy="1298"/>
            </a:xfrm>
          </p:grpSpPr>
          <p:graphicFrame>
            <p:nvGraphicFramePr>
              <p:cNvPr id="25606" name="Object 35"/>
              <p:cNvGraphicFramePr>
                <a:graphicFrameLocks noChangeAspect="1"/>
              </p:cNvGraphicFramePr>
              <p:nvPr/>
            </p:nvGraphicFramePr>
            <p:xfrm>
              <a:off x="436" y="1968"/>
              <a:ext cx="332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" name="" r:id="rId27" imgW="190500" imgH="228600" progId="Equation.3">
                      <p:embed/>
                    </p:oleObj>
                  </mc:Choice>
                  <mc:Fallback>
                    <p:oleObj name="" r:id="rId27" imgW="190500" imgH="228600" progId="Equation.3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36" y="1968"/>
                            <a:ext cx="332" cy="3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625" name="Group 36"/>
              <p:cNvGrpSpPr/>
              <p:nvPr/>
            </p:nvGrpSpPr>
            <p:grpSpPr>
              <a:xfrm>
                <a:off x="506" y="1068"/>
                <a:ext cx="1196" cy="1284"/>
                <a:chOff x="506" y="1068"/>
                <a:chExt cx="1196" cy="1284"/>
              </a:xfrm>
            </p:grpSpPr>
            <p:grpSp>
              <p:nvGrpSpPr>
                <p:cNvPr id="25626" name="Group 37"/>
                <p:cNvGrpSpPr/>
                <p:nvPr/>
              </p:nvGrpSpPr>
              <p:grpSpPr>
                <a:xfrm>
                  <a:off x="720" y="1872"/>
                  <a:ext cx="982" cy="288"/>
                  <a:chOff x="1296" y="3264"/>
                  <a:chExt cx="982" cy="288"/>
                </a:xfrm>
              </p:grpSpPr>
              <p:sp>
                <p:nvSpPr>
                  <p:cNvPr id="25631" name="Line 38"/>
                  <p:cNvSpPr/>
                  <p:nvPr/>
                </p:nvSpPr>
                <p:spPr>
                  <a:xfrm>
                    <a:off x="1440" y="3312"/>
                    <a:ext cx="672" cy="0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dash"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25632" name="Text Box 39"/>
                  <p:cNvSpPr txBox="1"/>
                  <p:nvPr/>
                </p:nvSpPr>
                <p:spPr>
                  <a:xfrm>
                    <a:off x="1296" y="3264"/>
                    <a:ext cx="25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eaLnBrk="1" hangingPunct="1"/>
                    <a:r>
                      <a:rPr lang="en-US" altLang="zh-CN" sz="2400" i="1" dirty="0">
                        <a:solidFill>
                          <a:srgbClr val="1C1C1C"/>
                        </a:solidFill>
                        <a:latin typeface="Times New Roman" panose="02020603050405020304" pitchFamily="18" charset="0"/>
                      </a:rPr>
                      <a:t>O</a:t>
                    </a:r>
                    <a:endParaRPr lang="en-US" altLang="zh-CN" sz="2400" i="1" dirty="0">
                      <a:solidFill>
                        <a:srgbClr val="1C1C1C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25610" name="Object 40"/>
                  <p:cNvGraphicFramePr>
                    <a:graphicFrameLocks noChangeAspect="1"/>
                  </p:cNvGraphicFramePr>
                  <p:nvPr/>
                </p:nvGraphicFramePr>
                <p:xfrm>
                  <a:off x="2016" y="3264"/>
                  <a:ext cx="262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07" name="" r:id="rId29" imgW="127000" imgH="139700" progId="Equation.3">
                          <p:embed/>
                        </p:oleObj>
                      </mc:Choice>
                      <mc:Fallback>
                        <p:oleObj name="" r:id="rId29" imgW="127000" imgH="139700" progId="Equation.3">
                          <p:embed/>
                          <p:pic>
                            <p:nvPicPr>
                              <p:cNvPr id="0" name="图片 3206"/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16" y="3264"/>
                                <a:ext cx="262" cy="28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5627" name="Rectangle 41" descr="新闻纸"/>
                <p:cNvSpPr/>
                <p:nvPr/>
              </p:nvSpPr>
              <p:spPr>
                <a:xfrm>
                  <a:off x="506" y="1466"/>
                  <a:ext cx="432" cy="406"/>
                </a:xfrm>
                <a:prstGeom prst="rect">
                  <a:avLst/>
                </a:prstGeom>
                <a:blipFill rotWithShape="0">
                  <a:blip r:embed="rId31"/>
                </a:blipFill>
                <a:ln w="28575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25628" name="Line 42"/>
                <p:cNvSpPr/>
                <p:nvPr/>
              </p:nvSpPr>
              <p:spPr>
                <a:xfrm>
                  <a:off x="722" y="1872"/>
                  <a:ext cx="0" cy="480"/>
                </a:xfrm>
                <a:prstGeom prst="line">
                  <a:avLst/>
                </a:prstGeom>
                <a:ln w="31750" cap="flat" cmpd="sng">
                  <a:solidFill>
                    <a:srgbClr val="33CC33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5629" name="Line 43"/>
                <p:cNvSpPr/>
                <p:nvPr/>
              </p:nvSpPr>
              <p:spPr>
                <a:xfrm flipV="1">
                  <a:off x="722" y="1104"/>
                  <a:ext cx="0" cy="432"/>
                </a:xfrm>
                <a:prstGeom prst="line">
                  <a:avLst/>
                </a:prstGeom>
                <a:ln w="31750" cap="flat" cmpd="sng">
                  <a:solidFill>
                    <a:srgbClr val="D60093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5630" name="Line 44"/>
                <p:cNvSpPr/>
                <p:nvPr/>
              </p:nvSpPr>
              <p:spPr>
                <a:xfrm>
                  <a:off x="864" y="1680"/>
                  <a:ext cx="528" cy="0"/>
                </a:xfrm>
                <a:prstGeom prst="line">
                  <a:avLst/>
                </a:prstGeom>
                <a:ln w="31750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25607" name="Object 45"/>
                <p:cNvGraphicFramePr>
                  <a:graphicFrameLocks noChangeAspect="1"/>
                </p:cNvGraphicFramePr>
                <p:nvPr/>
              </p:nvGraphicFramePr>
              <p:xfrm>
                <a:off x="1202" y="1344"/>
                <a:ext cx="408" cy="4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3" name="" r:id="rId32" imgW="228600" imgH="228600" progId="Equation.3">
                        <p:embed/>
                      </p:oleObj>
                    </mc:Choice>
                    <mc:Fallback>
                      <p:oleObj name="" r:id="rId32" imgW="228600" imgH="228600" progId="Equation.3">
                        <p:embed/>
                        <p:pic>
                          <p:nvPicPr>
                            <p:cNvPr id="0" name="图片 3202"/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02" y="1344"/>
                              <a:ext cx="408" cy="40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08" name="Object 46"/>
                <p:cNvGraphicFramePr>
                  <a:graphicFrameLocks noChangeAspect="1"/>
                </p:cNvGraphicFramePr>
                <p:nvPr/>
              </p:nvGraphicFramePr>
              <p:xfrm>
                <a:off x="750" y="1068"/>
                <a:ext cx="354" cy="4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9" name="" r:id="rId34" imgW="203200" imgH="241300" progId="Equation.3">
                        <p:embed/>
                      </p:oleObj>
                    </mc:Choice>
                    <mc:Fallback>
                      <p:oleObj name="" r:id="rId34" imgW="203200" imgH="241300" progId="Equation.3">
                        <p:embed/>
                        <p:pic>
                          <p:nvPicPr>
                            <p:cNvPr id="0" name="图片 3198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0" y="1068"/>
                              <a:ext cx="354" cy="42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09" name="Object 47"/>
                <p:cNvGraphicFramePr>
                  <a:graphicFrameLocks noChangeAspect="1"/>
                </p:cNvGraphicFramePr>
                <p:nvPr/>
              </p:nvGraphicFramePr>
              <p:xfrm>
                <a:off x="528" y="1488"/>
                <a:ext cx="408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6" name="" r:id="rId36" imgW="228600" imgH="215900" progId="Equation.3">
                        <p:embed/>
                      </p:oleObj>
                    </mc:Choice>
                    <mc:Fallback>
                      <p:oleObj name="" r:id="rId36" imgW="228600" imgH="215900" progId="Equation.3">
                        <p:embed/>
                        <p:pic>
                          <p:nvPicPr>
                            <p:cNvPr id="0" name="图片 3195"/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8" y="1488"/>
                              <a:ext cx="408" cy="3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5624" name="Rectangle 48"/>
            <p:cNvSpPr/>
            <p:nvPr/>
          </p:nvSpPr>
          <p:spPr>
            <a:xfrm>
              <a:off x="1247" y="2490"/>
              <a:ext cx="1769" cy="146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060700" y="1077913"/>
          <a:ext cx="3938588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" imgW="1282700" imgH="431800" progId="Equation.3">
                  <p:embed/>
                </p:oleObj>
              </mc:Choice>
              <mc:Fallback>
                <p:oleObj name="" r:id="rId1" imgW="1282700" imgH="4318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0700" y="1077913"/>
                        <a:ext cx="3938588" cy="1300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009900" y="2368550"/>
          <a:ext cx="429895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1397000" imgH="431800" progId="Equation.3">
                  <p:embed/>
                </p:oleObj>
              </mc:Choice>
              <mc:Fallback>
                <p:oleObj name="" r:id="rId3" imgW="1397000" imgH="4318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9900" y="2368550"/>
                        <a:ext cx="4298950" cy="1328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987675" y="3752850"/>
          <a:ext cx="4608513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5" imgW="1459865" imgH="431800" progId="Equation.3">
                  <p:embed/>
                </p:oleObj>
              </mc:Choice>
              <mc:Fallback>
                <p:oleObj name="" r:id="rId5" imgW="1459865" imgH="4318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3752850"/>
                        <a:ext cx="4608513" cy="1331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AutoShape 5"/>
          <p:cNvSpPr/>
          <p:nvPr/>
        </p:nvSpPr>
        <p:spPr>
          <a:xfrm>
            <a:off x="2484438" y="1797050"/>
            <a:ext cx="449262" cy="2362200"/>
          </a:xfrm>
          <a:prstGeom prst="leftBrace">
            <a:avLst>
              <a:gd name="adj1" fmla="val 43816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6630" name="Text Box 6"/>
          <p:cNvSpPr txBox="1"/>
          <p:nvPr/>
        </p:nvSpPr>
        <p:spPr>
          <a:xfrm>
            <a:off x="1187450" y="2636838"/>
            <a:ext cx="15843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解得：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64" name="Group 2"/>
          <p:cNvGrpSpPr/>
          <p:nvPr/>
        </p:nvGrpSpPr>
        <p:grpSpPr>
          <a:xfrm>
            <a:off x="5148263" y="2205038"/>
            <a:ext cx="3581400" cy="3733800"/>
            <a:chOff x="0" y="0"/>
            <a:chExt cx="2256" cy="2352"/>
          </a:xfrm>
        </p:grpSpPr>
        <p:grpSp>
          <p:nvGrpSpPr>
            <p:cNvPr id="2119" name="Group 3"/>
            <p:cNvGrpSpPr/>
            <p:nvPr/>
          </p:nvGrpSpPr>
          <p:grpSpPr>
            <a:xfrm>
              <a:off x="96" y="616"/>
              <a:ext cx="1904" cy="1640"/>
              <a:chOff x="0" y="-104"/>
              <a:chExt cx="1904" cy="1640"/>
            </a:xfrm>
          </p:grpSpPr>
          <p:grpSp>
            <p:nvGrpSpPr>
              <p:cNvPr id="2121" name="Group 4"/>
              <p:cNvGrpSpPr/>
              <p:nvPr/>
            </p:nvGrpSpPr>
            <p:grpSpPr>
              <a:xfrm>
                <a:off x="0" y="-104"/>
                <a:ext cx="1904" cy="1640"/>
                <a:chOff x="0" y="-104"/>
                <a:chExt cx="1904" cy="1640"/>
              </a:xfrm>
            </p:grpSpPr>
            <p:sp>
              <p:nvSpPr>
                <p:cNvPr id="2124" name="Line 5"/>
                <p:cNvSpPr/>
                <p:nvPr/>
              </p:nvSpPr>
              <p:spPr>
                <a:xfrm>
                  <a:off x="480" y="1296"/>
                  <a:ext cx="0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125" name="Group 6"/>
                <p:cNvGrpSpPr/>
                <p:nvPr/>
              </p:nvGrpSpPr>
              <p:grpSpPr>
                <a:xfrm>
                  <a:off x="0" y="528"/>
                  <a:ext cx="1904" cy="894"/>
                  <a:chOff x="0" y="0"/>
                  <a:chExt cx="1904" cy="894"/>
                </a:xfrm>
              </p:grpSpPr>
              <p:sp>
                <p:nvSpPr>
                  <p:cNvPr id="2128" name="未知"/>
                  <p:cNvSpPr/>
                  <p:nvPr/>
                </p:nvSpPr>
                <p:spPr>
                  <a:xfrm>
                    <a:off x="0" y="96"/>
                    <a:ext cx="1904" cy="798"/>
                  </a:xfrm>
                  <a:custGeom>
                    <a:avLst/>
                    <a:gdLst>
                      <a:gd name="txL" fmla="*/ 0 w 1904"/>
                      <a:gd name="txT" fmla="*/ 0 h 798"/>
                      <a:gd name="txR" fmla="*/ 1904 w 1904"/>
                      <a:gd name="txB" fmla="*/ 798 h 798"/>
                    </a:gdLst>
                    <a:ahLst/>
                    <a:cxnLst>
                      <a:cxn ang="0">
                        <a:pos x="12" y="282"/>
                      </a:cxn>
                      <a:cxn ang="0">
                        <a:pos x="128" y="96"/>
                      </a:cxn>
                      <a:cxn ang="0">
                        <a:pos x="132" y="84"/>
                      </a:cxn>
                      <a:cxn ang="0">
                        <a:pos x="312" y="12"/>
                      </a:cxn>
                      <a:cxn ang="0">
                        <a:pos x="584" y="24"/>
                      </a:cxn>
                      <a:cxn ang="0">
                        <a:pos x="846" y="84"/>
                      </a:cxn>
                      <a:cxn ang="0">
                        <a:pos x="1160" y="24"/>
                      </a:cxn>
                      <a:cxn ang="0">
                        <a:pos x="1472" y="0"/>
                      </a:cxn>
                      <a:cxn ang="0">
                        <a:pos x="1710" y="66"/>
                      </a:cxn>
                      <a:cxn ang="0">
                        <a:pos x="1878" y="234"/>
                      </a:cxn>
                      <a:cxn ang="0">
                        <a:pos x="1904" y="480"/>
                      </a:cxn>
                      <a:cxn ang="0">
                        <a:pos x="1760" y="672"/>
                      </a:cxn>
                      <a:cxn ang="0">
                        <a:pos x="1472" y="768"/>
                      </a:cxn>
                      <a:cxn ang="0">
                        <a:pos x="1230" y="798"/>
                      </a:cxn>
                      <a:cxn ang="0">
                        <a:pos x="1072" y="760"/>
                      </a:cxn>
                      <a:cxn ang="0">
                        <a:pos x="798" y="672"/>
                      </a:cxn>
                      <a:cxn ang="0">
                        <a:pos x="504" y="702"/>
                      </a:cxn>
                      <a:cxn ang="0">
                        <a:pos x="318" y="666"/>
                      </a:cxn>
                      <a:cxn ang="0">
                        <a:pos x="108" y="564"/>
                      </a:cxn>
                      <a:cxn ang="0">
                        <a:pos x="0" y="456"/>
                      </a:cxn>
                      <a:cxn ang="0">
                        <a:pos x="6" y="282"/>
                      </a:cxn>
                    </a:cxnLst>
                    <a:rect l="txL" t="txT" r="txR" b="txB"/>
                    <a:pathLst>
                      <a:path w="1904" h="798">
                        <a:moveTo>
                          <a:pt x="12" y="282"/>
                        </a:moveTo>
                        <a:lnTo>
                          <a:pt x="128" y="96"/>
                        </a:lnTo>
                        <a:lnTo>
                          <a:pt x="132" y="84"/>
                        </a:lnTo>
                        <a:lnTo>
                          <a:pt x="312" y="12"/>
                        </a:lnTo>
                        <a:lnTo>
                          <a:pt x="584" y="24"/>
                        </a:lnTo>
                        <a:lnTo>
                          <a:pt x="846" y="84"/>
                        </a:lnTo>
                        <a:lnTo>
                          <a:pt x="1160" y="24"/>
                        </a:lnTo>
                        <a:lnTo>
                          <a:pt x="1472" y="0"/>
                        </a:lnTo>
                        <a:lnTo>
                          <a:pt x="1710" y="66"/>
                        </a:lnTo>
                        <a:lnTo>
                          <a:pt x="1878" y="234"/>
                        </a:lnTo>
                        <a:lnTo>
                          <a:pt x="1904" y="480"/>
                        </a:lnTo>
                        <a:lnTo>
                          <a:pt x="1760" y="672"/>
                        </a:lnTo>
                        <a:lnTo>
                          <a:pt x="1472" y="768"/>
                        </a:lnTo>
                        <a:lnTo>
                          <a:pt x="1230" y="798"/>
                        </a:lnTo>
                        <a:lnTo>
                          <a:pt x="1072" y="760"/>
                        </a:lnTo>
                        <a:lnTo>
                          <a:pt x="798" y="672"/>
                        </a:lnTo>
                        <a:lnTo>
                          <a:pt x="504" y="702"/>
                        </a:lnTo>
                        <a:lnTo>
                          <a:pt x="318" y="666"/>
                        </a:lnTo>
                        <a:lnTo>
                          <a:pt x="108" y="564"/>
                        </a:lnTo>
                        <a:lnTo>
                          <a:pt x="0" y="456"/>
                        </a:lnTo>
                        <a:lnTo>
                          <a:pt x="6" y="28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7BAF13">
                          <a:alpha val="100000"/>
                        </a:srgbClr>
                      </a:gs>
                      <a:gs pos="100000">
                        <a:srgbClr val="FFFFFF">
                          <a:alpha val="100000"/>
                        </a:srgbClr>
                      </a:gs>
                    </a:gsLst>
                    <a:lin ang="0" scaled="1"/>
                    <a:tileRect/>
                  </a:gradFill>
                  <a:ln w="9525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129" name="未知"/>
                  <p:cNvSpPr/>
                  <p:nvPr/>
                </p:nvSpPr>
                <p:spPr>
                  <a:xfrm>
                    <a:off x="0" y="0"/>
                    <a:ext cx="1904" cy="798"/>
                  </a:xfrm>
                  <a:custGeom>
                    <a:avLst/>
                    <a:gdLst>
                      <a:gd name="txL" fmla="*/ 0 w 1904"/>
                      <a:gd name="txT" fmla="*/ 0 h 798"/>
                      <a:gd name="txR" fmla="*/ 1904 w 1904"/>
                      <a:gd name="txB" fmla="*/ 798 h 798"/>
                    </a:gdLst>
                    <a:ahLst/>
                    <a:cxnLst>
                      <a:cxn ang="0">
                        <a:pos x="12" y="282"/>
                      </a:cxn>
                      <a:cxn ang="0">
                        <a:pos x="128" y="96"/>
                      </a:cxn>
                      <a:cxn ang="0">
                        <a:pos x="132" y="84"/>
                      </a:cxn>
                      <a:cxn ang="0">
                        <a:pos x="312" y="12"/>
                      </a:cxn>
                      <a:cxn ang="0">
                        <a:pos x="584" y="24"/>
                      </a:cxn>
                      <a:cxn ang="0">
                        <a:pos x="846" y="84"/>
                      </a:cxn>
                      <a:cxn ang="0">
                        <a:pos x="1160" y="24"/>
                      </a:cxn>
                      <a:cxn ang="0">
                        <a:pos x="1472" y="0"/>
                      </a:cxn>
                      <a:cxn ang="0">
                        <a:pos x="1710" y="66"/>
                      </a:cxn>
                      <a:cxn ang="0">
                        <a:pos x="1878" y="234"/>
                      </a:cxn>
                      <a:cxn ang="0">
                        <a:pos x="1904" y="480"/>
                      </a:cxn>
                      <a:cxn ang="0">
                        <a:pos x="1760" y="672"/>
                      </a:cxn>
                      <a:cxn ang="0">
                        <a:pos x="1472" y="768"/>
                      </a:cxn>
                      <a:cxn ang="0">
                        <a:pos x="1230" y="798"/>
                      </a:cxn>
                      <a:cxn ang="0">
                        <a:pos x="1072" y="760"/>
                      </a:cxn>
                      <a:cxn ang="0">
                        <a:pos x="798" y="672"/>
                      </a:cxn>
                      <a:cxn ang="0">
                        <a:pos x="504" y="702"/>
                      </a:cxn>
                      <a:cxn ang="0">
                        <a:pos x="318" y="666"/>
                      </a:cxn>
                      <a:cxn ang="0">
                        <a:pos x="108" y="564"/>
                      </a:cxn>
                      <a:cxn ang="0">
                        <a:pos x="0" y="456"/>
                      </a:cxn>
                      <a:cxn ang="0">
                        <a:pos x="6" y="282"/>
                      </a:cxn>
                    </a:cxnLst>
                    <a:rect l="txL" t="txT" r="txR" b="txB"/>
                    <a:pathLst>
                      <a:path w="1904" h="798">
                        <a:moveTo>
                          <a:pt x="12" y="282"/>
                        </a:moveTo>
                        <a:lnTo>
                          <a:pt x="128" y="96"/>
                        </a:lnTo>
                        <a:lnTo>
                          <a:pt x="132" y="84"/>
                        </a:lnTo>
                        <a:lnTo>
                          <a:pt x="312" y="12"/>
                        </a:lnTo>
                        <a:lnTo>
                          <a:pt x="584" y="24"/>
                        </a:lnTo>
                        <a:lnTo>
                          <a:pt x="846" y="84"/>
                        </a:lnTo>
                        <a:lnTo>
                          <a:pt x="1160" y="24"/>
                        </a:lnTo>
                        <a:lnTo>
                          <a:pt x="1472" y="0"/>
                        </a:lnTo>
                        <a:lnTo>
                          <a:pt x="1710" y="66"/>
                        </a:lnTo>
                        <a:lnTo>
                          <a:pt x="1878" y="234"/>
                        </a:lnTo>
                        <a:lnTo>
                          <a:pt x="1904" y="480"/>
                        </a:lnTo>
                        <a:lnTo>
                          <a:pt x="1760" y="672"/>
                        </a:lnTo>
                        <a:lnTo>
                          <a:pt x="1472" y="768"/>
                        </a:lnTo>
                        <a:lnTo>
                          <a:pt x="1230" y="798"/>
                        </a:lnTo>
                        <a:lnTo>
                          <a:pt x="1072" y="760"/>
                        </a:lnTo>
                        <a:lnTo>
                          <a:pt x="798" y="672"/>
                        </a:lnTo>
                        <a:lnTo>
                          <a:pt x="504" y="702"/>
                        </a:lnTo>
                        <a:lnTo>
                          <a:pt x="318" y="666"/>
                        </a:lnTo>
                        <a:lnTo>
                          <a:pt x="108" y="564"/>
                        </a:lnTo>
                        <a:lnTo>
                          <a:pt x="0" y="456"/>
                        </a:lnTo>
                        <a:lnTo>
                          <a:pt x="6" y="282"/>
                        </a:lnTo>
                      </a:path>
                    </a:pathLst>
                  </a:custGeom>
                  <a:solidFill>
                    <a:schemeClr val="accent1">
                      <a:alpha val="100000"/>
                    </a:schemeClr>
                  </a:solidFill>
                  <a:ln w="9525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126" name="Line 9"/>
                <p:cNvSpPr/>
                <p:nvPr/>
              </p:nvSpPr>
              <p:spPr>
                <a:xfrm flipV="1">
                  <a:off x="480" y="0"/>
                  <a:ext cx="0" cy="86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2127" name="Text Box 10"/>
                <p:cNvSpPr txBox="1"/>
                <p:nvPr/>
              </p:nvSpPr>
              <p:spPr>
                <a:xfrm>
                  <a:off x="1152" y="825"/>
                  <a:ext cx="33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i="1" dirty="0">
                      <a:latin typeface="Times New Roman" panose="02020603050405020304" pitchFamily="18" charset="0"/>
                    </a:rPr>
                    <a:t>P</a:t>
                  </a:r>
                  <a:endParaRPr lang="en-US" altLang="zh-CN" sz="2800" i="1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063" name="Object 14"/>
                <p:cNvGraphicFramePr>
                  <a:graphicFrameLocks noChangeAspect="1"/>
                </p:cNvGraphicFramePr>
                <p:nvPr/>
              </p:nvGraphicFramePr>
              <p:xfrm>
                <a:off x="193" y="-104"/>
                <a:ext cx="243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1" name="" r:id="rId1" imgW="114300" imgH="127000" progId="Equation.3">
                        <p:embed/>
                      </p:oleObj>
                    </mc:Choice>
                    <mc:Fallback>
                      <p:oleObj name="" r:id="rId1" imgW="114300" imgH="127000" progId="Equation.3">
                        <p:embed/>
                        <p:pic>
                          <p:nvPicPr>
                            <p:cNvPr id="0" name="图片 3090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3" y="-104"/>
                              <a:ext cx="243" cy="2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122" name="Text Box 12"/>
              <p:cNvSpPr txBox="1"/>
              <p:nvPr/>
            </p:nvSpPr>
            <p:spPr>
              <a:xfrm>
                <a:off x="1152" y="720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*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23" name="Text Box 13"/>
              <p:cNvSpPr txBox="1"/>
              <p:nvPr/>
            </p:nvSpPr>
            <p:spPr>
              <a:xfrm>
                <a:off x="240" y="777"/>
                <a:ext cx="27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20" name="Rectangle 14"/>
            <p:cNvSpPr/>
            <p:nvPr/>
          </p:nvSpPr>
          <p:spPr>
            <a:xfrm>
              <a:off x="0" y="0"/>
              <a:ext cx="2256" cy="2352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135" name="Object 2"/>
          <p:cNvGraphicFramePr>
            <a:graphicFrameLocks noChangeAspect="1"/>
          </p:cNvGraphicFramePr>
          <p:nvPr/>
        </p:nvGraphicFramePr>
        <p:xfrm>
          <a:off x="755650" y="3573463"/>
          <a:ext cx="37750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167765" imgH="177800" progId="Equation.3">
                  <p:embed/>
                </p:oleObj>
              </mc:Choice>
              <mc:Fallback>
                <p:oleObj name="" r:id="rId3" imgW="1167765" imgH="177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3573463"/>
                        <a:ext cx="3775075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6"/>
          <p:cNvGrpSpPr/>
          <p:nvPr/>
        </p:nvGrpSpPr>
        <p:grpSpPr>
          <a:xfrm>
            <a:off x="6062663" y="3687763"/>
            <a:ext cx="536575" cy="1031875"/>
            <a:chOff x="0" y="-74"/>
            <a:chExt cx="338" cy="650"/>
          </a:xfrm>
        </p:grpSpPr>
        <p:sp>
          <p:nvSpPr>
            <p:cNvPr id="2118" name="Line 17"/>
            <p:cNvSpPr/>
            <p:nvPr/>
          </p:nvSpPr>
          <p:spPr>
            <a:xfrm flipV="1">
              <a:off x="0" y="0"/>
              <a:ext cx="0" cy="576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062" name="Object 13"/>
            <p:cNvGraphicFramePr>
              <a:graphicFrameLocks noChangeAspect="1"/>
            </p:cNvGraphicFramePr>
            <p:nvPr/>
          </p:nvGraphicFramePr>
          <p:xfrm>
            <a:off x="48" y="-74"/>
            <a:ext cx="29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5" imgW="203200" imgH="190500" progId="Equation.3">
                    <p:embed/>
                  </p:oleObj>
                </mc:Choice>
                <mc:Fallback>
                  <p:oleObj name="" r:id="rId5" imgW="203200" imgH="1905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" y="-74"/>
                          <a:ext cx="29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9"/>
          <p:cNvGrpSpPr/>
          <p:nvPr/>
        </p:nvGrpSpPr>
        <p:grpSpPr>
          <a:xfrm>
            <a:off x="7281863" y="3521075"/>
            <a:ext cx="1066800" cy="1198563"/>
            <a:chOff x="0" y="0"/>
            <a:chExt cx="672" cy="755"/>
          </a:xfrm>
        </p:grpSpPr>
        <p:sp>
          <p:nvSpPr>
            <p:cNvPr id="2117" name="Line 20"/>
            <p:cNvSpPr/>
            <p:nvPr/>
          </p:nvSpPr>
          <p:spPr>
            <a:xfrm flipV="1">
              <a:off x="0" y="83"/>
              <a:ext cx="672" cy="672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061" name="Object 12"/>
            <p:cNvGraphicFramePr>
              <a:graphicFrameLocks noChangeAspect="1"/>
            </p:cNvGraphicFramePr>
            <p:nvPr/>
          </p:nvGraphicFramePr>
          <p:xfrm>
            <a:off x="336" y="0"/>
            <a:ext cx="23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7" imgW="228600" imgH="266700" progId="Equation.3">
                    <p:embed/>
                  </p:oleObj>
                </mc:Choice>
                <mc:Fallback>
                  <p:oleObj name="" r:id="rId7" imgW="228600" imgH="2667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6" y="0"/>
                          <a:ext cx="238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2"/>
          <p:cNvGrpSpPr/>
          <p:nvPr/>
        </p:nvGrpSpPr>
        <p:grpSpPr>
          <a:xfrm>
            <a:off x="6062663" y="4262438"/>
            <a:ext cx="1295400" cy="487362"/>
            <a:chOff x="0" y="0"/>
            <a:chExt cx="816" cy="307"/>
          </a:xfrm>
        </p:grpSpPr>
        <p:sp>
          <p:nvSpPr>
            <p:cNvPr id="2116" name="Line 23"/>
            <p:cNvSpPr/>
            <p:nvPr/>
          </p:nvSpPr>
          <p:spPr>
            <a:xfrm>
              <a:off x="0" y="288"/>
              <a:ext cx="816" cy="0"/>
            </a:xfrm>
            <a:prstGeom prst="line">
              <a:avLst/>
            </a:prstGeom>
            <a:ln w="38100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060" name="Object 11"/>
            <p:cNvGraphicFramePr>
              <a:graphicFrameLocks noChangeAspect="1"/>
            </p:cNvGraphicFramePr>
            <p:nvPr/>
          </p:nvGraphicFramePr>
          <p:xfrm>
            <a:off x="336" y="0"/>
            <a:ext cx="25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9" imgW="177800" imgH="215900" progId="Equation.3">
                    <p:embed/>
                  </p:oleObj>
                </mc:Choice>
                <mc:Fallback>
                  <p:oleObj name="" r:id="rId9" imgW="177800" imgH="2159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6" y="0"/>
                          <a:ext cx="253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5" name="Line 25"/>
          <p:cNvSpPr/>
          <p:nvPr/>
        </p:nvSpPr>
        <p:spPr>
          <a:xfrm flipH="1">
            <a:off x="6596063" y="4719638"/>
            <a:ext cx="685800" cy="762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9" name="Group 26"/>
          <p:cNvGrpSpPr/>
          <p:nvPr/>
        </p:nvGrpSpPr>
        <p:grpSpPr>
          <a:xfrm>
            <a:off x="7281863" y="4344988"/>
            <a:ext cx="1295400" cy="527050"/>
            <a:chOff x="0" y="0"/>
            <a:chExt cx="816" cy="332"/>
          </a:xfrm>
        </p:grpSpPr>
        <p:sp>
          <p:nvSpPr>
            <p:cNvPr id="2115" name="Line 27"/>
            <p:cNvSpPr/>
            <p:nvPr/>
          </p:nvSpPr>
          <p:spPr>
            <a:xfrm>
              <a:off x="0" y="232"/>
              <a:ext cx="816" cy="0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059" name="Object 10"/>
            <p:cNvGraphicFramePr>
              <a:graphicFrameLocks noChangeAspect="1"/>
            </p:cNvGraphicFramePr>
            <p:nvPr/>
          </p:nvGraphicFramePr>
          <p:xfrm>
            <a:off x="96" y="0"/>
            <a:ext cx="23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1" imgW="101600" imgH="139700" progId="Equation.3">
                    <p:embed/>
                  </p:oleObj>
                </mc:Choice>
                <mc:Fallback>
                  <p:oleObj name="" r:id="rId11" imgW="101600" imgH="1397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6" y="0"/>
                          <a:ext cx="237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9"/>
          <p:cNvGrpSpPr/>
          <p:nvPr/>
        </p:nvGrpSpPr>
        <p:grpSpPr>
          <a:xfrm>
            <a:off x="6062663" y="4719638"/>
            <a:ext cx="685800" cy="584200"/>
            <a:chOff x="0" y="0"/>
            <a:chExt cx="432" cy="368"/>
          </a:xfrm>
        </p:grpSpPr>
        <p:graphicFrame>
          <p:nvGraphicFramePr>
            <p:cNvPr id="2058" name="Object 9"/>
            <p:cNvGraphicFramePr>
              <a:graphicFrameLocks noChangeAspect="1"/>
            </p:cNvGraphicFramePr>
            <p:nvPr/>
          </p:nvGraphicFramePr>
          <p:xfrm>
            <a:off x="35" y="96"/>
            <a:ext cx="20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3" imgW="190500" imgH="254000" progId="Equation.3">
                    <p:embed/>
                  </p:oleObj>
                </mc:Choice>
                <mc:Fallback>
                  <p:oleObj name="" r:id="rId13" imgW="190500" imgH="2540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" y="96"/>
                          <a:ext cx="20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4" name="Line 31"/>
            <p:cNvSpPr/>
            <p:nvPr/>
          </p:nvSpPr>
          <p:spPr>
            <a:xfrm>
              <a:off x="0" y="0"/>
              <a:ext cx="432" cy="33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1" name="Group 32"/>
          <p:cNvGrpSpPr/>
          <p:nvPr/>
        </p:nvGrpSpPr>
        <p:grpSpPr>
          <a:xfrm>
            <a:off x="2484438" y="4292600"/>
            <a:ext cx="2486025" cy="558800"/>
            <a:chOff x="-2" y="-919"/>
            <a:chExt cx="1296" cy="352"/>
          </a:xfrm>
        </p:grpSpPr>
        <p:sp>
          <p:nvSpPr>
            <p:cNvPr id="2113" name="Text Box 33"/>
            <p:cNvSpPr txBox="1"/>
            <p:nvPr/>
          </p:nvSpPr>
          <p:spPr>
            <a:xfrm>
              <a:off x="-2" y="-919"/>
              <a:ext cx="12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: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力臂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7" name="Object 8"/>
            <p:cNvGraphicFramePr>
              <a:graphicFrameLocks noChangeAspect="1"/>
            </p:cNvGraphicFramePr>
            <p:nvPr/>
          </p:nvGraphicFramePr>
          <p:xfrm>
            <a:off x="-2" y="-919"/>
            <a:ext cx="28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5" imgW="139700" imgH="177800" progId="Equation.3">
                    <p:embed/>
                  </p:oleObj>
                </mc:Choice>
                <mc:Fallback>
                  <p:oleObj name="" r:id="rId15" imgW="139700" imgH="1778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-2" y="-919"/>
                          <a:ext cx="28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72" name="Group 35"/>
          <p:cNvGrpSpPr/>
          <p:nvPr/>
        </p:nvGrpSpPr>
        <p:grpSpPr>
          <a:xfrm>
            <a:off x="395288" y="908050"/>
            <a:ext cx="8382000" cy="1212850"/>
            <a:chOff x="0" y="0"/>
            <a:chExt cx="5280" cy="764"/>
          </a:xfrm>
        </p:grpSpPr>
        <p:sp>
          <p:nvSpPr>
            <p:cNvPr id="2112" name="Text Box 36"/>
            <p:cNvSpPr txBox="1"/>
            <p:nvPr/>
          </p:nvSpPr>
          <p:spPr>
            <a:xfrm>
              <a:off x="0" y="0"/>
              <a:ext cx="5280" cy="7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刚体绕 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O z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轴旋转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力      作用在刚体上点 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P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且在转动平面内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 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为由点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O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到力的作用点 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P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的位矢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      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5" name="Object 6"/>
            <p:cNvGraphicFramePr>
              <a:graphicFrameLocks noChangeAspect="1"/>
            </p:cNvGraphicFramePr>
            <p:nvPr/>
          </p:nvGraphicFramePr>
          <p:xfrm>
            <a:off x="2722" y="0"/>
            <a:ext cx="327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7" imgW="165100" imgH="190500" progId="Equation.3">
                    <p:embed/>
                  </p:oleObj>
                </mc:Choice>
                <mc:Fallback>
                  <p:oleObj name="" r:id="rId17" imgW="165100" imgH="1905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22" y="0"/>
                          <a:ext cx="327" cy="3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7"/>
            <p:cNvGraphicFramePr>
              <a:graphicFrameLocks noChangeAspect="1"/>
            </p:cNvGraphicFramePr>
            <p:nvPr/>
          </p:nvGraphicFramePr>
          <p:xfrm>
            <a:off x="1588" y="363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9" imgW="127000" imgH="152400" progId="Equation.3">
                    <p:embed/>
                  </p:oleObj>
                </mc:Choice>
                <mc:Fallback>
                  <p:oleObj name="" r:id="rId19" imgW="127000" imgH="1524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588" y="363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9"/>
          <p:cNvGrpSpPr/>
          <p:nvPr/>
        </p:nvGrpSpPr>
        <p:grpSpPr>
          <a:xfrm>
            <a:off x="611188" y="2133600"/>
            <a:ext cx="3594100" cy="1316038"/>
            <a:chOff x="0" y="-54"/>
            <a:chExt cx="2380" cy="990"/>
          </a:xfrm>
        </p:grpSpPr>
        <p:graphicFrame>
          <p:nvGraphicFramePr>
            <p:cNvPr id="2053" name="Object 4" descr="新闻纸"/>
            <p:cNvGraphicFramePr>
              <a:graphicFrameLocks noChangeAspect="1"/>
            </p:cNvGraphicFramePr>
            <p:nvPr/>
          </p:nvGraphicFramePr>
          <p:xfrm>
            <a:off x="572" y="487"/>
            <a:ext cx="150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21" imgW="673100" imgH="190500" progId="Equation.3">
                    <p:embed/>
                  </p:oleObj>
                </mc:Choice>
                <mc:Fallback>
                  <p:oleObj name="" r:id="rId21" imgW="673100" imgH="1905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72" y="487"/>
                          <a:ext cx="1504" cy="449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10" name="Group 41"/>
            <p:cNvGrpSpPr/>
            <p:nvPr/>
          </p:nvGrpSpPr>
          <p:grpSpPr>
            <a:xfrm>
              <a:off x="0" y="-54"/>
              <a:ext cx="2380" cy="487"/>
              <a:chOff x="0" y="-54"/>
              <a:chExt cx="2380" cy="487"/>
            </a:xfrm>
          </p:grpSpPr>
          <p:sp>
            <p:nvSpPr>
              <p:cNvPr id="2111" name="Rectangle 42"/>
              <p:cNvSpPr/>
              <p:nvPr/>
            </p:nvSpPr>
            <p:spPr>
              <a:xfrm>
                <a:off x="0" y="10"/>
                <a:ext cx="2380" cy="3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       对转轴 </a:t>
                </a:r>
                <a:r>
                  <a:rPr lang="en-US" altLang="zh-CN" sz="28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Z </a:t>
                </a:r>
                <a:r>
                  <a:rPr lang="zh-CN" altLang="en-US" sz="28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的力矩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    </a:t>
                </a:r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054" name="Object 5"/>
              <p:cNvGraphicFramePr>
                <a:graphicFrameLocks noChangeAspect="1"/>
              </p:cNvGraphicFramePr>
              <p:nvPr/>
            </p:nvGraphicFramePr>
            <p:xfrm>
              <a:off x="95" y="-54"/>
              <a:ext cx="421" cy="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23" imgW="165100" imgH="190500" progId="Equation.3">
                      <p:embed/>
                    </p:oleObj>
                  </mc:Choice>
                  <mc:Fallback>
                    <p:oleObj name="" r:id="rId23" imgW="165100" imgH="1905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95" y="-54"/>
                            <a:ext cx="421" cy="4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74" name="Rectangle 44"/>
          <p:cNvSpPr/>
          <p:nvPr/>
        </p:nvSpPr>
        <p:spPr>
          <a:xfrm>
            <a:off x="971550" y="188913"/>
            <a:ext cx="25908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一    力矩 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" name="Group 45"/>
          <p:cNvGrpSpPr/>
          <p:nvPr/>
        </p:nvGrpSpPr>
        <p:grpSpPr>
          <a:xfrm>
            <a:off x="6715125" y="2174875"/>
            <a:ext cx="1250950" cy="1828800"/>
            <a:chOff x="0" y="0"/>
            <a:chExt cx="816" cy="1184"/>
          </a:xfrm>
        </p:grpSpPr>
        <p:grpSp>
          <p:nvGrpSpPr>
            <p:cNvPr id="2085" name="Group 46"/>
            <p:cNvGrpSpPr/>
            <p:nvPr/>
          </p:nvGrpSpPr>
          <p:grpSpPr>
            <a:xfrm>
              <a:off x="384" y="0"/>
              <a:ext cx="432" cy="451"/>
              <a:chOff x="0" y="0"/>
              <a:chExt cx="432" cy="451"/>
            </a:xfrm>
          </p:grpSpPr>
          <p:sp>
            <p:nvSpPr>
              <p:cNvPr id="2109" name="Line 47"/>
              <p:cNvSpPr/>
              <p:nvPr/>
            </p:nvSpPr>
            <p:spPr>
              <a:xfrm>
                <a:off x="0" y="21"/>
                <a:ext cx="0" cy="430"/>
              </a:xfrm>
              <a:prstGeom prst="line">
                <a:avLst/>
              </a:prstGeom>
              <a:ln w="76200" cap="flat" cmpd="sng">
                <a:solidFill>
                  <a:srgbClr val="FF0000"/>
                </a:solidFill>
                <a:prstDash val="solid"/>
                <a:headEnd type="stealth" w="med" len="lg"/>
                <a:tailEnd type="none" w="med" len="med"/>
              </a:ln>
            </p:spPr>
          </p:sp>
          <p:graphicFrame>
            <p:nvGraphicFramePr>
              <p:cNvPr id="2052" name="Object 3"/>
              <p:cNvGraphicFramePr>
                <a:graphicFrameLocks noChangeAspect="1"/>
              </p:cNvGraphicFramePr>
              <p:nvPr/>
            </p:nvGraphicFramePr>
            <p:xfrm>
              <a:off x="96" y="0"/>
              <a:ext cx="336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25" imgW="304800" imgH="266700" progId="Equation.3">
                      <p:embed/>
                    </p:oleObj>
                  </mc:Choice>
                  <mc:Fallback>
                    <p:oleObj name="" r:id="rId25" imgW="304800" imgH="2667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96" y="0"/>
                            <a:ext cx="336" cy="3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86" name="Group 49"/>
            <p:cNvGrpSpPr/>
            <p:nvPr/>
          </p:nvGrpSpPr>
          <p:grpSpPr>
            <a:xfrm>
              <a:off x="0" y="368"/>
              <a:ext cx="672" cy="816"/>
              <a:chOff x="0" y="0"/>
              <a:chExt cx="672" cy="816"/>
            </a:xfrm>
          </p:grpSpPr>
          <p:grpSp>
            <p:nvGrpSpPr>
              <p:cNvPr id="2087" name="Group 50"/>
              <p:cNvGrpSpPr/>
              <p:nvPr/>
            </p:nvGrpSpPr>
            <p:grpSpPr>
              <a:xfrm>
                <a:off x="229" y="0"/>
                <a:ext cx="443" cy="593"/>
                <a:chOff x="0" y="0"/>
                <a:chExt cx="815" cy="801"/>
              </a:xfrm>
            </p:grpSpPr>
            <p:sp>
              <p:nvSpPr>
                <p:cNvPr id="2095" name="未知"/>
                <p:cNvSpPr/>
                <p:nvPr/>
              </p:nvSpPr>
              <p:spPr>
                <a:xfrm>
                  <a:off x="0" y="0"/>
                  <a:ext cx="815" cy="801"/>
                </a:xfrm>
                <a:custGeom>
                  <a:avLst/>
                  <a:gdLst>
                    <a:gd name="txL" fmla="*/ 0 w 815"/>
                    <a:gd name="txT" fmla="*/ 0 h 801"/>
                    <a:gd name="txR" fmla="*/ 815 w 815"/>
                    <a:gd name="txB" fmla="*/ 801 h 801"/>
                  </a:gdLst>
                  <a:ahLst/>
                  <a:cxnLst>
                    <a:cxn ang="0">
                      <a:pos x="185" y="790"/>
                    </a:cxn>
                    <a:cxn ang="0">
                      <a:pos x="253" y="786"/>
                    </a:cxn>
                    <a:cxn ang="0">
                      <a:pos x="350" y="768"/>
                    </a:cxn>
                    <a:cxn ang="0">
                      <a:pos x="481" y="725"/>
                    </a:cxn>
                    <a:cxn ang="0">
                      <a:pos x="662" y="657"/>
                    </a:cxn>
                    <a:cxn ang="0">
                      <a:pos x="706" y="624"/>
                    </a:cxn>
                    <a:cxn ang="0">
                      <a:pos x="775" y="529"/>
                    </a:cxn>
                    <a:cxn ang="0">
                      <a:pos x="814" y="469"/>
                    </a:cxn>
                    <a:cxn ang="0">
                      <a:pos x="777" y="432"/>
                    </a:cxn>
                    <a:cxn ang="0">
                      <a:pos x="777" y="404"/>
                    </a:cxn>
                    <a:cxn ang="0">
                      <a:pos x="807" y="356"/>
                    </a:cxn>
                    <a:cxn ang="0">
                      <a:pos x="800" y="317"/>
                    </a:cxn>
                    <a:cxn ang="0">
                      <a:pos x="747" y="292"/>
                    </a:cxn>
                    <a:cxn ang="0">
                      <a:pos x="763" y="257"/>
                    </a:cxn>
                    <a:cxn ang="0">
                      <a:pos x="741" y="213"/>
                    </a:cxn>
                    <a:cxn ang="0">
                      <a:pos x="665" y="201"/>
                    </a:cxn>
                    <a:cxn ang="0">
                      <a:pos x="635" y="169"/>
                    </a:cxn>
                    <a:cxn ang="0">
                      <a:pos x="575" y="156"/>
                    </a:cxn>
                    <a:cxn ang="0">
                      <a:pos x="454" y="158"/>
                    </a:cxn>
                    <a:cxn ang="0">
                      <a:pos x="378" y="182"/>
                    </a:cxn>
                    <a:cxn ang="0">
                      <a:pos x="325" y="230"/>
                    </a:cxn>
                    <a:cxn ang="0">
                      <a:pos x="280" y="290"/>
                    </a:cxn>
                    <a:cxn ang="0">
                      <a:pos x="301" y="312"/>
                    </a:cxn>
                    <a:cxn ang="0">
                      <a:pos x="347" y="315"/>
                    </a:cxn>
                    <a:cxn ang="0">
                      <a:pos x="384" y="289"/>
                    </a:cxn>
                    <a:cxn ang="0">
                      <a:pos x="354" y="315"/>
                    </a:cxn>
                    <a:cxn ang="0">
                      <a:pos x="339" y="321"/>
                    </a:cxn>
                    <a:cxn ang="0">
                      <a:pos x="309" y="340"/>
                    </a:cxn>
                    <a:cxn ang="0">
                      <a:pos x="257" y="332"/>
                    </a:cxn>
                    <a:cxn ang="0">
                      <a:pos x="249" y="305"/>
                    </a:cxn>
                    <a:cxn ang="0">
                      <a:pos x="257" y="217"/>
                    </a:cxn>
                    <a:cxn ang="0">
                      <a:pos x="289" y="126"/>
                    </a:cxn>
                    <a:cxn ang="0">
                      <a:pos x="290" y="41"/>
                    </a:cxn>
                    <a:cxn ang="0">
                      <a:pos x="259" y="9"/>
                    </a:cxn>
                    <a:cxn ang="0">
                      <a:pos x="192" y="7"/>
                    </a:cxn>
                    <a:cxn ang="0">
                      <a:pos x="168" y="65"/>
                    </a:cxn>
                    <a:cxn ang="0">
                      <a:pos x="137" y="130"/>
                    </a:cxn>
                    <a:cxn ang="0">
                      <a:pos x="122" y="153"/>
                    </a:cxn>
                    <a:cxn ang="0">
                      <a:pos x="106" y="183"/>
                    </a:cxn>
                    <a:cxn ang="0">
                      <a:pos x="62" y="311"/>
                    </a:cxn>
                    <a:cxn ang="0">
                      <a:pos x="23" y="462"/>
                    </a:cxn>
                    <a:cxn ang="0">
                      <a:pos x="0" y="554"/>
                    </a:cxn>
                  </a:cxnLst>
                  <a:rect l="txL" t="txT" r="txR" b="txB"/>
                  <a:pathLst>
                    <a:path w="815" h="801">
                      <a:moveTo>
                        <a:pt x="132" y="800"/>
                      </a:moveTo>
                      <a:lnTo>
                        <a:pt x="162" y="792"/>
                      </a:lnTo>
                      <a:lnTo>
                        <a:pt x="185" y="790"/>
                      </a:lnTo>
                      <a:lnTo>
                        <a:pt x="208" y="783"/>
                      </a:lnTo>
                      <a:lnTo>
                        <a:pt x="224" y="784"/>
                      </a:lnTo>
                      <a:lnTo>
                        <a:pt x="253" y="786"/>
                      </a:lnTo>
                      <a:lnTo>
                        <a:pt x="284" y="783"/>
                      </a:lnTo>
                      <a:lnTo>
                        <a:pt x="314" y="775"/>
                      </a:lnTo>
                      <a:lnTo>
                        <a:pt x="350" y="768"/>
                      </a:lnTo>
                      <a:lnTo>
                        <a:pt x="388" y="759"/>
                      </a:lnTo>
                      <a:lnTo>
                        <a:pt x="426" y="745"/>
                      </a:lnTo>
                      <a:lnTo>
                        <a:pt x="481" y="725"/>
                      </a:lnTo>
                      <a:lnTo>
                        <a:pt x="533" y="703"/>
                      </a:lnTo>
                      <a:lnTo>
                        <a:pt x="602" y="677"/>
                      </a:lnTo>
                      <a:lnTo>
                        <a:pt x="662" y="657"/>
                      </a:lnTo>
                      <a:lnTo>
                        <a:pt x="684" y="649"/>
                      </a:lnTo>
                      <a:lnTo>
                        <a:pt x="701" y="636"/>
                      </a:lnTo>
                      <a:lnTo>
                        <a:pt x="706" y="624"/>
                      </a:lnTo>
                      <a:lnTo>
                        <a:pt x="721" y="605"/>
                      </a:lnTo>
                      <a:lnTo>
                        <a:pt x="744" y="575"/>
                      </a:lnTo>
                      <a:lnTo>
                        <a:pt x="775" y="529"/>
                      </a:lnTo>
                      <a:lnTo>
                        <a:pt x="799" y="504"/>
                      </a:lnTo>
                      <a:lnTo>
                        <a:pt x="806" y="481"/>
                      </a:lnTo>
                      <a:lnTo>
                        <a:pt x="814" y="469"/>
                      </a:lnTo>
                      <a:lnTo>
                        <a:pt x="806" y="452"/>
                      </a:lnTo>
                      <a:lnTo>
                        <a:pt x="792" y="437"/>
                      </a:lnTo>
                      <a:lnTo>
                        <a:pt x="777" y="432"/>
                      </a:lnTo>
                      <a:lnTo>
                        <a:pt x="768" y="427"/>
                      </a:lnTo>
                      <a:lnTo>
                        <a:pt x="768" y="416"/>
                      </a:lnTo>
                      <a:lnTo>
                        <a:pt x="777" y="404"/>
                      </a:lnTo>
                      <a:lnTo>
                        <a:pt x="784" y="392"/>
                      </a:lnTo>
                      <a:lnTo>
                        <a:pt x="799" y="374"/>
                      </a:lnTo>
                      <a:lnTo>
                        <a:pt x="807" y="356"/>
                      </a:lnTo>
                      <a:lnTo>
                        <a:pt x="808" y="344"/>
                      </a:lnTo>
                      <a:lnTo>
                        <a:pt x="808" y="327"/>
                      </a:lnTo>
                      <a:lnTo>
                        <a:pt x="800" y="317"/>
                      </a:lnTo>
                      <a:lnTo>
                        <a:pt x="784" y="307"/>
                      </a:lnTo>
                      <a:lnTo>
                        <a:pt x="762" y="297"/>
                      </a:lnTo>
                      <a:lnTo>
                        <a:pt x="747" y="292"/>
                      </a:lnTo>
                      <a:lnTo>
                        <a:pt x="747" y="281"/>
                      </a:lnTo>
                      <a:lnTo>
                        <a:pt x="754" y="269"/>
                      </a:lnTo>
                      <a:lnTo>
                        <a:pt x="763" y="257"/>
                      </a:lnTo>
                      <a:lnTo>
                        <a:pt x="755" y="241"/>
                      </a:lnTo>
                      <a:lnTo>
                        <a:pt x="756" y="222"/>
                      </a:lnTo>
                      <a:lnTo>
                        <a:pt x="741" y="213"/>
                      </a:lnTo>
                      <a:lnTo>
                        <a:pt x="726" y="209"/>
                      </a:lnTo>
                      <a:lnTo>
                        <a:pt x="696" y="205"/>
                      </a:lnTo>
                      <a:lnTo>
                        <a:pt x="665" y="201"/>
                      </a:lnTo>
                      <a:lnTo>
                        <a:pt x="651" y="202"/>
                      </a:lnTo>
                      <a:lnTo>
                        <a:pt x="643" y="180"/>
                      </a:lnTo>
                      <a:lnTo>
                        <a:pt x="635" y="169"/>
                      </a:lnTo>
                      <a:lnTo>
                        <a:pt x="620" y="158"/>
                      </a:lnTo>
                      <a:lnTo>
                        <a:pt x="599" y="154"/>
                      </a:lnTo>
                      <a:lnTo>
                        <a:pt x="575" y="156"/>
                      </a:lnTo>
                      <a:lnTo>
                        <a:pt x="545" y="158"/>
                      </a:lnTo>
                      <a:lnTo>
                        <a:pt x="507" y="155"/>
                      </a:lnTo>
                      <a:lnTo>
                        <a:pt x="454" y="158"/>
                      </a:lnTo>
                      <a:lnTo>
                        <a:pt x="430" y="160"/>
                      </a:lnTo>
                      <a:lnTo>
                        <a:pt x="409" y="168"/>
                      </a:lnTo>
                      <a:lnTo>
                        <a:pt x="378" y="182"/>
                      </a:lnTo>
                      <a:lnTo>
                        <a:pt x="354" y="195"/>
                      </a:lnTo>
                      <a:lnTo>
                        <a:pt x="340" y="212"/>
                      </a:lnTo>
                      <a:lnTo>
                        <a:pt x="325" y="230"/>
                      </a:lnTo>
                      <a:lnTo>
                        <a:pt x="302" y="255"/>
                      </a:lnTo>
                      <a:lnTo>
                        <a:pt x="288" y="278"/>
                      </a:lnTo>
                      <a:lnTo>
                        <a:pt x="280" y="290"/>
                      </a:lnTo>
                      <a:lnTo>
                        <a:pt x="288" y="296"/>
                      </a:lnTo>
                      <a:lnTo>
                        <a:pt x="294" y="307"/>
                      </a:lnTo>
                      <a:lnTo>
                        <a:pt x="301" y="312"/>
                      </a:lnTo>
                      <a:lnTo>
                        <a:pt x="316" y="317"/>
                      </a:lnTo>
                      <a:lnTo>
                        <a:pt x="332" y="315"/>
                      </a:lnTo>
                      <a:lnTo>
                        <a:pt x="347" y="315"/>
                      </a:lnTo>
                      <a:lnTo>
                        <a:pt x="363" y="302"/>
                      </a:lnTo>
                      <a:lnTo>
                        <a:pt x="377" y="295"/>
                      </a:lnTo>
                      <a:lnTo>
                        <a:pt x="384" y="289"/>
                      </a:lnTo>
                      <a:lnTo>
                        <a:pt x="400" y="282"/>
                      </a:lnTo>
                      <a:lnTo>
                        <a:pt x="385" y="294"/>
                      </a:lnTo>
                      <a:lnTo>
                        <a:pt x="354" y="315"/>
                      </a:lnTo>
                      <a:lnTo>
                        <a:pt x="363" y="319"/>
                      </a:lnTo>
                      <a:lnTo>
                        <a:pt x="354" y="320"/>
                      </a:lnTo>
                      <a:lnTo>
                        <a:pt x="339" y="321"/>
                      </a:lnTo>
                      <a:lnTo>
                        <a:pt x="332" y="327"/>
                      </a:lnTo>
                      <a:lnTo>
                        <a:pt x="315" y="334"/>
                      </a:lnTo>
                      <a:lnTo>
                        <a:pt x="309" y="340"/>
                      </a:lnTo>
                      <a:lnTo>
                        <a:pt x="288" y="341"/>
                      </a:lnTo>
                      <a:lnTo>
                        <a:pt x="272" y="343"/>
                      </a:lnTo>
                      <a:lnTo>
                        <a:pt x="257" y="332"/>
                      </a:lnTo>
                      <a:lnTo>
                        <a:pt x="250" y="327"/>
                      </a:lnTo>
                      <a:lnTo>
                        <a:pt x="249" y="315"/>
                      </a:lnTo>
                      <a:lnTo>
                        <a:pt x="249" y="305"/>
                      </a:lnTo>
                      <a:lnTo>
                        <a:pt x="250" y="276"/>
                      </a:lnTo>
                      <a:lnTo>
                        <a:pt x="250" y="247"/>
                      </a:lnTo>
                      <a:lnTo>
                        <a:pt x="257" y="217"/>
                      </a:lnTo>
                      <a:lnTo>
                        <a:pt x="259" y="189"/>
                      </a:lnTo>
                      <a:lnTo>
                        <a:pt x="274" y="149"/>
                      </a:lnTo>
                      <a:lnTo>
                        <a:pt x="289" y="126"/>
                      </a:lnTo>
                      <a:lnTo>
                        <a:pt x="295" y="108"/>
                      </a:lnTo>
                      <a:lnTo>
                        <a:pt x="296" y="68"/>
                      </a:lnTo>
                      <a:lnTo>
                        <a:pt x="290" y="41"/>
                      </a:lnTo>
                      <a:lnTo>
                        <a:pt x="281" y="24"/>
                      </a:lnTo>
                      <a:lnTo>
                        <a:pt x="275" y="13"/>
                      </a:lnTo>
                      <a:lnTo>
                        <a:pt x="259" y="9"/>
                      </a:lnTo>
                      <a:lnTo>
                        <a:pt x="237" y="5"/>
                      </a:lnTo>
                      <a:lnTo>
                        <a:pt x="214" y="0"/>
                      </a:lnTo>
                      <a:lnTo>
                        <a:pt x="192" y="7"/>
                      </a:lnTo>
                      <a:lnTo>
                        <a:pt x="183" y="14"/>
                      </a:lnTo>
                      <a:lnTo>
                        <a:pt x="176" y="53"/>
                      </a:lnTo>
                      <a:lnTo>
                        <a:pt x="168" y="65"/>
                      </a:lnTo>
                      <a:lnTo>
                        <a:pt x="168" y="71"/>
                      </a:lnTo>
                      <a:lnTo>
                        <a:pt x="161" y="94"/>
                      </a:lnTo>
                      <a:lnTo>
                        <a:pt x="137" y="130"/>
                      </a:lnTo>
                      <a:lnTo>
                        <a:pt x="130" y="143"/>
                      </a:lnTo>
                      <a:lnTo>
                        <a:pt x="130" y="154"/>
                      </a:lnTo>
                      <a:lnTo>
                        <a:pt x="122" y="153"/>
                      </a:lnTo>
                      <a:lnTo>
                        <a:pt x="123" y="159"/>
                      </a:lnTo>
                      <a:lnTo>
                        <a:pt x="122" y="165"/>
                      </a:lnTo>
                      <a:lnTo>
                        <a:pt x="106" y="183"/>
                      </a:lnTo>
                      <a:lnTo>
                        <a:pt x="99" y="223"/>
                      </a:lnTo>
                      <a:lnTo>
                        <a:pt x="76" y="264"/>
                      </a:lnTo>
                      <a:lnTo>
                        <a:pt x="62" y="311"/>
                      </a:lnTo>
                      <a:lnTo>
                        <a:pt x="38" y="364"/>
                      </a:lnTo>
                      <a:lnTo>
                        <a:pt x="31" y="405"/>
                      </a:lnTo>
                      <a:lnTo>
                        <a:pt x="23" y="462"/>
                      </a:lnTo>
                      <a:lnTo>
                        <a:pt x="23" y="517"/>
                      </a:lnTo>
                      <a:lnTo>
                        <a:pt x="23" y="523"/>
                      </a:lnTo>
                      <a:lnTo>
                        <a:pt x="0" y="554"/>
                      </a:lnTo>
                      <a:lnTo>
                        <a:pt x="87" y="610"/>
                      </a:lnTo>
                      <a:lnTo>
                        <a:pt x="132" y="800"/>
                      </a:lnTo>
                    </a:path>
                  </a:pathLst>
                </a:custGeom>
                <a:solidFill>
                  <a:srgbClr val="FFBD7B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96" name="未知"/>
                <p:cNvSpPr/>
                <p:nvPr/>
              </p:nvSpPr>
              <p:spPr>
                <a:xfrm>
                  <a:off x="126" y="643"/>
                  <a:ext cx="562" cy="155"/>
                </a:xfrm>
                <a:custGeom>
                  <a:avLst/>
                  <a:gdLst>
                    <a:gd name="txL" fmla="*/ 0 w 562"/>
                    <a:gd name="txT" fmla="*/ 0 h 155"/>
                    <a:gd name="txR" fmla="*/ 562 w 562"/>
                    <a:gd name="txB" fmla="*/ 155 h 155"/>
                  </a:gdLst>
                  <a:ahLst/>
                  <a:cxnLst>
                    <a:cxn ang="0">
                      <a:pos x="30" y="154"/>
                    </a:cxn>
                    <a:cxn ang="0">
                      <a:pos x="52" y="147"/>
                    </a:cxn>
                    <a:cxn ang="0">
                      <a:pos x="75" y="146"/>
                    </a:cxn>
                    <a:cxn ang="0">
                      <a:pos x="90" y="138"/>
                    </a:cxn>
                    <a:cxn ang="0">
                      <a:pos x="112" y="143"/>
                    </a:cxn>
                    <a:cxn ang="0">
                      <a:pos x="128" y="142"/>
                    </a:cxn>
                    <a:cxn ang="0">
                      <a:pos x="151" y="139"/>
                    </a:cxn>
                    <a:cxn ang="0">
                      <a:pos x="179" y="138"/>
                    </a:cxn>
                    <a:cxn ang="0">
                      <a:pos x="218" y="124"/>
                    </a:cxn>
                    <a:cxn ang="0">
                      <a:pos x="263" y="115"/>
                    </a:cxn>
                    <a:cxn ang="0">
                      <a:pos x="309" y="102"/>
                    </a:cxn>
                    <a:cxn ang="0">
                      <a:pos x="363" y="81"/>
                    </a:cxn>
                    <a:cxn ang="0">
                      <a:pos x="423" y="59"/>
                    </a:cxn>
                    <a:cxn ang="0">
                      <a:pos x="477" y="33"/>
                    </a:cxn>
                    <a:cxn ang="0">
                      <a:pos x="513" y="20"/>
                    </a:cxn>
                    <a:cxn ang="0">
                      <a:pos x="537" y="13"/>
                    </a:cxn>
                    <a:cxn ang="0">
                      <a:pos x="561" y="0"/>
                    </a:cxn>
                    <a:cxn ang="0">
                      <a:pos x="545" y="5"/>
                    </a:cxn>
                    <a:cxn ang="0">
                      <a:pos x="529" y="7"/>
                    </a:cxn>
                    <a:cxn ang="0">
                      <a:pos x="514" y="2"/>
                    </a:cxn>
                    <a:cxn ang="0">
                      <a:pos x="506" y="3"/>
                    </a:cxn>
                    <a:cxn ang="0">
                      <a:pos x="484" y="10"/>
                    </a:cxn>
                    <a:cxn ang="0">
                      <a:pos x="462" y="24"/>
                    </a:cxn>
                    <a:cxn ang="0">
                      <a:pos x="438" y="36"/>
                    </a:cxn>
                    <a:cxn ang="0">
                      <a:pos x="407" y="48"/>
                    </a:cxn>
                    <a:cxn ang="0">
                      <a:pos x="378" y="62"/>
                    </a:cxn>
                    <a:cxn ang="0">
                      <a:pos x="341" y="77"/>
                    </a:cxn>
                    <a:cxn ang="0">
                      <a:pos x="309" y="84"/>
                    </a:cxn>
                    <a:cxn ang="0">
                      <a:pos x="279" y="97"/>
                    </a:cxn>
                    <a:cxn ang="0">
                      <a:pos x="256" y="105"/>
                    </a:cxn>
                    <a:cxn ang="0">
                      <a:pos x="233" y="107"/>
                    </a:cxn>
                    <a:cxn ang="0">
                      <a:pos x="217" y="113"/>
                    </a:cxn>
                    <a:cxn ang="0">
                      <a:pos x="188" y="114"/>
                    </a:cxn>
                    <a:cxn ang="0">
                      <a:pos x="158" y="118"/>
                    </a:cxn>
                    <a:cxn ang="0">
                      <a:pos x="129" y="119"/>
                    </a:cxn>
                    <a:cxn ang="0">
                      <a:pos x="106" y="114"/>
                    </a:cxn>
                    <a:cxn ang="0">
                      <a:pos x="83" y="110"/>
                    </a:cxn>
                    <a:cxn ang="0">
                      <a:pos x="68" y="95"/>
                    </a:cxn>
                    <a:cxn ang="0">
                      <a:pos x="52" y="84"/>
                    </a:cxn>
                    <a:cxn ang="0">
                      <a:pos x="38" y="69"/>
                    </a:cxn>
                    <a:cxn ang="0">
                      <a:pos x="23" y="54"/>
                    </a:cxn>
                    <a:cxn ang="0">
                      <a:pos x="15" y="42"/>
                    </a:cxn>
                    <a:cxn ang="0">
                      <a:pos x="0" y="33"/>
                    </a:cxn>
                    <a:cxn ang="0">
                      <a:pos x="30" y="154"/>
                    </a:cxn>
                  </a:cxnLst>
                  <a:rect l="txL" t="txT" r="txR" b="txB"/>
                  <a:pathLst>
                    <a:path w="562" h="155">
                      <a:moveTo>
                        <a:pt x="30" y="154"/>
                      </a:moveTo>
                      <a:lnTo>
                        <a:pt x="52" y="147"/>
                      </a:lnTo>
                      <a:lnTo>
                        <a:pt x="75" y="146"/>
                      </a:lnTo>
                      <a:lnTo>
                        <a:pt x="90" y="138"/>
                      </a:lnTo>
                      <a:lnTo>
                        <a:pt x="112" y="143"/>
                      </a:lnTo>
                      <a:lnTo>
                        <a:pt x="128" y="142"/>
                      </a:lnTo>
                      <a:lnTo>
                        <a:pt x="151" y="139"/>
                      </a:lnTo>
                      <a:lnTo>
                        <a:pt x="179" y="138"/>
                      </a:lnTo>
                      <a:lnTo>
                        <a:pt x="218" y="124"/>
                      </a:lnTo>
                      <a:lnTo>
                        <a:pt x="263" y="115"/>
                      </a:lnTo>
                      <a:lnTo>
                        <a:pt x="309" y="102"/>
                      </a:lnTo>
                      <a:lnTo>
                        <a:pt x="363" y="81"/>
                      </a:lnTo>
                      <a:lnTo>
                        <a:pt x="423" y="59"/>
                      </a:lnTo>
                      <a:lnTo>
                        <a:pt x="477" y="33"/>
                      </a:lnTo>
                      <a:lnTo>
                        <a:pt x="513" y="20"/>
                      </a:lnTo>
                      <a:lnTo>
                        <a:pt x="537" y="13"/>
                      </a:lnTo>
                      <a:lnTo>
                        <a:pt x="561" y="0"/>
                      </a:lnTo>
                      <a:lnTo>
                        <a:pt x="545" y="5"/>
                      </a:lnTo>
                      <a:lnTo>
                        <a:pt x="529" y="7"/>
                      </a:lnTo>
                      <a:lnTo>
                        <a:pt x="514" y="2"/>
                      </a:lnTo>
                      <a:lnTo>
                        <a:pt x="506" y="3"/>
                      </a:lnTo>
                      <a:lnTo>
                        <a:pt x="484" y="10"/>
                      </a:lnTo>
                      <a:lnTo>
                        <a:pt x="462" y="24"/>
                      </a:lnTo>
                      <a:lnTo>
                        <a:pt x="438" y="36"/>
                      </a:lnTo>
                      <a:lnTo>
                        <a:pt x="407" y="48"/>
                      </a:lnTo>
                      <a:lnTo>
                        <a:pt x="378" y="62"/>
                      </a:lnTo>
                      <a:lnTo>
                        <a:pt x="341" y="77"/>
                      </a:lnTo>
                      <a:lnTo>
                        <a:pt x="309" y="84"/>
                      </a:lnTo>
                      <a:lnTo>
                        <a:pt x="279" y="97"/>
                      </a:lnTo>
                      <a:lnTo>
                        <a:pt x="256" y="105"/>
                      </a:lnTo>
                      <a:lnTo>
                        <a:pt x="233" y="107"/>
                      </a:lnTo>
                      <a:lnTo>
                        <a:pt x="217" y="113"/>
                      </a:lnTo>
                      <a:lnTo>
                        <a:pt x="188" y="114"/>
                      </a:lnTo>
                      <a:lnTo>
                        <a:pt x="158" y="118"/>
                      </a:lnTo>
                      <a:lnTo>
                        <a:pt x="129" y="119"/>
                      </a:lnTo>
                      <a:lnTo>
                        <a:pt x="106" y="114"/>
                      </a:lnTo>
                      <a:lnTo>
                        <a:pt x="83" y="110"/>
                      </a:lnTo>
                      <a:lnTo>
                        <a:pt x="68" y="95"/>
                      </a:lnTo>
                      <a:lnTo>
                        <a:pt x="52" y="84"/>
                      </a:lnTo>
                      <a:lnTo>
                        <a:pt x="38" y="69"/>
                      </a:lnTo>
                      <a:lnTo>
                        <a:pt x="23" y="54"/>
                      </a:lnTo>
                      <a:lnTo>
                        <a:pt x="15" y="42"/>
                      </a:lnTo>
                      <a:lnTo>
                        <a:pt x="0" y="33"/>
                      </a:lnTo>
                      <a:lnTo>
                        <a:pt x="30" y="154"/>
                      </a:lnTo>
                    </a:path>
                  </a:pathLst>
                </a:custGeom>
                <a:solidFill>
                  <a:srgbClr val="FCA43A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97" name="未知"/>
                <p:cNvSpPr/>
                <p:nvPr/>
              </p:nvSpPr>
              <p:spPr>
                <a:xfrm>
                  <a:off x="665" y="428"/>
                  <a:ext cx="121" cy="115"/>
                </a:xfrm>
                <a:custGeom>
                  <a:avLst/>
                  <a:gdLst>
                    <a:gd name="txL" fmla="*/ 0 w 121"/>
                    <a:gd name="txT" fmla="*/ 0 h 115"/>
                    <a:gd name="txR" fmla="*/ 121 w 121"/>
                    <a:gd name="txB" fmla="*/ 115 h 115"/>
                  </a:gdLst>
                  <a:ahLst/>
                  <a:cxnLst>
                    <a:cxn ang="0">
                      <a:pos x="112" y="5"/>
                    </a:cxn>
                    <a:cxn ang="0">
                      <a:pos x="120" y="15"/>
                    </a:cxn>
                    <a:cxn ang="0">
                      <a:pos x="120" y="26"/>
                    </a:cxn>
                    <a:cxn ang="0">
                      <a:pos x="111" y="44"/>
                    </a:cxn>
                    <a:cxn ang="0">
                      <a:pos x="98" y="56"/>
                    </a:cxn>
                    <a:cxn ang="0">
                      <a:pos x="82" y="73"/>
                    </a:cxn>
                    <a:cxn ang="0">
                      <a:pos x="52" y="88"/>
                    </a:cxn>
                    <a:cxn ang="0">
                      <a:pos x="29" y="101"/>
                    </a:cxn>
                    <a:cxn ang="0">
                      <a:pos x="0" y="114"/>
                    </a:cxn>
                    <a:cxn ang="0">
                      <a:pos x="29" y="95"/>
                    </a:cxn>
                    <a:cxn ang="0">
                      <a:pos x="37" y="88"/>
                    </a:cxn>
                    <a:cxn ang="0">
                      <a:pos x="52" y="82"/>
                    </a:cxn>
                    <a:cxn ang="0">
                      <a:pos x="67" y="69"/>
                    </a:cxn>
                    <a:cxn ang="0">
                      <a:pos x="75" y="63"/>
                    </a:cxn>
                    <a:cxn ang="0">
                      <a:pos x="89" y="51"/>
                    </a:cxn>
                    <a:cxn ang="0">
                      <a:pos x="97" y="40"/>
                    </a:cxn>
                    <a:cxn ang="0">
                      <a:pos x="105" y="21"/>
                    </a:cxn>
                    <a:cxn ang="0">
                      <a:pos x="105" y="11"/>
                    </a:cxn>
                    <a:cxn ang="0">
                      <a:pos x="105" y="0"/>
                    </a:cxn>
                    <a:cxn ang="0">
                      <a:pos x="112" y="5"/>
                    </a:cxn>
                  </a:cxnLst>
                  <a:rect l="txL" t="txT" r="txR" b="txB"/>
                  <a:pathLst>
                    <a:path w="121" h="115">
                      <a:moveTo>
                        <a:pt x="112" y="5"/>
                      </a:moveTo>
                      <a:lnTo>
                        <a:pt x="120" y="15"/>
                      </a:lnTo>
                      <a:lnTo>
                        <a:pt x="120" y="26"/>
                      </a:lnTo>
                      <a:lnTo>
                        <a:pt x="111" y="44"/>
                      </a:lnTo>
                      <a:lnTo>
                        <a:pt x="98" y="56"/>
                      </a:lnTo>
                      <a:lnTo>
                        <a:pt x="82" y="73"/>
                      </a:lnTo>
                      <a:lnTo>
                        <a:pt x="52" y="88"/>
                      </a:lnTo>
                      <a:lnTo>
                        <a:pt x="29" y="101"/>
                      </a:lnTo>
                      <a:lnTo>
                        <a:pt x="0" y="114"/>
                      </a:lnTo>
                      <a:lnTo>
                        <a:pt x="29" y="95"/>
                      </a:lnTo>
                      <a:lnTo>
                        <a:pt x="37" y="88"/>
                      </a:lnTo>
                      <a:lnTo>
                        <a:pt x="52" y="82"/>
                      </a:lnTo>
                      <a:lnTo>
                        <a:pt x="67" y="69"/>
                      </a:lnTo>
                      <a:lnTo>
                        <a:pt x="75" y="63"/>
                      </a:lnTo>
                      <a:lnTo>
                        <a:pt x="89" y="51"/>
                      </a:lnTo>
                      <a:lnTo>
                        <a:pt x="97" y="40"/>
                      </a:lnTo>
                      <a:lnTo>
                        <a:pt x="105" y="21"/>
                      </a:lnTo>
                      <a:lnTo>
                        <a:pt x="105" y="11"/>
                      </a:lnTo>
                      <a:lnTo>
                        <a:pt x="105" y="0"/>
                      </a:lnTo>
                      <a:lnTo>
                        <a:pt x="112" y="5"/>
                      </a:lnTo>
                    </a:path>
                  </a:pathLst>
                </a:custGeom>
                <a:solidFill>
                  <a:srgbClr val="FCA435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98" name="未知"/>
                <p:cNvSpPr/>
                <p:nvPr/>
              </p:nvSpPr>
              <p:spPr>
                <a:xfrm>
                  <a:off x="621" y="293"/>
                  <a:ext cx="143" cy="140"/>
                </a:xfrm>
                <a:custGeom>
                  <a:avLst/>
                  <a:gdLst>
                    <a:gd name="txL" fmla="*/ 0 w 143"/>
                    <a:gd name="txT" fmla="*/ 0 h 140"/>
                    <a:gd name="txR" fmla="*/ 143 w 143"/>
                    <a:gd name="txB" fmla="*/ 140 h 140"/>
                  </a:gdLst>
                  <a:ahLst/>
                  <a:cxnLst>
                    <a:cxn ang="0">
                      <a:pos x="135" y="5"/>
                    </a:cxn>
                    <a:cxn ang="0">
                      <a:pos x="142" y="21"/>
                    </a:cxn>
                    <a:cxn ang="0">
                      <a:pos x="134" y="39"/>
                    </a:cxn>
                    <a:cxn ang="0">
                      <a:pos x="134" y="50"/>
                    </a:cxn>
                    <a:cxn ang="0">
                      <a:pos x="118" y="68"/>
                    </a:cxn>
                    <a:cxn ang="0">
                      <a:pos x="111" y="80"/>
                    </a:cxn>
                    <a:cxn ang="0">
                      <a:pos x="90" y="93"/>
                    </a:cxn>
                    <a:cxn ang="0">
                      <a:pos x="67" y="106"/>
                    </a:cxn>
                    <a:cxn ang="0">
                      <a:pos x="37" y="120"/>
                    </a:cxn>
                    <a:cxn ang="0">
                      <a:pos x="0" y="139"/>
                    </a:cxn>
                    <a:cxn ang="0">
                      <a:pos x="22" y="125"/>
                    </a:cxn>
                    <a:cxn ang="0">
                      <a:pos x="37" y="113"/>
                    </a:cxn>
                    <a:cxn ang="0">
                      <a:pos x="59" y="100"/>
                    </a:cxn>
                    <a:cxn ang="0">
                      <a:pos x="73" y="89"/>
                    </a:cxn>
                    <a:cxn ang="0">
                      <a:pos x="90" y="75"/>
                    </a:cxn>
                    <a:cxn ang="0">
                      <a:pos x="104" y="57"/>
                    </a:cxn>
                    <a:cxn ang="0">
                      <a:pos x="112" y="40"/>
                    </a:cxn>
                    <a:cxn ang="0">
                      <a:pos x="119" y="18"/>
                    </a:cxn>
                    <a:cxn ang="0">
                      <a:pos x="128" y="0"/>
                    </a:cxn>
                    <a:cxn ang="0">
                      <a:pos x="135" y="5"/>
                    </a:cxn>
                  </a:cxnLst>
                  <a:rect l="txL" t="txT" r="txR" b="txB"/>
                  <a:pathLst>
                    <a:path w="143" h="140">
                      <a:moveTo>
                        <a:pt x="135" y="5"/>
                      </a:moveTo>
                      <a:lnTo>
                        <a:pt x="142" y="21"/>
                      </a:lnTo>
                      <a:lnTo>
                        <a:pt x="134" y="39"/>
                      </a:lnTo>
                      <a:lnTo>
                        <a:pt x="134" y="50"/>
                      </a:lnTo>
                      <a:lnTo>
                        <a:pt x="118" y="68"/>
                      </a:lnTo>
                      <a:lnTo>
                        <a:pt x="111" y="80"/>
                      </a:lnTo>
                      <a:lnTo>
                        <a:pt x="90" y="93"/>
                      </a:lnTo>
                      <a:lnTo>
                        <a:pt x="67" y="106"/>
                      </a:lnTo>
                      <a:lnTo>
                        <a:pt x="37" y="120"/>
                      </a:lnTo>
                      <a:lnTo>
                        <a:pt x="0" y="139"/>
                      </a:lnTo>
                      <a:lnTo>
                        <a:pt x="22" y="125"/>
                      </a:lnTo>
                      <a:lnTo>
                        <a:pt x="37" y="113"/>
                      </a:lnTo>
                      <a:lnTo>
                        <a:pt x="59" y="100"/>
                      </a:lnTo>
                      <a:lnTo>
                        <a:pt x="73" y="89"/>
                      </a:lnTo>
                      <a:lnTo>
                        <a:pt x="90" y="75"/>
                      </a:lnTo>
                      <a:lnTo>
                        <a:pt x="104" y="57"/>
                      </a:lnTo>
                      <a:lnTo>
                        <a:pt x="112" y="40"/>
                      </a:lnTo>
                      <a:lnTo>
                        <a:pt x="119" y="18"/>
                      </a:lnTo>
                      <a:lnTo>
                        <a:pt x="128" y="0"/>
                      </a:lnTo>
                      <a:lnTo>
                        <a:pt x="135" y="5"/>
                      </a:lnTo>
                    </a:path>
                  </a:pathLst>
                </a:custGeom>
                <a:solidFill>
                  <a:srgbClr val="FCA437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99" name="未知"/>
                <p:cNvSpPr/>
                <p:nvPr/>
              </p:nvSpPr>
              <p:spPr>
                <a:xfrm>
                  <a:off x="553" y="202"/>
                  <a:ext cx="113" cy="106"/>
                </a:xfrm>
                <a:custGeom>
                  <a:avLst/>
                  <a:gdLst>
                    <a:gd name="txL" fmla="*/ 0 w 113"/>
                    <a:gd name="txT" fmla="*/ 0 h 106"/>
                    <a:gd name="txR" fmla="*/ 113 w 113"/>
                    <a:gd name="txB" fmla="*/ 106 h 106"/>
                  </a:gdLst>
                  <a:ahLst/>
                  <a:cxnLst>
                    <a:cxn ang="0">
                      <a:pos x="0" y="105"/>
                    </a:cxn>
                    <a:cxn ang="0">
                      <a:pos x="30" y="92"/>
                    </a:cxn>
                    <a:cxn ang="0">
                      <a:pos x="58" y="77"/>
                    </a:cxn>
                    <a:cxn ang="0">
                      <a:pos x="82" y="64"/>
                    </a:cxn>
                    <a:cxn ang="0">
                      <a:pos x="96" y="52"/>
                    </a:cxn>
                    <a:cxn ang="0">
                      <a:pos x="104" y="34"/>
                    </a:cxn>
                    <a:cxn ang="0">
                      <a:pos x="112" y="15"/>
                    </a:cxn>
                    <a:cxn ang="0">
                      <a:pos x="112" y="0"/>
                    </a:cxn>
                    <a:cxn ang="0">
                      <a:pos x="104" y="0"/>
                    </a:cxn>
                    <a:cxn ang="0">
                      <a:pos x="89" y="1"/>
                    </a:cxn>
                    <a:cxn ang="0">
                      <a:pos x="90" y="12"/>
                    </a:cxn>
                    <a:cxn ang="0">
                      <a:pos x="82" y="30"/>
                    </a:cxn>
                    <a:cxn ang="0">
                      <a:pos x="74" y="48"/>
                    </a:cxn>
                    <a:cxn ang="0">
                      <a:pos x="59" y="65"/>
                    </a:cxn>
                    <a:cxn ang="0">
                      <a:pos x="37" y="78"/>
                    </a:cxn>
                    <a:cxn ang="0">
                      <a:pos x="22" y="91"/>
                    </a:cxn>
                    <a:cxn ang="0">
                      <a:pos x="0" y="105"/>
                    </a:cxn>
                  </a:cxnLst>
                  <a:rect l="txL" t="txT" r="txR" b="txB"/>
                  <a:pathLst>
                    <a:path w="113" h="106">
                      <a:moveTo>
                        <a:pt x="0" y="105"/>
                      </a:moveTo>
                      <a:lnTo>
                        <a:pt x="30" y="92"/>
                      </a:lnTo>
                      <a:lnTo>
                        <a:pt x="58" y="77"/>
                      </a:lnTo>
                      <a:lnTo>
                        <a:pt x="82" y="64"/>
                      </a:lnTo>
                      <a:lnTo>
                        <a:pt x="96" y="52"/>
                      </a:lnTo>
                      <a:lnTo>
                        <a:pt x="104" y="34"/>
                      </a:lnTo>
                      <a:lnTo>
                        <a:pt x="112" y="15"/>
                      </a:lnTo>
                      <a:lnTo>
                        <a:pt x="112" y="0"/>
                      </a:lnTo>
                      <a:lnTo>
                        <a:pt x="104" y="0"/>
                      </a:lnTo>
                      <a:lnTo>
                        <a:pt x="89" y="1"/>
                      </a:lnTo>
                      <a:lnTo>
                        <a:pt x="90" y="12"/>
                      </a:lnTo>
                      <a:lnTo>
                        <a:pt x="82" y="30"/>
                      </a:lnTo>
                      <a:lnTo>
                        <a:pt x="74" y="48"/>
                      </a:lnTo>
                      <a:lnTo>
                        <a:pt x="59" y="65"/>
                      </a:lnTo>
                      <a:lnTo>
                        <a:pt x="37" y="78"/>
                      </a:lnTo>
                      <a:lnTo>
                        <a:pt x="22" y="91"/>
                      </a:lnTo>
                      <a:lnTo>
                        <a:pt x="0" y="105"/>
                      </a:lnTo>
                    </a:path>
                  </a:pathLst>
                </a:custGeom>
                <a:solidFill>
                  <a:srgbClr val="FCA436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00" name="未知"/>
                <p:cNvSpPr/>
                <p:nvPr/>
              </p:nvSpPr>
              <p:spPr>
                <a:xfrm>
                  <a:off x="283" y="165"/>
                  <a:ext cx="295" cy="151"/>
                </a:xfrm>
                <a:custGeom>
                  <a:avLst/>
                  <a:gdLst>
                    <a:gd name="txL" fmla="*/ 0 w 295"/>
                    <a:gd name="txT" fmla="*/ 0 h 151"/>
                    <a:gd name="txR" fmla="*/ 295 w 295"/>
                    <a:gd name="txB" fmla="*/ 151 h 151"/>
                  </a:gdLst>
                  <a:ahLst/>
                  <a:cxnLst>
                    <a:cxn ang="0">
                      <a:pos x="104" y="124"/>
                    </a:cxn>
                    <a:cxn ang="0">
                      <a:pos x="149" y="116"/>
                    </a:cxn>
                    <a:cxn ang="0">
                      <a:pos x="196" y="101"/>
                    </a:cxn>
                    <a:cxn ang="0">
                      <a:pos x="219" y="87"/>
                    </a:cxn>
                    <a:cxn ang="0">
                      <a:pos x="248" y="69"/>
                    </a:cxn>
                    <a:cxn ang="0">
                      <a:pos x="270" y="49"/>
                    </a:cxn>
                    <a:cxn ang="0">
                      <a:pos x="294" y="31"/>
                    </a:cxn>
                    <a:cxn ang="0">
                      <a:pos x="255" y="56"/>
                    </a:cxn>
                    <a:cxn ang="0">
                      <a:pos x="219" y="77"/>
                    </a:cxn>
                    <a:cxn ang="0">
                      <a:pos x="196" y="95"/>
                    </a:cxn>
                    <a:cxn ang="0">
                      <a:pos x="166" y="97"/>
                    </a:cxn>
                    <a:cxn ang="0">
                      <a:pos x="143" y="104"/>
                    </a:cxn>
                    <a:cxn ang="0">
                      <a:pos x="127" y="111"/>
                    </a:cxn>
                    <a:cxn ang="0">
                      <a:pos x="135" y="93"/>
                    </a:cxn>
                    <a:cxn ang="0">
                      <a:pos x="135" y="76"/>
                    </a:cxn>
                    <a:cxn ang="0">
                      <a:pos x="142" y="59"/>
                    </a:cxn>
                    <a:cxn ang="0">
                      <a:pos x="149" y="41"/>
                    </a:cxn>
                    <a:cxn ang="0">
                      <a:pos x="158" y="24"/>
                    </a:cxn>
                    <a:cxn ang="0">
                      <a:pos x="166" y="17"/>
                    </a:cxn>
                    <a:cxn ang="0">
                      <a:pos x="173" y="0"/>
                    </a:cxn>
                    <a:cxn ang="0">
                      <a:pos x="159" y="18"/>
                    </a:cxn>
                    <a:cxn ang="0">
                      <a:pos x="150" y="36"/>
                    </a:cxn>
                    <a:cxn ang="0">
                      <a:pos x="134" y="54"/>
                    </a:cxn>
                    <a:cxn ang="0">
                      <a:pos x="126" y="66"/>
                    </a:cxn>
                    <a:cxn ang="0">
                      <a:pos x="119" y="83"/>
                    </a:cxn>
                    <a:cxn ang="0">
                      <a:pos x="120" y="95"/>
                    </a:cxn>
                    <a:cxn ang="0">
                      <a:pos x="105" y="107"/>
                    </a:cxn>
                    <a:cxn ang="0">
                      <a:pos x="97" y="119"/>
                    </a:cxn>
                    <a:cxn ang="0">
                      <a:pos x="81" y="131"/>
                    </a:cxn>
                    <a:cxn ang="0">
                      <a:pos x="66" y="138"/>
                    </a:cxn>
                    <a:cxn ang="0">
                      <a:pos x="43" y="139"/>
                    </a:cxn>
                    <a:cxn ang="0">
                      <a:pos x="22" y="135"/>
                    </a:cxn>
                    <a:cxn ang="0">
                      <a:pos x="13" y="124"/>
                    </a:cxn>
                    <a:cxn ang="0">
                      <a:pos x="36" y="112"/>
                    </a:cxn>
                    <a:cxn ang="0">
                      <a:pos x="45" y="100"/>
                    </a:cxn>
                    <a:cxn ang="0">
                      <a:pos x="53" y="77"/>
                    </a:cxn>
                    <a:cxn ang="0">
                      <a:pos x="52" y="65"/>
                    </a:cxn>
                    <a:cxn ang="0">
                      <a:pos x="53" y="77"/>
                    </a:cxn>
                    <a:cxn ang="0">
                      <a:pos x="43" y="88"/>
                    </a:cxn>
                    <a:cxn ang="0">
                      <a:pos x="36" y="100"/>
                    </a:cxn>
                    <a:cxn ang="0">
                      <a:pos x="29" y="112"/>
                    </a:cxn>
                    <a:cxn ang="0">
                      <a:pos x="13" y="118"/>
                    </a:cxn>
                    <a:cxn ang="0">
                      <a:pos x="0" y="119"/>
                    </a:cxn>
                    <a:cxn ang="0">
                      <a:pos x="8" y="131"/>
                    </a:cxn>
                    <a:cxn ang="0">
                      <a:pos x="7" y="137"/>
                    </a:cxn>
                    <a:cxn ang="0">
                      <a:pos x="12" y="148"/>
                    </a:cxn>
                    <a:cxn ang="0">
                      <a:pos x="29" y="145"/>
                    </a:cxn>
                    <a:cxn ang="0">
                      <a:pos x="44" y="150"/>
                    </a:cxn>
                    <a:cxn ang="0">
                      <a:pos x="66" y="149"/>
                    </a:cxn>
                    <a:cxn ang="0">
                      <a:pos x="89" y="136"/>
                    </a:cxn>
                    <a:cxn ang="0">
                      <a:pos x="104" y="124"/>
                    </a:cxn>
                  </a:cxnLst>
                  <a:rect l="txL" t="txT" r="txR" b="txB"/>
                  <a:pathLst>
                    <a:path w="295" h="151">
                      <a:moveTo>
                        <a:pt x="104" y="124"/>
                      </a:moveTo>
                      <a:lnTo>
                        <a:pt x="149" y="116"/>
                      </a:lnTo>
                      <a:lnTo>
                        <a:pt x="196" y="101"/>
                      </a:lnTo>
                      <a:lnTo>
                        <a:pt x="219" y="87"/>
                      </a:lnTo>
                      <a:lnTo>
                        <a:pt x="248" y="69"/>
                      </a:lnTo>
                      <a:lnTo>
                        <a:pt x="270" y="49"/>
                      </a:lnTo>
                      <a:lnTo>
                        <a:pt x="294" y="31"/>
                      </a:lnTo>
                      <a:lnTo>
                        <a:pt x="255" y="56"/>
                      </a:lnTo>
                      <a:lnTo>
                        <a:pt x="219" y="77"/>
                      </a:lnTo>
                      <a:lnTo>
                        <a:pt x="196" y="95"/>
                      </a:lnTo>
                      <a:lnTo>
                        <a:pt x="166" y="97"/>
                      </a:lnTo>
                      <a:lnTo>
                        <a:pt x="143" y="104"/>
                      </a:lnTo>
                      <a:lnTo>
                        <a:pt x="127" y="111"/>
                      </a:lnTo>
                      <a:lnTo>
                        <a:pt x="135" y="93"/>
                      </a:lnTo>
                      <a:lnTo>
                        <a:pt x="135" y="76"/>
                      </a:lnTo>
                      <a:lnTo>
                        <a:pt x="142" y="59"/>
                      </a:lnTo>
                      <a:lnTo>
                        <a:pt x="149" y="41"/>
                      </a:lnTo>
                      <a:lnTo>
                        <a:pt x="158" y="24"/>
                      </a:lnTo>
                      <a:lnTo>
                        <a:pt x="166" y="17"/>
                      </a:lnTo>
                      <a:lnTo>
                        <a:pt x="173" y="0"/>
                      </a:lnTo>
                      <a:lnTo>
                        <a:pt x="159" y="18"/>
                      </a:lnTo>
                      <a:lnTo>
                        <a:pt x="150" y="36"/>
                      </a:lnTo>
                      <a:lnTo>
                        <a:pt x="134" y="54"/>
                      </a:lnTo>
                      <a:lnTo>
                        <a:pt x="126" y="66"/>
                      </a:lnTo>
                      <a:lnTo>
                        <a:pt x="119" y="83"/>
                      </a:lnTo>
                      <a:lnTo>
                        <a:pt x="120" y="95"/>
                      </a:lnTo>
                      <a:lnTo>
                        <a:pt x="105" y="107"/>
                      </a:lnTo>
                      <a:lnTo>
                        <a:pt x="97" y="119"/>
                      </a:lnTo>
                      <a:lnTo>
                        <a:pt x="81" y="131"/>
                      </a:lnTo>
                      <a:lnTo>
                        <a:pt x="66" y="138"/>
                      </a:lnTo>
                      <a:lnTo>
                        <a:pt x="43" y="139"/>
                      </a:lnTo>
                      <a:lnTo>
                        <a:pt x="22" y="135"/>
                      </a:lnTo>
                      <a:lnTo>
                        <a:pt x="13" y="124"/>
                      </a:lnTo>
                      <a:lnTo>
                        <a:pt x="36" y="112"/>
                      </a:lnTo>
                      <a:lnTo>
                        <a:pt x="45" y="100"/>
                      </a:lnTo>
                      <a:lnTo>
                        <a:pt x="53" y="77"/>
                      </a:lnTo>
                      <a:lnTo>
                        <a:pt x="52" y="65"/>
                      </a:lnTo>
                      <a:lnTo>
                        <a:pt x="53" y="77"/>
                      </a:lnTo>
                      <a:lnTo>
                        <a:pt x="43" y="88"/>
                      </a:lnTo>
                      <a:lnTo>
                        <a:pt x="36" y="100"/>
                      </a:lnTo>
                      <a:lnTo>
                        <a:pt x="29" y="112"/>
                      </a:lnTo>
                      <a:lnTo>
                        <a:pt x="13" y="118"/>
                      </a:lnTo>
                      <a:lnTo>
                        <a:pt x="0" y="119"/>
                      </a:lnTo>
                      <a:lnTo>
                        <a:pt x="8" y="131"/>
                      </a:lnTo>
                      <a:lnTo>
                        <a:pt x="7" y="137"/>
                      </a:lnTo>
                      <a:lnTo>
                        <a:pt x="12" y="148"/>
                      </a:lnTo>
                      <a:lnTo>
                        <a:pt x="29" y="145"/>
                      </a:lnTo>
                      <a:lnTo>
                        <a:pt x="44" y="150"/>
                      </a:lnTo>
                      <a:lnTo>
                        <a:pt x="66" y="149"/>
                      </a:lnTo>
                      <a:lnTo>
                        <a:pt x="89" y="136"/>
                      </a:lnTo>
                      <a:lnTo>
                        <a:pt x="104" y="124"/>
                      </a:lnTo>
                    </a:path>
                  </a:pathLst>
                </a:custGeom>
                <a:solidFill>
                  <a:srgbClr val="FCA43A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01" name="未知"/>
                <p:cNvSpPr/>
                <p:nvPr/>
              </p:nvSpPr>
              <p:spPr>
                <a:xfrm>
                  <a:off x="363" y="304"/>
                  <a:ext cx="63" cy="36"/>
                </a:xfrm>
                <a:custGeom>
                  <a:avLst/>
                  <a:gdLst>
                    <a:gd name="txL" fmla="*/ 0 w 63"/>
                    <a:gd name="txT" fmla="*/ 0 h 36"/>
                    <a:gd name="txR" fmla="*/ 63 w 63"/>
                    <a:gd name="txB" fmla="*/ 36 h 36"/>
                  </a:gdLst>
                  <a:ahLst/>
                  <a:cxnLst>
                    <a:cxn ang="0">
                      <a:pos x="7" y="0"/>
                    </a:cxn>
                    <a:cxn ang="0">
                      <a:pos x="14" y="8"/>
                    </a:cxn>
                    <a:cxn ang="0">
                      <a:pos x="14" y="20"/>
                    </a:cxn>
                    <a:cxn ang="0">
                      <a:pos x="29" y="24"/>
                    </a:cxn>
                    <a:cxn ang="0">
                      <a:pos x="38" y="29"/>
                    </a:cxn>
                    <a:cxn ang="0">
                      <a:pos x="62" y="34"/>
                    </a:cxn>
                    <a:cxn ang="0">
                      <a:pos x="45" y="35"/>
                    </a:cxn>
                    <a:cxn ang="0">
                      <a:pos x="23" y="30"/>
                    </a:cxn>
                    <a:cxn ang="0">
                      <a:pos x="7" y="21"/>
                    </a:cxn>
                    <a:cxn ang="0">
                      <a:pos x="0" y="9"/>
                    </a:cxn>
                    <a:cxn ang="0">
                      <a:pos x="7" y="0"/>
                    </a:cxn>
                  </a:cxnLst>
                  <a:rect l="txL" t="txT" r="txR" b="txB"/>
                  <a:pathLst>
                    <a:path w="63" h="36">
                      <a:moveTo>
                        <a:pt x="7" y="0"/>
                      </a:moveTo>
                      <a:lnTo>
                        <a:pt x="14" y="8"/>
                      </a:lnTo>
                      <a:lnTo>
                        <a:pt x="14" y="20"/>
                      </a:lnTo>
                      <a:lnTo>
                        <a:pt x="29" y="24"/>
                      </a:lnTo>
                      <a:lnTo>
                        <a:pt x="38" y="29"/>
                      </a:lnTo>
                      <a:lnTo>
                        <a:pt x="62" y="34"/>
                      </a:lnTo>
                      <a:lnTo>
                        <a:pt x="45" y="35"/>
                      </a:lnTo>
                      <a:lnTo>
                        <a:pt x="23" y="30"/>
                      </a:lnTo>
                      <a:lnTo>
                        <a:pt x="7" y="21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FCA43A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02" name="未知"/>
                <p:cNvSpPr/>
                <p:nvPr/>
              </p:nvSpPr>
              <p:spPr>
                <a:xfrm>
                  <a:off x="333" y="327"/>
                  <a:ext cx="23" cy="45"/>
                </a:xfrm>
                <a:custGeom>
                  <a:avLst/>
                  <a:gdLst>
                    <a:gd name="txL" fmla="*/ 0 w 23"/>
                    <a:gd name="txT" fmla="*/ 0 h 45"/>
                    <a:gd name="txR" fmla="*/ 23 w 23"/>
                    <a:gd name="txB" fmla="*/ 45 h 45"/>
                  </a:gdLst>
                  <a:ahLst/>
                  <a:cxnLst>
                    <a:cxn ang="0">
                      <a:pos x="0" y="0"/>
                    </a:cxn>
                    <a:cxn ang="0">
                      <a:pos x="0" y="10"/>
                    </a:cxn>
                    <a:cxn ang="0">
                      <a:pos x="0" y="23"/>
                    </a:cxn>
                    <a:cxn ang="0">
                      <a:pos x="14" y="27"/>
                    </a:cxn>
                    <a:cxn ang="0">
                      <a:pos x="22" y="39"/>
                    </a:cxn>
                    <a:cxn ang="0">
                      <a:pos x="14" y="44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3" h="45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0" y="23"/>
                      </a:lnTo>
                      <a:lnTo>
                        <a:pt x="14" y="27"/>
                      </a:lnTo>
                      <a:lnTo>
                        <a:pt x="22" y="39"/>
                      </a:lnTo>
                      <a:lnTo>
                        <a:pt x="14" y="4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CA43A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03" name="未知"/>
                <p:cNvSpPr/>
                <p:nvPr/>
              </p:nvSpPr>
              <p:spPr>
                <a:xfrm>
                  <a:off x="213" y="192"/>
                  <a:ext cx="91" cy="179"/>
                </a:xfrm>
                <a:custGeom>
                  <a:avLst/>
                  <a:gdLst>
                    <a:gd name="txL" fmla="*/ 0 w 91"/>
                    <a:gd name="txT" fmla="*/ 0 h 179"/>
                    <a:gd name="txR" fmla="*/ 91 w 91"/>
                    <a:gd name="txB" fmla="*/ 179 h 179"/>
                  </a:gdLst>
                  <a:ahLst/>
                  <a:cxnLst>
                    <a:cxn ang="0">
                      <a:pos x="39" y="0"/>
                    </a:cxn>
                    <a:cxn ang="0">
                      <a:pos x="47" y="20"/>
                    </a:cxn>
                    <a:cxn ang="0">
                      <a:pos x="39" y="50"/>
                    </a:cxn>
                    <a:cxn ang="0">
                      <a:pos x="39" y="84"/>
                    </a:cxn>
                    <a:cxn ang="0">
                      <a:pos x="38" y="118"/>
                    </a:cxn>
                    <a:cxn ang="0">
                      <a:pos x="37" y="129"/>
                    </a:cxn>
                    <a:cxn ang="0">
                      <a:pos x="45" y="141"/>
                    </a:cxn>
                    <a:cxn ang="0">
                      <a:pos x="60" y="146"/>
                    </a:cxn>
                    <a:cxn ang="0">
                      <a:pos x="77" y="149"/>
                    </a:cxn>
                    <a:cxn ang="0">
                      <a:pos x="82" y="155"/>
                    </a:cxn>
                    <a:cxn ang="0">
                      <a:pos x="83" y="166"/>
                    </a:cxn>
                    <a:cxn ang="0">
                      <a:pos x="90" y="177"/>
                    </a:cxn>
                    <a:cxn ang="0">
                      <a:pos x="76" y="167"/>
                    </a:cxn>
                    <a:cxn ang="0">
                      <a:pos x="76" y="155"/>
                    </a:cxn>
                    <a:cxn ang="0">
                      <a:pos x="61" y="157"/>
                    </a:cxn>
                    <a:cxn ang="0">
                      <a:pos x="45" y="152"/>
                    </a:cxn>
                    <a:cxn ang="0">
                      <a:pos x="38" y="147"/>
                    </a:cxn>
                    <a:cxn ang="0">
                      <a:pos x="30" y="141"/>
                    </a:cxn>
                    <a:cxn ang="0">
                      <a:pos x="15" y="148"/>
                    </a:cxn>
                    <a:cxn ang="0">
                      <a:pos x="8" y="159"/>
                    </a:cxn>
                    <a:cxn ang="0">
                      <a:pos x="7" y="172"/>
                    </a:cxn>
                    <a:cxn ang="0">
                      <a:pos x="0" y="178"/>
                    </a:cxn>
                    <a:cxn ang="0">
                      <a:pos x="1" y="167"/>
                    </a:cxn>
                    <a:cxn ang="0">
                      <a:pos x="0" y="150"/>
                    </a:cxn>
                    <a:cxn ang="0">
                      <a:pos x="0" y="138"/>
                    </a:cxn>
                    <a:cxn ang="0">
                      <a:pos x="8" y="126"/>
                    </a:cxn>
                    <a:cxn ang="0">
                      <a:pos x="0" y="116"/>
                    </a:cxn>
                    <a:cxn ang="0">
                      <a:pos x="9" y="97"/>
                    </a:cxn>
                    <a:cxn ang="0">
                      <a:pos x="15" y="86"/>
                    </a:cxn>
                    <a:cxn ang="0">
                      <a:pos x="16" y="74"/>
                    </a:cxn>
                    <a:cxn ang="0">
                      <a:pos x="24" y="63"/>
                    </a:cxn>
                    <a:cxn ang="0">
                      <a:pos x="23" y="50"/>
                    </a:cxn>
                    <a:cxn ang="0">
                      <a:pos x="17" y="46"/>
                    </a:cxn>
                    <a:cxn ang="0">
                      <a:pos x="0" y="53"/>
                    </a:cxn>
                    <a:cxn ang="0">
                      <a:pos x="9" y="41"/>
                    </a:cxn>
                    <a:cxn ang="0">
                      <a:pos x="17" y="28"/>
                    </a:cxn>
                    <a:cxn ang="0">
                      <a:pos x="17" y="17"/>
                    </a:cxn>
                    <a:cxn ang="0">
                      <a:pos x="24" y="6"/>
                    </a:cxn>
                    <a:cxn ang="0">
                      <a:pos x="39" y="0"/>
                    </a:cxn>
                  </a:cxnLst>
                  <a:rect l="txL" t="txT" r="txR" b="txB"/>
                  <a:pathLst>
                    <a:path w="91" h="179">
                      <a:moveTo>
                        <a:pt x="39" y="0"/>
                      </a:moveTo>
                      <a:lnTo>
                        <a:pt x="47" y="20"/>
                      </a:lnTo>
                      <a:lnTo>
                        <a:pt x="39" y="50"/>
                      </a:lnTo>
                      <a:lnTo>
                        <a:pt x="39" y="84"/>
                      </a:lnTo>
                      <a:lnTo>
                        <a:pt x="38" y="118"/>
                      </a:lnTo>
                      <a:lnTo>
                        <a:pt x="37" y="129"/>
                      </a:lnTo>
                      <a:lnTo>
                        <a:pt x="45" y="141"/>
                      </a:lnTo>
                      <a:lnTo>
                        <a:pt x="60" y="146"/>
                      </a:lnTo>
                      <a:lnTo>
                        <a:pt x="77" y="149"/>
                      </a:lnTo>
                      <a:lnTo>
                        <a:pt x="82" y="155"/>
                      </a:lnTo>
                      <a:lnTo>
                        <a:pt x="83" y="166"/>
                      </a:lnTo>
                      <a:lnTo>
                        <a:pt x="90" y="177"/>
                      </a:lnTo>
                      <a:lnTo>
                        <a:pt x="76" y="167"/>
                      </a:lnTo>
                      <a:lnTo>
                        <a:pt x="76" y="155"/>
                      </a:lnTo>
                      <a:lnTo>
                        <a:pt x="61" y="157"/>
                      </a:lnTo>
                      <a:lnTo>
                        <a:pt x="45" y="152"/>
                      </a:lnTo>
                      <a:lnTo>
                        <a:pt x="38" y="147"/>
                      </a:lnTo>
                      <a:lnTo>
                        <a:pt x="30" y="141"/>
                      </a:lnTo>
                      <a:lnTo>
                        <a:pt x="15" y="148"/>
                      </a:lnTo>
                      <a:lnTo>
                        <a:pt x="8" y="159"/>
                      </a:lnTo>
                      <a:lnTo>
                        <a:pt x="7" y="172"/>
                      </a:lnTo>
                      <a:lnTo>
                        <a:pt x="0" y="178"/>
                      </a:lnTo>
                      <a:lnTo>
                        <a:pt x="1" y="167"/>
                      </a:lnTo>
                      <a:lnTo>
                        <a:pt x="0" y="150"/>
                      </a:lnTo>
                      <a:lnTo>
                        <a:pt x="0" y="138"/>
                      </a:lnTo>
                      <a:lnTo>
                        <a:pt x="8" y="126"/>
                      </a:lnTo>
                      <a:lnTo>
                        <a:pt x="0" y="116"/>
                      </a:lnTo>
                      <a:lnTo>
                        <a:pt x="9" y="97"/>
                      </a:lnTo>
                      <a:lnTo>
                        <a:pt x="15" y="86"/>
                      </a:lnTo>
                      <a:lnTo>
                        <a:pt x="16" y="74"/>
                      </a:lnTo>
                      <a:lnTo>
                        <a:pt x="24" y="63"/>
                      </a:lnTo>
                      <a:lnTo>
                        <a:pt x="23" y="50"/>
                      </a:lnTo>
                      <a:lnTo>
                        <a:pt x="17" y="46"/>
                      </a:lnTo>
                      <a:lnTo>
                        <a:pt x="0" y="53"/>
                      </a:lnTo>
                      <a:lnTo>
                        <a:pt x="9" y="41"/>
                      </a:lnTo>
                      <a:lnTo>
                        <a:pt x="17" y="28"/>
                      </a:lnTo>
                      <a:lnTo>
                        <a:pt x="17" y="17"/>
                      </a:lnTo>
                      <a:lnTo>
                        <a:pt x="24" y="6"/>
                      </a:lnTo>
                      <a:lnTo>
                        <a:pt x="39" y="0"/>
                      </a:lnTo>
                    </a:path>
                  </a:pathLst>
                </a:custGeom>
                <a:solidFill>
                  <a:srgbClr val="FCA438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04" name="未知"/>
                <p:cNvSpPr/>
                <p:nvPr/>
              </p:nvSpPr>
              <p:spPr>
                <a:xfrm>
                  <a:off x="86" y="205"/>
                  <a:ext cx="45" cy="36"/>
                </a:xfrm>
                <a:custGeom>
                  <a:avLst/>
                  <a:gdLst>
                    <a:gd name="txL" fmla="*/ 0 w 45"/>
                    <a:gd name="txT" fmla="*/ 0 h 36"/>
                    <a:gd name="txR" fmla="*/ 45 w 45"/>
                    <a:gd name="txB" fmla="*/ 36 h 36"/>
                  </a:gdLst>
                  <a:ahLst/>
                  <a:cxnLst>
                    <a:cxn ang="0">
                      <a:pos x="8" y="25"/>
                    </a:cxn>
                    <a:cxn ang="0">
                      <a:pos x="14" y="23"/>
                    </a:cxn>
                    <a:cxn ang="0">
                      <a:pos x="29" y="23"/>
                    </a:cxn>
                    <a:cxn ang="0">
                      <a:pos x="36" y="15"/>
                    </a:cxn>
                    <a:cxn ang="0">
                      <a:pos x="44" y="0"/>
                    </a:cxn>
                    <a:cxn ang="0">
                      <a:pos x="44" y="10"/>
                    </a:cxn>
                    <a:cxn ang="0">
                      <a:pos x="36" y="21"/>
                    </a:cxn>
                    <a:cxn ang="0">
                      <a:pos x="29" y="28"/>
                    </a:cxn>
                    <a:cxn ang="0">
                      <a:pos x="14" y="34"/>
                    </a:cxn>
                    <a:cxn ang="0">
                      <a:pos x="0" y="35"/>
                    </a:cxn>
                    <a:cxn ang="0">
                      <a:pos x="8" y="25"/>
                    </a:cxn>
                  </a:cxnLst>
                  <a:rect l="txL" t="txT" r="txR" b="txB"/>
                  <a:pathLst>
                    <a:path w="45" h="36">
                      <a:moveTo>
                        <a:pt x="8" y="25"/>
                      </a:moveTo>
                      <a:lnTo>
                        <a:pt x="14" y="23"/>
                      </a:lnTo>
                      <a:lnTo>
                        <a:pt x="29" y="23"/>
                      </a:lnTo>
                      <a:lnTo>
                        <a:pt x="36" y="15"/>
                      </a:lnTo>
                      <a:lnTo>
                        <a:pt x="44" y="0"/>
                      </a:lnTo>
                      <a:lnTo>
                        <a:pt x="44" y="10"/>
                      </a:lnTo>
                      <a:lnTo>
                        <a:pt x="36" y="21"/>
                      </a:lnTo>
                      <a:lnTo>
                        <a:pt x="29" y="28"/>
                      </a:lnTo>
                      <a:lnTo>
                        <a:pt x="14" y="34"/>
                      </a:lnTo>
                      <a:lnTo>
                        <a:pt x="0" y="35"/>
                      </a:lnTo>
                      <a:lnTo>
                        <a:pt x="8" y="25"/>
                      </a:lnTo>
                    </a:path>
                  </a:pathLst>
                </a:custGeom>
                <a:solidFill>
                  <a:srgbClr val="FCA43A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05" name="未知"/>
                <p:cNvSpPr/>
                <p:nvPr/>
              </p:nvSpPr>
              <p:spPr>
                <a:xfrm>
                  <a:off x="0" y="493"/>
                  <a:ext cx="75" cy="102"/>
                </a:xfrm>
                <a:custGeom>
                  <a:avLst/>
                  <a:gdLst>
                    <a:gd name="txL" fmla="*/ 0 w 75"/>
                    <a:gd name="txT" fmla="*/ 0 h 102"/>
                    <a:gd name="txR" fmla="*/ 75 w 75"/>
                    <a:gd name="txB" fmla="*/ 102 h 102"/>
                  </a:gdLst>
                  <a:ahLst/>
                  <a:cxnLst>
                    <a:cxn ang="0">
                      <a:pos x="0" y="66"/>
                    </a:cxn>
                    <a:cxn ang="0">
                      <a:pos x="6" y="54"/>
                    </a:cxn>
                    <a:cxn ang="0">
                      <a:pos x="13" y="42"/>
                    </a:cxn>
                    <a:cxn ang="0">
                      <a:pos x="23" y="35"/>
                    </a:cxn>
                    <a:cxn ang="0">
                      <a:pos x="30" y="30"/>
                    </a:cxn>
                    <a:cxn ang="0">
                      <a:pos x="37" y="12"/>
                    </a:cxn>
                    <a:cxn ang="0">
                      <a:pos x="45" y="0"/>
                    </a:cxn>
                    <a:cxn ang="0">
                      <a:pos x="46" y="17"/>
                    </a:cxn>
                    <a:cxn ang="0">
                      <a:pos x="37" y="29"/>
                    </a:cxn>
                    <a:cxn ang="0">
                      <a:pos x="30" y="42"/>
                    </a:cxn>
                    <a:cxn ang="0">
                      <a:pos x="22" y="53"/>
                    </a:cxn>
                    <a:cxn ang="0">
                      <a:pos x="37" y="58"/>
                    </a:cxn>
                    <a:cxn ang="0">
                      <a:pos x="43" y="63"/>
                    </a:cxn>
                    <a:cxn ang="0">
                      <a:pos x="52" y="68"/>
                    </a:cxn>
                    <a:cxn ang="0">
                      <a:pos x="66" y="85"/>
                    </a:cxn>
                    <a:cxn ang="0">
                      <a:pos x="74" y="101"/>
                    </a:cxn>
                    <a:cxn ang="0">
                      <a:pos x="0" y="66"/>
                    </a:cxn>
                  </a:cxnLst>
                  <a:rect l="txL" t="txT" r="txR" b="txB"/>
                  <a:pathLst>
                    <a:path w="75" h="102">
                      <a:moveTo>
                        <a:pt x="0" y="66"/>
                      </a:moveTo>
                      <a:lnTo>
                        <a:pt x="6" y="54"/>
                      </a:lnTo>
                      <a:lnTo>
                        <a:pt x="13" y="42"/>
                      </a:lnTo>
                      <a:lnTo>
                        <a:pt x="23" y="35"/>
                      </a:lnTo>
                      <a:lnTo>
                        <a:pt x="30" y="30"/>
                      </a:lnTo>
                      <a:lnTo>
                        <a:pt x="37" y="12"/>
                      </a:lnTo>
                      <a:lnTo>
                        <a:pt x="45" y="0"/>
                      </a:lnTo>
                      <a:lnTo>
                        <a:pt x="46" y="17"/>
                      </a:lnTo>
                      <a:lnTo>
                        <a:pt x="37" y="29"/>
                      </a:lnTo>
                      <a:lnTo>
                        <a:pt x="30" y="42"/>
                      </a:lnTo>
                      <a:lnTo>
                        <a:pt x="22" y="53"/>
                      </a:lnTo>
                      <a:lnTo>
                        <a:pt x="37" y="58"/>
                      </a:lnTo>
                      <a:lnTo>
                        <a:pt x="43" y="63"/>
                      </a:lnTo>
                      <a:lnTo>
                        <a:pt x="52" y="68"/>
                      </a:lnTo>
                      <a:lnTo>
                        <a:pt x="66" y="85"/>
                      </a:lnTo>
                      <a:lnTo>
                        <a:pt x="74" y="101"/>
                      </a:lnTo>
                      <a:lnTo>
                        <a:pt x="0" y="66"/>
                      </a:lnTo>
                    </a:path>
                  </a:pathLst>
                </a:custGeom>
                <a:solidFill>
                  <a:srgbClr val="FCA43A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06" name="未知"/>
                <p:cNvSpPr/>
                <p:nvPr/>
              </p:nvSpPr>
              <p:spPr>
                <a:xfrm>
                  <a:off x="170" y="0"/>
                  <a:ext cx="57" cy="71"/>
                </a:xfrm>
                <a:custGeom>
                  <a:avLst/>
                  <a:gdLst>
                    <a:gd name="txL" fmla="*/ 0 w 57"/>
                    <a:gd name="txT" fmla="*/ 0 h 71"/>
                    <a:gd name="txR" fmla="*/ 57 w 57"/>
                    <a:gd name="txB" fmla="*/ 71 h 71"/>
                  </a:gdLst>
                  <a:ahLst/>
                  <a:cxnLst>
                    <a:cxn ang="0">
                      <a:pos x="0" y="65"/>
                    </a:cxn>
                    <a:cxn ang="0">
                      <a:pos x="16" y="70"/>
                    </a:cxn>
                    <a:cxn ang="0">
                      <a:pos x="24" y="69"/>
                    </a:cxn>
                    <a:cxn ang="0">
                      <a:pos x="39" y="69"/>
                    </a:cxn>
                    <a:cxn ang="0">
                      <a:pos x="47" y="62"/>
                    </a:cxn>
                    <a:cxn ang="0">
                      <a:pos x="55" y="56"/>
                    </a:cxn>
                    <a:cxn ang="0">
                      <a:pos x="55" y="45"/>
                    </a:cxn>
                    <a:cxn ang="0">
                      <a:pos x="56" y="27"/>
                    </a:cxn>
                    <a:cxn ang="0">
                      <a:pos x="56" y="16"/>
                    </a:cxn>
                    <a:cxn ang="0">
                      <a:pos x="56" y="10"/>
                    </a:cxn>
                    <a:cxn ang="0">
                      <a:pos x="47" y="0"/>
                    </a:cxn>
                    <a:cxn ang="0">
                      <a:pos x="40" y="0"/>
                    </a:cxn>
                    <a:cxn ang="0">
                      <a:pos x="25" y="2"/>
                    </a:cxn>
                    <a:cxn ang="0">
                      <a:pos x="16" y="9"/>
                    </a:cxn>
                    <a:cxn ang="0">
                      <a:pos x="16" y="14"/>
                    </a:cxn>
                    <a:cxn ang="0">
                      <a:pos x="9" y="32"/>
                    </a:cxn>
                    <a:cxn ang="0">
                      <a:pos x="9" y="37"/>
                    </a:cxn>
                    <a:cxn ang="0">
                      <a:pos x="9" y="53"/>
                    </a:cxn>
                    <a:cxn ang="0">
                      <a:pos x="0" y="65"/>
                    </a:cxn>
                  </a:cxnLst>
                  <a:rect l="txL" t="txT" r="txR" b="txB"/>
                  <a:pathLst>
                    <a:path w="57" h="71">
                      <a:moveTo>
                        <a:pt x="0" y="65"/>
                      </a:moveTo>
                      <a:lnTo>
                        <a:pt x="16" y="70"/>
                      </a:lnTo>
                      <a:lnTo>
                        <a:pt x="24" y="69"/>
                      </a:lnTo>
                      <a:lnTo>
                        <a:pt x="39" y="69"/>
                      </a:lnTo>
                      <a:lnTo>
                        <a:pt x="47" y="62"/>
                      </a:lnTo>
                      <a:lnTo>
                        <a:pt x="55" y="56"/>
                      </a:lnTo>
                      <a:lnTo>
                        <a:pt x="55" y="45"/>
                      </a:lnTo>
                      <a:lnTo>
                        <a:pt x="56" y="27"/>
                      </a:lnTo>
                      <a:lnTo>
                        <a:pt x="56" y="16"/>
                      </a:lnTo>
                      <a:lnTo>
                        <a:pt x="56" y="10"/>
                      </a:lnTo>
                      <a:lnTo>
                        <a:pt x="47" y="0"/>
                      </a:lnTo>
                      <a:lnTo>
                        <a:pt x="40" y="0"/>
                      </a:lnTo>
                      <a:lnTo>
                        <a:pt x="25" y="2"/>
                      </a:lnTo>
                      <a:lnTo>
                        <a:pt x="16" y="9"/>
                      </a:lnTo>
                      <a:lnTo>
                        <a:pt x="16" y="14"/>
                      </a:lnTo>
                      <a:lnTo>
                        <a:pt x="9" y="32"/>
                      </a:lnTo>
                      <a:lnTo>
                        <a:pt x="9" y="37"/>
                      </a:lnTo>
                      <a:lnTo>
                        <a:pt x="9" y="53"/>
                      </a:lnTo>
                      <a:lnTo>
                        <a:pt x="0" y="65"/>
                      </a:lnTo>
                    </a:path>
                  </a:pathLst>
                </a:custGeom>
                <a:solidFill>
                  <a:srgbClr val="FCA439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07" name="未知"/>
                <p:cNvSpPr/>
                <p:nvPr/>
              </p:nvSpPr>
              <p:spPr>
                <a:xfrm>
                  <a:off x="107" y="131"/>
                  <a:ext cx="109" cy="60"/>
                </a:xfrm>
                <a:custGeom>
                  <a:avLst/>
                  <a:gdLst>
                    <a:gd name="txL" fmla="*/ 0 w 109"/>
                    <a:gd name="txT" fmla="*/ 0 h 60"/>
                    <a:gd name="txR" fmla="*/ 109 w 109"/>
                    <a:gd name="txB" fmla="*/ 60 h 60"/>
                  </a:gdLst>
                  <a:ahLst/>
                  <a:cxnLst>
                    <a:cxn ang="0">
                      <a:pos x="0" y="59"/>
                    </a:cxn>
                    <a:cxn ang="0">
                      <a:pos x="0" y="48"/>
                    </a:cxn>
                    <a:cxn ang="0">
                      <a:pos x="9" y="40"/>
                    </a:cxn>
                    <a:cxn ang="0">
                      <a:pos x="8" y="34"/>
                    </a:cxn>
                    <a:cxn ang="0">
                      <a:pos x="16" y="34"/>
                    </a:cxn>
                    <a:cxn ang="0">
                      <a:pos x="24" y="30"/>
                    </a:cxn>
                    <a:cxn ang="0">
                      <a:pos x="17" y="29"/>
                    </a:cxn>
                    <a:cxn ang="0">
                      <a:pos x="16" y="23"/>
                    </a:cxn>
                    <a:cxn ang="0">
                      <a:pos x="24" y="18"/>
                    </a:cxn>
                    <a:cxn ang="0">
                      <a:pos x="24" y="13"/>
                    </a:cxn>
                    <a:cxn ang="0">
                      <a:pos x="24" y="6"/>
                    </a:cxn>
                    <a:cxn ang="0">
                      <a:pos x="31" y="0"/>
                    </a:cxn>
                    <a:cxn ang="0">
                      <a:pos x="39" y="5"/>
                    </a:cxn>
                    <a:cxn ang="0">
                      <a:pos x="48" y="10"/>
                    </a:cxn>
                    <a:cxn ang="0">
                      <a:pos x="54" y="15"/>
                    </a:cxn>
                    <a:cxn ang="0">
                      <a:pos x="69" y="14"/>
                    </a:cxn>
                    <a:cxn ang="0">
                      <a:pos x="77" y="14"/>
                    </a:cxn>
                    <a:cxn ang="0">
                      <a:pos x="93" y="7"/>
                    </a:cxn>
                    <a:cxn ang="0">
                      <a:pos x="77" y="14"/>
                    </a:cxn>
                    <a:cxn ang="0">
                      <a:pos x="61" y="21"/>
                    </a:cxn>
                    <a:cxn ang="0">
                      <a:pos x="47" y="22"/>
                    </a:cxn>
                    <a:cxn ang="0">
                      <a:pos x="39" y="16"/>
                    </a:cxn>
                    <a:cxn ang="0">
                      <a:pos x="31" y="11"/>
                    </a:cxn>
                    <a:cxn ang="0">
                      <a:pos x="24" y="18"/>
                    </a:cxn>
                    <a:cxn ang="0">
                      <a:pos x="32" y="22"/>
                    </a:cxn>
                    <a:cxn ang="0">
                      <a:pos x="39" y="29"/>
                    </a:cxn>
                    <a:cxn ang="0">
                      <a:pos x="47" y="27"/>
                    </a:cxn>
                    <a:cxn ang="0">
                      <a:pos x="53" y="26"/>
                    </a:cxn>
                    <a:cxn ang="0">
                      <a:pos x="46" y="32"/>
                    </a:cxn>
                    <a:cxn ang="0">
                      <a:pos x="32" y="33"/>
                    </a:cxn>
                    <a:cxn ang="0">
                      <a:pos x="24" y="30"/>
                    </a:cxn>
                    <a:cxn ang="0">
                      <a:pos x="23" y="34"/>
                    </a:cxn>
                    <a:cxn ang="0">
                      <a:pos x="39" y="39"/>
                    </a:cxn>
                    <a:cxn ang="0">
                      <a:pos x="54" y="38"/>
                    </a:cxn>
                    <a:cxn ang="0">
                      <a:pos x="69" y="36"/>
                    </a:cxn>
                    <a:cxn ang="0">
                      <a:pos x="92" y="35"/>
                    </a:cxn>
                    <a:cxn ang="0">
                      <a:pos x="108" y="29"/>
                    </a:cxn>
                    <a:cxn ang="0">
                      <a:pos x="92" y="35"/>
                    </a:cxn>
                    <a:cxn ang="0">
                      <a:pos x="68" y="42"/>
                    </a:cxn>
                    <a:cxn ang="0">
                      <a:pos x="61" y="42"/>
                    </a:cxn>
                    <a:cxn ang="0">
                      <a:pos x="46" y="44"/>
                    </a:cxn>
                    <a:cxn ang="0">
                      <a:pos x="31" y="43"/>
                    </a:cxn>
                    <a:cxn ang="0">
                      <a:pos x="16" y="46"/>
                    </a:cxn>
                    <a:cxn ang="0">
                      <a:pos x="9" y="51"/>
                    </a:cxn>
                    <a:cxn ang="0">
                      <a:pos x="0" y="59"/>
                    </a:cxn>
                  </a:cxnLst>
                  <a:rect l="txL" t="txT" r="txR" b="txB"/>
                  <a:pathLst>
                    <a:path w="109" h="60">
                      <a:moveTo>
                        <a:pt x="0" y="59"/>
                      </a:moveTo>
                      <a:lnTo>
                        <a:pt x="0" y="48"/>
                      </a:lnTo>
                      <a:lnTo>
                        <a:pt x="9" y="40"/>
                      </a:lnTo>
                      <a:lnTo>
                        <a:pt x="8" y="34"/>
                      </a:lnTo>
                      <a:lnTo>
                        <a:pt x="16" y="34"/>
                      </a:lnTo>
                      <a:lnTo>
                        <a:pt x="24" y="30"/>
                      </a:lnTo>
                      <a:lnTo>
                        <a:pt x="17" y="29"/>
                      </a:lnTo>
                      <a:lnTo>
                        <a:pt x="16" y="23"/>
                      </a:lnTo>
                      <a:lnTo>
                        <a:pt x="24" y="18"/>
                      </a:lnTo>
                      <a:lnTo>
                        <a:pt x="24" y="13"/>
                      </a:lnTo>
                      <a:lnTo>
                        <a:pt x="24" y="6"/>
                      </a:lnTo>
                      <a:lnTo>
                        <a:pt x="31" y="0"/>
                      </a:lnTo>
                      <a:lnTo>
                        <a:pt x="39" y="5"/>
                      </a:lnTo>
                      <a:lnTo>
                        <a:pt x="48" y="10"/>
                      </a:lnTo>
                      <a:lnTo>
                        <a:pt x="54" y="15"/>
                      </a:lnTo>
                      <a:lnTo>
                        <a:pt x="69" y="14"/>
                      </a:lnTo>
                      <a:lnTo>
                        <a:pt x="77" y="14"/>
                      </a:lnTo>
                      <a:lnTo>
                        <a:pt x="93" y="7"/>
                      </a:lnTo>
                      <a:lnTo>
                        <a:pt x="77" y="14"/>
                      </a:lnTo>
                      <a:lnTo>
                        <a:pt x="61" y="21"/>
                      </a:lnTo>
                      <a:lnTo>
                        <a:pt x="47" y="22"/>
                      </a:lnTo>
                      <a:lnTo>
                        <a:pt x="39" y="16"/>
                      </a:lnTo>
                      <a:lnTo>
                        <a:pt x="31" y="11"/>
                      </a:lnTo>
                      <a:lnTo>
                        <a:pt x="24" y="18"/>
                      </a:lnTo>
                      <a:lnTo>
                        <a:pt x="32" y="22"/>
                      </a:lnTo>
                      <a:lnTo>
                        <a:pt x="39" y="29"/>
                      </a:lnTo>
                      <a:lnTo>
                        <a:pt x="47" y="27"/>
                      </a:lnTo>
                      <a:lnTo>
                        <a:pt x="53" y="26"/>
                      </a:lnTo>
                      <a:lnTo>
                        <a:pt x="46" y="32"/>
                      </a:lnTo>
                      <a:lnTo>
                        <a:pt x="32" y="33"/>
                      </a:lnTo>
                      <a:lnTo>
                        <a:pt x="24" y="30"/>
                      </a:lnTo>
                      <a:lnTo>
                        <a:pt x="23" y="34"/>
                      </a:lnTo>
                      <a:lnTo>
                        <a:pt x="39" y="39"/>
                      </a:lnTo>
                      <a:lnTo>
                        <a:pt x="54" y="38"/>
                      </a:lnTo>
                      <a:lnTo>
                        <a:pt x="69" y="36"/>
                      </a:lnTo>
                      <a:lnTo>
                        <a:pt x="92" y="35"/>
                      </a:lnTo>
                      <a:lnTo>
                        <a:pt x="108" y="29"/>
                      </a:lnTo>
                      <a:lnTo>
                        <a:pt x="92" y="35"/>
                      </a:lnTo>
                      <a:lnTo>
                        <a:pt x="68" y="42"/>
                      </a:lnTo>
                      <a:lnTo>
                        <a:pt x="61" y="42"/>
                      </a:lnTo>
                      <a:lnTo>
                        <a:pt x="46" y="44"/>
                      </a:lnTo>
                      <a:lnTo>
                        <a:pt x="31" y="43"/>
                      </a:lnTo>
                      <a:lnTo>
                        <a:pt x="16" y="46"/>
                      </a:lnTo>
                      <a:lnTo>
                        <a:pt x="9" y="51"/>
                      </a:lnTo>
                      <a:lnTo>
                        <a:pt x="0" y="59"/>
                      </a:lnTo>
                    </a:path>
                  </a:pathLst>
                </a:custGeom>
                <a:solidFill>
                  <a:srgbClr val="FCA43A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08" name="未知"/>
                <p:cNvSpPr/>
                <p:nvPr/>
              </p:nvSpPr>
              <p:spPr>
                <a:xfrm>
                  <a:off x="152" y="89"/>
                  <a:ext cx="34" cy="19"/>
                </a:xfrm>
                <a:custGeom>
                  <a:avLst/>
                  <a:gdLst>
                    <a:gd name="txL" fmla="*/ 0 w 34"/>
                    <a:gd name="txT" fmla="*/ 0 h 19"/>
                    <a:gd name="txR" fmla="*/ 34 w 34"/>
                    <a:gd name="txB" fmla="*/ 19 h 19"/>
                  </a:gdLst>
                  <a:ahLst/>
                  <a:cxnLst>
                    <a:cxn ang="0">
                      <a:pos x="0" y="18"/>
                    </a:cxn>
                    <a:cxn ang="0">
                      <a:pos x="0" y="12"/>
                    </a:cxn>
                    <a:cxn ang="0">
                      <a:pos x="10" y="6"/>
                    </a:cxn>
                    <a:cxn ang="0">
                      <a:pos x="10" y="0"/>
                    </a:cxn>
                    <a:cxn ang="0">
                      <a:pos x="17" y="0"/>
                    </a:cxn>
                    <a:cxn ang="0">
                      <a:pos x="26" y="4"/>
                    </a:cxn>
                    <a:cxn ang="0">
                      <a:pos x="33" y="5"/>
                    </a:cxn>
                    <a:cxn ang="0">
                      <a:pos x="26" y="4"/>
                    </a:cxn>
                    <a:cxn ang="0">
                      <a:pos x="17" y="6"/>
                    </a:cxn>
                    <a:cxn ang="0">
                      <a:pos x="0" y="18"/>
                    </a:cxn>
                  </a:cxnLst>
                  <a:rect l="txL" t="txT" r="txR" b="txB"/>
                  <a:pathLst>
                    <a:path w="34" h="19">
                      <a:moveTo>
                        <a:pt x="0" y="18"/>
                      </a:moveTo>
                      <a:lnTo>
                        <a:pt x="0" y="12"/>
                      </a:ln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17" y="0"/>
                      </a:lnTo>
                      <a:lnTo>
                        <a:pt x="26" y="4"/>
                      </a:lnTo>
                      <a:lnTo>
                        <a:pt x="33" y="5"/>
                      </a:lnTo>
                      <a:lnTo>
                        <a:pt x="26" y="4"/>
                      </a:lnTo>
                      <a:lnTo>
                        <a:pt x="17" y="6"/>
                      </a:lnTo>
                      <a:lnTo>
                        <a:pt x="0" y="18"/>
                      </a:lnTo>
                    </a:path>
                  </a:pathLst>
                </a:custGeom>
                <a:solidFill>
                  <a:srgbClr val="FCA43A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088" name="Group 65"/>
              <p:cNvGrpSpPr/>
              <p:nvPr/>
            </p:nvGrpSpPr>
            <p:grpSpPr>
              <a:xfrm>
                <a:off x="0" y="356"/>
                <a:ext cx="314" cy="460"/>
                <a:chOff x="0" y="0"/>
                <a:chExt cx="314" cy="460"/>
              </a:xfrm>
            </p:grpSpPr>
            <p:sp>
              <p:nvSpPr>
                <p:cNvPr id="2089" name="未知"/>
                <p:cNvSpPr/>
                <p:nvPr/>
              </p:nvSpPr>
              <p:spPr>
                <a:xfrm>
                  <a:off x="0" y="0"/>
                  <a:ext cx="312" cy="460"/>
                </a:xfrm>
                <a:custGeom>
                  <a:avLst/>
                  <a:gdLst>
                    <a:gd name="txL" fmla="*/ 0 w 576"/>
                    <a:gd name="txT" fmla="*/ 0 h 623"/>
                    <a:gd name="txR" fmla="*/ 576 w 576"/>
                    <a:gd name="txB" fmla="*/ 623 h 623"/>
                  </a:gdLst>
                  <a:ahLst/>
                  <a:cxnLst>
                    <a:cxn ang="0">
                      <a:pos x="3" y="63"/>
                    </a:cxn>
                    <a:cxn ang="0">
                      <a:pos x="3" y="66"/>
                    </a:cxn>
                    <a:cxn ang="0">
                      <a:pos x="3" y="66"/>
                    </a:cxn>
                    <a:cxn ang="0">
                      <a:pos x="3" y="65"/>
                    </a:cxn>
                    <a:cxn ang="0">
                      <a:pos x="4" y="63"/>
                    </a:cxn>
                    <a:cxn ang="0">
                      <a:pos x="4" y="63"/>
                    </a:cxn>
                    <a:cxn ang="0">
                      <a:pos x="4" y="63"/>
                    </a:cxn>
                    <a:cxn ang="0">
                      <a:pos x="4" y="63"/>
                    </a:cxn>
                    <a:cxn ang="0">
                      <a:pos x="4" y="61"/>
                    </a:cxn>
                    <a:cxn ang="0">
                      <a:pos x="4" y="59"/>
                    </a:cxn>
                    <a:cxn ang="0">
                      <a:pos x="5" y="56"/>
                    </a:cxn>
                    <a:cxn ang="0">
                      <a:pos x="5" y="54"/>
                    </a:cxn>
                    <a:cxn ang="0">
                      <a:pos x="5" y="52"/>
                    </a:cxn>
                    <a:cxn ang="0">
                      <a:pos x="5" y="54"/>
                    </a:cxn>
                    <a:cxn ang="0">
                      <a:pos x="5" y="54"/>
                    </a:cxn>
                    <a:cxn ang="0">
                      <a:pos x="6" y="52"/>
                    </a:cxn>
                    <a:cxn ang="0">
                      <a:pos x="6" y="50"/>
                    </a:cxn>
                    <a:cxn ang="0">
                      <a:pos x="6" y="46"/>
                    </a:cxn>
                    <a:cxn ang="0">
                      <a:pos x="6" y="43"/>
                    </a:cxn>
                    <a:cxn ang="0">
                      <a:pos x="8" y="41"/>
                    </a:cxn>
                    <a:cxn ang="0">
                      <a:pos x="8" y="38"/>
                    </a:cxn>
                    <a:cxn ang="0">
                      <a:pos x="8" y="36"/>
                    </a:cxn>
                    <a:cxn ang="0">
                      <a:pos x="8" y="35"/>
                    </a:cxn>
                    <a:cxn ang="0">
                      <a:pos x="8" y="30"/>
                    </a:cxn>
                    <a:cxn ang="0">
                      <a:pos x="8" y="27"/>
                    </a:cxn>
                    <a:cxn ang="0">
                      <a:pos x="8" y="21"/>
                    </a:cxn>
                    <a:cxn ang="0">
                      <a:pos x="8" y="13"/>
                    </a:cxn>
                    <a:cxn ang="0">
                      <a:pos x="7" y="7"/>
                    </a:cxn>
                    <a:cxn ang="0">
                      <a:pos x="6" y="5"/>
                    </a:cxn>
                    <a:cxn ang="0">
                      <a:pos x="6" y="4"/>
                    </a:cxn>
                    <a:cxn ang="0">
                      <a:pos x="6" y="2"/>
                    </a:cxn>
                    <a:cxn ang="0">
                      <a:pos x="6" y="1"/>
                    </a:cxn>
                    <a:cxn ang="0">
                      <a:pos x="6" y="1"/>
                    </a:cxn>
                    <a:cxn ang="0">
                      <a:pos x="6" y="0"/>
                    </a:cxn>
                    <a:cxn ang="0">
                      <a:pos x="6" y="1"/>
                    </a:cxn>
                    <a:cxn ang="0">
                      <a:pos x="6" y="1"/>
                    </a:cxn>
                    <a:cxn ang="0">
                      <a:pos x="6" y="3"/>
                    </a:cxn>
                    <a:cxn ang="0">
                      <a:pos x="5" y="5"/>
                    </a:cxn>
                    <a:cxn ang="0">
                      <a:pos x="5" y="7"/>
                    </a:cxn>
                    <a:cxn ang="0">
                      <a:pos x="5" y="7"/>
                    </a:cxn>
                    <a:cxn ang="0">
                      <a:pos x="4" y="9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2" y="12"/>
                    </a:cxn>
                    <a:cxn ang="0">
                      <a:pos x="2" y="11"/>
                    </a:cxn>
                    <a:cxn ang="0">
                      <a:pos x="1" y="12"/>
                    </a:cxn>
                    <a:cxn ang="0">
                      <a:pos x="0" y="13"/>
                    </a:cxn>
                    <a:cxn ang="0">
                      <a:pos x="1" y="75"/>
                    </a:cxn>
                    <a:cxn ang="0">
                      <a:pos x="2" y="72"/>
                    </a:cxn>
                    <a:cxn ang="0">
                      <a:pos x="2" y="70"/>
                    </a:cxn>
                    <a:cxn ang="0">
                      <a:pos x="2" y="67"/>
                    </a:cxn>
                    <a:cxn ang="0">
                      <a:pos x="3" y="63"/>
                    </a:cxn>
                  </a:cxnLst>
                  <a:rect l="txL" t="txT" r="txR" b="txB"/>
                  <a:pathLst>
                    <a:path w="576" h="623">
                      <a:moveTo>
                        <a:pt x="205" y="538"/>
                      </a:moveTo>
                      <a:lnTo>
                        <a:pt x="216" y="545"/>
                      </a:lnTo>
                      <a:lnTo>
                        <a:pt x="229" y="549"/>
                      </a:lnTo>
                      <a:lnTo>
                        <a:pt x="241" y="542"/>
                      </a:lnTo>
                      <a:lnTo>
                        <a:pt x="255" y="534"/>
                      </a:lnTo>
                      <a:lnTo>
                        <a:pt x="269" y="532"/>
                      </a:lnTo>
                      <a:lnTo>
                        <a:pt x="286" y="532"/>
                      </a:lnTo>
                      <a:lnTo>
                        <a:pt x="299" y="526"/>
                      </a:lnTo>
                      <a:lnTo>
                        <a:pt x="309" y="512"/>
                      </a:lnTo>
                      <a:lnTo>
                        <a:pt x="326" y="499"/>
                      </a:lnTo>
                      <a:lnTo>
                        <a:pt x="347" y="474"/>
                      </a:lnTo>
                      <a:lnTo>
                        <a:pt x="367" y="453"/>
                      </a:lnTo>
                      <a:lnTo>
                        <a:pt x="382" y="434"/>
                      </a:lnTo>
                      <a:lnTo>
                        <a:pt x="390" y="449"/>
                      </a:lnTo>
                      <a:lnTo>
                        <a:pt x="399" y="453"/>
                      </a:lnTo>
                      <a:lnTo>
                        <a:pt x="422" y="438"/>
                      </a:lnTo>
                      <a:lnTo>
                        <a:pt x="447" y="416"/>
                      </a:lnTo>
                      <a:lnTo>
                        <a:pt x="474" y="385"/>
                      </a:lnTo>
                      <a:lnTo>
                        <a:pt x="500" y="359"/>
                      </a:lnTo>
                      <a:lnTo>
                        <a:pt x="531" y="342"/>
                      </a:lnTo>
                      <a:lnTo>
                        <a:pt x="554" y="321"/>
                      </a:lnTo>
                      <a:lnTo>
                        <a:pt x="571" y="301"/>
                      </a:lnTo>
                      <a:lnTo>
                        <a:pt x="575" y="290"/>
                      </a:lnTo>
                      <a:lnTo>
                        <a:pt x="575" y="258"/>
                      </a:lnTo>
                      <a:lnTo>
                        <a:pt x="567" y="221"/>
                      </a:lnTo>
                      <a:lnTo>
                        <a:pt x="553" y="171"/>
                      </a:lnTo>
                      <a:lnTo>
                        <a:pt x="536" y="114"/>
                      </a:lnTo>
                      <a:lnTo>
                        <a:pt x="514" y="53"/>
                      </a:lnTo>
                      <a:lnTo>
                        <a:pt x="504" y="45"/>
                      </a:lnTo>
                      <a:lnTo>
                        <a:pt x="490" y="31"/>
                      </a:lnTo>
                      <a:lnTo>
                        <a:pt x="483" y="16"/>
                      </a:lnTo>
                      <a:lnTo>
                        <a:pt x="476" y="7"/>
                      </a:lnTo>
                      <a:lnTo>
                        <a:pt x="467" y="7"/>
                      </a:lnTo>
                      <a:lnTo>
                        <a:pt x="460" y="0"/>
                      </a:lnTo>
                      <a:lnTo>
                        <a:pt x="448" y="12"/>
                      </a:lnTo>
                      <a:lnTo>
                        <a:pt x="434" y="15"/>
                      </a:lnTo>
                      <a:lnTo>
                        <a:pt x="423" y="21"/>
                      </a:lnTo>
                      <a:lnTo>
                        <a:pt x="401" y="42"/>
                      </a:lnTo>
                      <a:lnTo>
                        <a:pt x="379" y="57"/>
                      </a:lnTo>
                      <a:lnTo>
                        <a:pt x="354" y="63"/>
                      </a:lnTo>
                      <a:lnTo>
                        <a:pt x="309" y="76"/>
                      </a:lnTo>
                      <a:lnTo>
                        <a:pt x="254" y="85"/>
                      </a:lnTo>
                      <a:lnTo>
                        <a:pt x="210" y="87"/>
                      </a:lnTo>
                      <a:lnTo>
                        <a:pt x="158" y="94"/>
                      </a:lnTo>
                      <a:lnTo>
                        <a:pt x="108" y="91"/>
                      </a:lnTo>
                      <a:lnTo>
                        <a:pt x="50" y="103"/>
                      </a:lnTo>
                      <a:lnTo>
                        <a:pt x="0" y="110"/>
                      </a:lnTo>
                      <a:lnTo>
                        <a:pt x="71" y="622"/>
                      </a:lnTo>
                      <a:lnTo>
                        <a:pt x="100" y="606"/>
                      </a:lnTo>
                      <a:lnTo>
                        <a:pt x="140" y="581"/>
                      </a:lnTo>
                      <a:lnTo>
                        <a:pt x="175" y="559"/>
                      </a:lnTo>
                      <a:lnTo>
                        <a:pt x="205" y="538"/>
                      </a:lnTo>
                    </a:path>
                  </a:pathLst>
                </a:custGeom>
                <a:solidFill>
                  <a:srgbClr val="0099CC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90" name="未知"/>
                <p:cNvSpPr/>
                <p:nvPr/>
              </p:nvSpPr>
              <p:spPr>
                <a:xfrm>
                  <a:off x="36" y="10"/>
                  <a:ext cx="214" cy="107"/>
                </a:xfrm>
                <a:custGeom>
                  <a:avLst/>
                  <a:gdLst>
                    <a:gd name="txL" fmla="*/ 0 w 395"/>
                    <a:gd name="txT" fmla="*/ 0 h 145"/>
                    <a:gd name="txR" fmla="*/ 395 w 395"/>
                    <a:gd name="txB" fmla="*/ 145 h 145"/>
                  </a:gdLst>
                  <a:ahLst/>
                  <a:cxnLst>
                    <a:cxn ang="0">
                      <a:pos x="0" y="10"/>
                    </a:cxn>
                    <a:cxn ang="0">
                      <a:pos x="1" y="10"/>
                    </a:cxn>
                    <a:cxn ang="0">
                      <a:pos x="1" y="10"/>
                    </a:cxn>
                    <a:cxn ang="0">
                      <a:pos x="2" y="10"/>
                    </a:cxn>
                    <a:cxn ang="0">
                      <a:pos x="2" y="9"/>
                    </a:cxn>
                    <a:cxn ang="0">
                      <a:pos x="3" y="9"/>
                    </a:cxn>
                    <a:cxn ang="0">
                      <a:pos x="3" y="7"/>
                    </a:cxn>
                    <a:cxn ang="0">
                      <a:pos x="4" y="6"/>
                    </a:cxn>
                    <a:cxn ang="0">
                      <a:pos x="4" y="5"/>
                    </a:cxn>
                    <a:cxn ang="0">
                      <a:pos x="5" y="2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2"/>
                    </a:cxn>
                    <a:cxn ang="0">
                      <a:pos x="5" y="3"/>
                    </a:cxn>
                    <a:cxn ang="0">
                      <a:pos x="5" y="4"/>
                    </a:cxn>
                    <a:cxn ang="0">
                      <a:pos x="5" y="6"/>
                    </a:cxn>
                    <a:cxn ang="0">
                      <a:pos x="5" y="7"/>
                    </a:cxn>
                    <a:cxn ang="0">
                      <a:pos x="4" y="7"/>
                    </a:cxn>
                    <a:cxn ang="0">
                      <a:pos x="5" y="10"/>
                    </a:cxn>
                    <a:cxn ang="0">
                      <a:pos x="5" y="10"/>
                    </a:cxn>
                    <a:cxn ang="0">
                      <a:pos x="5" y="11"/>
                    </a:cxn>
                    <a:cxn ang="0">
                      <a:pos x="5" y="11"/>
                    </a:cxn>
                    <a:cxn ang="0">
                      <a:pos x="4" y="11"/>
                    </a:cxn>
                    <a:cxn ang="0">
                      <a:pos x="4" y="10"/>
                    </a:cxn>
                    <a:cxn ang="0">
                      <a:pos x="4" y="10"/>
                    </a:cxn>
                    <a:cxn ang="0">
                      <a:pos x="4" y="11"/>
                    </a:cxn>
                    <a:cxn ang="0">
                      <a:pos x="4" y="13"/>
                    </a:cxn>
                    <a:cxn ang="0">
                      <a:pos x="4" y="12"/>
                    </a:cxn>
                    <a:cxn ang="0">
                      <a:pos x="3" y="11"/>
                    </a:cxn>
                    <a:cxn ang="0">
                      <a:pos x="3" y="11"/>
                    </a:cxn>
                    <a:cxn ang="0">
                      <a:pos x="3" y="11"/>
                    </a:cxn>
                    <a:cxn ang="0">
                      <a:pos x="3" y="11"/>
                    </a:cxn>
                    <a:cxn ang="0">
                      <a:pos x="2" y="13"/>
                    </a:cxn>
                    <a:cxn ang="0">
                      <a:pos x="2" y="15"/>
                    </a:cxn>
                    <a:cxn ang="0">
                      <a:pos x="2" y="15"/>
                    </a:cxn>
                    <a:cxn ang="0">
                      <a:pos x="2" y="13"/>
                    </a:cxn>
                    <a:cxn ang="0">
                      <a:pos x="2" y="15"/>
                    </a:cxn>
                    <a:cxn ang="0">
                      <a:pos x="2" y="18"/>
                    </a:cxn>
                    <a:cxn ang="0">
                      <a:pos x="2" y="16"/>
                    </a:cxn>
                    <a:cxn ang="0">
                      <a:pos x="2" y="15"/>
                    </a:cxn>
                    <a:cxn ang="0">
                      <a:pos x="2" y="13"/>
                    </a:cxn>
                    <a:cxn ang="0">
                      <a:pos x="1" y="14"/>
                    </a:cxn>
                    <a:cxn ang="0">
                      <a:pos x="1" y="15"/>
                    </a:cxn>
                    <a:cxn ang="0">
                      <a:pos x="1" y="15"/>
                    </a:cxn>
                    <a:cxn ang="0">
                      <a:pos x="1" y="13"/>
                    </a:cxn>
                    <a:cxn ang="0">
                      <a:pos x="1" y="13"/>
                    </a:cxn>
                    <a:cxn ang="0">
                      <a:pos x="1" y="12"/>
                    </a:cxn>
                    <a:cxn ang="0">
                      <a:pos x="1" y="11"/>
                    </a:cxn>
                    <a:cxn ang="0">
                      <a:pos x="1" y="11"/>
                    </a:cxn>
                    <a:cxn ang="0">
                      <a:pos x="0" y="10"/>
                    </a:cxn>
                  </a:cxnLst>
                  <a:rect l="txL" t="txT" r="txR" b="txB"/>
                  <a:pathLst>
                    <a:path w="395" h="145">
                      <a:moveTo>
                        <a:pt x="0" y="88"/>
                      </a:moveTo>
                      <a:lnTo>
                        <a:pt x="38" y="80"/>
                      </a:lnTo>
                      <a:lnTo>
                        <a:pt x="66" y="80"/>
                      </a:lnTo>
                      <a:lnTo>
                        <a:pt x="97" y="79"/>
                      </a:lnTo>
                      <a:lnTo>
                        <a:pt x="146" y="75"/>
                      </a:lnTo>
                      <a:lnTo>
                        <a:pt x="191" y="73"/>
                      </a:lnTo>
                      <a:lnTo>
                        <a:pt x="234" y="60"/>
                      </a:lnTo>
                      <a:lnTo>
                        <a:pt x="285" y="51"/>
                      </a:lnTo>
                      <a:lnTo>
                        <a:pt x="315" y="45"/>
                      </a:lnTo>
                      <a:lnTo>
                        <a:pt x="346" y="17"/>
                      </a:lnTo>
                      <a:lnTo>
                        <a:pt x="369" y="2"/>
                      </a:lnTo>
                      <a:lnTo>
                        <a:pt x="382" y="0"/>
                      </a:lnTo>
                      <a:lnTo>
                        <a:pt x="394" y="3"/>
                      </a:lnTo>
                      <a:lnTo>
                        <a:pt x="378" y="11"/>
                      </a:lnTo>
                      <a:lnTo>
                        <a:pt x="370" y="18"/>
                      </a:lnTo>
                      <a:lnTo>
                        <a:pt x="360" y="26"/>
                      </a:lnTo>
                      <a:lnTo>
                        <a:pt x="353" y="37"/>
                      </a:lnTo>
                      <a:lnTo>
                        <a:pt x="349" y="49"/>
                      </a:lnTo>
                      <a:lnTo>
                        <a:pt x="336" y="62"/>
                      </a:lnTo>
                      <a:lnTo>
                        <a:pt x="327" y="64"/>
                      </a:lnTo>
                      <a:lnTo>
                        <a:pt x="333" y="80"/>
                      </a:lnTo>
                      <a:lnTo>
                        <a:pt x="344" y="86"/>
                      </a:lnTo>
                      <a:lnTo>
                        <a:pt x="358" y="96"/>
                      </a:lnTo>
                      <a:lnTo>
                        <a:pt x="347" y="98"/>
                      </a:lnTo>
                      <a:lnTo>
                        <a:pt x="329" y="96"/>
                      </a:lnTo>
                      <a:lnTo>
                        <a:pt x="317" y="88"/>
                      </a:lnTo>
                      <a:lnTo>
                        <a:pt x="307" y="85"/>
                      </a:lnTo>
                      <a:lnTo>
                        <a:pt x="294" y="97"/>
                      </a:lnTo>
                      <a:lnTo>
                        <a:pt x="277" y="105"/>
                      </a:lnTo>
                      <a:lnTo>
                        <a:pt x="258" y="103"/>
                      </a:lnTo>
                      <a:lnTo>
                        <a:pt x="246" y="96"/>
                      </a:lnTo>
                      <a:lnTo>
                        <a:pt x="231" y="92"/>
                      </a:lnTo>
                      <a:lnTo>
                        <a:pt x="212" y="90"/>
                      </a:lnTo>
                      <a:lnTo>
                        <a:pt x="194" y="96"/>
                      </a:lnTo>
                      <a:lnTo>
                        <a:pt x="174" y="110"/>
                      </a:lnTo>
                      <a:lnTo>
                        <a:pt x="161" y="122"/>
                      </a:lnTo>
                      <a:lnTo>
                        <a:pt x="138" y="121"/>
                      </a:lnTo>
                      <a:lnTo>
                        <a:pt x="114" y="113"/>
                      </a:lnTo>
                      <a:lnTo>
                        <a:pt x="122" y="128"/>
                      </a:lnTo>
                      <a:lnTo>
                        <a:pt x="134" y="144"/>
                      </a:lnTo>
                      <a:lnTo>
                        <a:pt x="114" y="134"/>
                      </a:lnTo>
                      <a:lnTo>
                        <a:pt x="105" y="128"/>
                      </a:lnTo>
                      <a:lnTo>
                        <a:pt x="98" y="117"/>
                      </a:lnTo>
                      <a:lnTo>
                        <a:pt x="91" y="118"/>
                      </a:lnTo>
                      <a:lnTo>
                        <a:pt x="87" y="131"/>
                      </a:lnTo>
                      <a:lnTo>
                        <a:pt x="83" y="127"/>
                      </a:lnTo>
                      <a:lnTo>
                        <a:pt x="69" y="117"/>
                      </a:lnTo>
                      <a:lnTo>
                        <a:pt x="51" y="115"/>
                      </a:lnTo>
                      <a:lnTo>
                        <a:pt x="41" y="101"/>
                      </a:lnTo>
                      <a:lnTo>
                        <a:pt x="23" y="98"/>
                      </a:lnTo>
                      <a:lnTo>
                        <a:pt x="11" y="96"/>
                      </a:lnTo>
                      <a:lnTo>
                        <a:pt x="0" y="88"/>
                      </a:lnTo>
                    </a:path>
                  </a:pathLst>
                </a:custGeom>
                <a:solidFill>
                  <a:srgbClr val="0099CC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91" name="未知"/>
                <p:cNvSpPr/>
                <p:nvPr/>
              </p:nvSpPr>
              <p:spPr>
                <a:xfrm>
                  <a:off x="187" y="247"/>
                  <a:ext cx="42" cy="104"/>
                </a:xfrm>
                <a:custGeom>
                  <a:avLst/>
                  <a:gdLst>
                    <a:gd name="txL" fmla="*/ 0 w 77"/>
                    <a:gd name="txT" fmla="*/ 0 h 140"/>
                    <a:gd name="txR" fmla="*/ 77 w 77"/>
                    <a:gd name="txB" fmla="*/ 140 h 140"/>
                  </a:gdLst>
                  <a:ahLst/>
                  <a:cxnLst>
                    <a:cxn ang="0">
                      <a:pos x="1" y="15"/>
                    </a:cxn>
                    <a:cxn ang="0">
                      <a:pos x="1" y="14"/>
                    </a:cxn>
                    <a:cxn ang="0">
                      <a:pos x="1" y="12"/>
                    </a:cxn>
                    <a:cxn ang="0">
                      <a:pos x="1" y="16"/>
                    </a:cxn>
                    <a:cxn ang="0">
                      <a:pos x="0" y="17"/>
                    </a:cxn>
                    <a:cxn ang="0">
                      <a:pos x="1" y="15"/>
                    </a:cxn>
                    <a:cxn ang="0">
                      <a:pos x="1" y="13"/>
                    </a:cxn>
                    <a:cxn ang="0">
                      <a:pos x="1" y="10"/>
                    </a:cxn>
                    <a:cxn ang="0">
                      <a:pos x="1" y="7"/>
                    </a:cxn>
                    <a:cxn ang="0">
                      <a:pos x="1" y="3"/>
                    </a:cxn>
                    <a:cxn ang="0">
                      <a:pos x="1" y="0"/>
                    </a:cxn>
                    <a:cxn ang="0">
                      <a:pos x="1" y="4"/>
                    </a:cxn>
                    <a:cxn ang="0">
                      <a:pos x="1" y="7"/>
                    </a:cxn>
                    <a:cxn ang="0">
                      <a:pos x="1" y="10"/>
                    </a:cxn>
                    <a:cxn ang="0">
                      <a:pos x="1" y="7"/>
                    </a:cxn>
                    <a:cxn ang="0">
                      <a:pos x="1" y="6"/>
                    </a:cxn>
                    <a:cxn ang="0">
                      <a:pos x="1" y="10"/>
                    </a:cxn>
                    <a:cxn ang="0">
                      <a:pos x="1" y="12"/>
                    </a:cxn>
                    <a:cxn ang="0">
                      <a:pos x="1" y="14"/>
                    </a:cxn>
                    <a:cxn ang="0">
                      <a:pos x="1" y="13"/>
                    </a:cxn>
                    <a:cxn ang="0">
                      <a:pos x="1" y="14"/>
                    </a:cxn>
                    <a:cxn ang="0">
                      <a:pos x="1" y="15"/>
                    </a:cxn>
                  </a:cxnLst>
                  <a:rect l="txL" t="txT" r="txR" b="txB"/>
                  <a:pathLst>
                    <a:path w="77" h="140">
                      <a:moveTo>
                        <a:pt x="57" y="118"/>
                      </a:moveTo>
                      <a:lnTo>
                        <a:pt x="43" y="115"/>
                      </a:lnTo>
                      <a:lnTo>
                        <a:pt x="36" y="100"/>
                      </a:lnTo>
                      <a:lnTo>
                        <a:pt x="21" y="125"/>
                      </a:lnTo>
                      <a:lnTo>
                        <a:pt x="0" y="139"/>
                      </a:lnTo>
                      <a:lnTo>
                        <a:pt x="17" y="121"/>
                      </a:lnTo>
                      <a:lnTo>
                        <a:pt x="25" y="103"/>
                      </a:lnTo>
                      <a:lnTo>
                        <a:pt x="25" y="82"/>
                      </a:lnTo>
                      <a:lnTo>
                        <a:pt x="26" y="55"/>
                      </a:lnTo>
                      <a:lnTo>
                        <a:pt x="24" y="27"/>
                      </a:lnTo>
                      <a:lnTo>
                        <a:pt x="29" y="0"/>
                      </a:lnTo>
                      <a:lnTo>
                        <a:pt x="31" y="31"/>
                      </a:lnTo>
                      <a:lnTo>
                        <a:pt x="34" y="52"/>
                      </a:lnTo>
                      <a:lnTo>
                        <a:pt x="41" y="78"/>
                      </a:lnTo>
                      <a:lnTo>
                        <a:pt x="42" y="62"/>
                      </a:lnTo>
                      <a:lnTo>
                        <a:pt x="48" y="50"/>
                      </a:lnTo>
                      <a:lnTo>
                        <a:pt x="46" y="77"/>
                      </a:lnTo>
                      <a:lnTo>
                        <a:pt x="47" y="97"/>
                      </a:lnTo>
                      <a:lnTo>
                        <a:pt x="58" y="108"/>
                      </a:lnTo>
                      <a:lnTo>
                        <a:pt x="76" y="104"/>
                      </a:lnTo>
                      <a:lnTo>
                        <a:pt x="65" y="113"/>
                      </a:lnTo>
                      <a:lnTo>
                        <a:pt x="57" y="118"/>
                      </a:lnTo>
                    </a:path>
                  </a:pathLst>
                </a:custGeom>
                <a:solidFill>
                  <a:srgbClr val="339933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92" name="未知"/>
                <p:cNvSpPr/>
                <p:nvPr/>
              </p:nvSpPr>
              <p:spPr>
                <a:xfrm>
                  <a:off x="70" y="284"/>
                  <a:ext cx="77" cy="124"/>
                </a:xfrm>
                <a:custGeom>
                  <a:avLst/>
                  <a:gdLst>
                    <a:gd name="txL" fmla="*/ 0 w 142"/>
                    <a:gd name="txT" fmla="*/ 0 h 168"/>
                    <a:gd name="txR" fmla="*/ 142 w 142"/>
                    <a:gd name="txB" fmla="*/ 168 h 168"/>
                  </a:gdLst>
                  <a:ahLst/>
                  <a:cxnLst>
                    <a:cxn ang="0">
                      <a:pos x="2" y="18"/>
                    </a:cxn>
                    <a:cxn ang="0">
                      <a:pos x="2" y="18"/>
                    </a:cxn>
                    <a:cxn ang="0">
                      <a:pos x="2" y="20"/>
                    </a:cxn>
                    <a:cxn ang="0">
                      <a:pos x="1" y="19"/>
                    </a:cxn>
                    <a:cxn ang="0">
                      <a:pos x="1" y="18"/>
                    </a:cxn>
                    <a:cxn ang="0">
                      <a:pos x="1" y="20"/>
                    </a:cxn>
                    <a:cxn ang="0">
                      <a:pos x="1" y="15"/>
                    </a:cxn>
                    <a:cxn ang="0">
                      <a:pos x="1" y="12"/>
                    </a:cxn>
                    <a:cxn ang="0">
                      <a:pos x="1" y="7"/>
                    </a:cxn>
                    <a:cxn ang="0">
                      <a:pos x="0" y="0"/>
                    </a:cxn>
                    <a:cxn ang="0">
                      <a:pos x="1" y="7"/>
                    </a:cxn>
                    <a:cxn ang="0">
                      <a:pos x="1" y="13"/>
                    </a:cxn>
                    <a:cxn ang="0">
                      <a:pos x="1" y="15"/>
                    </a:cxn>
                    <a:cxn ang="0">
                      <a:pos x="1" y="18"/>
                    </a:cxn>
                    <a:cxn ang="0">
                      <a:pos x="1" y="13"/>
                    </a:cxn>
                    <a:cxn ang="0">
                      <a:pos x="1" y="10"/>
                    </a:cxn>
                    <a:cxn ang="0">
                      <a:pos x="1" y="7"/>
                    </a:cxn>
                    <a:cxn ang="0">
                      <a:pos x="1" y="3"/>
                    </a:cxn>
                    <a:cxn ang="0">
                      <a:pos x="1" y="8"/>
                    </a:cxn>
                    <a:cxn ang="0">
                      <a:pos x="1" y="10"/>
                    </a:cxn>
                    <a:cxn ang="0">
                      <a:pos x="1" y="12"/>
                    </a:cxn>
                    <a:cxn ang="0">
                      <a:pos x="1" y="14"/>
                    </a:cxn>
                    <a:cxn ang="0">
                      <a:pos x="1" y="15"/>
                    </a:cxn>
                    <a:cxn ang="0">
                      <a:pos x="1" y="13"/>
                    </a:cxn>
                    <a:cxn ang="0">
                      <a:pos x="1" y="10"/>
                    </a:cxn>
                    <a:cxn ang="0">
                      <a:pos x="1" y="7"/>
                    </a:cxn>
                    <a:cxn ang="0">
                      <a:pos x="1" y="13"/>
                    </a:cxn>
                    <a:cxn ang="0">
                      <a:pos x="1" y="15"/>
                    </a:cxn>
                    <a:cxn ang="0">
                      <a:pos x="2" y="16"/>
                    </a:cxn>
                    <a:cxn ang="0">
                      <a:pos x="2" y="15"/>
                    </a:cxn>
                    <a:cxn ang="0">
                      <a:pos x="2" y="15"/>
                    </a:cxn>
                    <a:cxn ang="0">
                      <a:pos x="2" y="16"/>
                    </a:cxn>
                    <a:cxn ang="0">
                      <a:pos x="2" y="18"/>
                    </a:cxn>
                    <a:cxn ang="0">
                      <a:pos x="2" y="18"/>
                    </a:cxn>
                    <a:cxn ang="0">
                      <a:pos x="2" y="18"/>
                    </a:cxn>
                    <a:cxn ang="0">
                      <a:pos x="2" y="18"/>
                    </a:cxn>
                  </a:cxnLst>
                  <a:rect l="txL" t="txT" r="txR" b="txB"/>
                  <a:pathLst>
                    <a:path w="142" h="168">
                      <a:moveTo>
                        <a:pt x="118" y="156"/>
                      </a:moveTo>
                      <a:lnTo>
                        <a:pt x="107" y="158"/>
                      </a:lnTo>
                      <a:lnTo>
                        <a:pt x="98" y="166"/>
                      </a:lnTo>
                      <a:lnTo>
                        <a:pt x="84" y="161"/>
                      </a:lnTo>
                      <a:lnTo>
                        <a:pt x="76" y="154"/>
                      </a:lnTo>
                      <a:lnTo>
                        <a:pt x="59" y="167"/>
                      </a:lnTo>
                      <a:lnTo>
                        <a:pt x="51" y="125"/>
                      </a:lnTo>
                      <a:lnTo>
                        <a:pt x="33" y="96"/>
                      </a:lnTo>
                      <a:lnTo>
                        <a:pt x="19" y="56"/>
                      </a:lnTo>
                      <a:lnTo>
                        <a:pt x="0" y="0"/>
                      </a:lnTo>
                      <a:lnTo>
                        <a:pt x="25" y="55"/>
                      </a:lnTo>
                      <a:lnTo>
                        <a:pt x="49" y="104"/>
                      </a:lnTo>
                      <a:lnTo>
                        <a:pt x="64" y="123"/>
                      </a:lnTo>
                      <a:lnTo>
                        <a:pt x="90" y="151"/>
                      </a:lnTo>
                      <a:lnTo>
                        <a:pt x="65" y="111"/>
                      </a:lnTo>
                      <a:lnTo>
                        <a:pt x="53" y="87"/>
                      </a:lnTo>
                      <a:lnTo>
                        <a:pt x="38" y="58"/>
                      </a:lnTo>
                      <a:lnTo>
                        <a:pt x="34" y="27"/>
                      </a:lnTo>
                      <a:lnTo>
                        <a:pt x="45" y="67"/>
                      </a:lnTo>
                      <a:lnTo>
                        <a:pt x="53" y="81"/>
                      </a:lnTo>
                      <a:lnTo>
                        <a:pt x="64" y="96"/>
                      </a:lnTo>
                      <a:lnTo>
                        <a:pt x="75" y="116"/>
                      </a:lnTo>
                      <a:lnTo>
                        <a:pt x="89" y="130"/>
                      </a:lnTo>
                      <a:lnTo>
                        <a:pt x="91" y="113"/>
                      </a:lnTo>
                      <a:lnTo>
                        <a:pt x="90" y="85"/>
                      </a:lnTo>
                      <a:lnTo>
                        <a:pt x="89" y="64"/>
                      </a:lnTo>
                      <a:lnTo>
                        <a:pt x="96" y="107"/>
                      </a:lnTo>
                      <a:lnTo>
                        <a:pt x="96" y="133"/>
                      </a:lnTo>
                      <a:lnTo>
                        <a:pt x="103" y="134"/>
                      </a:lnTo>
                      <a:lnTo>
                        <a:pt x="109" y="120"/>
                      </a:lnTo>
                      <a:lnTo>
                        <a:pt x="119" y="125"/>
                      </a:lnTo>
                      <a:lnTo>
                        <a:pt x="124" y="134"/>
                      </a:lnTo>
                      <a:lnTo>
                        <a:pt x="133" y="143"/>
                      </a:lnTo>
                      <a:lnTo>
                        <a:pt x="141" y="147"/>
                      </a:lnTo>
                      <a:lnTo>
                        <a:pt x="131" y="155"/>
                      </a:lnTo>
                      <a:lnTo>
                        <a:pt x="118" y="156"/>
                      </a:lnTo>
                    </a:path>
                  </a:pathLst>
                </a:custGeom>
                <a:solidFill>
                  <a:srgbClr val="339933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93" name="未知"/>
                <p:cNvSpPr/>
                <p:nvPr/>
              </p:nvSpPr>
              <p:spPr>
                <a:xfrm>
                  <a:off x="275" y="54"/>
                  <a:ext cx="39" cy="170"/>
                </a:xfrm>
                <a:custGeom>
                  <a:avLst/>
                  <a:gdLst>
                    <a:gd name="txL" fmla="*/ 0 w 72"/>
                    <a:gd name="txT" fmla="*/ 0 h 231"/>
                    <a:gd name="txR" fmla="*/ 72 w 72"/>
                    <a:gd name="txB" fmla="*/ 231 h 231"/>
                  </a:gdLst>
                  <a:ahLst/>
                  <a:cxnLst>
                    <a:cxn ang="0">
                      <a:pos x="1" y="26"/>
                    </a:cxn>
                    <a:cxn ang="0">
                      <a:pos x="1" y="23"/>
                    </a:cxn>
                    <a:cxn ang="0">
                      <a:pos x="1" y="21"/>
                    </a:cxn>
                    <a:cxn ang="0">
                      <a:pos x="1" y="18"/>
                    </a:cxn>
                    <a:cxn ang="0">
                      <a:pos x="1" y="19"/>
                    </a:cxn>
                    <a:cxn ang="0">
                      <a:pos x="1" y="18"/>
                    </a:cxn>
                    <a:cxn ang="0">
                      <a:pos x="1" y="15"/>
                    </a:cxn>
                    <a:cxn ang="0">
                      <a:pos x="1" y="11"/>
                    </a:cxn>
                    <a:cxn ang="0">
                      <a:pos x="1" y="7"/>
                    </a:cxn>
                    <a:cxn ang="0">
                      <a:pos x="1" y="3"/>
                    </a:cxn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1" y="2"/>
                    </a:cxn>
                    <a:cxn ang="0">
                      <a:pos x="1" y="4"/>
                    </a:cxn>
                    <a:cxn ang="0">
                      <a:pos x="1" y="7"/>
                    </a:cxn>
                    <a:cxn ang="0">
                      <a:pos x="1" y="10"/>
                    </a:cxn>
                    <a:cxn ang="0">
                      <a:pos x="1" y="13"/>
                    </a:cxn>
                    <a:cxn ang="0">
                      <a:pos x="1" y="15"/>
                    </a:cxn>
                    <a:cxn ang="0">
                      <a:pos x="1" y="18"/>
                    </a:cxn>
                    <a:cxn ang="0">
                      <a:pos x="1" y="19"/>
                    </a:cxn>
                    <a:cxn ang="0">
                      <a:pos x="1" y="19"/>
                    </a:cxn>
                    <a:cxn ang="0">
                      <a:pos x="1" y="19"/>
                    </a:cxn>
                    <a:cxn ang="0">
                      <a:pos x="1" y="21"/>
                    </a:cxn>
                    <a:cxn ang="0">
                      <a:pos x="1" y="23"/>
                    </a:cxn>
                    <a:cxn ang="0">
                      <a:pos x="1" y="25"/>
                    </a:cxn>
                    <a:cxn ang="0">
                      <a:pos x="1" y="26"/>
                    </a:cxn>
                    <a:cxn ang="0">
                      <a:pos x="1" y="26"/>
                    </a:cxn>
                  </a:cxnLst>
                  <a:rect l="txL" t="txT" r="txR" b="txB"/>
                  <a:pathLst>
                    <a:path w="72" h="231">
                      <a:moveTo>
                        <a:pt x="68" y="218"/>
                      </a:moveTo>
                      <a:lnTo>
                        <a:pt x="71" y="196"/>
                      </a:lnTo>
                      <a:lnTo>
                        <a:pt x="67" y="174"/>
                      </a:lnTo>
                      <a:lnTo>
                        <a:pt x="59" y="153"/>
                      </a:lnTo>
                      <a:lnTo>
                        <a:pt x="53" y="161"/>
                      </a:lnTo>
                      <a:lnTo>
                        <a:pt x="47" y="146"/>
                      </a:lnTo>
                      <a:lnTo>
                        <a:pt x="41" y="125"/>
                      </a:lnTo>
                      <a:lnTo>
                        <a:pt x="35" y="99"/>
                      </a:lnTo>
                      <a:lnTo>
                        <a:pt x="25" y="64"/>
                      </a:lnTo>
                      <a:lnTo>
                        <a:pt x="15" y="23"/>
                      </a:lnTo>
                      <a:lnTo>
                        <a:pt x="8" y="6"/>
                      </a:lnTo>
                      <a:lnTo>
                        <a:pt x="0" y="0"/>
                      </a:lnTo>
                      <a:lnTo>
                        <a:pt x="10" y="17"/>
                      </a:lnTo>
                      <a:lnTo>
                        <a:pt x="13" y="38"/>
                      </a:lnTo>
                      <a:lnTo>
                        <a:pt x="20" y="59"/>
                      </a:lnTo>
                      <a:lnTo>
                        <a:pt x="23" y="86"/>
                      </a:lnTo>
                      <a:lnTo>
                        <a:pt x="31" y="111"/>
                      </a:lnTo>
                      <a:lnTo>
                        <a:pt x="37" y="130"/>
                      </a:lnTo>
                      <a:lnTo>
                        <a:pt x="44" y="151"/>
                      </a:lnTo>
                      <a:lnTo>
                        <a:pt x="38" y="163"/>
                      </a:lnTo>
                      <a:lnTo>
                        <a:pt x="45" y="162"/>
                      </a:lnTo>
                      <a:lnTo>
                        <a:pt x="54" y="167"/>
                      </a:lnTo>
                      <a:lnTo>
                        <a:pt x="59" y="176"/>
                      </a:lnTo>
                      <a:lnTo>
                        <a:pt x="64" y="191"/>
                      </a:lnTo>
                      <a:lnTo>
                        <a:pt x="65" y="213"/>
                      </a:lnTo>
                      <a:lnTo>
                        <a:pt x="56" y="230"/>
                      </a:lnTo>
                      <a:lnTo>
                        <a:pt x="68" y="218"/>
                      </a:lnTo>
                    </a:path>
                  </a:pathLst>
                </a:custGeom>
                <a:solidFill>
                  <a:srgbClr val="339933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94" name="未知"/>
                <p:cNvSpPr/>
                <p:nvPr/>
              </p:nvSpPr>
              <p:spPr>
                <a:xfrm>
                  <a:off x="254" y="2"/>
                  <a:ext cx="21" cy="41"/>
                </a:xfrm>
                <a:custGeom>
                  <a:avLst/>
                  <a:gdLst>
                    <a:gd name="txL" fmla="*/ 0 w 40"/>
                    <a:gd name="txT" fmla="*/ 0 h 55"/>
                    <a:gd name="txR" fmla="*/ 40 w 40"/>
                    <a:gd name="txB" fmla="*/ 55 h 55"/>
                  </a:gdLst>
                  <a:ahLst/>
                  <a:cxnLst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1" y="7"/>
                    </a:cxn>
                    <a:cxn ang="0">
                      <a:pos x="1" y="5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1" y="3"/>
                    </a:cxn>
                    <a:cxn ang="0">
                      <a:pos x="0" y="1"/>
                    </a:cxn>
                  </a:cxnLst>
                  <a:rect l="txL" t="txT" r="txR" b="txB"/>
                  <a:pathLst>
                    <a:path w="40" h="55">
                      <a:moveTo>
                        <a:pt x="0" y="11"/>
                      </a:moveTo>
                      <a:lnTo>
                        <a:pt x="4" y="0"/>
                      </a:lnTo>
                      <a:lnTo>
                        <a:pt x="6" y="10"/>
                      </a:lnTo>
                      <a:lnTo>
                        <a:pt x="13" y="20"/>
                      </a:lnTo>
                      <a:lnTo>
                        <a:pt x="19" y="30"/>
                      </a:lnTo>
                      <a:lnTo>
                        <a:pt x="26" y="33"/>
                      </a:lnTo>
                      <a:lnTo>
                        <a:pt x="39" y="54"/>
                      </a:lnTo>
                      <a:lnTo>
                        <a:pt x="28" y="38"/>
                      </a:lnTo>
                      <a:lnTo>
                        <a:pt x="22" y="35"/>
                      </a:lnTo>
                      <a:lnTo>
                        <a:pt x="12" y="31"/>
                      </a:lnTo>
                      <a:lnTo>
                        <a:pt x="4" y="21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4362B1">
                    <a:alpha val="100000"/>
                  </a:srgbClr>
                </a:solidFill>
                <a:ln w="9525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grpSp>
        <p:nvGrpSpPr>
          <p:cNvPr id="20" name="Group 95"/>
          <p:cNvGrpSpPr/>
          <p:nvPr/>
        </p:nvGrpSpPr>
        <p:grpSpPr>
          <a:xfrm>
            <a:off x="6643688" y="4983163"/>
            <a:ext cx="287337" cy="142875"/>
            <a:chOff x="4105" y="2251"/>
            <a:chExt cx="181" cy="90"/>
          </a:xfrm>
        </p:grpSpPr>
        <p:sp>
          <p:nvSpPr>
            <p:cNvPr id="2083" name="Line 93"/>
            <p:cNvSpPr/>
            <p:nvPr/>
          </p:nvSpPr>
          <p:spPr>
            <a:xfrm flipV="1">
              <a:off x="4105" y="2251"/>
              <a:ext cx="90" cy="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4" name="Line 94"/>
            <p:cNvSpPr/>
            <p:nvPr/>
          </p:nvSpPr>
          <p:spPr>
            <a:xfrm>
              <a:off x="4195" y="2251"/>
              <a:ext cx="91" cy="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" name="Group 112"/>
          <p:cNvGrpSpPr/>
          <p:nvPr/>
        </p:nvGrpSpPr>
        <p:grpSpPr>
          <a:xfrm>
            <a:off x="395288" y="5013325"/>
            <a:ext cx="4624387" cy="1166813"/>
            <a:chOff x="703" y="2931"/>
            <a:chExt cx="2913" cy="735"/>
          </a:xfrm>
        </p:grpSpPr>
        <p:sp>
          <p:nvSpPr>
            <p:cNvPr id="2079" name="Text Box 98"/>
            <p:cNvSpPr txBox="1"/>
            <p:nvPr/>
          </p:nvSpPr>
          <p:spPr>
            <a:xfrm>
              <a:off x="839" y="3339"/>
              <a:ext cx="208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力矩的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方向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沿转轴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80" name="Group 104"/>
            <p:cNvGrpSpPr/>
            <p:nvPr/>
          </p:nvGrpSpPr>
          <p:grpSpPr>
            <a:xfrm>
              <a:off x="793" y="2931"/>
              <a:ext cx="2823" cy="327"/>
              <a:chOff x="521" y="2795"/>
              <a:chExt cx="2823" cy="327"/>
            </a:xfrm>
          </p:grpSpPr>
          <p:sp>
            <p:nvSpPr>
              <p:cNvPr id="2082" name="Text Box 96"/>
              <p:cNvSpPr txBox="1"/>
              <p:nvPr/>
            </p:nvSpPr>
            <p:spPr>
              <a:xfrm>
                <a:off x="521" y="2795"/>
                <a:ext cx="158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力矩的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大小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：</a:t>
                </a:r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051" name="Object 100"/>
              <p:cNvGraphicFramePr>
                <a:graphicFrameLocks noChangeAspect="1"/>
              </p:cNvGraphicFramePr>
              <p:nvPr/>
            </p:nvGraphicFramePr>
            <p:xfrm>
              <a:off x="1837" y="2795"/>
              <a:ext cx="1507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27" imgW="824865" imgH="177800" progId="Equation.3">
                      <p:embed/>
                    </p:oleObj>
                  </mc:Choice>
                  <mc:Fallback>
                    <p:oleObj name="" r:id="rId27" imgW="824865" imgH="17780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837" y="2795"/>
                            <a:ext cx="1507" cy="3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81" name="AutoShape 110"/>
            <p:cNvSpPr/>
            <p:nvPr/>
          </p:nvSpPr>
          <p:spPr>
            <a:xfrm>
              <a:off x="703" y="3067"/>
              <a:ext cx="45" cy="545"/>
            </a:xfrm>
            <a:prstGeom prst="leftBrace">
              <a:avLst>
                <a:gd name="adj1" fmla="val 100925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81" name="Text Box 106"/>
          <p:cNvSpPr txBox="1">
            <a:spLocks noChangeArrowheads="1"/>
          </p:cNvSpPr>
          <p:nvPr/>
        </p:nvSpPr>
        <p:spPr bwMode="auto">
          <a:xfrm>
            <a:off x="2484438" y="6092825"/>
            <a:ext cx="32464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单位：牛顿米</a:t>
            </a:r>
            <a:endParaRPr kumimoji="1" lang="zh-CN" altLang="en-US" sz="2800" b="1" kern="1200" cap="none" spc="0" normalizeH="0" baseline="0" noProof="0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5" name="Text Box 2"/>
          <p:cNvSpPr txBox="1"/>
          <p:nvPr/>
        </p:nvSpPr>
        <p:spPr>
          <a:xfrm>
            <a:off x="684213" y="1196975"/>
            <a:ext cx="38877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如令              ，可得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611188" y="1998663"/>
          <a:ext cx="3960812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" imgW="1295400" imgH="431800" progId="Equation.3">
                  <p:embed/>
                </p:oleObj>
              </mc:Choice>
              <mc:Fallback>
                <p:oleObj name="" r:id="rId1" imgW="1295400" imgH="4318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998663"/>
                        <a:ext cx="3960812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/>
          <p:nvPr/>
        </p:nvSpPr>
        <p:spPr>
          <a:xfrm>
            <a:off x="500063" y="3573463"/>
            <a:ext cx="8175625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由静止出发作匀加速直线运动，下落的速率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476375" y="4797425"/>
          <a:ext cx="58737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" imgW="3721100" imgH="838200" progId="Equation.3">
                  <p:embed/>
                </p:oleObj>
              </mc:Choice>
              <mc:Fallback>
                <p:oleObj name="" r:id="rId3" imgW="3721100" imgH="8382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4797425"/>
                        <a:ext cx="5873750" cy="1266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/>
          <p:cNvGraphicFramePr>
            <a:graphicFrameLocks noChangeAspect="1"/>
          </p:cNvGraphicFramePr>
          <p:nvPr/>
        </p:nvGraphicFramePr>
        <p:xfrm>
          <a:off x="1600200" y="1119188"/>
          <a:ext cx="13985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5" imgW="457200" imgH="228600" progId="Equation.3">
                  <p:embed/>
                </p:oleObj>
              </mc:Choice>
              <mc:Fallback>
                <p:oleObj name="" r:id="rId5" imgW="457200" imgH="2286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1119188"/>
                        <a:ext cx="1398588" cy="700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7"/>
          <p:cNvGraphicFramePr>
            <a:graphicFrameLocks noChangeAspect="1"/>
          </p:cNvGraphicFramePr>
          <p:nvPr/>
        </p:nvGraphicFramePr>
        <p:xfrm>
          <a:off x="4792663" y="1052513"/>
          <a:ext cx="34226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7" imgW="1397000" imgH="431800" progId="Equation.3">
                  <p:embed/>
                </p:oleObj>
              </mc:Choice>
              <mc:Fallback>
                <p:oleObj name="" r:id="rId7" imgW="1397000" imgH="4318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2663" y="1052513"/>
                        <a:ext cx="3422650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8"/>
          <p:cNvGraphicFramePr>
            <a:graphicFrameLocks noChangeAspect="1"/>
          </p:cNvGraphicFramePr>
          <p:nvPr/>
        </p:nvGraphicFramePr>
        <p:xfrm>
          <a:off x="4792663" y="2100263"/>
          <a:ext cx="374808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1459865" imgH="431800" progId="Equation.3">
                  <p:embed/>
                </p:oleObj>
              </mc:Choice>
              <mc:Fallback>
                <p:oleObj name="" r:id="rId9" imgW="1459865" imgH="4318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92663" y="2100263"/>
                        <a:ext cx="3748087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/>
          <p:nvPr/>
        </p:nvSpPr>
        <p:spPr>
          <a:xfrm>
            <a:off x="4716463" y="1160463"/>
            <a:ext cx="3892550" cy="2092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678" name="Group 2"/>
          <p:cNvGrpSpPr/>
          <p:nvPr/>
        </p:nvGrpSpPr>
        <p:grpSpPr>
          <a:xfrm>
            <a:off x="900113" y="836613"/>
            <a:ext cx="8378825" cy="5541962"/>
            <a:chOff x="96" y="445"/>
            <a:chExt cx="5676" cy="3491"/>
          </a:xfrm>
        </p:grpSpPr>
        <p:sp>
          <p:nvSpPr>
            <p:cNvPr id="28679" name="Text Box 3"/>
            <p:cNvSpPr txBox="1"/>
            <p:nvPr/>
          </p:nvSpPr>
          <p:spPr>
            <a:xfrm>
              <a:off x="96" y="445"/>
              <a:ext cx="567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问：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8680" name="Group 6"/>
            <p:cNvGrpSpPr/>
            <p:nvPr/>
          </p:nvGrpSpPr>
          <p:grpSpPr>
            <a:xfrm>
              <a:off x="398" y="577"/>
              <a:ext cx="4478" cy="967"/>
              <a:chOff x="398" y="577"/>
              <a:chExt cx="4478" cy="967"/>
            </a:xfrm>
          </p:grpSpPr>
          <p:sp>
            <p:nvSpPr>
              <p:cNvPr id="28696" name="Text Box 7"/>
              <p:cNvSpPr txBox="1"/>
              <p:nvPr/>
            </p:nvSpPr>
            <p:spPr>
              <a:xfrm>
                <a:off x="398" y="1214"/>
                <a:ext cx="3809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zh-CN" altLang="en-US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       再求线加速度及绳的张力</a:t>
                </a:r>
                <a:r>
                  <a:rPr lang="en-US" altLang="zh-CN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. </a:t>
                </a:r>
                <a:endPara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7" name="Text Box 8"/>
              <p:cNvSpPr txBox="1"/>
              <p:nvPr/>
            </p:nvSpPr>
            <p:spPr>
              <a:xfrm>
                <a:off x="483" y="577"/>
                <a:ext cx="4393" cy="6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zh-CN" altLang="en-US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）若滑轮与轴承间的摩擦力不能忽略，并设它们间的摩擦力矩为</a:t>
                </a:r>
                <a:endPara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8677" name="Object 8"/>
              <p:cNvGraphicFramePr>
                <a:graphicFrameLocks noChangeAspect="1"/>
              </p:cNvGraphicFramePr>
              <p:nvPr/>
            </p:nvGraphicFramePr>
            <p:xfrm>
              <a:off x="3364" y="899"/>
              <a:ext cx="336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" name="" r:id="rId1" imgW="444500" imgH="368300" progId="Equation.3">
                      <p:embed/>
                    </p:oleObj>
                  </mc:Choice>
                  <mc:Fallback>
                    <p:oleObj name="" r:id="rId1" imgW="444500" imgH="368300" progId="Equation.3">
                      <p:embed/>
                      <p:pic>
                        <p:nvPicPr>
                          <p:cNvPr id="0" name="图片 320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364" y="899"/>
                            <a:ext cx="336" cy="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681" name="Group 12"/>
            <p:cNvGrpSpPr/>
            <p:nvPr/>
          </p:nvGrpSpPr>
          <p:grpSpPr>
            <a:xfrm>
              <a:off x="240" y="2160"/>
              <a:ext cx="3072" cy="1776"/>
              <a:chOff x="240" y="2160"/>
              <a:chExt cx="3072" cy="1776"/>
            </a:xfrm>
          </p:grpSpPr>
          <p:sp>
            <p:nvSpPr>
              <p:cNvPr id="28682" name="Rectangle 13"/>
              <p:cNvSpPr/>
              <p:nvPr/>
            </p:nvSpPr>
            <p:spPr>
              <a:xfrm>
                <a:off x="240" y="2160"/>
                <a:ext cx="3072" cy="1776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8683" name="Line 14"/>
              <p:cNvSpPr/>
              <p:nvPr/>
            </p:nvSpPr>
            <p:spPr>
              <a:xfrm>
                <a:off x="2543" y="2627"/>
                <a:ext cx="0" cy="78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4" name="Line 15"/>
              <p:cNvSpPr/>
              <p:nvPr/>
            </p:nvSpPr>
            <p:spPr>
              <a:xfrm>
                <a:off x="479" y="2712"/>
                <a:ext cx="182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5" name="Line 16"/>
              <p:cNvSpPr/>
              <p:nvPr/>
            </p:nvSpPr>
            <p:spPr>
              <a:xfrm>
                <a:off x="2303" y="2712"/>
                <a:ext cx="0" cy="117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6" name="Rectangle 17" descr="粉色砂纸"/>
              <p:cNvSpPr/>
              <p:nvPr/>
            </p:nvSpPr>
            <p:spPr>
              <a:xfrm>
                <a:off x="671" y="2300"/>
                <a:ext cx="432" cy="396"/>
              </a:xfrm>
              <a:prstGeom prst="rect">
                <a:avLst/>
              </a:prstGeom>
              <a:blipFill rotWithShape="0">
                <a:blip r:embed="rId3"/>
              </a:blip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8687" name="Rectangle 18" descr="信纸"/>
              <p:cNvSpPr/>
              <p:nvPr/>
            </p:nvSpPr>
            <p:spPr>
              <a:xfrm>
                <a:off x="2303" y="3413"/>
                <a:ext cx="432" cy="383"/>
              </a:xfrm>
              <a:prstGeom prst="rect">
                <a:avLst/>
              </a:prstGeom>
              <a:blipFill rotWithShape="0">
                <a:blip r:embed="rId4"/>
              </a:blip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8688" name="Line 19"/>
              <p:cNvSpPr/>
              <p:nvPr/>
            </p:nvSpPr>
            <p:spPr>
              <a:xfrm>
                <a:off x="1103" y="2487"/>
                <a:ext cx="13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9" name="Oval 20" descr="花束"/>
              <p:cNvSpPr/>
              <p:nvPr/>
            </p:nvSpPr>
            <p:spPr>
              <a:xfrm flipV="1">
                <a:off x="2267" y="2491"/>
                <a:ext cx="276" cy="265"/>
              </a:xfrm>
              <a:prstGeom prst="ellipse">
                <a:avLst/>
              </a:prstGeom>
              <a:blipFill rotWithShape="0">
                <a:blip r:embed="rId5"/>
              </a:blip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8690" name="AutoShape 21"/>
              <p:cNvSpPr/>
              <p:nvPr/>
            </p:nvSpPr>
            <p:spPr>
              <a:xfrm rot="2940000">
                <a:off x="2329" y="2594"/>
                <a:ext cx="57" cy="179"/>
              </a:xfrm>
              <a:prstGeom prst="roundRect">
                <a:avLst>
                  <a:gd name="adj" fmla="val 16667"/>
                </a:avLst>
              </a:prstGeom>
              <a:solidFill>
                <a:srgbClr val="CCCC00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8691" name="Text Box 22"/>
              <p:cNvSpPr txBox="1"/>
              <p:nvPr/>
            </p:nvSpPr>
            <p:spPr>
              <a:xfrm>
                <a:off x="336" y="2332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 dirty="0">
                    <a:latin typeface="Times New Roman" panose="02020603050405020304" pitchFamily="18" charset="0"/>
                  </a:rPr>
                  <a:t>A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2" name="Text Box 23"/>
              <p:cNvSpPr txBox="1"/>
              <p:nvPr/>
            </p:nvSpPr>
            <p:spPr>
              <a:xfrm>
                <a:off x="2711" y="3439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 dirty="0">
                    <a:latin typeface="Times New Roman" panose="02020603050405020304" pitchFamily="18" charset="0"/>
                  </a:rPr>
                  <a:t>B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3" name="Text Box 24"/>
              <p:cNvSpPr txBox="1"/>
              <p:nvPr/>
            </p:nvSpPr>
            <p:spPr>
              <a:xfrm>
                <a:off x="2207" y="2239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 dirty="0">
                    <a:latin typeface="Times New Roman" panose="02020603050405020304" pitchFamily="18" charset="0"/>
                  </a:rPr>
                  <a:t>C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8674" name="Object 5"/>
              <p:cNvGraphicFramePr>
                <a:graphicFrameLocks noChangeAspect="1"/>
              </p:cNvGraphicFramePr>
              <p:nvPr/>
            </p:nvGraphicFramePr>
            <p:xfrm>
              <a:off x="743" y="2300"/>
              <a:ext cx="408" cy="3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8" name="" r:id="rId6" imgW="228600" imgH="215900" progId="Equation.3">
                      <p:embed/>
                    </p:oleObj>
                  </mc:Choice>
                  <mc:Fallback>
                    <p:oleObj name="" r:id="rId6" imgW="228600" imgH="215900" progId="Equation.3">
                      <p:embed/>
                      <p:pic>
                        <p:nvPicPr>
                          <p:cNvPr id="0" name="图片 3217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743" y="2300"/>
                            <a:ext cx="408" cy="3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75" name="Object 6" descr="花岗岩"/>
              <p:cNvGraphicFramePr>
                <a:graphicFrameLocks noChangeAspect="1"/>
              </p:cNvGraphicFramePr>
              <p:nvPr/>
            </p:nvGraphicFramePr>
            <p:xfrm>
              <a:off x="2303" y="3375"/>
              <a:ext cx="432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0" name="" r:id="rId8" imgW="215900" imgH="215900" progId="Equation.3">
                      <p:embed/>
                    </p:oleObj>
                  </mc:Choice>
                  <mc:Fallback>
                    <p:oleObj name="" r:id="rId8" imgW="215900" imgH="215900" progId="Equation.3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303" y="3375"/>
                            <a:ext cx="432" cy="4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76" name="Object 7"/>
              <p:cNvGraphicFramePr>
                <a:graphicFrameLocks noChangeAspect="1"/>
              </p:cNvGraphicFramePr>
              <p:nvPr/>
            </p:nvGraphicFramePr>
            <p:xfrm>
              <a:off x="2591" y="2409"/>
              <a:ext cx="385" cy="3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2" name="" r:id="rId10" imgW="215900" imgH="228600" progId="Equation.3">
                      <p:embed/>
                    </p:oleObj>
                  </mc:Choice>
                  <mc:Fallback>
                    <p:oleObj name="" r:id="rId10" imgW="215900" imgH="228600" progId="Equation.3">
                      <p:embed/>
                      <p:pic>
                        <p:nvPicPr>
                          <p:cNvPr id="0" name="图片 3221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591" y="2409"/>
                            <a:ext cx="385" cy="3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94" name="Line 28"/>
              <p:cNvSpPr/>
              <p:nvPr/>
            </p:nvSpPr>
            <p:spPr>
              <a:xfrm>
                <a:off x="1103" y="2487"/>
                <a:ext cx="480" cy="0"/>
              </a:xfrm>
              <a:prstGeom prst="line">
                <a:avLst/>
              </a:prstGeom>
              <a:ln w="31750" cap="flat" cmpd="sng">
                <a:solidFill>
                  <a:srgbClr val="CC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8695" name="Line 29"/>
              <p:cNvSpPr/>
              <p:nvPr/>
            </p:nvSpPr>
            <p:spPr>
              <a:xfrm flipV="1">
                <a:off x="2543" y="2993"/>
                <a:ext cx="0" cy="420"/>
              </a:xfrm>
              <a:prstGeom prst="line">
                <a:avLst/>
              </a:prstGeom>
              <a:ln w="31750" cap="flat" cmpd="sng">
                <a:solidFill>
                  <a:srgbClr val="996633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14" name="Group 2"/>
          <p:cNvGrpSpPr/>
          <p:nvPr/>
        </p:nvGrpSpPr>
        <p:grpSpPr>
          <a:xfrm>
            <a:off x="304800" y="762000"/>
            <a:ext cx="4953000" cy="1127125"/>
            <a:chOff x="288" y="480"/>
            <a:chExt cx="3120" cy="710"/>
          </a:xfrm>
        </p:grpSpPr>
        <p:sp>
          <p:nvSpPr>
            <p:cNvPr id="29735" name="Text Box 3"/>
            <p:cNvSpPr txBox="1"/>
            <p:nvPr/>
          </p:nvSpPr>
          <p:spPr>
            <a:xfrm>
              <a:off x="288" y="480"/>
              <a:ext cx="3120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（</a:t>
              </a:r>
              <a:r>
                <a:rPr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考虑滑轮与轴承间的摩擦力矩       ，转动定律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13" name="Object 17"/>
            <p:cNvGraphicFramePr>
              <a:graphicFrameLocks noChangeAspect="1"/>
            </p:cNvGraphicFramePr>
            <p:nvPr/>
          </p:nvGraphicFramePr>
          <p:xfrm>
            <a:off x="1248" y="836"/>
            <a:ext cx="3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" imgW="241300" imgH="215900" progId="Equation.3">
                    <p:embed/>
                  </p:oleObj>
                </mc:Choice>
                <mc:Fallback>
                  <p:oleObj name="" r:id="rId1" imgW="241300" imgH="215900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48" y="836"/>
                          <a:ext cx="3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493" name="Text Box 5"/>
          <p:cNvSpPr txBox="1"/>
          <p:nvPr/>
        </p:nvSpPr>
        <p:spPr>
          <a:xfrm>
            <a:off x="457200" y="274320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结合（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）中其它方程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6" name="Rectangle 6"/>
          <p:cNvSpPr/>
          <p:nvPr/>
        </p:nvSpPr>
        <p:spPr>
          <a:xfrm>
            <a:off x="5562600" y="838200"/>
            <a:ext cx="3048000" cy="54864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609600" y="3429000"/>
            <a:ext cx="4476750" cy="2938463"/>
            <a:chOff x="384" y="2160"/>
            <a:chExt cx="2820" cy="1851"/>
          </a:xfrm>
        </p:grpSpPr>
        <p:graphicFrame>
          <p:nvGraphicFramePr>
            <p:cNvPr id="29709" name="Object 13"/>
            <p:cNvGraphicFramePr>
              <a:graphicFrameLocks noChangeAspect="1"/>
            </p:cNvGraphicFramePr>
            <p:nvPr/>
          </p:nvGraphicFramePr>
          <p:xfrm>
            <a:off x="635" y="3217"/>
            <a:ext cx="2569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3" imgW="1447165" imgH="215900" progId="Equation.3">
                    <p:embed/>
                  </p:oleObj>
                </mc:Choice>
                <mc:Fallback>
                  <p:oleObj name="" r:id="rId3" imgW="1447165" imgH="215900" progId="Equation.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5" y="3217"/>
                          <a:ext cx="2569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14"/>
            <p:cNvGraphicFramePr>
              <a:graphicFrameLocks noChangeAspect="1"/>
            </p:cNvGraphicFramePr>
            <p:nvPr/>
          </p:nvGraphicFramePr>
          <p:xfrm>
            <a:off x="672" y="2160"/>
            <a:ext cx="1257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5" imgW="660400" imgH="215900" progId="Equation.3">
                    <p:embed/>
                  </p:oleObj>
                </mc:Choice>
                <mc:Fallback>
                  <p:oleObj name="" r:id="rId5" imgW="660400" imgH="215900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2" y="2160"/>
                          <a:ext cx="1257" cy="4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672" y="2674"/>
            <a:ext cx="186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7" imgW="1066165" imgH="215900" progId="Equation.3">
                    <p:embed/>
                  </p:oleObj>
                </mc:Choice>
                <mc:Fallback>
                  <p:oleObj name="" r:id="rId7" imgW="1066165" imgH="21590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2" y="2674"/>
                          <a:ext cx="1863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16"/>
            <p:cNvGraphicFramePr>
              <a:graphicFrameLocks noChangeAspect="1"/>
            </p:cNvGraphicFramePr>
            <p:nvPr/>
          </p:nvGraphicFramePr>
          <p:xfrm>
            <a:off x="672" y="3682"/>
            <a:ext cx="91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9" imgW="494665" imgH="177800" progId="Equation.3">
                    <p:embed/>
                  </p:oleObj>
                </mc:Choice>
                <mc:Fallback>
                  <p:oleObj name="" r:id="rId9" imgW="494665" imgH="177800" progId="Equation.3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2" y="3682"/>
                          <a:ext cx="912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4" name="AutoShape 12"/>
            <p:cNvSpPr/>
            <p:nvPr/>
          </p:nvSpPr>
          <p:spPr>
            <a:xfrm>
              <a:off x="384" y="2283"/>
              <a:ext cx="288" cy="1680"/>
            </a:xfrm>
            <a:prstGeom prst="leftBrace">
              <a:avLst>
                <a:gd name="adj1" fmla="val 48611"/>
                <a:gd name="adj2" fmla="val 50000"/>
              </a:avLst>
            </a:pr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graphicFrame>
        <p:nvGraphicFramePr>
          <p:cNvPr id="63501" name="Object 2"/>
          <p:cNvGraphicFramePr>
            <a:graphicFrameLocks noChangeAspect="1"/>
          </p:cNvGraphicFramePr>
          <p:nvPr/>
        </p:nvGraphicFramePr>
        <p:xfrm>
          <a:off x="895350" y="2052638"/>
          <a:ext cx="41910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1" imgW="2832100" imgH="368300" progId="Equation.3">
                  <p:embed/>
                </p:oleObj>
              </mc:Choice>
              <mc:Fallback>
                <p:oleObj name="" r:id="rId11" imgW="2832100" imgH="3683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5350" y="2052638"/>
                        <a:ext cx="419100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8" name="Group 14"/>
          <p:cNvGrpSpPr/>
          <p:nvPr/>
        </p:nvGrpSpPr>
        <p:grpSpPr>
          <a:xfrm>
            <a:off x="5715000" y="3482975"/>
            <a:ext cx="1020763" cy="2765425"/>
            <a:chOff x="3696" y="2016"/>
            <a:chExt cx="643" cy="1742"/>
          </a:xfrm>
        </p:grpSpPr>
        <p:sp>
          <p:nvSpPr>
            <p:cNvPr id="29731" name="Rectangle 15" descr="信纸"/>
            <p:cNvSpPr/>
            <p:nvPr/>
          </p:nvSpPr>
          <p:spPr>
            <a:xfrm>
              <a:off x="3867" y="2807"/>
              <a:ext cx="432" cy="393"/>
            </a:xfrm>
            <a:prstGeom prst="rect">
              <a:avLst/>
            </a:prstGeom>
            <a:blipFill rotWithShape="0">
              <a:blip r:embed="rId13"/>
            </a:blipFill>
            <a:ln w="28575" cap="flat" cmpd="sng">
              <a:solidFill>
                <a:srgbClr val="9966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9732" name="Line 16"/>
            <p:cNvSpPr/>
            <p:nvPr/>
          </p:nvSpPr>
          <p:spPr>
            <a:xfrm flipV="1">
              <a:off x="4059" y="2375"/>
              <a:ext cx="0" cy="432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9733" name="Line 17"/>
            <p:cNvSpPr/>
            <p:nvPr/>
          </p:nvSpPr>
          <p:spPr>
            <a:xfrm>
              <a:off x="4059" y="3143"/>
              <a:ext cx="0" cy="528"/>
            </a:xfrm>
            <a:prstGeom prst="line">
              <a:avLst/>
            </a:prstGeom>
            <a:ln w="31750" cap="flat" cmpd="sng">
              <a:solidFill>
                <a:srgbClr val="33CC33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9706" name="Object 10"/>
            <p:cNvGraphicFramePr>
              <a:graphicFrameLocks noChangeAspect="1"/>
            </p:cNvGraphicFramePr>
            <p:nvPr/>
          </p:nvGraphicFramePr>
          <p:xfrm>
            <a:off x="3888" y="2016"/>
            <a:ext cx="451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14" imgW="241300" imgH="228600" progId="Equation.3">
                    <p:embed/>
                  </p:oleObj>
                </mc:Choice>
                <mc:Fallback>
                  <p:oleObj name="" r:id="rId14" imgW="241300" imgH="2286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888" y="2016"/>
                          <a:ext cx="451" cy="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7" name="Object 11"/>
            <p:cNvGraphicFramePr>
              <a:graphicFrameLocks noChangeAspect="1"/>
            </p:cNvGraphicFramePr>
            <p:nvPr/>
          </p:nvGraphicFramePr>
          <p:xfrm>
            <a:off x="3696" y="3360"/>
            <a:ext cx="33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16" imgW="190500" imgH="228600" progId="Equation.3">
                    <p:embed/>
                  </p:oleObj>
                </mc:Choice>
                <mc:Fallback>
                  <p:oleObj name="" r:id="rId16" imgW="190500" imgH="2286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696" y="3360"/>
                          <a:ext cx="332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12"/>
            <p:cNvGraphicFramePr>
              <a:graphicFrameLocks noChangeAspect="1"/>
            </p:cNvGraphicFramePr>
            <p:nvPr/>
          </p:nvGraphicFramePr>
          <p:xfrm>
            <a:off x="3915" y="2807"/>
            <a:ext cx="38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18" imgW="215900" imgH="215900" progId="Equation.3">
                    <p:embed/>
                  </p:oleObj>
                </mc:Choice>
                <mc:Fallback>
                  <p:oleObj name="" r:id="rId18" imgW="215900" imgH="215900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915" y="2807"/>
                          <a:ext cx="386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19" name="Group 21"/>
          <p:cNvGrpSpPr/>
          <p:nvPr/>
        </p:nvGrpSpPr>
        <p:grpSpPr>
          <a:xfrm>
            <a:off x="7048500" y="3711575"/>
            <a:ext cx="1409700" cy="2689225"/>
            <a:chOff x="4320" y="2208"/>
            <a:chExt cx="888" cy="1694"/>
          </a:xfrm>
        </p:grpSpPr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4608" y="3504"/>
            <a:ext cx="33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20" imgW="190500" imgH="228600" progId="Equation.3">
                    <p:embed/>
                  </p:oleObj>
                </mc:Choice>
                <mc:Fallback>
                  <p:oleObj name="" r:id="rId20" imgW="190500" imgH="228600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608" y="3504"/>
                          <a:ext cx="332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7" name="Rectangle 23" descr="新闻纸"/>
            <p:cNvSpPr/>
            <p:nvPr/>
          </p:nvSpPr>
          <p:spPr>
            <a:xfrm>
              <a:off x="4320" y="2846"/>
              <a:ext cx="432" cy="406"/>
            </a:xfrm>
            <a:prstGeom prst="rect">
              <a:avLst/>
            </a:prstGeom>
            <a:blipFill rotWithShape="0">
              <a:blip r:embed="rId22"/>
            </a:blip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9728" name="Line 24"/>
            <p:cNvSpPr/>
            <p:nvPr/>
          </p:nvSpPr>
          <p:spPr>
            <a:xfrm>
              <a:off x="4536" y="3252"/>
              <a:ext cx="0" cy="480"/>
            </a:xfrm>
            <a:prstGeom prst="line">
              <a:avLst/>
            </a:prstGeom>
            <a:ln w="31750" cap="flat" cmpd="sng">
              <a:solidFill>
                <a:srgbClr val="33CC33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9729" name="Line 25"/>
            <p:cNvSpPr/>
            <p:nvPr/>
          </p:nvSpPr>
          <p:spPr>
            <a:xfrm flipV="1">
              <a:off x="4536" y="2484"/>
              <a:ext cx="0" cy="432"/>
            </a:xfrm>
            <a:prstGeom prst="line">
              <a:avLst/>
            </a:prstGeom>
            <a:ln w="31750" cap="flat" cmpd="sng">
              <a:solidFill>
                <a:srgbClr val="D60093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9730" name="Line 26"/>
            <p:cNvSpPr/>
            <p:nvPr/>
          </p:nvSpPr>
          <p:spPr>
            <a:xfrm>
              <a:off x="4678" y="3060"/>
              <a:ext cx="528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9703" name="Object 7"/>
            <p:cNvGraphicFramePr>
              <a:graphicFrameLocks noChangeAspect="1"/>
            </p:cNvGraphicFramePr>
            <p:nvPr/>
          </p:nvGraphicFramePr>
          <p:xfrm>
            <a:off x="4800" y="3072"/>
            <a:ext cx="408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23" imgW="228600" imgH="228600" progId="Equation.3">
                    <p:embed/>
                  </p:oleObj>
                </mc:Choice>
                <mc:Fallback>
                  <p:oleObj name="" r:id="rId23" imgW="228600" imgH="2286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800" y="3072"/>
                          <a:ext cx="408" cy="4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4512" y="2208"/>
            <a:ext cx="354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25" imgW="203200" imgH="241300" progId="Equation.3">
                    <p:embed/>
                  </p:oleObj>
                </mc:Choice>
                <mc:Fallback>
                  <p:oleObj name="" r:id="rId25" imgW="203200" imgH="241300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512" y="2208"/>
                          <a:ext cx="354" cy="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9"/>
            <p:cNvGraphicFramePr>
              <a:graphicFrameLocks noChangeAspect="1"/>
            </p:cNvGraphicFramePr>
            <p:nvPr/>
          </p:nvGraphicFramePr>
          <p:xfrm>
            <a:off x="4342" y="2868"/>
            <a:ext cx="4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27" imgW="228600" imgH="215900" progId="Equation.3">
                    <p:embed/>
                  </p:oleObj>
                </mc:Choice>
                <mc:Fallback>
                  <p:oleObj name="" r:id="rId27" imgW="228600" imgH="21590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342" y="2868"/>
                          <a:ext cx="408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20" name="Group 30"/>
          <p:cNvGrpSpPr/>
          <p:nvPr/>
        </p:nvGrpSpPr>
        <p:grpSpPr>
          <a:xfrm>
            <a:off x="6134100" y="990600"/>
            <a:ext cx="1866900" cy="2049463"/>
            <a:chOff x="3864" y="624"/>
            <a:chExt cx="1176" cy="1291"/>
          </a:xfrm>
        </p:grpSpPr>
        <p:grpSp>
          <p:nvGrpSpPr>
            <p:cNvPr id="29721" name="Group 31"/>
            <p:cNvGrpSpPr/>
            <p:nvPr/>
          </p:nvGrpSpPr>
          <p:grpSpPr>
            <a:xfrm>
              <a:off x="3864" y="624"/>
              <a:ext cx="1176" cy="1291"/>
              <a:chOff x="3864" y="624"/>
              <a:chExt cx="1176" cy="1291"/>
            </a:xfrm>
          </p:grpSpPr>
          <p:sp>
            <p:nvSpPr>
              <p:cNvPr id="29723" name="Oval 32" descr="花束"/>
              <p:cNvSpPr/>
              <p:nvPr/>
            </p:nvSpPr>
            <p:spPr>
              <a:xfrm flipV="1">
                <a:off x="4320" y="1056"/>
                <a:ext cx="276" cy="272"/>
              </a:xfrm>
              <a:prstGeom prst="ellipse">
                <a:avLst/>
              </a:prstGeom>
              <a:blipFill rotWithShape="0">
                <a:blip r:embed="rId29"/>
              </a:blip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9724" name="Line 33"/>
              <p:cNvSpPr/>
              <p:nvPr/>
            </p:nvSpPr>
            <p:spPr>
              <a:xfrm flipH="1">
                <a:off x="3936" y="1056"/>
                <a:ext cx="528" cy="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9725" name="Line 34"/>
              <p:cNvSpPr/>
              <p:nvPr/>
            </p:nvSpPr>
            <p:spPr>
              <a:xfrm>
                <a:off x="4608" y="1200"/>
                <a:ext cx="0" cy="48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9699" name="Object 3"/>
              <p:cNvGraphicFramePr>
                <a:graphicFrameLocks noChangeAspect="1"/>
              </p:cNvGraphicFramePr>
              <p:nvPr/>
            </p:nvGraphicFramePr>
            <p:xfrm>
              <a:off x="4610" y="1465"/>
              <a:ext cx="430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1" name="" r:id="rId30" imgW="241300" imgH="228600" progId="Equation.3">
                      <p:embed/>
                    </p:oleObj>
                  </mc:Choice>
                  <mc:Fallback>
                    <p:oleObj name="" r:id="rId30" imgW="241300" imgH="228600" progId="Equation.3">
                      <p:embed/>
                      <p:pic>
                        <p:nvPicPr>
                          <p:cNvPr id="0" name="图片 3230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4610" y="1465"/>
                            <a:ext cx="430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00" name="Object 4"/>
              <p:cNvGraphicFramePr>
                <a:graphicFrameLocks noChangeAspect="1"/>
              </p:cNvGraphicFramePr>
              <p:nvPr/>
            </p:nvGraphicFramePr>
            <p:xfrm>
              <a:off x="3864" y="624"/>
              <a:ext cx="408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2" name="" r:id="rId32" imgW="228600" imgH="228600" progId="Equation.3">
                      <p:embed/>
                    </p:oleObj>
                  </mc:Choice>
                  <mc:Fallback>
                    <p:oleObj name="" r:id="rId32" imgW="228600" imgH="228600" progId="Equation.3">
                      <p:embed/>
                      <p:pic>
                        <p:nvPicPr>
                          <p:cNvPr id="0" name="图片 3231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3864" y="624"/>
                            <a:ext cx="408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26" name="Freeform 37"/>
              <p:cNvSpPr/>
              <p:nvPr/>
            </p:nvSpPr>
            <p:spPr>
              <a:xfrm>
                <a:off x="4104" y="1200"/>
                <a:ext cx="259" cy="384"/>
              </a:xfrm>
              <a:custGeom>
                <a:avLst/>
                <a:gdLst>
                  <a:gd name="txL" fmla="*/ 0 w 259"/>
                  <a:gd name="txT" fmla="*/ 0 h 288"/>
                  <a:gd name="txR" fmla="*/ 259 w 259"/>
                  <a:gd name="txB" fmla="*/ 288 h 288"/>
                </a:gdLst>
                <a:ahLst/>
                <a:cxnLst>
                  <a:cxn ang="0">
                    <a:pos x="19" y="0"/>
                  </a:cxn>
                  <a:cxn ang="0">
                    <a:pos x="40" y="1280"/>
                  </a:cxn>
                  <a:cxn ang="0">
                    <a:pos x="259" y="2160"/>
                  </a:cxn>
                </a:cxnLst>
                <a:rect l="txL" t="txT" r="txR" b="txB"/>
                <a:pathLst>
                  <a:path w="259" h="288">
                    <a:moveTo>
                      <a:pt x="19" y="0"/>
                    </a:moveTo>
                    <a:cubicBezTo>
                      <a:pt x="22" y="28"/>
                      <a:pt x="0" y="123"/>
                      <a:pt x="40" y="171"/>
                    </a:cubicBezTo>
                    <a:cubicBezTo>
                      <a:pt x="80" y="219"/>
                      <a:pt x="214" y="264"/>
                      <a:pt x="259" y="288"/>
                    </a:cubicBezTo>
                  </a:path>
                </a:pathLst>
              </a:custGeom>
              <a:noFill/>
              <a:ln w="28575" cap="flat" cmpd="sng">
                <a:solidFill>
                  <a:srgbClr val="33CC33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lg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9701" name="Object 5"/>
              <p:cNvGraphicFramePr>
                <a:graphicFrameLocks noChangeAspect="1"/>
              </p:cNvGraphicFramePr>
              <p:nvPr/>
            </p:nvGraphicFramePr>
            <p:xfrm>
              <a:off x="3984" y="1536"/>
              <a:ext cx="432" cy="3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4" name="" r:id="rId34" imgW="419100" imgH="368300" progId="Equation.3">
                      <p:embed/>
                    </p:oleObj>
                  </mc:Choice>
                  <mc:Fallback>
                    <p:oleObj name="" r:id="rId34" imgW="419100" imgH="368300" progId="Equation.3">
                      <p:embed/>
                      <p:pic>
                        <p:nvPicPr>
                          <p:cNvPr id="0" name="图片 3233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3984" y="1536"/>
                            <a:ext cx="432" cy="3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22" name="Freeform 39"/>
            <p:cNvSpPr/>
            <p:nvPr/>
          </p:nvSpPr>
          <p:spPr>
            <a:xfrm>
              <a:off x="4464" y="864"/>
              <a:ext cx="304" cy="288"/>
            </a:xfrm>
            <a:custGeom>
              <a:avLst/>
              <a:gdLst>
                <a:gd name="txL" fmla="*/ 0 w 304"/>
                <a:gd name="txT" fmla="*/ 0 h 288"/>
                <a:gd name="txR" fmla="*/ 304 w 304"/>
                <a:gd name="txB" fmla="*/ 288 h 288"/>
              </a:gdLst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288" y="192"/>
                </a:cxn>
                <a:cxn ang="0">
                  <a:pos x="288" y="288"/>
                </a:cxn>
              </a:cxnLst>
              <a:rect l="txL" t="txT" r="txR" b="txB"/>
              <a:pathLst>
                <a:path w="304" h="288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72" y="152"/>
                    <a:pt x="288" y="192"/>
                  </a:cubicBezTo>
                  <a:cubicBezTo>
                    <a:pt x="304" y="232"/>
                    <a:pt x="288" y="272"/>
                    <a:pt x="288" y="288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dash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4495800" y="3949700"/>
          <a:ext cx="38512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" imgW="1524000" imgH="431800" progId="Equation.3">
                  <p:embed/>
                </p:oleObj>
              </mc:Choice>
              <mc:Fallback>
                <p:oleObj name="" r:id="rId1" imgW="1524000" imgH="4318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5800" y="3949700"/>
                        <a:ext cx="3851275" cy="1160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057400" y="5410200"/>
          <a:ext cx="51054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" imgW="2070100" imgH="431800" progId="Equation.3">
                  <p:embed/>
                </p:oleObj>
              </mc:Choice>
              <mc:Fallback>
                <p:oleObj name="" r:id="rId3" imgW="2070100" imgH="4318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5410200"/>
                        <a:ext cx="5105400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743325" y="4708525"/>
          <a:ext cx="101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5" imgW="114300" imgH="215900" progId="Equation.3">
                  <p:embed/>
                </p:oleObj>
              </mc:Choice>
              <mc:Fallback>
                <p:oleObj name="" r:id="rId5" imgW="114300" imgH="2159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3325" y="4708525"/>
                        <a:ext cx="1016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685800" y="3924300"/>
          <a:ext cx="35052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7" imgW="1307465" imgH="431800" progId="Equation.3">
                  <p:embed/>
                </p:oleObj>
              </mc:Choice>
              <mc:Fallback>
                <p:oleObj name="" r:id="rId7" imgW="1307465" imgH="4318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3924300"/>
                        <a:ext cx="3505200" cy="1220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5" name="Group 6"/>
          <p:cNvGrpSpPr/>
          <p:nvPr/>
        </p:nvGrpSpPr>
        <p:grpSpPr>
          <a:xfrm>
            <a:off x="4876800" y="914400"/>
            <a:ext cx="3657600" cy="2743200"/>
            <a:chOff x="3072" y="576"/>
            <a:chExt cx="2304" cy="1728"/>
          </a:xfrm>
        </p:grpSpPr>
        <p:sp>
          <p:nvSpPr>
            <p:cNvPr id="30738" name="Rectangle 7"/>
            <p:cNvSpPr/>
            <p:nvPr/>
          </p:nvSpPr>
          <p:spPr>
            <a:xfrm>
              <a:off x="3072" y="576"/>
              <a:ext cx="2304" cy="172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30739" name="Group 8"/>
            <p:cNvGrpSpPr/>
            <p:nvPr/>
          </p:nvGrpSpPr>
          <p:grpSpPr>
            <a:xfrm>
              <a:off x="3168" y="576"/>
              <a:ext cx="2090" cy="1632"/>
              <a:chOff x="288" y="384"/>
              <a:chExt cx="2528" cy="1919"/>
            </a:xfrm>
          </p:grpSpPr>
          <p:sp>
            <p:nvSpPr>
              <p:cNvPr id="30740" name="Line 9"/>
              <p:cNvSpPr/>
              <p:nvPr/>
            </p:nvSpPr>
            <p:spPr>
              <a:xfrm>
                <a:off x="2352" y="1008"/>
                <a:ext cx="0" cy="80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1" name="Line 10"/>
              <p:cNvSpPr/>
              <p:nvPr/>
            </p:nvSpPr>
            <p:spPr>
              <a:xfrm>
                <a:off x="288" y="1095"/>
                <a:ext cx="182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2" name="Line 11"/>
              <p:cNvSpPr/>
              <p:nvPr/>
            </p:nvSpPr>
            <p:spPr>
              <a:xfrm>
                <a:off x="2112" y="1095"/>
                <a:ext cx="0" cy="120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3" name="Rectangle 12" descr="新闻纸"/>
              <p:cNvSpPr/>
              <p:nvPr/>
            </p:nvSpPr>
            <p:spPr>
              <a:xfrm>
                <a:off x="480" y="672"/>
                <a:ext cx="432" cy="406"/>
              </a:xfrm>
              <a:prstGeom prst="rect">
                <a:avLst/>
              </a:prstGeom>
              <a:blipFill rotWithShape="0">
                <a:blip r:embed="rId9"/>
              </a:blipFill>
              <a:ln w="28575" cap="flat" cmpd="sng">
                <a:solidFill>
                  <a:srgbClr val="3366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0744" name="Rectangle 13" descr="信纸"/>
              <p:cNvSpPr/>
              <p:nvPr/>
            </p:nvSpPr>
            <p:spPr>
              <a:xfrm>
                <a:off x="2112" y="1815"/>
                <a:ext cx="432" cy="393"/>
              </a:xfrm>
              <a:prstGeom prst="rect">
                <a:avLst/>
              </a:prstGeom>
              <a:blipFill rotWithShape="0">
                <a:blip r:embed="rId10"/>
              </a:blipFill>
              <a:ln w="28575" cap="flat" cmpd="sng">
                <a:solidFill>
                  <a:srgbClr val="9966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0745" name="Line 14"/>
              <p:cNvSpPr/>
              <p:nvPr/>
            </p:nvSpPr>
            <p:spPr>
              <a:xfrm>
                <a:off x="912" y="864"/>
                <a:ext cx="13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6" name="Oval 15" descr="花束"/>
              <p:cNvSpPr/>
              <p:nvPr/>
            </p:nvSpPr>
            <p:spPr>
              <a:xfrm flipV="1">
                <a:off x="2076" y="868"/>
                <a:ext cx="276" cy="272"/>
              </a:xfrm>
              <a:prstGeom prst="ellipse">
                <a:avLst/>
              </a:prstGeom>
              <a:blipFill rotWithShape="0">
                <a:blip r:embed="rId11"/>
              </a:blip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0747" name="AutoShape 16"/>
              <p:cNvSpPr/>
              <p:nvPr/>
            </p:nvSpPr>
            <p:spPr>
              <a:xfrm rot="2940000">
                <a:off x="2137" y="976"/>
                <a:ext cx="59" cy="179"/>
              </a:xfrm>
              <a:prstGeom prst="roundRect">
                <a:avLst>
                  <a:gd name="adj" fmla="val 16667"/>
                </a:avLst>
              </a:prstGeom>
              <a:solidFill>
                <a:srgbClr val="CCCC00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0748" name="Text Box 17"/>
              <p:cNvSpPr txBox="1"/>
              <p:nvPr/>
            </p:nvSpPr>
            <p:spPr>
              <a:xfrm>
                <a:off x="576" y="384"/>
                <a:ext cx="336" cy="3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9" name="Text Box 18"/>
              <p:cNvSpPr txBox="1"/>
              <p:nvPr/>
            </p:nvSpPr>
            <p:spPr>
              <a:xfrm>
                <a:off x="2495" y="1809"/>
                <a:ext cx="321" cy="3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0" name="Text Box 19"/>
              <p:cNvSpPr txBox="1"/>
              <p:nvPr/>
            </p:nvSpPr>
            <p:spPr>
              <a:xfrm>
                <a:off x="2016" y="576"/>
                <a:ext cx="337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0730" name="Object 10"/>
              <p:cNvGraphicFramePr>
                <a:graphicFrameLocks noChangeAspect="1"/>
              </p:cNvGraphicFramePr>
              <p:nvPr/>
            </p:nvGraphicFramePr>
            <p:xfrm>
              <a:off x="552" y="672"/>
              <a:ext cx="40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8" name="" r:id="rId12" imgW="228600" imgH="215900" progId="Equation.3">
                      <p:embed/>
                    </p:oleObj>
                  </mc:Choice>
                  <mc:Fallback>
                    <p:oleObj name="" r:id="rId12" imgW="228600" imgH="215900" progId="Equation.3">
                      <p:embed/>
                      <p:pic>
                        <p:nvPicPr>
                          <p:cNvPr id="0" name="图片 3237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52" y="672"/>
                            <a:ext cx="408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1" name="Object 11" descr="花岗岩"/>
              <p:cNvGraphicFramePr>
                <a:graphicFrameLocks noChangeAspect="1"/>
              </p:cNvGraphicFramePr>
              <p:nvPr/>
            </p:nvGraphicFramePr>
            <p:xfrm>
              <a:off x="2112" y="1776"/>
              <a:ext cx="432" cy="4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0" name="" r:id="rId14" imgW="215900" imgH="215900" progId="Equation.3">
                      <p:embed/>
                    </p:oleObj>
                  </mc:Choice>
                  <mc:Fallback>
                    <p:oleObj name="" r:id="rId14" imgW="215900" imgH="215900" progId="Equation.3">
                      <p:embed/>
                      <p:pic>
                        <p:nvPicPr>
                          <p:cNvPr id="0" name="图片 3239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2112" y="1776"/>
                            <a:ext cx="432" cy="4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2" name="Object 12"/>
              <p:cNvGraphicFramePr>
                <a:graphicFrameLocks noChangeAspect="1"/>
              </p:cNvGraphicFramePr>
              <p:nvPr/>
            </p:nvGraphicFramePr>
            <p:xfrm>
              <a:off x="2400" y="784"/>
              <a:ext cx="385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1" name="" r:id="rId16" imgW="215900" imgH="228600" progId="Equation.3">
                      <p:embed/>
                    </p:oleObj>
                  </mc:Choice>
                  <mc:Fallback>
                    <p:oleObj name="" r:id="rId16" imgW="215900" imgH="228600" progId="Equation.3">
                      <p:embed/>
                      <p:pic>
                        <p:nvPicPr>
                          <p:cNvPr id="0" name="图片 3240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400" y="784"/>
                            <a:ext cx="385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1" name="Line 23"/>
              <p:cNvSpPr/>
              <p:nvPr/>
            </p:nvSpPr>
            <p:spPr>
              <a:xfrm>
                <a:off x="912" y="864"/>
                <a:ext cx="480" cy="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0752" name="Line 24"/>
              <p:cNvSpPr/>
              <p:nvPr/>
            </p:nvSpPr>
            <p:spPr>
              <a:xfrm flipV="1">
                <a:off x="2352" y="1383"/>
                <a:ext cx="0" cy="432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30733" name="Object 13"/>
              <p:cNvGraphicFramePr>
                <a:graphicFrameLocks noChangeAspect="1"/>
              </p:cNvGraphicFramePr>
              <p:nvPr/>
            </p:nvGraphicFramePr>
            <p:xfrm>
              <a:off x="1128" y="480"/>
              <a:ext cx="408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8" name="" r:id="rId18" imgW="228600" imgH="228600" progId="Equation.3">
                      <p:embed/>
                    </p:oleObj>
                  </mc:Choice>
                  <mc:Fallback>
                    <p:oleObj name="" r:id="rId18" imgW="228600" imgH="228600" progId="Equation.3">
                      <p:embed/>
                      <p:pic>
                        <p:nvPicPr>
                          <p:cNvPr id="0" name="图片 3247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128" y="480"/>
                            <a:ext cx="408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4" name="Object 14"/>
              <p:cNvGraphicFramePr>
                <a:graphicFrameLocks noChangeAspect="1"/>
              </p:cNvGraphicFramePr>
              <p:nvPr/>
            </p:nvGraphicFramePr>
            <p:xfrm>
              <a:off x="2354" y="1287"/>
              <a:ext cx="430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4" name="" r:id="rId20" imgW="241300" imgH="228600" progId="Equation.3">
                      <p:embed/>
                    </p:oleObj>
                  </mc:Choice>
                  <mc:Fallback>
                    <p:oleObj name="" r:id="rId20" imgW="241300" imgH="228600" progId="Equation.3">
                      <p:embed/>
                      <p:pic>
                        <p:nvPicPr>
                          <p:cNvPr id="0" name="图片 3243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354" y="1287"/>
                            <a:ext cx="430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0736" name="Group 27"/>
          <p:cNvGrpSpPr/>
          <p:nvPr/>
        </p:nvGrpSpPr>
        <p:grpSpPr>
          <a:xfrm>
            <a:off x="609600" y="838200"/>
            <a:ext cx="4097338" cy="2938463"/>
            <a:chOff x="384" y="528"/>
            <a:chExt cx="2581" cy="1851"/>
          </a:xfrm>
        </p:grpSpPr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634" y="1557"/>
            <a:ext cx="233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22" imgW="1447165" imgH="215900" progId="Equation.3">
                    <p:embed/>
                  </p:oleObj>
                </mc:Choice>
                <mc:Fallback>
                  <p:oleObj name="" r:id="rId22" imgW="1447165" imgH="2159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34" y="1557"/>
                          <a:ext cx="2331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672" y="528"/>
            <a:ext cx="1257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24" imgW="660400" imgH="215900" progId="Equation.3">
                    <p:embed/>
                  </p:oleObj>
                </mc:Choice>
                <mc:Fallback>
                  <p:oleObj name="" r:id="rId24" imgW="660400" imgH="215900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72" y="528"/>
                          <a:ext cx="1257" cy="4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8"/>
            <p:cNvGraphicFramePr>
              <a:graphicFrameLocks noChangeAspect="1"/>
            </p:cNvGraphicFramePr>
            <p:nvPr/>
          </p:nvGraphicFramePr>
          <p:xfrm>
            <a:off x="672" y="1042"/>
            <a:ext cx="186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26" imgW="1066165" imgH="215900" progId="Equation.3">
                    <p:embed/>
                  </p:oleObj>
                </mc:Choice>
                <mc:Fallback>
                  <p:oleObj name="" r:id="rId26" imgW="1066165" imgH="2159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72" y="1042"/>
                          <a:ext cx="1863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9"/>
            <p:cNvGraphicFramePr>
              <a:graphicFrameLocks noChangeAspect="1"/>
            </p:cNvGraphicFramePr>
            <p:nvPr/>
          </p:nvGraphicFramePr>
          <p:xfrm>
            <a:off x="672" y="2050"/>
            <a:ext cx="91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8" imgW="494665" imgH="177800" progId="Equation.3">
                    <p:embed/>
                  </p:oleObj>
                </mc:Choice>
                <mc:Fallback>
                  <p:oleObj name="" r:id="rId28" imgW="494665" imgH="1778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672" y="2050"/>
                          <a:ext cx="912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7" name="AutoShape 32"/>
            <p:cNvSpPr/>
            <p:nvPr/>
          </p:nvSpPr>
          <p:spPr>
            <a:xfrm>
              <a:off x="384" y="672"/>
              <a:ext cx="288" cy="1632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4495800" y="3949700"/>
          <a:ext cx="38512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" imgW="1524000" imgH="431800" progId="Equation.3">
                  <p:embed/>
                </p:oleObj>
              </mc:Choice>
              <mc:Fallback>
                <p:oleObj name="" r:id="rId1" imgW="1524000" imgH="4318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5800" y="3949700"/>
                        <a:ext cx="3851275" cy="1160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057400" y="5410200"/>
          <a:ext cx="51054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2070100" imgH="431800" progId="Equation.3">
                  <p:embed/>
                </p:oleObj>
              </mc:Choice>
              <mc:Fallback>
                <p:oleObj name="" r:id="rId3" imgW="2070100" imgH="4318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5410200"/>
                        <a:ext cx="5105400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743325" y="4708525"/>
          <a:ext cx="101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5" imgW="114300" imgH="215900" progId="Equation.3">
                  <p:embed/>
                </p:oleObj>
              </mc:Choice>
              <mc:Fallback>
                <p:oleObj name="" r:id="rId5" imgW="114300" imgH="2159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3325" y="4708525"/>
                        <a:ext cx="1016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685800" y="3924300"/>
          <a:ext cx="35052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7" imgW="1307465" imgH="431800" progId="Equation.3">
                  <p:embed/>
                </p:oleObj>
              </mc:Choice>
              <mc:Fallback>
                <p:oleObj name="" r:id="rId7" imgW="1307465" imgH="4318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3924300"/>
                        <a:ext cx="3505200" cy="1220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9" name="Group 6"/>
          <p:cNvGrpSpPr/>
          <p:nvPr/>
        </p:nvGrpSpPr>
        <p:grpSpPr>
          <a:xfrm>
            <a:off x="4876800" y="914400"/>
            <a:ext cx="3657600" cy="2743200"/>
            <a:chOff x="3072" y="576"/>
            <a:chExt cx="2304" cy="1728"/>
          </a:xfrm>
        </p:grpSpPr>
        <p:sp>
          <p:nvSpPr>
            <p:cNvPr id="31762" name="Rectangle 7"/>
            <p:cNvSpPr/>
            <p:nvPr/>
          </p:nvSpPr>
          <p:spPr>
            <a:xfrm>
              <a:off x="3072" y="576"/>
              <a:ext cx="2304" cy="172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31763" name="Group 8"/>
            <p:cNvGrpSpPr/>
            <p:nvPr/>
          </p:nvGrpSpPr>
          <p:grpSpPr>
            <a:xfrm>
              <a:off x="3168" y="576"/>
              <a:ext cx="2090" cy="1632"/>
              <a:chOff x="288" y="384"/>
              <a:chExt cx="2528" cy="1919"/>
            </a:xfrm>
          </p:grpSpPr>
          <p:sp>
            <p:nvSpPr>
              <p:cNvPr id="31764" name="Line 9"/>
              <p:cNvSpPr/>
              <p:nvPr/>
            </p:nvSpPr>
            <p:spPr>
              <a:xfrm>
                <a:off x="2352" y="1008"/>
                <a:ext cx="0" cy="80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5" name="Line 10"/>
              <p:cNvSpPr/>
              <p:nvPr/>
            </p:nvSpPr>
            <p:spPr>
              <a:xfrm>
                <a:off x="288" y="1095"/>
                <a:ext cx="182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6" name="Line 11"/>
              <p:cNvSpPr/>
              <p:nvPr/>
            </p:nvSpPr>
            <p:spPr>
              <a:xfrm>
                <a:off x="2112" y="1095"/>
                <a:ext cx="0" cy="120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7" name="Rectangle 12" descr="新闻纸"/>
              <p:cNvSpPr/>
              <p:nvPr/>
            </p:nvSpPr>
            <p:spPr>
              <a:xfrm>
                <a:off x="480" y="672"/>
                <a:ext cx="432" cy="406"/>
              </a:xfrm>
              <a:prstGeom prst="rect">
                <a:avLst/>
              </a:prstGeom>
              <a:blipFill rotWithShape="0">
                <a:blip r:embed="rId9"/>
              </a:blipFill>
              <a:ln w="28575" cap="flat" cmpd="sng">
                <a:solidFill>
                  <a:srgbClr val="3366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1768" name="Rectangle 13" descr="信纸"/>
              <p:cNvSpPr/>
              <p:nvPr/>
            </p:nvSpPr>
            <p:spPr>
              <a:xfrm>
                <a:off x="2112" y="1815"/>
                <a:ext cx="432" cy="393"/>
              </a:xfrm>
              <a:prstGeom prst="rect">
                <a:avLst/>
              </a:prstGeom>
              <a:blipFill rotWithShape="0">
                <a:blip r:embed="rId10"/>
              </a:blipFill>
              <a:ln w="28575" cap="flat" cmpd="sng">
                <a:solidFill>
                  <a:srgbClr val="9966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1769" name="Line 14"/>
              <p:cNvSpPr/>
              <p:nvPr/>
            </p:nvSpPr>
            <p:spPr>
              <a:xfrm>
                <a:off x="912" y="864"/>
                <a:ext cx="13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70" name="Oval 15" descr="花束"/>
              <p:cNvSpPr/>
              <p:nvPr/>
            </p:nvSpPr>
            <p:spPr>
              <a:xfrm flipV="1">
                <a:off x="2076" y="868"/>
                <a:ext cx="276" cy="272"/>
              </a:xfrm>
              <a:prstGeom prst="ellipse">
                <a:avLst/>
              </a:prstGeom>
              <a:blipFill rotWithShape="0">
                <a:blip r:embed="rId11"/>
              </a:blip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1771" name="AutoShape 16"/>
              <p:cNvSpPr/>
              <p:nvPr/>
            </p:nvSpPr>
            <p:spPr>
              <a:xfrm rot="2940000">
                <a:off x="2137" y="976"/>
                <a:ext cx="59" cy="179"/>
              </a:xfrm>
              <a:prstGeom prst="roundRect">
                <a:avLst>
                  <a:gd name="adj" fmla="val 16667"/>
                </a:avLst>
              </a:prstGeom>
              <a:solidFill>
                <a:srgbClr val="CCCC00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1772" name="Text Box 17"/>
              <p:cNvSpPr txBox="1"/>
              <p:nvPr/>
            </p:nvSpPr>
            <p:spPr>
              <a:xfrm>
                <a:off x="576" y="384"/>
                <a:ext cx="336" cy="3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3" name="Text Box 18"/>
              <p:cNvSpPr txBox="1"/>
              <p:nvPr/>
            </p:nvSpPr>
            <p:spPr>
              <a:xfrm>
                <a:off x="2495" y="1809"/>
                <a:ext cx="321" cy="3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4" name="Text Box 19"/>
              <p:cNvSpPr txBox="1"/>
              <p:nvPr/>
            </p:nvSpPr>
            <p:spPr>
              <a:xfrm>
                <a:off x="2016" y="576"/>
                <a:ext cx="337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1754" name="Object 10"/>
              <p:cNvGraphicFramePr>
                <a:graphicFrameLocks noChangeAspect="1"/>
              </p:cNvGraphicFramePr>
              <p:nvPr/>
            </p:nvGraphicFramePr>
            <p:xfrm>
              <a:off x="552" y="672"/>
              <a:ext cx="40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6" name="" r:id="rId12" imgW="228600" imgH="215900" progId="Equation.3">
                      <p:embed/>
                    </p:oleObj>
                  </mc:Choice>
                  <mc:Fallback>
                    <p:oleObj name="" r:id="rId12" imgW="228600" imgH="215900" progId="Equation.3">
                      <p:embed/>
                      <p:pic>
                        <p:nvPicPr>
                          <p:cNvPr id="0" name="图片 325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52" y="672"/>
                            <a:ext cx="408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5" name="Object 11" descr="花岗岩"/>
              <p:cNvGraphicFramePr>
                <a:graphicFrameLocks noChangeAspect="1"/>
              </p:cNvGraphicFramePr>
              <p:nvPr/>
            </p:nvGraphicFramePr>
            <p:xfrm>
              <a:off x="2112" y="1776"/>
              <a:ext cx="432" cy="4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3" name="" r:id="rId14" imgW="215900" imgH="215900" progId="Equation.3">
                      <p:embed/>
                    </p:oleObj>
                  </mc:Choice>
                  <mc:Fallback>
                    <p:oleObj name="" r:id="rId14" imgW="215900" imgH="215900" progId="Equation.3">
                      <p:embed/>
                      <p:pic>
                        <p:nvPicPr>
                          <p:cNvPr id="0" name="图片 3252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2112" y="1776"/>
                            <a:ext cx="432" cy="4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6" name="Object 12"/>
              <p:cNvGraphicFramePr>
                <a:graphicFrameLocks noChangeAspect="1"/>
              </p:cNvGraphicFramePr>
              <p:nvPr/>
            </p:nvGraphicFramePr>
            <p:xfrm>
              <a:off x="2400" y="784"/>
              <a:ext cx="385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3" name="" r:id="rId16" imgW="215900" imgH="228600" progId="Equation.3">
                      <p:embed/>
                    </p:oleObj>
                  </mc:Choice>
                  <mc:Fallback>
                    <p:oleObj name="" r:id="rId16" imgW="215900" imgH="228600" progId="Equation.3">
                      <p:embed/>
                      <p:pic>
                        <p:nvPicPr>
                          <p:cNvPr id="0" name="图片 3262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400" y="784"/>
                            <a:ext cx="385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75" name="Line 23"/>
              <p:cNvSpPr/>
              <p:nvPr/>
            </p:nvSpPr>
            <p:spPr>
              <a:xfrm>
                <a:off x="912" y="864"/>
                <a:ext cx="480" cy="0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1776" name="Line 24"/>
              <p:cNvSpPr/>
              <p:nvPr/>
            </p:nvSpPr>
            <p:spPr>
              <a:xfrm flipV="1">
                <a:off x="2352" y="1383"/>
                <a:ext cx="0" cy="432"/>
              </a:xfrm>
              <a:prstGeom prst="line">
                <a:avLst/>
              </a:prstGeom>
              <a:ln w="317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31757" name="Object 13"/>
              <p:cNvGraphicFramePr>
                <a:graphicFrameLocks noChangeAspect="1"/>
              </p:cNvGraphicFramePr>
              <p:nvPr/>
            </p:nvGraphicFramePr>
            <p:xfrm>
              <a:off x="1128" y="480"/>
              <a:ext cx="408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9" name="" r:id="rId18" imgW="228600" imgH="228600" progId="Equation.3">
                      <p:embed/>
                    </p:oleObj>
                  </mc:Choice>
                  <mc:Fallback>
                    <p:oleObj name="" r:id="rId18" imgW="228600" imgH="228600" progId="Equation.3">
                      <p:embed/>
                      <p:pic>
                        <p:nvPicPr>
                          <p:cNvPr id="0" name="图片 3258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128" y="480"/>
                            <a:ext cx="408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8" name="Object 14"/>
              <p:cNvGraphicFramePr>
                <a:graphicFrameLocks noChangeAspect="1"/>
              </p:cNvGraphicFramePr>
              <p:nvPr/>
            </p:nvGraphicFramePr>
            <p:xfrm>
              <a:off x="2354" y="1287"/>
              <a:ext cx="430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4" name="" r:id="rId20" imgW="241300" imgH="228600" progId="Equation.3">
                      <p:embed/>
                    </p:oleObj>
                  </mc:Choice>
                  <mc:Fallback>
                    <p:oleObj name="" r:id="rId20" imgW="241300" imgH="228600" progId="Equation.3">
                      <p:embed/>
                      <p:pic>
                        <p:nvPicPr>
                          <p:cNvPr id="0" name="图片 3253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354" y="1287"/>
                            <a:ext cx="430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1760" name="Group 27"/>
          <p:cNvGrpSpPr/>
          <p:nvPr/>
        </p:nvGrpSpPr>
        <p:grpSpPr>
          <a:xfrm>
            <a:off x="609600" y="838200"/>
            <a:ext cx="4097338" cy="2938463"/>
            <a:chOff x="384" y="528"/>
            <a:chExt cx="2581" cy="1851"/>
          </a:xfrm>
        </p:grpSpPr>
        <p:graphicFrame>
          <p:nvGraphicFramePr>
            <p:cNvPr id="31750" name="Object 6"/>
            <p:cNvGraphicFramePr>
              <a:graphicFrameLocks noChangeAspect="1"/>
            </p:cNvGraphicFramePr>
            <p:nvPr/>
          </p:nvGraphicFramePr>
          <p:xfrm>
            <a:off x="634" y="1557"/>
            <a:ext cx="233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" r:id="rId22" imgW="1447165" imgH="215900" progId="Equation.3">
                    <p:embed/>
                  </p:oleObj>
                </mc:Choice>
                <mc:Fallback>
                  <p:oleObj name="" r:id="rId22" imgW="1447165" imgH="215900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34" y="1557"/>
                          <a:ext cx="2331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Object 7"/>
            <p:cNvGraphicFramePr>
              <a:graphicFrameLocks noChangeAspect="1"/>
            </p:cNvGraphicFramePr>
            <p:nvPr/>
          </p:nvGraphicFramePr>
          <p:xfrm>
            <a:off x="672" y="528"/>
            <a:ext cx="1257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24" imgW="660400" imgH="215900" progId="Equation.3">
                    <p:embed/>
                  </p:oleObj>
                </mc:Choice>
                <mc:Fallback>
                  <p:oleObj name="" r:id="rId24" imgW="660400" imgH="21590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72" y="528"/>
                          <a:ext cx="1257" cy="4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2" name="Object 8"/>
            <p:cNvGraphicFramePr>
              <a:graphicFrameLocks noChangeAspect="1"/>
            </p:cNvGraphicFramePr>
            <p:nvPr/>
          </p:nvGraphicFramePr>
          <p:xfrm>
            <a:off x="672" y="1042"/>
            <a:ext cx="186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26" imgW="1066165" imgH="215900" progId="Equation.3">
                    <p:embed/>
                  </p:oleObj>
                </mc:Choice>
                <mc:Fallback>
                  <p:oleObj name="" r:id="rId26" imgW="1066165" imgH="215900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72" y="1042"/>
                          <a:ext cx="1863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9"/>
            <p:cNvGraphicFramePr>
              <a:graphicFrameLocks noChangeAspect="1"/>
            </p:cNvGraphicFramePr>
            <p:nvPr/>
          </p:nvGraphicFramePr>
          <p:xfrm>
            <a:off x="672" y="2050"/>
            <a:ext cx="91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28" imgW="494665" imgH="177800" progId="Equation.3">
                    <p:embed/>
                  </p:oleObj>
                </mc:Choice>
                <mc:Fallback>
                  <p:oleObj name="" r:id="rId28" imgW="494665" imgH="1778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672" y="2050"/>
                          <a:ext cx="912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1" name="AutoShape 32"/>
            <p:cNvSpPr/>
            <p:nvPr/>
          </p:nvSpPr>
          <p:spPr>
            <a:xfrm>
              <a:off x="384" y="672"/>
              <a:ext cx="288" cy="1632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79" name="Group 2"/>
          <p:cNvGrpSpPr/>
          <p:nvPr/>
        </p:nvGrpSpPr>
        <p:grpSpPr>
          <a:xfrm>
            <a:off x="357188" y="214313"/>
            <a:ext cx="8534400" cy="3168650"/>
            <a:chOff x="0" y="0"/>
            <a:chExt cx="5376" cy="1996"/>
          </a:xfrm>
        </p:grpSpPr>
        <p:sp>
          <p:nvSpPr>
            <p:cNvPr id="32803" name="Text Box 3"/>
            <p:cNvSpPr txBox="1"/>
            <p:nvPr/>
          </p:nvSpPr>
          <p:spPr>
            <a:xfrm>
              <a:off x="0" y="0"/>
              <a:ext cx="5376" cy="19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一长为     质量为      匀质细杆竖直放置，其下端与一固定铰链 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相接，并可绕其转动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. 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由于此竖直放置的细杆处于非稳定平衡状态，当其受到微小扰动时，细杆将在重力作用下由静止开始绕铰链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转动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试计算细杆转动到与竖直线成     角时的角加速度和角速度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776" name="Object 8"/>
            <p:cNvGraphicFramePr>
              <a:graphicFrameLocks noChangeAspect="1"/>
            </p:cNvGraphicFramePr>
            <p:nvPr/>
          </p:nvGraphicFramePr>
          <p:xfrm>
            <a:off x="1809" y="96"/>
            <a:ext cx="20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0" name="" r:id="rId1" imgW="88900" imgH="177165" progId="Equation.3">
                    <p:embed/>
                  </p:oleObj>
                </mc:Choice>
                <mc:Fallback>
                  <p:oleObj name="" r:id="rId1" imgW="88900" imgH="177165" progId="Equation.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09" y="96"/>
                          <a:ext cx="20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9"/>
            <p:cNvGraphicFramePr>
              <a:graphicFrameLocks noChangeAspect="1"/>
            </p:cNvGraphicFramePr>
            <p:nvPr/>
          </p:nvGraphicFramePr>
          <p:xfrm>
            <a:off x="2688" y="126"/>
            <a:ext cx="34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3" imgW="165100" imgH="139700" progId="Equation.3">
                    <p:embed/>
                  </p:oleObj>
                </mc:Choice>
                <mc:Fallback>
                  <p:oleObj name="" r:id="rId3" imgW="165100" imgH="1397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88" y="126"/>
                          <a:ext cx="340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10"/>
            <p:cNvGraphicFramePr>
              <a:graphicFrameLocks noChangeAspect="1"/>
            </p:cNvGraphicFramePr>
            <p:nvPr/>
          </p:nvGraphicFramePr>
          <p:xfrm>
            <a:off x="3028" y="1350"/>
            <a:ext cx="2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5" imgW="127000" imgH="177165" progId="Equation.3">
                    <p:embed/>
                  </p:oleObj>
                </mc:Choice>
                <mc:Fallback>
                  <p:oleObj name="" r:id="rId5" imgW="127000" imgH="177165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28" y="1350"/>
                          <a:ext cx="239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>
          <a:xfrm>
            <a:off x="285750" y="3286125"/>
            <a:ext cx="4038600" cy="1887538"/>
            <a:chOff x="0" y="0"/>
            <a:chExt cx="2544" cy="1189"/>
          </a:xfrm>
        </p:grpSpPr>
        <p:sp>
          <p:nvSpPr>
            <p:cNvPr id="32802" name="Text Box 8"/>
            <p:cNvSpPr txBox="1"/>
            <p:nvPr/>
          </p:nvSpPr>
          <p:spPr>
            <a:xfrm>
              <a:off x="0" y="0"/>
              <a:ext cx="2544" cy="11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40000"/>
                </a:lnSpc>
              </a:pPr>
              <a:r>
                <a:rPr lang="zh-CN" altLang="en-US" sz="24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 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解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细杆受重力和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40000"/>
                </a:lnSpc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铰链对细杆的约束力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40000"/>
                </a:lnSpc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作用，由转动定律得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775" name="Object 7"/>
            <p:cNvGraphicFramePr>
              <a:graphicFrameLocks noChangeAspect="1"/>
            </p:cNvGraphicFramePr>
            <p:nvPr/>
          </p:nvGraphicFramePr>
          <p:xfrm>
            <a:off x="2064" y="480"/>
            <a:ext cx="370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" r:id="rId7" imgW="203200" imgH="241300" progId="Equation.3">
                    <p:embed/>
                  </p:oleObj>
                </mc:Choice>
                <mc:Fallback>
                  <p:oleObj name="" r:id="rId7" imgW="203200" imgH="241300" progId="Equation.3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64" y="480"/>
                          <a:ext cx="370" cy="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90" name="Object 2"/>
          <p:cNvGraphicFramePr>
            <a:graphicFrameLocks noChangeAspect="1"/>
          </p:cNvGraphicFramePr>
          <p:nvPr/>
        </p:nvGraphicFramePr>
        <p:xfrm>
          <a:off x="857250" y="5143500"/>
          <a:ext cx="302736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9" imgW="1054100" imgH="393700" progId="Equation.3">
                  <p:embed/>
                </p:oleObj>
              </mc:Choice>
              <mc:Fallback>
                <p:oleObj name="" r:id="rId9" imgW="1054100" imgH="3937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7250" y="5143500"/>
                        <a:ext cx="3027363" cy="113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1" name="Group 11"/>
          <p:cNvGrpSpPr/>
          <p:nvPr/>
        </p:nvGrpSpPr>
        <p:grpSpPr>
          <a:xfrm>
            <a:off x="4610100" y="3430588"/>
            <a:ext cx="3733800" cy="3086100"/>
            <a:chOff x="0" y="0"/>
            <a:chExt cx="2352" cy="1944"/>
          </a:xfrm>
        </p:grpSpPr>
        <p:grpSp>
          <p:nvGrpSpPr>
            <p:cNvPr id="32782" name="Group 12"/>
            <p:cNvGrpSpPr/>
            <p:nvPr/>
          </p:nvGrpSpPr>
          <p:grpSpPr>
            <a:xfrm>
              <a:off x="0" y="240"/>
              <a:ext cx="2352" cy="1704"/>
              <a:chOff x="0" y="0"/>
              <a:chExt cx="2352" cy="1704"/>
            </a:xfrm>
          </p:grpSpPr>
          <p:grpSp>
            <p:nvGrpSpPr>
              <p:cNvPr id="32784" name="Group 13"/>
              <p:cNvGrpSpPr/>
              <p:nvPr/>
            </p:nvGrpSpPr>
            <p:grpSpPr>
              <a:xfrm>
                <a:off x="0" y="0"/>
                <a:ext cx="2352" cy="1704"/>
                <a:chOff x="0" y="0"/>
                <a:chExt cx="2352" cy="1704"/>
              </a:xfrm>
            </p:grpSpPr>
            <p:sp>
              <p:nvSpPr>
                <p:cNvPr id="32796" name="Rectangle 14"/>
                <p:cNvSpPr/>
                <p:nvPr/>
              </p:nvSpPr>
              <p:spPr>
                <a:xfrm>
                  <a:off x="1008" y="0"/>
                  <a:ext cx="122" cy="1512"/>
                </a:xfrm>
                <a:prstGeom prst="rect">
                  <a:avLst/>
                </a:prstGeom>
                <a:gradFill rotWithShape="0">
                  <a:gsLst>
                    <a:gs pos="0">
                      <a:srgbClr val="E6DCAC">
                        <a:alpha val="100000"/>
                      </a:srgbClr>
                    </a:gs>
                    <a:gs pos="12000">
                      <a:srgbClr val="E6D78A">
                        <a:alpha val="100000"/>
                      </a:srgbClr>
                    </a:gs>
                    <a:gs pos="30000">
                      <a:srgbClr val="C7AC4C">
                        <a:alpha val="100000"/>
                      </a:srgbClr>
                    </a:gs>
                    <a:gs pos="45000">
                      <a:srgbClr val="E6D78A">
                        <a:alpha val="100000"/>
                      </a:srgbClr>
                    </a:gs>
                    <a:gs pos="77000">
                      <a:srgbClr val="C7AC4C">
                        <a:alpha val="100000"/>
                      </a:srgbClr>
                    </a:gs>
                    <a:gs pos="100000">
                      <a:srgbClr val="E6DCAC">
                        <a:alpha val="100000"/>
                      </a:srgbClr>
                    </a:gs>
                  </a:gsLst>
                  <a:lin ang="0" scaled="1"/>
                  <a:tileRect/>
                </a:gradFill>
                <a:ln w="28575" cap="flat" cmpd="sng">
                  <a:solidFill>
                    <a:srgbClr val="CC66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32797" name="Rectangle 15"/>
                <p:cNvSpPr/>
                <p:nvPr/>
              </p:nvSpPr>
              <p:spPr>
                <a:xfrm rot="2108647">
                  <a:off x="1414" y="48"/>
                  <a:ext cx="122" cy="1512"/>
                </a:xfrm>
                <a:prstGeom prst="rect">
                  <a:avLst/>
                </a:prstGeom>
                <a:gradFill rotWithShape="0">
                  <a:gsLst>
                    <a:gs pos="0">
                      <a:srgbClr val="E6DCAC">
                        <a:alpha val="100000"/>
                      </a:srgbClr>
                    </a:gs>
                    <a:gs pos="12000">
                      <a:srgbClr val="E6D78A">
                        <a:alpha val="100000"/>
                      </a:srgbClr>
                    </a:gs>
                    <a:gs pos="30000">
                      <a:srgbClr val="C7AC4C">
                        <a:alpha val="100000"/>
                      </a:srgbClr>
                    </a:gs>
                    <a:gs pos="45000">
                      <a:srgbClr val="E6D78A">
                        <a:alpha val="100000"/>
                      </a:srgbClr>
                    </a:gs>
                    <a:gs pos="77000">
                      <a:srgbClr val="C7AC4C">
                        <a:alpha val="100000"/>
                      </a:srgbClr>
                    </a:gs>
                    <a:gs pos="100000">
                      <a:srgbClr val="E6DCAC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28575" cap="flat" cmpd="sng">
                  <a:solidFill>
                    <a:srgbClr val="CC66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grpSp>
              <p:nvGrpSpPr>
                <p:cNvPr id="32798" name="Group 16"/>
                <p:cNvGrpSpPr/>
                <p:nvPr/>
              </p:nvGrpSpPr>
              <p:grpSpPr>
                <a:xfrm>
                  <a:off x="0" y="1368"/>
                  <a:ext cx="2352" cy="336"/>
                  <a:chOff x="0" y="0"/>
                  <a:chExt cx="2352" cy="336"/>
                </a:xfrm>
              </p:grpSpPr>
              <p:sp>
                <p:nvSpPr>
                  <p:cNvPr id="32800" name="Oval 17"/>
                  <p:cNvSpPr/>
                  <p:nvPr/>
                </p:nvSpPr>
                <p:spPr>
                  <a:xfrm>
                    <a:off x="912" y="0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1" hangingPunct="1"/>
                    <a:endParaRPr lang="zh-CN" altLang="en-US" dirty="0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4609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"/>
                    <a:ext cx="2352" cy="19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50000">
                        <a:srgbClr val="777777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2857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2799" name="Oval 19"/>
                <p:cNvSpPr/>
                <p:nvPr/>
              </p:nvSpPr>
              <p:spPr>
                <a:xfrm>
                  <a:off x="1032" y="1440"/>
                  <a:ext cx="48" cy="48"/>
                </a:xfrm>
                <a:prstGeom prst="ellipse">
                  <a:avLst/>
                </a:prstGeom>
                <a:solidFill>
                  <a:srgbClr val="CC6600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</p:grpSp>
          <p:graphicFrame>
            <p:nvGraphicFramePr>
              <p:cNvPr id="32771" name="Object 3"/>
              <p:cNvGraphicFramePr>
                <a:graphicFrameLocks noChangeAspect="1"/>
              </p:cNvGraphicFramePr>
              <p:nvPr/>
            </p:nvGraphicFramePr>
            <p:xfrm>
              <a:off x="1104" y="812"/>
              <a:ext cx="21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4" name="" r:id="rId11" imgW="127000" imgH="177165" progId="Equation.3">
                      <p:embed/>
                    </p:oleObj>
                  </mc:Choice>
                  <mc:Fallback>
                    <p:oleObj name="" r:id="rId11" imgW="127000" imgH="177165" progId="Equation.3">
                      <p:embed/>
                      <p:pic>
                        <p:nvPicPr>
                          <p:cNvPr id="0" name="图片 326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104" y="812"/>
                            <a:ext cx="211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85" name="Text Box 21"/>
              <p:cNvSpPr txBox="1"/>
              <p:nvPr/>
            </p:nvSpPr>
            <p:spPr>
              <a:xfrm>
                <a:off x="624" y="240"/>
                <a:ext cx="4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6" name="Text Box 22"/>
              <p:cNvSpPr txBox="1"/>
              <p:nvPr/>
            </p:nvSpPr>
            <p:spPr>
              <a:xfrm>
                <a:off x="624" y="648"/>
                <a:ext cx="48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7" name="Line 23"/>
              <p:cNvSpPr/>
              <p:nvPr/>
            </p:nvSpPr>
            <p:spPr>
              <a:xfrm>
                <a:off x="1920" y="192"/>
                <a:ext cx="288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88" name="Line 24"/>
              <p:cNvSpPr/>
              <p:nvPr/>
            </p:nvSpPr>
            <p:spPr>
              <a:xfrm>
                <a:off x="1488" y="816"/>
                <a:ext cx="288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89" name="Line 25"/>
              <p:cNvSpPr/>
              <p:nvPr/>
            </p:nvSpPr>
            <p:spPr>
              <a:xfrm flipH="1">
                <a:off x="1632" y="240"/>
                <a:ext cx="432" cy="689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triangle" w="sm" len="lg"/>
                <a:tailEnd type="triangle" w="sm" len="lg"/>
              </a:ln>
            </p:spPr>
          </p:sp>
          <p:graphicFrame>
            <p:nvGraphicFramePr>
              <p:cNvPr id="32772" name="Object 4"/>
              <p:cNvGraphicFramePr>
                <a:graphicFrameLocks noChangeAspect="1"/>
              </p:cNvGraphicFramePr>
              <p:nvPr/>
            </p:nvGraphicFramePr>
            <p:xfrm>
              <a:off x="1824" y="525"/>
              <a:ext cx="305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6" name="" r:id="rId13" imgW="228600" imgH="215900" progId="Equation.3">
                      <p:embed/>
                    </p:oleObj>
                  </mc:Choice>
                  <mc:Fallback>
                    <p:oleObj name="" r:id="rId13" imgW="228600" imgH="215900" progId="Equation.3">
                      <p:embed/>
                      <p:pic>
                        <p:nvPicPr>
                          <p:cNvPr id="0" name="图片 326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824" y="525"/>
                            <a:ext cx="305" cy="2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90" name="Line 27"/>
              <p:cNvSpPr/>
              <p:nvPr/>
            </p:nvSpPr>
            <p:spPr>
              <a:xfrm>
                <a:off x="1488" y="812"/>
                <a:ext cx="0" cy="55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2791" name="Line 28"/>
              <p:cNvSpPr/>
              <p:nvPr/>
            </p:nvSpPr>
            <p:spPr>
              <a:xfrm flipV="1">
                <a:off x="1056" y="929"/>
                <a:ext cx="358" cy="511"/>
              </a:xfrm>
              <a:prstGeom prst="line">
                <a:avLst/>
              </a:prstGeom>
              <a:ln w="38100" cap="flat" cmpd="sng">
                <a:solidFill>
                  <a:srgbClr val="0099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2792" name="Text Box 29"/>
              <p:cNvSpPr txBox="1"/>
              <p:nvPr/>
            </p:nvSpPr>
            <p:spPr>
              <a:xfrm>
                <a:off x="720" y="1156"/>
                <a:ext cx="24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6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36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2773" name="Object 5"/>
              <p:cNvGraphicFramePr>
                <a:graphicFrameLocks noChangeAspect="1"/>
              </p:cNvGraphicFramePr>
              <p:nvPr/>
            </p:nvGraphicFramePr>
            <p:xfrm>
              <a:off x="1536" y="1108"/>
              <a:ext cx="288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7" name="" r:id="rId15" imgW="152400" imgH="190500" progId="Equation.3">
                      <p:embed/>
                    </p:oleObj>
                  </mc:Choice>
                  <mc:Fallback>
                    <p:oleObj name="" r:id="rId15" imgW="152400" imgH="190500" progId="Equation.3">
                      <p:embed/>
                      <p:pic>
                        <p:nvPicPr>
                          <p:cNvPr id="0" name="图片 326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536" y="1108"/>
                            <a:ext cx="288" cy="3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93" name="未知"/>
              <p:cNvSpPr/>
              <p:nvPr/>
            </p:nvSpPr>
            <p:spPr>
              <a:xfrm>
                <a:off x="1129" y="750"/>
                <a:ext cx="215" cy="114"/>
              </a:xfrm>
              <a:custGeom>
                <a:avLst/>
                <a:gdLst>
                  <a:gd name="txL" fmla="*/ 0 w 215"/>
                  <a:gd name="txT" fmla="*/ 0 h 114"/>
                  <a:gd name="txR" fmla="*/ 215 w 215"/>
                  <a:gd name="txB" fmla="*/ 114 h 114"/>
                </a:gdLst>
                <a:ahLst/>
                <a:cxnLst>
                  <a:cxn ang="0">
                    <a:pos x="0" y="30"/>
                  </a:cxn>
                  <a:cxn ang="0">
                    <a:pos x="123" y="14"/>
                  </a:cxn>
                  <a:cxn ang="0">
                    <a:pos x="215" y="114"/>
                  </a:cxn>
                </a:cxnLst>
                <a:rect l="txL" t="txT" r="txR" b="txB"/>
                <a:pathLst>
                  <a:path w="215" h="114">
                    <a:moveTo>
                      <a:pt x="0" y="30"/>
                    </a:moveTo>
                    <a:cubicBezTo>
                      <a:pt x="19" y="27"/>
                      <a:pt x="87" y="0"/>
                      <a:pt x="123" y="14"/>
                    </a:cubicBezTo>
                    <a:cubicBezTo>
                      <a:pt x="159" y="28"/>
                      <a:pt x="196" y="93"/>
                      <a:pt x="215" y="114"/>
                    </a:cubicBez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2794" name="Group 32"/>
              <p:cNvGrpSpPr/>
              <p:nvPr/>
            </p:nvGrpSpPr>
            <p:grpSpPr>
              <a:xfrm>
                <a:off x="1228" y="144"/>
                <a:ext cx="356" cy="440"/>
                <a:chOff x="0" y="0"/>
                <a:chExt cx="356" cy="440"/>
              </a:xfrm>
            </p:grpSpPr>
            <p:sp>
              <p:nvSpPr>
                <p:cNvPr id="32795" name="AutoShape 33"/>
                <p:cNvSpPr/>
                <p:nvPr/>
              </p:nvSpPr>
              <p:spPr>
                <a:xfrm>
                  <a:off x="0" y="0"/>
                  <a:ext cx="346" cy="440"/>
                </a:xfrm>
                <a:prstGeom prst="wedgeEllipseCallout">
                  <a:avLst>
                    <a:gd name="adj1" fmla="val -5204"/>
                    <a:gd name="adj2" fmla="val 134546"/>
                  </a:avLst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ctr" eaLnBrk="1" hangingPunct="1"/>
                  <a:endParaRPr lang="zh-CN" altLang="en-US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32774" name="Object 6"/>
                <p:cNvGraphicFramePr>
                  <a:graphicFrameLocks noChangeAspect="1"/>
                </p:cNvGraphicFramePr>
                <p:nvPr/>
              </p:nvGraphicFramePr>
              <p:xfrm>
                <a:off x="10" y="0"/>
                <a:ext cx="346" cy="4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65" name="" r:id="rId17" imgW="215900" imgH="241300" progId="Equation.3">
                        <p:embed/>
                      </p:oleObj>
                    </mc:Choice>
                    <mc:Fallback>
                      <p:oleObj name="" r:id="rId17" imgW="215900" imgH="241300" progId="Equation.3">
                        <p:embed/>
                        <p:pic>
                          <p:nvPicPr>
                            <p:cNvPr id="0" name="图片 3264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" y="0"/>
                              <a:ext cx="346" cy="4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32783" name="Rectangle 35"/>
            <p:cNvSpPr/>
            <p:nvPr/>
          </p:nvSpPr>
          <p:spPr>
            <a:xfrm>
              <a:off x="0" y="0"/>
              <a:ext cx="2352" cy="19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609600" y="1612900"/>
            <a:ext cx="2743200" cy="1089025"/>
            <a:chOff x="0" y="0"/>
            <a:chExt cx="1632" cy="638"/>
          </a:xfrm>
        </p:grpSpPr>
        <p:sp>
          <p:nvSpPr>
            <p:cNvPr id="33831" name="Text Box 3"/>
            <p:cNvSpPr txBox="1"/>
            <p:nvPr/>
          </p:nvSpPr>
          <p:spPr>
            <a:xfrm>
              <a:off x="0" y="144"/>
              <a:ext cx="535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式中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03" name="Object 11"/>
            <p:cNvGraphicFramePr>
              <a:graphicFrameLocks noChangeAspect="1"/>
            </p:cNvGraphicFramePr>
            <p:nvPr/>
          </p:nvGraphicFramePr>
          <p:xfrm>
            <a:off x="624" y="0"/>
            <a:ext cx="1008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" name="" r:id="rId1" imgW="622300" imgH="393700" progId="Equation.3">
                    <p:embed/>
                  </p:oleObj>
                </mc:Choice>
                <mc:Fallback>
                  <p:oleObj name="" r:id="rId1" imgW="622300" imgH="393700" progId="Equation.3">
                    <p:embed/>
                    <p:pic>
                      <p:nvPicPr>
                        <p:cNvPr id="0" name="图片 32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24" y="0"/>
                          <a:ext cx="1008" cy="6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381000" y="4383088"/>
          <a:ext cx="41148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3" imgW="1600200" imgH="393700" progId="Equation.3">
                  <p:embed/>
                </p:oleObj>
              </mc:Choice>
              <mc:Fallback>
                <p:oleObj name="" r:id="rId3" imgW="1600200" imgH="3937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4383088"/>
                        <a:ext cx="4114800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/>
          <p:nvPr/>
        </p:nvGrpSpPr>
        <p:grpSpPr>
          <a:xfrm>
            <a:off x="609600" y="2667000"/>
            <a:ext cx="3286125" cy="1066800"/>
            <a:chOff x="0" y="0"/>
            <a:chExt cx="1926" cy="624"/>
          </a:xfrm>
        </p:grpSpPr>
        <p:sp>
          <p:nvSpPr>
            <p:cNvPr id="33830" name="Text Box 7"/>
            <p:cNvSpPr txBox="1"/>
            <p:nvPr/>
          </p:nvSpPr>
          <p:spPr>
            <a:xfrm>
              <a:off x="0" y="153"/>
              <a:ext cx="317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得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02" name="Object 10"/>
            <p:cNvGraphicFramePr>
              <a:graphicFrameLocks noChangeAspect="1"/>
            </p:cNvGraphicFramePr>
            <p:nvPr/>
          </p:nvGraphicFramePr>
          <p:xfrm>
            <a:off x="678" y="0"/>
            <a:ext cx="124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5" imgW="786765" imgH="393700" progId="Equation.3">
                    <p:embed/>
                  </p:oleObj>
                </mc:Choice>
                <mc:Fallback>
                  <p:oleObj name="" r:id="rId5" imgW="786765" imgH="393700" progId="Equation.3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8" y="0"/>
                          <a:ext cx="1248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3" name="Text Box 9"/>
          <p:cNvSpPr txBox="1"/>
          <p:nvPr/>
        </p:nvSpPr>
        <p:spPr>
          <a:xfrm>
            <a:off x="228600" y="3733800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由角加速度的定义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7114" name="Object 3"/>
          <p:cNvGraphicFramePr>
            <a:graphicFrameLocks noChangeAspect="1"/>
          </p:cNvGraphicFramePr>
          <p:nvPr/>
        </p:nvGraphicFramePr>
        <p:xfrm>
          <a:off x="5105400" y="4327525"/>
          <a:ext cx="342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1143000" imgH="393700" progId="Equation.3">
                  <p:embed/>
                </p:oleObj>
              </mc:Choice>
              <mc:Fallback>
                <p:oleObj name="" r:id="rId7" imgW="1143000" imgH="3937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5400" y="4327525"/>
                        <a:ext cx="3429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/>
          <p:nvPr/>
        </p:nvGrpSpPr>
        <p:grpSpPr>
          <a:xfrm>
            <a:off x="563563" y="5394325"/>
            <a:ext cx="7239000" cy="1204913"/>
            <a:chOff x="0" y="0"/>
            <a:chExt cx="4560" cy="759"/>
          </a:xfrm>
        </p:grpSpPr>
        <p:sp>
          <p:nvSpPr>
            <p:cNvPr id="33829" name="Text Box 12"/>
            <p:cNvSpPr txBox="1"/>
            <p:nvPr/>
          </p:nvSpPr>
          <p:spPr>
            <a:xfrm>
              <a:off x="0" y="259"/>
              <a:ext cx="28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代入初始条件积分 得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01" name="Object 9"/>
            <p:cNvGraphicFramePr>
              <a:graphicFrameLocks noChangeAspect="1"/>
            </p:cNvGraphicFramePr>
            <p:nvPr/>
          </p:nvGraphicFramePr>
          <p:xfrm>
            <a:off x="2688" y="0"/>
            <a:ext cx="1872" cy="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" name="" r:id="rId9" imgW="1218565" imgH="444500" progId="Equation.3">
                    <p:embed/>
                  </p:oleObj>
                </mc:Choice>
                <mc:Fallback>
                  <p:oleObj name="" r:id="rId9" imgW="1218565" imgH="444500" progId="Equation.3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88" y="0"/>
                          <a:ext cx="1872" cy="7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066800" y="677863"/>
          <a:ext cx="28749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11" imgW="1054100" imgH="393700" progId="Equation.3">
                  <p:embed/>
                </p:oleObj>
              </mc:Choice>
              <mc:Fallback>
                <p:oleObj name="" r:id="rId11" imgW="1054100" imgH="3937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677863"/>
                        <a:ext cx="2874963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8" name="Group 15"/>
          <p:cNvGrpSpPr/>
          <p:nvPr/>
        </p:nvGrpSpPr>
        <p:grpSpPr>
          <a:xfrm>
            <a:off x="4754563" y="876300"/>
            <a:ext cx="3733800" cy="3086100"/>
            <a:chOff x="0" y="0"/>
            <a:chExt cx="2352" cy="1944"/>
          </a:xfrm>
        </p:grpSpPr>
        <p:grpSp>
          <p:nvGrpSpPr>
            <p:cNvPr id="33809" name="Group 16"/>
            <p:cNvGrpSpPr/>
            <p:nvPr/>
          </p:nvGrpSpPr>
          <p:grpSpPr>
            <a:xfrm>
              <a:off x="0" y="240"/>
              <a:ext cx="2352" cy="1704"/>
              <a:chOff x="0" y="0"/>
              <a:chExt cx="2352" cy="1704"/>
            </a:xfrm>
          </p:grpSpPr>
          <p:grpSp>
            <p:nvGrpSpPr>
              <p:cNvPr id="33811" name="Group 17"/>
              <p:cNvGrpSpPr/>
              <p:nvPr/>
            </p:nvGrpSpPr>
            <p:grpSpPr>
              <a:xfrm>
                <a:off x="0" y="0"/>
                <a:ext cx="2352" cy="1704"/>
                <a:chOff x="0" y="0"/>
                <a:chExt cx="2352" cy="1704"/>
              </a:xfrm>
            </p:grpSpPr>
            <p:sp>
              <p:nvSpPr>
                <p:cNvPr id="33823" name="Rectangle 18"/>
                <p:cNvSpPr/>
                <p:nvPr/>
              </p:nvSpPr>
              <p:spPr>
                <a:xfrm>
                  <a:off x="1008" y="0"/>
                  <a:ext cx="122" cy="1512"/>
                </a:xfrm>
                <a:prstGeom prst="rect">
                  <a:avLst/>
                </a:prstGeom>
                <a:gradFill rotWithShape="0">
                  <a:gsLst>
                    <a:gs pos="0">
                      <a:srgbClr val="E6DCAC">
                        <a:alpha val="100000"/>
                      </a:srgbClr>
                    </a:gs>
                    <a:gs pos="12000">
                      <a:srgbClr val="E6D78A">
                        <a:alpha val="100000"/>
                      </a:srgbClr>
                    </a:gs>
                    <a:gs pos="30000">
                      <a:srgbClr val="C7AC4C">
                        <a:alpha val="100000"/>
                      </a:srgbClr>
                    </a:gs>
                    <a:gs pos="45000">
                      <a:srgbClr val="E6D78A">
                        <a:alpha val="100000"/>
                      </a:srgbClr>
                    </a:gs>
                    <a:gs pos="77000">
                      <a:srgbClr val="C7AC4C">
                        <a:alpha val="100000"/>
                      </a:srgbClr>
                    </a:gs>
                    <a:gs pos="100000">
                      <a:srgbClr val="E6DCAC">
                        <a:alpha val="100000"/>
                      </a:srgbClr>
                    </a:gs>
                  </a:gsLst>
                  <a:lin ang="0" scaled="1"/>
                  <a:tileRect/>
                </a:gradFill>
                <a:ln w="28575" cap="flat" cmpd="sng">
                  <a:solidFill>
                    <a:srgbClr val="CC66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33824" name="Rectangle 19"/>
                <p:cNvSpPr/>
                <p:nvPr/>
              </p:nvSpPr>
              <p:spPr>
                <a:xfrm rot="2108647">
                  <a:off x="1414" y="48"/>
                  <a:ext cx="122" cy="1512"/>
                </a:xfrm>
                <a:prstGeom prst="rect">
                  <a:avLst/>
                </a:prstGeom>
                <a:gradFill rotWithShape="0">
                  <a:gsLst>
                    <a:gs pos="0">
                      <a:srgbClr val="E6DCAC">
                        <a:alpha val="100000"/>
                      </a:srgbClr>
                    </a:gs>
                    <a:gs pos="12000">
                      <a:srgbClr val="E6D78A">
                        <a:alpha val="100000"/>
                      </a:srgbClr>
                    </a:gs>
                    <a:gs pos="30000">
                      <a:srgbClr val="C7AC4C">
                        <a:alpha val="100000"/>
                      </a:srgbClr>
                    </a:gs>
                    <a:gs pos="45000">
                      <a:srgbClr val="E6D78A">
                        <a:alpha val="100000"/>
                      </a:srgbClr>
                    </a:gs>
                    <a:gs pos="77000">
                      <a:srgbClr val="C7AC4C">
                        <a:alpha val="100000"/>
                      </a:srgbClr>
                    </a:gs>
                    <a:gs pos="100000">
                      <a:srgbClr val="E6DCAC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28575" cap="flat" cmpd="sng">
                  <a:solidFill>
                    <a:srgbClr val="CC66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grpSp>
              <p:nvGrpSpPr>
                <p:cNvPr id="33825" name="Group 20"/>
                <p:cNvGrpSpPr/>
                <p:nvPr/>
              </p:nvGrpSpPr>
              <p:grpSpPr>
                <a:xfrm>
                  <a:off x="0" y="1368"/>
                  <a:ext cx="2352" cy="336"/>
                  <a:chOff x="0" y="0"/>
                  <a:chExt cx="2352" cy="336"/>
                </a:xfrm>
              </p:grpSpPr>
              <p:sp>
                <p:nvSpPr>
                  <p:cNvPr id="33827" name="Oval 21"/>
                  <p:cNvSpPr/>
                  <p:nvPr/>
                </p:nvSpPr>
                <p:spPr>
                  <a:xfrm>
                    <a:off x="912" y="0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1" hangingPunct="1"/>
                    <a:endParaRPr lang="zh-CN" altLang="en-US" dirty="0">
                      <a:latin typeface="Verdana" panose="020B0604030504040204" pitchFamily="34" charset="0"/>
                    </a:endParaRPr>
                  </a:p>
                </p:txBody>
              </p:sp>
              <p:sp>
                <p:nvSpPr>
                  <p:cNvPr id="4712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4"/>
                    <a:ext cx="2352" cy="19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50000">
                        <a:srgbClr val="777777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28575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3826" name="Oval 23"/>
                <p:cNvSpPr/>
                <p:nvPr/>
              </p:nvSpPr>
              <p:spPr>
                <a:xfrm>
                  <a:off x="1032" y="1440"/>
                  <a:ext cx="48" cy="48"/>
                </a:xfrm>
                <a:prstGeom prst="ellipse">
                  <a:avLst/>
                </a:prstGeom>
                <a:solidFill>
                  <a:srgbClr val="CC6600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</p:grpSp>
          <p:graphicFrame>
            <p:nvGraphicFramePr>
              <p:cNvPr id="33797" name="Object 5"/>
              <p:cNvGraphicFramePr>
                <a:graphicFrameLocks noChangeAspect="1"/>
              </p:cNvGraphicFramePr>
              <p:nvPr/>
            </p:nvGraphicFramePr>
            <p:xfrm>
              <a:off x="1104" y="812"/>
              <a:ext cx="21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4" name="" r:id="rId13" imgW="127000" imgH="177165" progId="Equation.3">
                      <p:embed/>
                    </p:oleObj>
                  </mc:Choice>
                  <mc:Fallback>
                    <p:oleObj name="" r:id="rId13" imgW="127000" imgH="177165" progId="Equation.3">
                      <p:embed/>
                      <p:pic>
                        <p:nvPicPr>
                          <p:cNvPr id="0" name="图片 327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104" y="812"/>
                            <a:ext cx="211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12" name="Text Box 25"/>
              <p:cNvSpPr txBox="1"/>
              <p:nvPr/>
            </p:nvSpPr>
            <p:spPr>
              <a:xfrm>
                <a:off x="624" y="240"/>
                <a:ext cx="4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3" name="Text Box 26"/>
              <p:cNvSpPr txBox="1"/>
              <p:nvPr/>
            </p:nvSpPr>
            <p:spPr>
              <a:xfrm>
                <a:off x="624" y="648"/>
                <a:ext cx="48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4" name="Line 27"/>
              <p:cNvSpPr/>
              <p:nvPr/>
            </p:nvSpPr>
            <p:spPr>
              <a:xfrm>
                <a:off x="1920" y="192"/>
                <a:ext cx="288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5" name="Line 28"/>
              <p:cNvSpPr/>
              <p:nvPr/>
            </p:nvSpPr>
            <p:spPr>
              <a:xfrm>
                <a:off x="1488" y="816"/>
                <a:ext cx="288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6" name="Line 29"/>
              <p:cNvSpPr/>
              <p:nvPr/>
            </p:nvSpPr>
            <p:spPr>
              <a:xfrm flipH="1">
                <a:off x="1632" y="240"/>
                <a:ext cx="432" cy="689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triangle" w="sm" len="lg"/>
                <a:tailEnd type="triangle" w="sm" len="lg"/>
              </a:ln>
            </p:spPr>
          </p:sp>
          <p:graphicFrame>
            <p:nvGraphicFramePr>
              <p:cNvPr id="33798" name="Object 6"/>
              <p:cNvGraphicFramePr>
                <a:graphicFrameLocks noChangeAspect="1"/>
              </p:cNvGraphicFramePr>
              <p:nvPr/>
            </p:nvGraphicFramePr>
            <p:xfrm>
              <a:off x="1824" y="525"/>
              <a:ext cx="305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8" name="" r:id="rId15" imgW="228600" imgH="215900" progId="Equation.3">
                      <p:embed/>
                    </p:oleObj>
                  </mc:Choice>
                  <mc:Fallback>
                    <p:oleObj name="" r:id="rId15" imgW="228600" imgH="215900" progId="Equation.3">
                      <p:embed/>
                      <p:pic>
                        <p:nvPicPr>
                          <p:cNvPr id="0" name="图片 327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824" y="525"/>
                            <a:ext cx="305" cy="2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17" name="Line 31"/>
              <p:cNvSpPr/>
              <p:nvPr/>
            </p:nvSpPr>
            <p:spPr>
              <a:xfrm>
                <a:off x="1488" y="812"/>
                <a:ext cx="0" cy="55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18" name="Line 32"/>
              <p:cNvSpPr/>
              <p:nvPr/>
            </p:nvSpPr>
            <p:spPr>
              <a:xfrm flipV="1">
                <a:off x="1056" y="929"/>
                <a:ext cx="358" cy="511"/>
              </a:xfrm>
              <a:prstGeom prst="line">
                <a:avLst/>
              </a:prstGeom>
              <a:ln w="38100" cap="flat" cmpd="sng">
                <a:solidFill>
                  <a:srgbClr val="0099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19" name="Text Box 33"/>
              <p:cNvSpPr txBox="1"/>
              <p:nvPr/>
            </p:nvSpPr>
            <p:spPr>
              <a:xfrm>
                <a:off x="720" y="1156"/>
                <a:ext cx="24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6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36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3799" name="Object 7"/>
              <p:cNvGraphicFramePr>
                <a:graphicFrameLocks noChangeAspect="1"/>
              </p:cNvGraphicFramePr>
              <p:nvPr/>
            </p:nvGraphicFramePr>
            <p:xfrm>
              <a:off x="1536" y="1108"/>
              <a:ext cx="288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0" name="" r:id="rId17" imgW="152400" imgH="190500" progId="Equation.3">
                      <p:embed/>
                    </p:oleObj>
                  </mc:Choice>
                  <mc:Fallback>
                    <p:oleObj name="" r:id="rId17" imgW="152400" imgH="190500" progId="Equation.3">
                      <p:embed/>
                      <p:pic>
                        <p:nvPicPr>
                          <p:cNvPr id="0" name="图片 326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536" y="1108"/>
                            <a:ext cx="288" cy="3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20" name="未知"/>
              <p:cNvSpPr/>
              <p:nvPr/>
            </p:nvSpPr>
            <p:spPr>
              <a:xfrm>
                <a:off x="1129" y="750"/>
                <a:ext cx="215" cy="114"/>
              </a:xfrm>
              <a:custGeom>
                <a:avLst/>
                <a:gdLst>
                  <a:gd name="txL" fmla="*/ 0 w 215"/>
                  <a:gd name="txT" fmla="*/ 0 h 114"/>
                  <a:gd name="txR" fmla="*/ 215 w 215"/>
                  <a:gd name="txB" fmla="*/ 114 h 114"/>
                </a:gdLst>
                <a:ahLst/>
                <a:cxnLst>
                  <a:cxn ang="0">
                    <a:pos x="0" y="30"/>
                  </a:cxn>
                  <a:cxn ang="0">
                    <a:pos x="123" y="14"/>
                  </a:cxn>
                  <a:cxn ang="0">
                    <a:pos x="215" y="114"/>
                  </a:cxn>
                </a:cxnLst>
                <a:rect l="txL" t="txT" r="txR" b="txB"/>
                <a:pathLst>
                  <a:path w="215" h="114">
                    <a:moveTo>
                      <a:pt x="0" y="30"/>
                    </a:moveTo>
                    <a:cubicBezTo>
                      <a:pt x="19" y="27"/>
                      <a:pt x="87" y="0"/>
                      <a:pt x="123" y="14"/>
                    </a:cubicBezTo>
                    <a:cubicBezTo>
                      <a:pt x="159" y="28"/>
                      <a:pt x="196" y="93"/>
                      <a:pt x="215" y="114"/>
                    </a:cubicBez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3821" name="Group 36"/>
              <p:cNvGrpSpPr/>
              <p:nvPr/>
            </p:nvGrpSpPr>
            <p:grpSpPr>
              <a:xfrm>
                <a:off x="1228" y="144"/>
                <a:ext cx="356" cy="440"/>
                <a:chOff x="0" y="0"/>
                <a:chExt cx="356" cy="440"/>
              </a:xfrm>
            </p:grpSpPr>
            <p:sp>
              <p:nvSpPr>
                <p:cNvPr id="33822" name="AutoShape 37"/>
                <p:cNvSpPr/>
                <p:nvPr/>
              </p:nvSpPr>
              <p:spPr>
                <a:xfrm>
                  <a:off x="0" y="0"/>
                  <a:ext cx="346" cy="440"/>
                </a:xfrm>
                <a:prstGeom prst="wedgeEllipseCallout">
                  <a:avLst>
                    <a:gd name="adj1" fmla="val -5204"/>
                    <a:gd name="adj2" fmla="val 134546"/>
                  </a:avLst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ctr" eaLnBrk="1" hangingPunct="1"/>
                  <a:endParaRPr lang="zh-CN" altLang="en-US" sz="2800" b="1" dirty="0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33800" name="Object 8"/>
                <p:cNvGraphicFramePr>
                  <a:graphicFrameLocks noChangeAspect="1"/>
                </p:cNvGraphicFramePr>
                <p:nvPr/>
              </p:nvGraphicFramePr>
              <p:xfrm>
                <a:off x="10" y="0"/>
                <a:ext cx="346" cy="4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72" name="" r:id="rId19" imgW="215900" imgH="241300" progId="Equation.3">
                        <p:embed/>
                      </p:oleObj>
                    </mc:Choice>
                    <mc:Fallback>
                      <p:oleObj name="" r:id="rId19" imgW="215900" imgH="241300" progId="Equation.3">
                        <p:embed/>
                        <p:pic>
                          <p:nvPicPr>
                            <p:cNvPr id="0" name="图片 3271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" y="0"/>
                              <a:ext cx="346" cy="4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33810" name="Rectangle 39"/>
            <p:cNvSpPr/>
            <p:nvPr/>
          </p:nvSpPr>
          <p:spPr>
            <a:xfrm>
              <a:off x="0" y="0"/>
              <a:ext cx="2352" cy="19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822" name="Group 4"/>
          <p:cNvGrpSpPr/>
          <p:nvPr/>
        </p:nvGrpSpPr>
        <p:grpSpPr>
          <a:xfrm>
            <a:off x="165100" y="693738"/>
            <a:ext cx="9055100" cy="2727325"/>
            <a:chOff x="0" y="0"/>
            <a:chExt cx="5704" cy="1718"/>
          </a:xfrm>
        </p:grpSpPr>
        <p:sp>
          <p:nvSpPr>
            <p:cNvPr id="34835" name="Text Box 5"/>
            <p:cNvSpPr txBox="1"/>
            <p:nvPr/>
          </p:nvSpPr>
          <p:spPr>
            <a:xfrm>
              <a:off x="0" y="0"/>
              <a:ext cx="5704" cy="17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Century Schoolbook" panose="02040604050505020304" pitchFamily="18" charset="0"/>
                </a:rPr>
                <a:t>    例</a:t>
              </a:r>
              <a:r>
                <a:rPr lang="en-US" altLang="zh-CN" sz="2800" b="1" dirty="0">
                  <a:solidFill>
                    <a:srgbClr val="CC0000"/>
                  </a:solidFill>
                  <a:latin typeface="Century Schoolbook" panose="02040604050505020304" pitchFamily="18" charset="0"/>
                </a:rPr>
                <a:t>3</a:t>
              </a:r>
              <a:r>
                <a:rPr lang="zh-CN" altLang="en-US" sz="2800" b="1" dirty="0">
                  <a:solidFill>
                    <a:srgbClr val="CC0000"/>
                  </a:solidFill>
                  <a:latin typeface="Century Schoolbook" panose="020406040505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CC0000"/>
                  </a:solidFill>
                  <a:latin typeface="Century Schoolbook" panose="02040604050505020304" pitchFamily="18" charset="0"/>
                </a:rPr>
                <a:t>  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如图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,  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有一半径为 </a:t>
              </a:r>
              <a:r>
                <a:rPr lang="en-US" altLang="zh-CN" sz="2800" b="1" i="1" dirty="0">
                  <a:latin typeface="Century Schoolbook" panose="02040604050505020304" pitchFamily="18" charset="0"/>
                </a:rPr>
                <a:t>R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质量为         的匀质圆盘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,  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可绕通过盘心 </a:t>
              </a:r>
              <a:r>
                <a:rPr lang="en-US" altLang="zh-CN" sz="2800" b="1" i="1" dirty="0">
                  <a:latin typeface="Century Schoolbook" panose="02040604050505020304" pitchFamily="18" charset="0"/>
                </a:rPr>
                <a:t>O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垂直盘面的水平轴转动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. 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转轴与圆盘之间的摩擦略去不计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.  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圆盘上绕有轻而细的绳索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,  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绳的一端固定在圆盘上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, 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另一端系质量为 </a:t>
              </a:r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的物体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.   </a:t>
              </a:r>
              <a:r>
                <a:rPr lang="zh-CN" altLang="en-US" sz="2800" b="1" dirty="0">
                  <a:latin typeface="Century Schoolbook" panose="02040604050505020304" pitchFamily="18" charset="0"/>
                </a:rPr>
                <a:t>试求物体下落时的加速度、绳中的张力和圆盘的角加速度</a:t>
              </a:r>
              <a:r>
                <a:rPr lang="en-US" altLang="zh-CN" sz="2800" b="1" dirty="0">
                  <a:latin typeface="Century Schoolbook" panose="02040604050505020304" pitchFamily="18" charset="0"/>
                </a:rPr>
                <a:t>. </a:t>
              </a:r>
              <a:endParaRPr lang="en-US" altLang="zh-CN" sz="2800" b="1" dirty="0">
                <a:latin typeface="Century Schoolbook" panose="02040604050505020304" pitchFamily="18" charset="0"/>
              </a:endParaRPr>
            </a:p>
          </p:txBody>
        </p:sp>
        <p:graphicFrame>
          <p:nvGraphicFramePr>
            <p:cNvPr id="34821" name="Object 11"/>
            <p:cNvGraphicFramePr>
              <a:graphicFrameLocks noChangeAspect="1"/>
            </p:cNvGraphicFramePr>
            <p:nvPr/>
          </p:nvGraphicFramePr>
          <p:xfrm>
            <a:off x="3820" y="7"/>
            <a:ext cx="396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" name="" r:id="rId1" imgW="190500" imgH="177800" progId="Equation.3">
                    <p:embed/>
                  </p:oleObj>
                </mc:Choice>
                <mc:Fallback>
                  <p:oleObj name="" r:id="rId1" imgW="190500" imgH="177800" progId="Equation.3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20" y="7"/>
                          <a:ext cx="396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3" name="组合 42"/>
          <p:cNvGrpSpPr/>
          <p:nvPr/>
        </p:nvGrpSpPr>
        <p:grpSpPr>
          <a:xfrm>
            <a:off x="6143625" y="3643313"/>
            <a:ext cx="2471738" cy="2689225"/>
            <a:chOff x="457201" y="3635375"/>
            <a:chExt cx="2471725" cy="2689225"/>
          </a:xfrm>
        </p:grpSpPr>
        <p:sp>
          <p:nvSpPr>
            <p:cNvPr id="34824" name="Rectangle 2"/>
            <p:cNvSpPr/>
            <p:nvPr/>
          </p:nvSpPr>
          <p:spPr>
            <a:xfrm>
              <a:off x="457201" y="3635375"/>
              <a:ext cx="2471725" cy="26892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34825" name="Group 7"/>
            <p:cNvGrpSpPr/>
            <p:nvPr/>
          </p:nvGrpSpPr>
          <p:grpSpPr>
            <a:xfrm>
              <a:off x="736600" y="3779838"/>
              <a:ext cx="1550988" cy="2544762"/>
              <a:chOff x="0" y="0"/>
              <a:chExt cx="977" cy="1603"/>
            </a:xfrm>
          </p:grpSpPr>
          <p:sp>
            <p:nvSpPr>
              <p:cNvPr id="34826" name="Oval 8"/>
              <p:cNvSpPr/>
              <p:nvPr/>
            </p:nvSpPr>
            <p:spPr>
              <a:xfrm>
                <a:off x="8" y="265"/>
                <a:ext cx="688" cy="688"/>
              </a:xfrm>
              <a:prstGeom prst="ellipse">
                <a:avLst/>
              </a:prstGeom>
              <a:solidFill>
                <a:srgbClr val="777777">
                  <a:alpha val="52156"/>
                </a:srgbClr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27" name="Oval 9"/>
              <p:cNvSpPr/>
              <p:nvPr/>
            </p:nvSpPr>
            <p:spPr>
              <a:xfrm>
                <a:off x="322" y="548"/>
                <a:ext cx="84" cy="86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4828" name="Line 10"/>
              <p:cNvSpPr/>
              <p:nvPr/>
            </p:nvSpPr>
            <p:spPr>
              <a:xfrm flipH="1">
                <a:off x="696" y="608"/>
                <a:ext cx="0" cy="80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29" name="Rectangle 11" descr="软木塞"/>
              <p:cNvSpPr/>
              <p:nvPr/>
            </p:nvSpPr>
            <p:spPr>
              <a:xfrm>
                <a:off x="539" y="1316"/>
                <a:ext cx="300" cy="241"/>
              </a:xfrm>
              <a:prstGeom prst="rect">
                <a:avLst/>
              </a:prstGeom>
              <a:blipFill rotWithShape="0">
                <a:blip r:embed="rId3"/>
              </a:blipFill>
              <a:ln w="28575" cap="flat" cmpd="sng">
                <a:solidFill>
                  <a:srgbClr val="CC66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34818" name="Object 8"/>
              <p:cNvGraphicFramePr>
                <a:graphicFrameLocks noChangeAspect="1"/>
              </p:cNvGraphicFramePr>
              <p:nvPr/>
            </p:nvGraphicFramePr>
            <p:xfrm>
              <a:off x="0" y="499"/>
              <a:ext cx="280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1" name="" r:id="rId4" imgW="152400" imgH="165100" progId="Equation.3">
                      <p:embed/>
                    </p:oleObj>
                  </mc:Choice>
                  <mc:Fallback>
                    <p:oleObj name="" r:id="rId4" imgW="152400" imgH="165100" progId="Equation.3">
                      <p:embed/>
                      <p:pic>
                        <p:nvPicPr>
                          <p:cNvPr id="0" name="图片 327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0" y="499"/>
                            <a:ext cx="280" cy="3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19" name="Object 9"/>
              <p:cNvGraphicFramePr>
                <a:graphicFrameLocks noChangeAspect="1"/>
              </p:cNvGraphicFramePr>
              <p:nvPr/>
            </p:nvGraphicFramePr>
            <p:xfrm>
              <a:off x="345" y="545"/>
              <a:ext cx="253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9" name="" r:id="rId6" imgW="127000" imgH="139700" progId="Equation.3">
                      <p:embed/>
                    </p:oleObj>
                  </mc:Choice>
                  <mc:Fallback>
                    <p:oleObj name="" r:id="rId6" imgW="127000" imgH="139700" progId="Equation.3">
                      <p:embed/>
                      <p:pic>
                        <p:nvPicPr>
                          <p:cNvPr id="0" name="图片 3268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45" y="545"/>
                            <a:ext cx="253" cy="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0" name="Text Box 14"/>
              <p:cNvSpPr txBox="1"/>
              <p:nvPr/>
            </p:nvSpPr>
            <p:spPr>
              <a:xfrm>
                <a:off x="152" y="1199"/>
                <a:ext cx="34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ctr" eaLnBrk="1" hangingPunct="1"/>
                <a:r>
                  <a:rPr lang="en-US" altLang="zh-CN" sz="3600" b="1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36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31" name="Rectangle 15"/>
              <p:cNvSpPr/>
              <p:nvPr/>
            </p:nvSpPr>
            <p:spPr>
              <a:xfrm>
                <a:off x="325" y="44"/>
                <a:ext cx="81" cy="634"/>
              </a:xfrm>
              <a:prstGeom prst="rect">
                <a:avLst/>
              </a:prstGeom>
              <a:solidFill>
                <a:srgbClr val="FF9900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4832" name="Oval 16"/>
              <p:cNvSpPr/>
              <p:nvPr/>
            </p:nvSpPr>
            <p:spPr>
              <a:xfrm>
                <a:off x="330" y="581"/>
                <a:ext cx="65" cy="65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4833" name="Rectangle 17" descr="浅色上对角线"/>
              <p:cNvSpPr/>
              <p:nvPr/>
            </p:nvSpPr>
            <p:spPr>
              <a:xfrm>
                <a:off x="8" y="0"/>
                <a:ext cx="771" cy="92"/>
              </a:xfrm>
              <a:prstGeom prst="rect">
                <a:avLst/>
              </a:prstGeom>
              <a:blipFill rotWithShape="0">
                <a:blip r:embed="rId8"/>
              </a:blip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4820" name="Object 10"/>
              <p:cNvGraphicFramePr>
                <a:graphicFrameLocks noChangeAspect="1"/>
              </p:cNvGraphicFramePr>
              <p:nvPr/>
            </p:nvGraphicFramePr>
            <p:xfrm>
              <a:off x="581" y="131"/>
              <a:ext cx="396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0" name="" r:id="rId9" imgW="190500" imgH="177800" progId="Equation.3">
                      <p:embed/>
                    </p:oleObj>
                  </mc:Choice>
                  <mc:Fallback>
                    <p:oleObj name="" r:id="rId9" imgW="190500" imgH="177800" progId="Equation.3">
                      <p:embed/>
                      <p:pic>
                        <p:nvPicPr>
                          <p:cNvPr id="0" name="图片 328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81" y="131"/>
                            <a:ext cx="396" cy="3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4" name="Line 19"/>
              <p:cNvSpPr/>
              <p:nvPr/>
            </p:nvSpPr>
            <p:spPr>
              <a:xfrm flipH="1" flipV="1">
                <a:off x="53" y="408"/>
                <a:ext cx="316" cy="20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 spd="med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51" name="Rectangle 2"/>
          <p:cNvSpPr/>
          <p:nvPr/>
        </p:nvSpPr>
        <p:spPr>
          <a:xfrm>
            <a:off x="1571625" y="857250"/>
            <a:ext cx="4640263" cy="2689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0483" name="Rectangle 3"/>
          <p:cNvSpPr/>
          <p:nvPr/>
        </p:nvSpPr>
        <p:spPr>
          <a:xfrm>
            <a:off x="571500" y="3929063"/>
            <a:ext cx="3505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分析受力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35853" name="Group 7"/>
          <p:cNvGrpSpPr/>
          <p:nvPr/>
        </p:nvGrpSpPr>
        <p:grpSpPr>
          <a:xfrm>
            <a:off x="1851025" y="1001713"/>
            <a:ext cx="1550988" cy="2544762"/>
            <a:chOff x="0" y="0"/>
            <a:chExt cx="977" cy="1603"/>
          </a:xfrm>
        </p:grpSpPr>
        <p:sp>
          <p:nvSpPr>
            <p:cNvPr id="35870" name="Oval 8"/>
            <p:cNvSpPr/>
            <p:nvPr/>
          </p:nvSpPr>
          <p:spPr>
            <a:xfrm>
              <a:off x="8" y="265"/>
              <a:ext cx="688" cy="688"/>
            </a:xfrm>
            <a:prstGeom prst="ellipse">
              <a:avLst/>
            </a:prstGeom>
            <a:solidFill>
              <a:srgbClr val="777777">
                <a:alpha val="52156"/>
              </a:srgbClr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1" name="Oval 9"/>
            <p:cNvSpPr/>
            <p:nvPr/>
          </p:nvSpPr>
          <p:spPr>
            <a:xfrm>
              <a:off x="322" y="548"/>
              <a:ext cx="84" cy="86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5872" name="Line 10"/>
            <p:cNvSpPr/>
            <p:nvPr/>
          </p:nvSpPr>
          <p:spPr>
            <a:xfrm flipH="1">
              <a:off x="696" y="608"/>
              <a:ext cx="0" cy="80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3" name="Rectangle 11" descr="软木塞"/>
            <p:cNvSpPr/>
            <p:nvPr/>
          </p:nvSpPr>
          <p:spPr>
            <a:xfrm>
              <a:off x="539" y="1316"/>
              <a:ext cx="300" cy="241"/>
            </a:xfrm>
            <a:prstGeom prst="rect">
              <a:avLst/>
            </a:prstGeom>
            <a:blipFill rotWithShape="0">
              <a:blip r:embed="rId1"/>
            </a:blipFill>
            <a:ln w="28575" cap="flat" cmpd="sng">
              <a:solidFill>
                <a:srgbClr val="CC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35848" name="Object 8"/>
            <p:cNvGraphicFramePr>
              <a:graphicFrameLocks noChangeAspect="1"/>
            </p:cNvGraphicFramePr>
            <p:nvPr/>
          </p:nvGraphicFramePr>
          <p:xfrm>
            <a:off x="0" y="499"/>
            <a:ext cx="28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" r:id="rId2" imgW="152400" imgH="165100" progId="Equation.3">
                    <p:embed/>
                  </p:oleObj>
                </mc:Choice>
                <mc:Fallback>
                  <p:oleObj name="" r:id="rId2" imgW="152400" imgH="165100" progId="Equation.3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0" y="499"/>
                          <a:ext cx="280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9"/>
            <p:cNvGraphicFramePr>
              <a:graphicFrameLocks noChangeAspect="1"/>
            </p:cNvGraphicFramePr>
            <p:nvPr/>
          </p:nvGraphicFramePr>
          <p:xfrm>
            <a:off x="345" y="545"/>
            <a:ext cx="25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" name="" r:id="rId4" imgW="127000" imgH="139700" progId="Equation.3">
                    <p:embed/>
                  </p:oleObj>
                </mc:Choice>
                <mc:Fallback>
                  <p:oleObj name="" r:id="rId4" imgW="127000" imgH="139700" progId="Equation.3">
                    <p:embed/>
                    <p:pic>
                      <p:nvPicPr>
                        <p:cNvPr id="0" name="图片 329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5" y="545"/>
                          <a:ext cx="253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4" name="Text Box 14"/>
            <p:cNvSpPr txBox="1"/>
            <p:nvPr/>
          </p:nvSpPr>
          <p:spPr>
            <a:xfrm>
              <a:off x="152" y="1199"/>
              <a:ext cx="34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en-US" altLang="zh-CN" sz="36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36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5" name="Rectangle 15"/>
            <p:cNvSpPr/>
            <p:nvPr/>
          </p:nvSpPr>
          <p:spPr>
            <a:xfrm>
              <a:off x="325" y="44"/>
              <a:ext cx="81" cy="634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5876" name="Oval 16"/>
            <p:cNvSpPr/>
            <p:nvPr/>
          </p:nvSpPr>
          <p:spPr>
            <a:xfrm>
              <a:off x="330" y="581"/>
              <a:ext cx="65" cy="65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5877" name="Rectangle 17" descr="浅色上对角线"/>
            <p:cNvSpPr/>
            <p:nvPr/>
          </p:nvSpPr>
          <p:spPr>
            <a:xfrm>
              <a:off x="8" y="0"/>
              <a:ext cx="771" cy="92"/>
            </a:xfrm>
            <a:prstGeom prst="rect">
              <a:avLst/>
            </a:prstGeom>
            <a:blipFill rotWithShape="0">
              <a:blip r:embed="rId6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endPara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50" name="Object 10"/>
            <p:cNvGraphicFramePr>
              <a:graphicFrameLocks noChangeAspect="1"/>
            </p:cNvGraphicFramePr>
            <p:nvPr/>
          </p:nvGraphicFramePr>
          <p:xfrm>
            <a:off x="581" y="131"/>
            <a:ext cx="396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7" imgW="190500" imgH="177800" progId="Equation.3">
                    <p:embed/>
                  </p:oleObj>
                </mc:Choice>
                <mc:Fallback>
                  <p:oleObj name="" r:id="rId7" imgW="190500" imgH="177800" progId="Equation.3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81" y="131"/>
                          <a:ext cx="396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8" name="Line 19"/>
            <p:cNvSpPr/>
            <p:nvPr/>
          </p:nvSpPr>
          <p:spPr>
            <a:xfrm flipH="1" flipV="1">
              <a:off x="53" y="408"/>
              <a:ext cx="316" cy="20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20"/>
          <p:cNvGrpSpPr/>
          <p:nvPr/>
        </p:nvGrpSpPr>
        <p:grpSpPr>
          <a:xfrm>
            <a:off x="5762625" y="1314450"/>
            <a:ext cx="457200" cy="2170113"/>
            <a:chOff x="0" y="0"/>
            <a:chExt cx="288" cy="1367"/>
          </a:xfrm>
        </p:grpSpPr>
        <p:sp>
          <p:nvSpPr>
            <p:cNvPr id="35868" name="Text Box 21"/>
            <p:cNvSpPr txBox="1"/>
            <p:nvPr/>
          </p:nvSpPr>
          <p:spPr>
            <a:xfrm>
              <a:off x="0" y="1002"/>
              <a:ext cx="2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 dirty="0">
                  <a:latin typeface="Century Schoolbook" panose="02040604050505020304" pitchFamily="18" charset="0"/>
                </a:rPr>
                <a:t>y</a:t>
              </a:r>
              <a:endParaRPr lang="en-US" altLang="zh-CN" sz="3200" b="1" i="1" dirty="0">
                <a:latin typeface="Century Schoolbook" panose="02040604050505020304" pitchFamily="18" charset="0"/>
              </a:endParaRPr>
            </a:p>
          </p:txBody>
        </p:sp>
        <p:sp>
          <p:nvSpPr>
            <p:cNvPr id="35869" name="Line 22"/>
            <p:cNvSpPr/>
            <p:nvPr/>
          </p:nvSpPr>
          <p:spPr>
            <a:xfrm flipH="1">
              <a:off x="144" y="0"/>
              <a:ext cx="0" cy="111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sp>
      </p:grpSp>
      <p:grpSp>
        <p:nvGrpSpPr>
          <p:cNvPr id="4" name="Group 23"/>
          <p:cNvGrpSpPr/>
          <p:nvPr/>
        </p:nvGrpSpPr>
        <p:grpSpPr>
          <a:xfrm>
            <a:off x="3544888" y="1530350"/>
            <a:ext cx="1338262" cy="1765300"/>
            <a:chOff x="0" y="0"/>
            <a:chExt cx="843" cy="1112"/>
          </a:xfrm>
        </p:grpSpPr>
        <p:sp>
          <p:nvSpPr>
            <p:cNvPr id="35864" name="Oval 24"/>
            <p:cNvSpPr/>
            <p:nvPr/>
          </p:nvSpPr>
          <p:spPr>
            <a:xfrm>
              <a:off x="0" y="1"/>
              <a:ext cx="688" cy="688"/>
            </a:xfrm>
            <a:prstGeom prst="ellipse">
              <a:avLst/>
            </a:prstGeom>
            <a:solidFill>
              <a:srgbClr val="777777">
                <a:alpha val="52156"/>
              </a:srgbClr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5" name="Line 25"/>
            <p:cNvSpPr/>
            <p:nvPr/>
          </p:nvSpPr>
          <p:spPr>
            <a:xfrm>
              <a:off x="685" y="322"/>
              <a:ext cx="0" cy="408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5866" name="Oval 26"/>
            <p:cNvSpPr/>
            <p:nvPr/>
          </p:nvSpPr>
          <p:spPr>
            <a:xfrm>
              <a:off x="302" y="293"/>
              <a:ext cx="84" cy="86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389" y="316"/>
            <a:ext cx="27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" name="" r:id="rId9" imgW="152400" imgH="165100" progId="Equation.3">
                    <p:embed/>
                  </p:oleObj>
                </mc:Choice>
                <mc:Fallback>
                  <p:oleObj name="" r:id="rId9" imgW="152400" imgH="165100" progId="Equation.3">
                    <p:embed/>
                    <p:pic>
                      <p:nvPicPr>
                        <p:cNvPr id="0" name="图片 329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89" y="316"/>
                          <a:ext cx="277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5" name="Object 5"/>
            <p:cNvGraphicFramePr>
              <a:graphicFrameLocks noChangeAspect="1"/>
            </p:cNvGraphicFramePr>
            <p:nvPr/>
          </p:nvGraphicFramePr>
          <p:xfrm>
            <a:off x="130" y="312"/>
            <a:ext cx="23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" name="" r:id="rId10" imgW="127000" imgH="139700" progId="Equation.3">
                    <p:embed/>
                  </p:oleObj>
                </mc:Choice>
                <mc:Fallback>
                  <p:oleObj name="" r:id="rId10" imgW="127000" imgH="139700" progId="Equation.3">
                    <p:embed/>
                    <p:pic>
                      <p:nvPicPr>
                        <p:cNvPr id="0" name="图片 329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0" y="312"/>
                          <a:ext cx="232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7" name="Line 29"/>
            <p:cNvSpPr/>
            <p:nvPr/>
          </p:nvSpPr>
          <p:spPr>
            <a:xfrm flipH="1" flipV="1">
              <a:off x="386" y="316"/>
              <a:ext cx="31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5846" name="Object 6"/>
            <p:cNvGraphicFramePr>
              <a:graphicFrameLocks noChangeAspect="1"/>
            </p:cNvGraphicFramePr>
            <p:nvPr/>
          </p:nvGraphicFramePr>
          <p:xfrm>
            <a:off x="533" y="754"/>
            <a:ext cx="31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name="" r:id="rId11" imgW="165100" imgH="190500" progId="Equation.3">
                    <p:embed/>
                  </p:oleObj>
                </mc:Choice>
                <mc:Fallback>
                  <p:oleObj name="" r:id="rId11" imgW="165100" imgH="190500" progId="Equation.3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3" y="754"/>
                          <a:ext cx="310" cy="3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" name="Object 7"/>
            <p:cNvGraphicFramePr>
              <a:graphicFrameLocks noChangeAspect="1"/>
            </p:cNvGraphicFramePr>
            <p:nvPr/>
          </p:nvGraphicFramePr>
          <p:xfrm>
            <a:off x="60" y="0"/>
            <a:ext cx="396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" r:id="rId13" imgW="190500" imgH="177800" progId="Equation.3">
                    <p:embed/>
                  </p:oleObj>
                </mc:Choice>
                <mc:Fallback>
                  <p:oleObj name="" r:id="rId13" imgW="190500" imgH="177800" progId="Equation.3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" y="0"/>
                          <a:ext cx="396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2"/>
          <p:cNvGrpSpPr/>
          <p:nvPr/>
        </p:nvGrpSpPr>
        <p:grpSpPr>
          <a:xfrm>
            <a:off x="4811713" y="976313"/>
            <a:ext cx="1176337" cy="2495550"/>
            <a:chOff x="0" y="0"/>
            <a:chExt cx="741" cy="1572"/>
          </a:xfrm>
        </p:grpSpPr>
        <p:graphicFrame>
          <p:nvGraphicFramePr>
            <p:cNvPr id="35842" name="Object 2"/>
            <p:cNvGraphicFramePr>
              <a:graphicFrameLocks noChangeAspect="1"/>
            </p:cNvGraphicFramePr>
            <p:nvPr/>
          </p:nvGraphicFramePr>
          <p:xfrm>
            <a:off x="242" y="1180"/>
            <a:ext cx="31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" r:id="rId14" imgW="152400" imgH="190500" progId="Equation.3">
                    <p:embed/>
                  </p:oleObj>
                </mc:Choice>
                <mc:Fallback>
                  <p:oleObj name="" r:id="rId14" imgW="152400" imgH="190500" progId="Equation.3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42" y="1180"/>
                          <a:ext cx="314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0" name="Rectangle 34" descr="软木塞"/>
            <p:cNvSpPr/>
            <p:nvPr/>
          </p:nvSpPr>
          <p:spPr>
            <a:xfrm>
              <a:off x="242" y="605"/>
              <a:ext cx="300" cy="241"/>
            </a:xfrm>
            <a:prstGeom prst="rect">
              <a:avLst/>
            </a:prstGeom>
            <a:blipFill rotWithShape="0">
              <a:blip r:embed="rId1"/>
            </a:blipFill>
            <a:ln w="28575" cap="flat" cmpd="sng">
              <a:solidFill>
                <a:srgbClr val="CC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5861" name="Line 35"/>
            <p:cNvSpPr/>
            <p:nvPr/>
          </p:nvSpPr>
          <p:spPr>
            <a:xfrm flipV="1">
              <a:off x="402" y="271"/>
              <a:ext cx="0" cy="453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5862" name="Line 36"/>
            <p:cNvSpPr/>
            <p:nvPr/>
          </p:nvSpPr>
          <p:spPr>
            <a:xfrm>
              <a:off x="386" y="730"/>
              <a:ext cx="0" cy="5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5843" name="Object 3"/>
            <p:cNvGraphicFramePr>
              <a:graphicFrameLocks noChangeAspect="1"/>
            </p:cNvGraphicFramePr>
            <p:nvPr/>
          </p:nvGraphicFramePr>
          <p:xfrm>
            <a:off x="443" y="0"/>
            <a:ext cx="298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" r:id="rId16" imgW="139700" imgH="190500" progId="Equation.3">
                    <p:embed/>
                  </p:oleObj>
                </mc:Choice>
                <mc:Fallback>
                  <p:oleObj name="" r:id="rId16" imgW="139700" imgH="190500" progId="Equation.3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43" y="0"/>
                          <a:ext cx="298" cy="4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3" name="Text Box 38"/>
            <p:cNvSpPr txBox="1"/>
            <p:nvPr/>
          </p:nvSpPr>
          <p:spPr>
            <a:xfrm>
              <a:off x="0" y="548"/>
              <a:ext cx="2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519" name="未知"/>
          <p:cNvSpPr/>
          <p:nvPr/>
        </p:nvSpPr>
        <p:spPr>
          <a:xfrm>
            <a:off x="3671888" y="1230313"/>
            <a:ext cx="1079500" cy="312737"/>
          </a:xfrm>
          <a:custGeom>
            <a:avLst/>
            <a:gdLst>
              <a:gd name="txL" fmla="*/ 0 w 680"/>
              <a:gd name="txT" fmla="*/ 0 h 197"/>
              <a:gd name="txR" fmla="*/ 680 w 680"/>
              <a:gd name="txB" fmla="*/ 197 h 197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680" h="197">
                <a:moveTo>
                  <a:pt x="0" y="117"/>
                </a:moveTo>
                <a:cubicBezTo>
                  <a:pt x="26" y="101"/>
                  <a:pt x="93" y="37"/>
                  <a:pt x="160" y="21"/>
                </a:cubicBezTo>
                <a:cubicBezTo>
                  <a:pt x="227" y="5"/>
                  <a:pt x="320" y="0"/>
                  <a:pt x="400" y="21"/>
                </a:cubicBezTo>
                <a:cubicBezTo>
                  <a:pt x="480" y="42"/>
                  <a:pt x="600" y="120"/>
                  <a:pt x="640" y="149"/>
                </a:cubicBezTo>
                <a:cubicBezTo>
                  <a:pt x="680" y="178"/>
                  <a:pt x="640" y="189"/>
                  <a:pt x="640" y="197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20520" name="Text Box 40"/>
          <p:cNvSpPr txBox="1"/>
          <p:nvPr/>
        </p:nvSpPr>
        <p:spPr>
          <a:xfrm>
            <a:off x="1643063" y="45720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选取坐标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1" name="Text Box 41"/>
          <p:cNvSpPr txBox="1"/>
          <p:nvPr/>
        </p:nvSpPr>
        <p:spPr>
          <a:xfrm>
            <a:off x="4500563" y="3929063"/>
            <a:ext cx="35052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注意：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转动和平动的坐标取向要一致</a:t>
            </a:r>
            <a:r>
              <a:rPr lang="en-US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520" grpId="0"/>
      <p:bldP spid="205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AutoShape 2"/>
          <p:cNvSpPr/>
          <p:nvPr/>
        </p:nvSpPr>
        <p:spPr>
          <a:xfrm>
            <a:off x="428625" y="1428750"/>
            <a:ext cx="373063" cy="1906588"/>
          </a:xfrm>
          <a:prstGeom prst="leftBrace">
            <a:avLst>
              <a:gd name="adj1" fmla="val 42588"/>
              <a:gd name="adj2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57188" y="4643438"/>
            <a:ext cx="3913187" cy="1898650"/>
            <a:chOff x="0" y="0"/>
            <a:chExt cx="2465" cy="1196"/>
          </a:xfrm>
        </p:grpSpPr>
        <p:graphicFrame>
          <p:nvGraphicFramePr>
            <p:cNvPr id="36880" name="Object 16"/>
            <p:cNvGraphicFramePr>
              <a:graphicFrameLocks noChangeAspect="1"/>
            </p:cNvGraphicFramePr>
            <p:nvPr/>
          </p:nvGraphicFramePr>
          <p:xfrm>
            <a:off x="134" y="0"/>
            <a:ext cx="2170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" r:id="rId1" imgW="1282700" imgH="241300" progId="Equation.3">
                    <p:embed/>
                  </p:oleObj>
                </mc:Choice>
                <mc:Fallback>
                  <p:oleObj name="" r:id="rId1" imgW="1282700" imgH="241300" progId="Equation.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4" y="0"/>
                          <a:ext cx="2170" cy="44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Object 17"/>
            <p:cNvGraphicFramePr>
              <a:graphicFrameLocks noChangeAspect="1"/>
            </p:cNvGraphicFramePr>
            <p:nvPr/>
          </p:nvGraphicFramePr>
          <p:xfrm>
            <a:off x="154" y="438"/>
            <a:ext cx="2198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" r:id="rId3" imgW="1295400" imgH="203200" progId="Equation.3">
                    <p:embed/>
                  </p:oleObj>
                </mc:Choice>
                <mc:Fallback>
                  <p:oleObj name="" r:id="rId3" imgW="1295400" imgH="203200" progId="Equation.3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4" y="438"/>
                          <a:ext cx="2198" cy="3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2" name="Object 18"/>
            <p:cNvGraphicFramePr>
              <a:graphicFrameLocks noChangeAspect="1"/>
            </p:cNvGraphicFramePr>
            <p:nvPr/>
          </p:nvGraphicFramePr>
          <p:xfrm>
            <a:off x="144" y="825"/>
            <a:ext cx="2321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" r:id="rId5" imgW="1422400" imgH="215900" progId="Equation.3">
                    <p:embed/>
                  </p:oleObj>
                </mc:Choice>
                <mc:Fallback>
                  <p:oleObj name="" r:id="rId5" imgW="1422400" imgH="215900" progId="Equation.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4" y="825"/>
                          <a:ext cx="2321" cy="37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2" name="AutoShape 7"/>
            <p:cNvSpPr/>
            <p:nvPr/>
          </p:nvSpPr>
          <p:spPr>
            <a:xfrm>
              <a:off x="0" y="195"/>
              <a:ext cx="144" cy="870"/>
            </a:xfrm>
            <a:prstGeom prst="leftBrace">
              <a:avLst>
                <a:gd name="adj1" fmla="val 50347"/>
                <a:gd name="adj2" fmla="val 50000"/>
              </a:avLst>
            </a:prstGeom>
            <a:solidFill>
              <a:schemeClr val="bg1"/>
            </a:solidFill>
            <a:ln w="19050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36885" name="Text Box 43"/>
          <p:cNvSpPr txBox="1"/>
          <p:nvPr/>
        </p:nvSpPr>
        <p:spPr>
          <a:xfrm>
            <a:off x="1295400" y="685800"/>
            <a:ext cx="457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列方程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44"/>
          <p:cNvGrpSpPr/>
          <p:nvPr/>
        </p:nvGrpSpPr>
        <p:grpSpPr>
          <a:xfrm>
            <a:off x="928688" y="1285875"/>
            <a:ext cx="6538912" cy="682625"/>
            <a:chOff x="2880" y="0"/>
            <a:chExt cx="4119" cy="430"/>
          </a:xfrm>
        </p:grpSpPr>
        <p:graphicFrame>
          <p:nvGraphicFramePr>
            <p:cNvPr id="36879" name="Object 6"/>
            <p:cNvGraphicFramePr>
              <a:graphicFrameLocks noChangeAspect="1"/>
            </p:cNvGraphicFramePr>
            <p:nvPr/>
          </p:nvGraphicFramePr>
          <p:xfrm>
            <a:off x="2880" y="0"/>
            <a:ext cx="1536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" name="" r:id="rId7" imgW="862965" imgH="241300" progId="Equation.3">
                    <p:embed/>
                  </p:oleObj>
                </mc:Choice>
                <mc:Fallback>
                  <p:oleObj name="" r:id="rId7" imgW="862965" imgH="241300" progId="Equation.3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80" y="0"/>
                          <a:ext cx="1536" cy="4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1" name="Text Box 46"/>
            <p:cNvSpPr txBox="1"/>
            <p:nvPr/>
          </p:nvSpPr>
          <p:spPr>
            <a:xfrm>
              <a:off x="4455" y="45"/>
              <a:ext cx="254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牛顿第二定律（质点）</a:t>
              </a:r>
              <a:endPara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47"/>
          <p:cNvGrpSpPr/>
          <p:nvPr/>
        </p:nvGrpSpPr>
        <p:grpSpPr>
          <a:xfrm>
            <a:off x="1000125" y="1928813"/>
            <a:ext cx="6462713" cy="533400"/>
            <a:chOff x="288" y="120"/>
            <a:chExt cx="4071" cy="336"/>
          </a:xfrm>
        </p:grpSpPr>
        <p:graphicFrame>
          <p:nvGraphicFramePr>
            <p:cNvPr id="36878" name="Object 5"/>
            <p:cNvGraphicFramePr>
              <a:graphicFrameLocks noChangeAspect="1"/>
            </p:cNvGraphicFramePr>
            <p:nvPr/>
          </p:nvGraphicFramePr>
          <p:xfrm>
            <a:off x="288" y="120"/>
            <a:ext cx="107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" name="" r:id="rId9" imgW="596900" imgH="177800" progId="Equation.3">
                    <p:embed/>
                  </p:oleObj>
                </mc:Choice>
                <mc:Fallback>
                  <p:oleObj name="" r:id="rId9" imgW="596900" imgH="177800" progId="Equation.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8" y="120"/>
                          <a:ext cx="1076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0" name="Text Box 49"/>
            <p:cNvSpPr txBox="1"/>
            <p:nvPr/>
          </p:nvSpPr>
          <p:spPr>
            <a:xfrm>
              <a:off x="1863" y="165"/>
              <a:ext cx="249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转动定律（刚体）</a:t>
              </a:r>
              <a:endPara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1000125" y="3071813"/>
            <a:ext cx="5062538" cy="566737"/>
            <a:chOff x="2784" y="0"/>
            <a:chExt cx="3189" cy="357"/>
          </a:xfrm>
        </p:grpSpPr>
        <p:graphicFrame>
          <p:nvGraphicFramePr>
            <p:cNvPr id="36877" name="Object 4"/>
            <p:cNvGraphicFramePr>
              <a:graphicFrameLocks noChangeAspect="1"/>
            </p:cNvGraphicFramePr>
            <p:nvPr/>
          </p:nvGraphicFramePr>
          <p:xfrm>
            <a:off x="2784" y="0"/>
            <a:ext cx="139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11" imgW="786765" imgH="203200" progId="Equation.3">
                    <p:embed/>
                  </p:oleObj>
                </mc:Choice>
                <mc:Fallback>
                  <p:oleObj name="" r:id="rId11" imgW="786765" imgH="203200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84" y="0"/>
                          <a:ext cx="1392" cy="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19" name="Rectangle 52"/>
            <p:cNvSpPr/>
            <p:nvPr/>
          </p:nvSpPr>
          <p:spPr>
            <a:xfrm>
              <a:off x="4629" y="0"/>
              <a:ext cx="134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转动惯量</a:t>
              </a:r>
              <a:endPara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557" name="Text Box 53"/>
          <p:cNvSpPr txBox="1"/>
          <p:nvPr/>
        </p:nvSpPr>
        <p:spPr>
          <a:xfrm>
            <a:off x="285750" y="3643313"/>
            <a:ext cx="4214813" cy="112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先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计算求解，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后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代入数据求值</a:t>
            </a:r>
            <a:r>
              <a:rPr lang="en-US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54"/>
          <p:cNvGrpSpPr/>
          <p:nvPr/>
        </p:nvGrpSpPr>
        <p:grpSpPr>
          <a:xfrm>
            <a:off x="857250" y="2428875"/>
            <a:ext cx="6029325" cy="677863"/>
            <a:chOff x="63" y="102"/>
            <a:chExt cx="3798" cy="427"/>
          </a:xfrm>
        </p:grpSpPr>
        <p:grpSp>
          <p:nvGrpSpPr>
            <p:cNvPr id="36917" name="Group 55"/>
            <p:cNvGrpSpPr/>
            <p:nvPr/>
          </p:nvGrpSpPr>
          <p:grpSpPr>
            <a:xfrm>
              <a:off x="63" y="102"/>
              <a:ext cx="3798" cy="427"/>
              <a:chOff x="63" y="102"/>
              <a:chExt cx="3798" cy="427"/>
            </a:xfrm>
          </p:grpSpPr>
          <p:graphicFrame>
            <p:nvGraphicFramePr>
              <p:cNvPr id="36876" name="Object 3"/>
              <p:cNvGraphicFramePr>
                <a:graphicFrameLocks noChangeAspect="1"/>
              </p:cNvGraphicFramePr>
              <p:nvPr/>
            </p:nvGraphicFramePr>
            <p:xfrm>
              <a:off x="63" y="102"/>
              <a:ext cx="990" cy="4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4" name="" r:id="rId13" imgW="558800" imgH="241300" progId="Equation.3">
                      <p:embed/>
                    </p:oleObj>
                  </mc:Choice>
                  <mc:Fallback>
                    <p:oleObj name="" r:id="rId13" imgW="558800" imgH="241300" progId="Equation.3">
                      <p:embed/>
                      <p:pic>
                        <p:nvPicPr>
                          <p:cNvPr id="0" name="图片 330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63" y="102"/>
                            <a:ext cx="990" cy="4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18" name="Text Box 57"/>
              <p:cNvSpPr txBox="1"/>
              <p:nvPr/>
            </p:nvSpPr>
            <p:spPr>
              <a:xfrm>
                <a:off x="2133" y="147"/>
                <a:ext cx="1728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约束条件</a:t>
                </a:r>
                <a:endParaRPr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6875" name="Object 2"/>
            <p:cNvGraphicFramePr>
              <a:graphicFrameLocks noChangeAspect="1"/>
            </p:cNvGraphicFramePr>
            <p:nvPr/>
          </p:nvGraphicFramePr>
          <p:xfrm>
            <a:off x="1143" y="147"/>
            <a:ext cx="76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" name="" r:id="rId15" imgW="419100" imgH="165100" progId="Equation.3">
                    <p:embed/>
                  </p:oleObj>
                </mc:Choice>
                <mc:Fallback>
                  <p:oleObj name="" r:id="rId15" imgW="419100" imgH="165100" progId="Equation.3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43" y="147"/>
                          <a:ext cx="768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91" name="Group 8"/>
          <p:cNvGrpSpPr/>
          <p:nvPr/>
        </p:nvGrpSpPr>
        <p:grpSpPr>
          <a:xfrm>
            <a:off x="4357688" y="3714750"/>
            <a:ext cx="4648200" cy="2689225"/>
            <a:chOff x="0" y="0"/>
            <a:chExt cx="2928" cy="1694"/>
          </a:xfrm>
        </p:grpSpPr>
        <p:sp>
          <p:nvSpPr>
            <p:cNvPr id="36892" name="Rectangle 9"/>
            <p:cNvSpPr/>
            <p:nvPr/>
          </p:nvSpPr>
          <p:spPr>
            <a:xfrm>
              <a:off x="0" y="0"/>
              <a:ext cx="2923" cy="16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36893" name="Group 10"/>
            <p:cNvGrpSpPr/>
            <p:nvPr/>
          </p:nvGrpSpPr>
          <p:grpSpPr>
            <a:xfrm>
              <a:off x="176" y="91"/>
              <a:ext cx="977" cy="1603"/>
              <a:chOff x="0" y="0"/>
              <a:chExt cx="977" cy="1603"/>
            </a:xfrm>
          </p:grpSpPr>
          <p:sp>
            <p:nvSpPr>
              <p:cNvPr id="36908" name="Oval 11"/>
              <p:cNvSpPr/>
              <p:nvPr/>
            </p:nvSpPr>
            <p:spPr>
              <a:xfrm>
                <a:off x="8" y="265"/>
                <a:ext cx="688" cy="688"/>
              </a:xfrm>
              <a:prstGeom prst="ellipse">
                <a:avLst/>
              </a:prstGeom>
              <a:solidFill>
                <a:srgbClr val="777777">
                  <a:alpha val="52156"/>
                </a:srgbClr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09" name="Oval 12"/>
              <p:cNvSpPr/>
              <p:nvPr/>
            </p:nvSpPr>
            <p:spPr>
              <a:xfrm>
                <a:off x="322" y="548"/>
                <a:ext cx="84" cy="86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6910" name="Line 13"/>
              <p:cNvSpPr/>
              <p:nvPr/>
            </p:nvSpPr>
            <p:spPr>
              <a:xfrm flipH="1">
                <a:off x="696" y="608"/>
                <a:ext cx="0" cy="80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911" name="Rectangle 14" descr="软木塞"/>
              <p:cNvSpPr/>
              <p:nvPr/>
            </p:nvSpPr>
            <p:spPr>
              <a:xfrm>
                <a:off x="539" y="1316"/>
                <a:ext cx="300" cy="241"/>
              </a:xfrm>
              <a:prstGeom prst="rect">
                <a:avLst/>
              </a:prstGeom>
              <a:blipFill rotWithShape="0">
                <a:blip r:embed="rId17"/>
              </a:blipFill>
              <a:ln w="28575" cap="flat" cmpd="sng">
                <a:solidFill>
                  <a:srgbClr val="CC66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36872" name="Object 13"/>
              <p:cNvGraphicFramePr>
                <a:graphicFrameLocks noChangeAspect="1"/>
              </p:cNvGraphicFramePr>
              <p:nvPr/>
            </p:nvGraphicFramePr>
            <p:xfrm>
              <a:off x="0" y="499"/>
              <a:ext cx="280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7" name="" r:id="rId18" imgW="152400" imgH="165100" progId="Equation.3">
                      <p:embed/>
                    </p:oleObj>
                  </mc:Choice>
                  <mc:Fallback>
                    <p:oleObj name="" r:id="rId18" imgW="152400" imgH="165100" progId="Equation.3">
                      <p:embed/>
                      <p:pic>
                        <p:nvPicPr>
                          <p:cNvPr id="0" name="图片 3306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0" y="499"/>
                            <a:ext cx="280" cy="3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73" name="Object 14"/>
              <p:cNvGraphicFramePr>
                <a:graphicFrameLocks noChangeAspect="1"/>
              </p:cNvGraphicFramePr>
              <p:nvPr/>
            </p:nvGraphicFramePr>
            <p:xfrm>
              <a:off x="345" y="545"/>
              <a:ext cx="253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" name="" r:id="rId20" imgW="127000" imgH="139700" progId="Equation.3">
                      <p:embed/>
                    </p:oleObj>
                  </mc:Choice>
                  <mc:Fallback>
                    <p:oleObj name="" r:id="rId20" imgW="127000" imgH="139700" progId="Equation.3">
                      <p:embed/>
                      <p:pic>
                        <p:nvPicPr>
                          <p:cNvPr id="0" name="图片 3281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345" y="545"/>
                            <a:ext cx="253" cy="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12" name="Text Box 17"/>
              <p:cNvSpPr txBox="1"/>
              <p:nvPr/>
            </p:nvSpPr>
            <p:spPr>
              <a:xfrm>
                <a:off x="152" y="1199"/>
                <a:ext cx="34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ctr" eaLnBrk="1" hangingPunct="1"/>
                <a:r>
                  <a:rPr lang="en-US" altLang="zh-CN" sz="3600" b="1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36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13" name="Rectangle 18"/>
              <p:cNvSpPr/>
              <p:nvPr/>
            </p:nvSpPr>
            <p:spPr>
              <a:xfrm>
                <a:off x="325" y="44"/>
                <a:ext cx="81" cy="634"/>
              </a:xfrm>
              <a:prstGeom prst="rect">
                <a:avLst/>
              </a:prstGeom>
              <a:solidFill>
                <a:srgbClr val="FF9900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6914" name="Oval 19"/>
              <p:cNvSpPr/>
              <p:nvPr/>
            </p:nvSpPr>
            <p:spPr>
              <a:xfrm>
                <a:off x="330" y="581"/>
                <a:ext cx="65" cy="65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6915" name="Rectangle 20" descr="浅色上对角线"/>
              <p:cNvSpPr/>
              <p:nvPr/>
            </p:nvSpPr>
            <p:spPr>
              <a:xfrm>
                <a:off x="8" y="0"/>
                <a:ext cx="771" cy="92"/>
              </a:xfrm>
              <a:prstGeom prst="rect">
                <a:avLst/>
              </a:prstGeom>
              <a:blipFill rotWithShape="0">
                <a:blip r:embed="rId22"/>
              </a:blip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6874" name="Object 15"/>
              <p:cNvGraphicFramePr>
                <a:graphicFrameLocks noChangeAspect="1"/>
              </p:cNvGraphicFramePr>
              <p:nvPr/>
            </p:nvGraphicFramePr>
            <p:xfrm>
              <a:off x="581" y="131"/>
              <a:ext cx="396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7" name="" r:id="rId23" imgW="190500" imgH="177800" progId="Equation.3">
                      <p:embed/>
                    </p:oleObj>
                  </mc:Choice>
                  <mc:Fallback>
                    <p:oleObj name="" r:id="rId23" imgW="190500" imgH="177800" progId="Equation.3">
                      <p:embed/>
                      <p:pic>
                        <p:nvPicPr>
                          <p:cNvPr id="0" name="图片 3286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581" y="131"/>
                            <a:ext cx="396" cy="3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16" name="Line 22"/>
              <p:cNvSpPr/>
              <p:nvPr/>
            </p:nvSpPr>
            <p:spPr>
              <a:xfrm flipH="1" flipV="1">
                <a:off x="53" y="408"/>
                <a:ext cx="316" cy="20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6894" name="Group 23"/>
            <p:cNvGrpSpPr/>
            <p:nvPr/>
          </p:nvGrpSpPr>
          <p:grpSpPr>
            <a:xfrm>
              <a:off x="2640" y="288"/>
              <a:ext cx="288" cy="1367"/>
              <a:chOff x="0" y="0"/>
              <a:chExt cx="288" cy="1367"/>
            </a:xfrm>
          </p:grpSpPr>
          <p:sp>
            <p:nvSpPr>
              <p:cNvPr id="36906" name="Text Box 24"/>
              <p:cNvSpPr txBox="1"/>
              <p:nvPr/>
            </p:nvSpPr>
            <p:spPr>
              <a:xfrm>
                <a:off x="0" y="1002"/>
                <a:ext cx="28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i="1" dirty="0">
                    <a:latin typeface="Century Schoolbook" panose="02040604050505020304" pitchFamily="18" charset="0"/>
                  </a:rPr>
                  <a:t>y</a:t>
                </a:r>
                <a:endParaRPr lang="en-US" altLang="zh-CN" sz="3200" b="1" i="1" dirty="0"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36907" name="Line 25"/>
              <p:cNvSpPr/>
              <p:nvPr/>
            </p:nvSpPr>
            <p:spPr>
              <a:xfrm flipH="1">
                <a:off x="144" y="0"/>
                <a:ext cx="0" cy="1119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stealth" w="med" len="lg"/>
              </a:ln>
            </p:spPr>
          </p:sp>
        </p:grpSp>
        <p:grpSp>
          <p:nvGrpSpPr>
            <p:cNvPr id="36895" name="Group 26"/>
            <p:cNvGrpSpPr/>
            <p:nvPr/>
          </p:nvGrpSpPr>
          <p:grpSpPr>
            <a:xfrm>
              <a:off x="1243" y="424"/>
              <a:ext cx="843" cy="1112"/>
              <a:chOff x="0" y="0"/>
              <a:chExt cx="843" cy="1112"/>
            </a:xfrm>
          </p:grpSpPr>
          <p:sp>
            <p:nvSpPr>
              <p:cNvPr id="36902" name="Oval 27"/>
              <p:cNvSpPr/>
              <p:nvPr/>
            </p:nvSpPr>
            <p:spPr>
              <a:xfrm>
                <a:off x="0" y="1"/>
                <a:ext cx="688" cy="688"/>
              </a:xfrm>
              <a:prstGeom prst="ellipse">
                <a:avLst/>
              </a:prstGeom>
              <a:solidFill>
                <a:srgbClr val="777777">
                  <a:alpha val="52156"/>
                </a:srgbClr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03" name="Line 28"/>
              <p:cNvSpPr/>
              <p:nvPr/>
            </p:nvSpPr>
            <p:spPr>
              <a:xfrm>
                <a:off x="685" y="322"/>
                <a:ext cx="0" cy="408"/>
              </a:xfrm>
              <a:prstGeom prst="line">
                <a:avLst/>
              </a:prstGeom>
              <a:ln w="38100" cap="flat" cmpd="sng">
                <a:solidFill>
                  <a:srgbClr val="0099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6904" name="Oval 29"/>
              <p:cNvSpPr/>
              <p:nvPr/>
            </p:nvSpPr>
            <p:spPr>
              <a:xfrm>
                <a:off x="302" y="293"/>
                <a:ext cx="84" cy="86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36868" name="Object 9"/>
              <p:cNvGraphicFramePr>
                <a:graphicFrameLocks noChangeAspect="1"/>
              </p:cNvGraphicFramePr>
              <p:nvPr/>
            </p:nvGraphicFramePr>
            <p:xfrm>
              <a:off x="389" y="316"/>
              <a:ext cx="277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" name="" r:id="rId25" imgW="152400" imgH="165100" progId="Equation.3">
                      <p:embed/>
                    </p:oleObj>
                  </mc:Choice>
                  <mc:Fallback>
                    <p:oleObj name="" r:id="rId25" imgW="152400" imgH="165100" progId="Equation.3">
                      <p:embed/>
                      <p:pic>
                        <p:nvPicPr>
                          <p:cNvPr id="0" name="图片 3283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89" y="316"/>
                            <a:ext cx="277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69" name="Object 10"/>
              <p:cNvGraphicFramePr>
                <a:graphicFrameLocks noChangeAspect="1"/>
              </p:cNvGraphicFramePr>
              <p:nvPr/>
            </p:nvGraphicFramePr>
            <p:xfrm>
              <a:off x="130" y="312"/>
              <a:ext cx="232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" name="" r:id="rId26" imgW="127000" imgH="139700" progId="Equation.3">
                      <p:embed/>
                    </p:oleObj>
                  </mc:Choice>
                  <mc:Fallback>
                    <p:oleObj name="" r:id="rId26" imgW="127000" imgH="139700" progId="Equation.3">
                      <p:embed/>
                      <p:pic>
                        <p:nvPicPr>
                          <p:cNvPr id="0" name="图片 3280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130" y="312"/>
                            <a:ext cx="232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05" name="Line 32"/>
              <p:cNvSpPr/>
              <p:nvPr/>
            </p:nvSpPr>
            <p:spPr>
              <a:xfrm flipH="1" flipV="1">
                <a:off x="386" y="316"/>
                <a:ext cx="31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36870" name="Object 11"/>
              <p:cNvGraphicFramePr>
                <a:graphicFrameLocks noChangeAspect="1"/>
              </p:cNvGraphicFramePr>
              <p:nvPr/>
            </p:nvGraphicFramePr>
            <p:xfrm>
              <a:off x="533" y="754"/>
              <a:ext cx="310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5" name="" r:id="rId27" imgW="165100" imgH="190500" progId="Equation.3">
                      <p:embed/>
                    </p:oleObj>
                  </mc:Choice>
                  <mc:Fallback>
                    <p:oleObj name="" r:id="rId27" imgW="165100" imgH="190500" progId="Equation.3">
                      <p:embed/>
                      <p:pic>
                        <p:nvPicPr>
                          <p:cNvPr id="0" name="图片 3284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533" y="754"/>
                            <a:ext cx="310" cy="3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71" name="Object 12"/>
              <p:cNvGraphicFramePr>
                <a:graphicFrameLocks noChangeAspect="1"/>
              </p:cNvGraphicFramePr>
              <p:nvPr/>
            </p:nvGraphicFramePr>
            <p:xfrm>
              <a:off x="60" y="0"/>
              <a:ext cx="396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6" name="" r:id="rId29" imgW="190500" imgH="177800" progId="Equation.3">
                      <p:embed/>
                    </p:oleObj>
                  </mc:Choice>
                  <mc:Fallback>
                    <p:oleObj name="" r:id="rId29" imgW="190500" imgH="177800" progId="Equation.3">
                      <p:embed/>
                      <p:pic>
                        <p:nvPicPr>
                          <p:cNvPr id="0" name="图片 3285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60" y="0"/>
                            <a:ext cx="396" cy="3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896" name="Group 35"/>
            <p:cNvGrpSpPr/>
            <p:nvPr/>
          </p:nvGrpSpPr>
          <p:grpSpPr>
            <a:xfrm>
              <a:off x="2041" y="75"/>
              <a:ext cx="741" cy="1572"/>
              <a:chOff x="0" y="0"/>
              <a:chExt cx="741" cy="1572"/>
            </a:xfrm>
          </p:grpSpPr>
          <p:graphicFrame>
            <p:nvGraphicFramePr>
              <p:cNvPr id="36866" name="Object 7"/>
              <p:cNvGraphicFramePr>
                <a:graphicFrameLocks noChangeAspect="1"/>
              </p:cNvGraphicFramePr>
              <p:nvPr/>
            </p:nvGraphicFramePr>
            <p:xfrm>
              <a:off x="242" y="1180"/>
              <a:ext cx="314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8" name="" r:id="rId30" imgW="152400" imgH="190500" progId="Equation.3">
                      <p:embed/>
                    </p:oleObj>
                  </mc:Choice>
                  <mc:Fallback>
                    <p:oleObj name="" r:id="rId30" imgW="152400" imgH="190500" progId="Equation.3">
                      <p:embed/>
                      <p:pic>
                        <p:nvPicPr>
                          <p:cNvPr id="0" name="图片 3287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242" y="1180"/>
                            <a:ext cx="314" cy="3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8" name="Rectangle 37" descr="软木塞"/>
              <p:cNvSpPr/>
              <p:nvPr/>
            </p:nvSpPr>
            <p:spPr>
              <a:xfrm>
                <a:off x="242" y="605"/>
                <a:ext cx="300" cy="241"/>
              </a:xfrm>
              <a:prstGeom prst="rect">
                <a:avLst/>
              </a:prstGeom>
              <a:blipFill rotWithShape="0">
                <a:blip r:embed="rId17"/>
              </a:blipFill>
              <a:ln w="28575" cap="flat" cmpd="sng">
                <a:solidFill>
                  <a:srgbClr val="CC66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6899" name="Line 38"/>
              <p:cNvSpPr/>
              <p:nvPr/>
            </p:nvSpPr>
            <p:spPr>
              <a:xfrm flipV="1">
                <a:off x="402" y="271"/>
                <a:ext cx="0" cy="453"/>
              </a:xfrm>
              <a:prstGeom prst="line">
                <a:avLst/>
              </a:prstGeom>
              <a:ln w="38100" cap="flat" cmpd="sng">
                <a:solidFill>
                  <a:srgbClr val="0099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6900" name="Line 39"/>
              <p:cNvSpPr/>
              <p:nvPr/>
            </p:nvSpPr>
            <p:spPr>
              <a:xfrm>
                <a:off x="386" y="730"/>
                <a:ext cx="0" cy="51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36867" name="Object 8"/>
              <p:cNvGraphicFramePr>
                <a:graphicFrameLocks noChangeAspect="1"/>
              </p:cNvGraphicFramePr>
              <p:nvPr/>
            </p:nvGraphicFramePr>
            <p:xfrm>
              <a:off x="443" y="0"/>
              <a:ext cx="298" cy="4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" name="" r:id="rId32" imgW="139700" imgH="190500" progId="Equation.3">
                      <p:embed/>
                    </p:oleObj>
                  </mc:Choice>
                  <mc:Fallback>
                    <p:oleObj name="" r:id="rId32" imgW="139700" imgH="190500" progId="Equation.3">
                      <p:embed/>
                      <p:pic>
                        <p:nvPicPr>
                          <p:cNvPr id="0" name="图片 3282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443" y="0"/>
                            <a:ext cx="298" cy="4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01" name="Text Box 41"/>
              <p:cNvSpPr txBox="1"/>
              <p:nvPr/>
            </p:nvSpPr>
            <p:spPr>
              <a:xfrm>
                <a:off x="0" y="548"/>
                <a:ext cx="29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/>
                <a:r>
                  <a:rPr lang="en-US" altLang="zh-CN" sz="2800" b="1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897" name="未知"/>
            <p:cNvSpPr/>
            <p:nvPr/>
          </p:nvSpPr>
          <p:spPr>
            <a:xfrm>
              <a:off x="1323" y="235"/>
              <a:ext cx="680" cy="197"/>
            </a:xfrm>
            <a:custGeom>
              <a:avLst/>
              <a:gdLst>
                <a:gd name="txL" fmla="*/ 0 w 680"/>
                <a:gd name="txT" fmla="*/ 0 h 197"/>
                <a:gd name="txR" fmla="*/ 680 w 680"/>
                <a:gd name="txB" fmla="*/ 197 h 197"/>
              </a:gdLst>
              <a:ahLst/>
              <a:cxnLst>
                <a:cxn ang="0">
                  <a:pos x="0" y="117"/>
                </a:cxn>
                <a:cxn ang="0">
                  <a:pos x="160" y="21"/>
                </a:cxn>
                <a:cxn ang="0">
                  <a:pos x="400" y="21"/>
                </a:cxn>
                <a:cxn ang="0">
                  <a:pos x="640" y="149"/>
                </a:cxn>
                <a:cxn ang="0">
                  <a:pos x="640" y="197"/>
                </a:cxn>
              </a:cxnLst>
              <a:rect l="txL" t="txT" r="txR" b="txB"/>
              <a:pathLst>
                <a:path w="680" h="197">
                  <a:moveTo>
                    <a:pt x="0" y="117"/>
                  </a:moveTo>
                  <a:cubicBezTo>
                    <a:pt x="26" y="101"/>
                    <a:pt x="93" y="37"/>
                    <a:pt x="160" y="21"/>
                  </a:cubicBezTo>
                  <a:cubicBezTo>
                    <a:pt x="227" y="5"/>
                    <a:pt x="320" y="0"/>
                    <a:pt x="400" y="21"/>
                  </a:cubicBezTo>
                  <a:cubicBezTo>
                    <a:pt x="480" y="42"/>
                    <a:pt x="600" y="120"/>
                    <a:pt x="640" y="149"/>
                  </a:cubicBezTo>
                  <a:cubicBezTo>
                    <a:pt x="680" y="178"/>
                    <a:pt x="640" y="189"/>
                    <a:pt x="640" y="197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8" name="Rectangle 2"/>
          <p:cNvSpPr/>
          <p:nvPr/>
        </p:nvSpPr>
        <p:spPr>
          <a:xfrm>
            <a:off x="4787900" y="1989138"/>
            <a:ext cx="3744913" cy="310991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089" name="Line 3"/>
          <p:cNvSpPr/>
          <p:nvPr/>
        </p:nvSpPr>
        <p:spPr>
          <a:xfrm flipV="1">
            <a:off x="6542088" y="2203450"/>
            <a:ext cx="0" cy="160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6224588" y="2232025"/>
          <a:ext cx="2905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127000" imgH="127000" progId="Equation.3">
                  <p:embed/>
                </p:oleObj>
              </mc:Choice>
              <mc:Fallback>
                <p:oleObj name="" r:id="rId1" imgW="127000" imgH="127000" progId="Equation.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24588" y="2232025"/>
                        <a:ext cx="290512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0" name="Group 5"/>
          <p:cNvGrpSpPr/>
          <p:nvPr/>
        </p:nvGrpSpPr>
        <p:grpSpPr>
          <a:xfrm>
            <a:off x="5165725" y="3270250"/>
            <a:ext cx="2819400" cy="1219200"/>
            <a:chOff x="3216" y="2208"/>
            <a:chExt cx="1776" cy="768"/>
          </a:xfrm>
        </p:grpSpPr>
        <p:sp>
          <p:nvSpPr>
            <p:cNvPr id="3114" name="Oval 6"/>
            <p:cNvSpPr/>
            <p:nvPr/>
          </p:nvSpPr>
          <p:spPr>
            <a:xfrm>
              <a:off x="3216" y="2293"/>
              <a:ext cx="1776" cy="683"/>
            </a:xfrm>
            <a:prstGeom prst="ellipse">
              <a:avLst/>
            </a:prstGeom>
            <a:gradFill rotWithShape="0">
              <a:gsLst>
                <a:gs pos="0">
                  <a:srgbClr val="7BAF13"/>
                </a:gs>
                <a:gs pos="50000">
                  <a:srgbClr val="FFFFFF"/>
                </a:gs>
                <a:gs pos="100000">
                  <a:srgbClr val="7BAF13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115" name="Oval 7"/>
            <p:cNvSpPr/>
            <p:nvPr/>
          </p:nvSpPr>
          <p:spPr>
            <a:xfrm>
              <a:off x="3216" y="2208"/>
              <a:ext cx="1776" cy="683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3091" name="Rectangle 8"/>
          <p:cNvSpPr/>
          <p:nvPr/>
        </p:nvSpPr>
        <p:spPr>
          <a:xfrm>
            <a:off x="6226175" y="3667125"/>
            <a:ext cx="31115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1" hangingPunct="1"/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6232525" y="2813050"/>
          <a:ext cx="3095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90500" imgH="292100" progId="Equation.3">
                  <p:embed/>
                </p:oleObj>
              </mc:Choice>
              <mc:Fallback>
                <p:oleObj name="" r:id="rId3" imgW="190500" imgH="2921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2525" y="2813050"/>
                        <a:ext cx="309563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Line 10"/>
          <p:cNvSpPr/>
          <p:nvPr/>
        </p:nvSpPr>
        <p:spPr>
          <a:xfrm flipV="1">
            <a:off x="6537325" y="3041650"/>
            <a:ext cx="0" cy="762000"/>
          </a:xfrm>
          <a:prstGeom prst="line">
            <a:avLst/>
          </a:prstGeom>
          <a:ln w="28575" cap="flat" cmpd="sng">
            <a:solidFill>
              <a:srgbClr val="990099"/>
            </a:solidFill>
            <a:prstDash val="solid"/>
            <a:headEnd type="none" w="med" len="med"/>
            <a:tailEnd type="triangle" w="sm" len="lg"/>
          </a:ln>
        </p:spPr>
      </p:sp>
      <p:grpSp>
        <p:nvGrpSpPr>
          <p:cNvPr id="3093" name="Group 11"/>
          <p:cNvGrpSpPr/>
          <p:nvPr/>
        </p:nvGrpSpPr>
        <p:grpSpPr>
          <a:xfrm>
            <a:off x="7251700" y="2524125"/>
            <a:ext cx="901700" cy="1525588"/>
            <a:chOff x="4499" y="2079"/>
            <a:chExt cx="568" cy="961"/>
          </a:xfrm>
        </p:grpSpPr>
        <p:graphicFrame>
          <p:nvGraphicFramePr>
            <p:cNvPr id="3087" name="Object 12"/>
            <p:cNvGraphicFramePr>
              <a:graphicFrameLocks noChangeAspect="1"/>
            </p:cNvGraphicFramePr>
            <p:nvPr/>
          </p:nvGraphicFramePr>
          <p:xfrm>
            <a:off x="4835" y="2079"/>
            <a:ext cx="23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5" imgW="228600" imgH="266700" progId="Equation.3">
                    <p:embed/>
                  </p:oleObj>
                </mc:Choice>
                <mc:Fallback>
                  <p:oleObj name="" r:id="rId5" imgW="228600" imgH="266700" progId="Equation.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35" y="2079"/>
                          <a:ext cx="232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3" name="Line 13"/>
            <p:cNvSpPr/>
            <p:nvPr/>
          </p:nvSpPr>
          <p:spPr>
            <a:xfrm flipV="1">
              <a:off x="4499" y="2368"/>
              <a:ext cx="366" cy="67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3094" name="Group 14"/>
          <p:cNvGrpSpPr/>
          <p:nvPr/>
        </p:nvGrpSpPr>
        <p:grpSpPr>
          <a:xfrm>
            <a:off x="6527800" y="3805238"/>
            <a:ext cx="762000" cy="587375"/>
            <a:chOff x="4080" y="2544"/>
            <a:chExt cx="480" cy="370"/>
          </a:xfrm>
        </p:grpSpPr>
        <p:graphicFrame>
          <p:nvGraphicFramePr>
            <p:cNvPr id="3086" name="Object 15"/>
            <p:cNvGraphicFramePr>
              <a:graphicFrameLocks noChangeAspect="1"/>
            </p:cNvGraphicFramePr>
            <p:nvPr/>
          </p:nvGraphicFramePr>
          <p:xfrm>
            <a:off x="4176" y="2640"/>
            <a:ext cx="2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7" imgW="177800" imgH="215900" progId="Equation.3">
                    <p:embed/>
                  </p:oleObj>
                </mc:Choice>
                <mc:Fallback>
                  <p:oleObj name="" r:id="rId7" imgW="177800" imgH="215900" progId="Equation.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76" y="2640"/>
                          <a:ext cx="288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2" name="Line 16"/>
            <p:cNvSpPr/>
            <p:nvPr/>
          </p:nvSpPr>
          <p:spPr>
            <a:xfrm>
              <a:off x="4080" y="2544"/>
              <a:ext cx="480" cy="1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3095" name="Group 17"/>
          <p:cNvGrpSpPr/>
          <p:nvPr/>
        </p:nvGrpSpPr>
        <p:grpSpPr>
          <a:xfrm>
            <a:off x="684213" y="0"/>
            <a:ext cx="1219200" cy="762000"/>
            <a:chOff x="288" y="432"/>
            <a:chExt cx="672" cy="480"/>
          </a:xfrm>
        </p:grpSpPr>
        <p:sp>
          <p:nvSpPr>
            <p:cNvPr id="7186" name="AutoShape 18"/>
            <p:cNvSpPr>
              <a:spLocks noChangeArrowheads="1"/>
            </p:cNvSpPr>
            <p:nvPr/>
          </p:nvSpPr>
          <p:spPr bwMode="auto">
            <a:xfrm>
              <a:off x="288" y="432"/>
              <a:ext cx="672" cy="480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3366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1" name="Text Box 19"/>
            <p:cNvSpPr txBox="1"/>
            <p:nvPr/>
          </p:nvSpPr>
          <p:spPr>
            <a:xfrm>
              <a:off x="384" y="489"/>
              <a:ext cx="5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讨论</a:t>
              </a:r>
              <a:endPara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1258888" y="1989138"/>
          <a:ext cx="23241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761365" imgH="241300" progId="Equation.3">
                  <p:embed/>
                </p:oleObj>
              </mc:Choice>
              <mc:Fallback>
                <p:oleObj name="" r:id="rId9" imgW="761365" imgH="241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8888" y="1989138"/>
                        <a:ext cx="2324100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1042988" y="3644900"/>
          <a:ext cx="25066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333500" imgH="342900" progId="Equation.3">
                  <p:embed/>
                </p:oleObj>
              </mc:Choice>
              <mc:Fallback>
                <p:oleObj name="" r:id="rId11" imgW="1333500" imgH="3429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2988" y="3644900"/>
                        <a:ext cx="250666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971550" y="4365625"/>
          <a:ext cx="28130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1485265" imgH="317500" progId="Equation.3">
                  <p:embed/>
                </p:oleObj>
              </mc:Choice>
              <mc:Fallback>
                <p:oleObj name="" r:id="rId13" imgW="1485265" imgH="3175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4365625"/>
                        <a:ext cx="281305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Freeform 23"/>
          <p:cNvSpPr/>
          <p:nvPr/>
        </p:nvSpPr>
        <p:spPr>
          <a:xfrm>
            <a:off x="6538913" y="4470400"/>
            <a:ext cx="7937" cy="471488"/>
          </a:xfrm>
          <a:custGeom>
            <a:avLst/>
            <a:gdLst>
              <a:gd name="txL" fmla="*/ 0 w 5"/>
              <a:gd name="txT" fmla="*/ 0 h 297"/>
              <a:gd name="txR" fmla="*/ 5 w 5"/>
              <a:gd name="txB" fmla="*/ 297 h 297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</a:cxnLst>
            <a:rect l="txL" t="txT" r="txR" b="txB"/>
            <a:pathLst>
              <a:path w="5" h="297">
                <a:moveTo>
                  <a:pt x="5" y="0"/>
                </a:moveTo>
                <a:lnTo>
                  <a:pt x="0" y="297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" name="Group 24"/>
          <p:cNvGrpSpPr/>
          <p:nvPr/>
        </p:nvGrpSpPr>
        <p:grpSpPr>
          <a:xfrm>
            <a:off x="6840538" y="2968625"/>
            <a:ext cx="1384300" cy="1068388"/>
            <a:chOff x="4322" y="3501"/>
            <a:chExt cx="872" cy="673"/>
          </a:xfrm>
        </p:grpSpPr>
        <p:graphicFrame>
          <p:nvGraphicFramePr>
            <p:cNvPr id="3084" name="Object 25"/>
            <p:cNvGraphicFramePr>
              <a:graphicFrameLocks noChangeAspect="1"/>
            </p:cNvGraphicFramePr>
            <p:nvPr/>
          </p:nvGraphicFramePr>
          <p:xfrm>
            <a:off x="4322" y="3647"/>
            <a:ext cx="20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5" imgW="190500" imgH="241300" progId="Equation.3">
                    <p:embed/>
                  </p:oleObj>
                </mc:Choice>
                <mc:Fallback>
                  <p:oleObj name="" r:id="rId15" imgW="190500" imgH="241300" progId="Equation.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22" y="3647"/>
                          <a:ext cx="208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26"/>
            <p:cNvGraphicFramePr>
              <a:graphicFrameLocks noChangeAspect="1"/>
            </p:cNvGraphicFramePr>
            <p:nvPr/>
          </p:nvGraphicFramePr>
          <p:xfrm>
            <a:off x="4964" y="3741"/>
            <a:ext cx="2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17" imgW="304800" imgH="330200" progId="Equation.3">
                    <p:embed/>
                  </p:oleObj>
                </mc:Choice>
                <mc:Fallback>
                  <p:oleObj name="" r:id="rId17" imgW="304800" imgH="330200" progId="Equation.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964" y="3741"/>
                          <a:ext cx="23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6" name="Freeform 27"/>
            <p:cNvSpPr/>
            <p:nvPr/>
          </p:nvSpPr>
          <p:spPr>
            <a:xfrm>
              <a:off x="4580" y="3737"/>
              <a:ext cx="2" cy="430"/>
            </a:xfrm>
            <a:custGeom>
              <a:avLst/>
              <a:gdLst>
                <a:gd name="txL" fmla="*/ 0 w 2"/>
                <a:gd name="txT" fmla="*/ 0 h 430"/>
                <a:gd name="txR" fmla="*/ 2 w 2"/>
                <a:gd name="txB" fmla="*/ 430 h 430"/>
              </a:gdLst>
              <a:ahLst/>
              <a:cxnLst>
                <a:cxn ang="0">
                  <a:pos x="0" y="430"/>
                </a:cxn>
                <a:cxn ang="0">
                  <a:pos x="2" y="0"/>
                </a:cxn>
              </a:cxnLst>
              <a:rect l="txL" t="txT" r="txR" b="txB"/>
              <a:pathLst>
                <a:path w="2" h="430">
                  <a:moveTo>
                    <a:pt x="0" y="430"/>
                  </a:move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dash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7" name="Line 28"/>
            <p:cNvSpPr/>
            <p:nvPr/>
          </p:nvSpPr>
          <p:spPr>
            <a:xfrm flipV="1">
              <a:off x="4578" y="3943"/>
              <a:ext cx="366" cy="23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headEnd type="none" w="med" len="med"/>
              <a:tailEnd type="triangle" w="sm" len="lg"/>
            </a:ln>
          </p:spPr>
        </p:sp>
        <p:sp>
          <p:nvSpPr>
            <p:cNvPr id="3108" name="Line 29"/>
            <p:cNvSpPr/>
            <p:nvPr/>
          </p:nvSpPr>
          <p:spPr>
            <a:xfrm flipV="1">
              <a:off x="4578" y="3501"/>
              <a:ext cx="38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09" name="Line 30"/>
            <p:cNvSpPr/>
            <p:nvPr/>
          </p:nvSpPr>
          <p:spPr>
            <a:xfrm flipH="1" flipV="1">
              <a:off x="4944" y="3521"/>
              <a:ext cx="0" cy="4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098" name="Group 41"/>
          <p:cNvGrpSpPr/>
          <p:nvPr/>
        </p:nvGrpSpPr>
        <p:grpSpPr>
          <a:xfrm>
            <a:off x="755650" y="981075"/>
            <a:ext cx="7812088" cy="1025525"/>
            <a:chOff x="409" y="663"/>
            <a:chExt cx="4921" cy="646"/>
          </a:xfrm>
        </p:grpSpPr>
        <p:sp>
          <p:nvSpPr>
            <p:cNvPr id="3105" name="Rectangle 31"/>
            <p:cNvSpPr/>
            <p:nvPr/>
          </p:nvSpPr>
          <p:spPr>
            <a:xfrm>
              <a:off x="409" y="663"/>
              <a:ext cx="4921" cy="6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sz="28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8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）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若力  不在转动平面内，把力分解为平行和垂直于转轴方向的两个分量 </a:t>
              </a:r>
              <a:endPara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3083" name="Object 32"/>
            <p:cNvGraphicFramePr>
              <a:graphicFrameLocks noChangeAspect="1"/>
            </p:cNvGraphicFramePr>
            <p:nvPr/>
          </p:nvGraphicFramePr>
          <p:xfrm>
            <a:off x="1429" y="709"/>
            <a:ext cx="20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9" imgW="228600" imgH="266700" progId="Equation.3">
                    <p:embed/>
                  </p:oleObj>
                </mc:Choice>
                <mc:Fallback>
                  <p:oleObj name="" r:id="rId19" imgW="228600" imgH="266700" progId="Equation.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429" y="709"/>
                          <a:ext cx="20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3"/>
          <p:cNvGrpSpPr/>
          <p:nvPr/>
        </p:nvGrpSpPr>
        <p:grpSpPr>
          <a:xfrm>
            <a:off x="7310438" y="3805238"/>
            <a:ext cx="717550" cy="381000"/>
            <a:chOff x="4502" y="2544"/>
            <a:chExt cx="452" cy="240"/>
          </a:xfrm>
        </p:grpSpPr>
        <p:sp>
          <p:nvSpPr>
            <p:cNvPr id="3103" name="Arc 34"/>
            <p:cNvSpPr/>
            <p:nvPr/>
          </p:nvSpPr>
          <p:spPr>
            <a:xfrm>
              <a:off x="4656" y="2573"/>
              <a:ext cx="48" cy="168"/>
            </a:xfrm>
            <a:custGeom>
              <a:avLst/>
              <a:gdLst>
                <a:gd name="txL" fmla="*/ 0 w 21600"/>
                <a:gd name="txT" fmla="*/ 0 h 25151"/>
                <a:gd name="txR" fmla="*/ 21600 w 21600"/>
                <a:gd name="txB" fmla="*/ 25151 h 2515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5151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789"/>
                    <a:pt x="21501" y="23977"/>
                    <a:pt x="21306" y="25151"/>
                  </a:cubicBezTo>
                </a:path>
                <a:path w="21600" h="25151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789"/>
                    <a:pt x="21501" y="23977"/>
                    <a:pt x="21306" y="2515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33CC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082" name="Object 35"/>
            <p:cNvGraphicFramePr>
              <a:graphicFrameLocks noChangeAspect="1"/>
            </p:cNvGraphicFramePr>
            <p:nvPr/>
          </p:nvGraphicFramePr>
          <p:xfrm>
            <a:off x="4704" y="2544"/>
            <a:ext cx="1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21" imgW="177800" imgH="241300" progId="Equation.3">
                    <p:embed/>
                  </p:oleObj>
                </mc:Choice>
                <mc:Fallback>
                  <p:oleObj name="" r:id="rId21" imgW="177800" imgH="241300" progId="Equation.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704" y="2544"/>
                          <a:ext cx="17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Line 36"/>
            <p:cNvSpPr/>
            <p:nvPr/>
          </p:nvSpPr>
          <p:spPr>
            <a:xfrm>
              <a:off x="4502" y="2688"/>
              <a:ext cx="452" cy="9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0" name="Group 42"/>
          <p:cNvGrpSpPr/>
          <p:nvPr/>
        </p:nvGrpSpPr>
        <p:grpSpPr>
          <a:xfrm>
            <a:off x="323850" y="2781300"/>
            <a:ext cx="4248150" cy="976313"/>
            <a:chOff x="249" y="2024"/>
            <a:chExt cx="2676" cy="615"/>
          </a:xfrm>
        </p:grpSpPr>
        <p:sp>
          <p:nvSpPr>
            <p:cNvPr id="3102" name="Text Box 38"/>
            <p:cNvSpPr txBox="1"/>
            <p:nvPr/>
          </p:nvSpPr>
          <p:spPr>
            <a:xfrm>
              <a:off x="249" y="2043"/>
              <a:ext cx="2676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其中      对转轴的力矩为零，故    对转轴的力矩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80" name="Object 39"/>
            <p:cNvGraphicFramePr>
              <a:graphicFrameLocks noChangeAspect="1"/>
            </p:cNvGraphicFramePr>
            <p:nvPr/>
          </p:nvGraphicFramePr>
          <p:xfrm>
            <a:off x="748" y="2024"/>
            <a:ext cx="28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3" imgW="190500" imgH="241300" progId="Equation.3">
                    <p:embed/>
                  </p:oleObj>
                </mc:Choice>
                <mc:Fallback>
                  <p:oleObj name="" r:id="rId23" imgW="190500" imgH="2413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48" y="2024"/>
                          <a:ext cx="288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40"/>
            <p:cNvGraphicFramePr>
              <a:graphicFrameLocks noChangeAspect="1"/>
            </p:cNvGraphicFramePr>
            <p:nvPr/>
          </p:nvGraphicFramePr>
          <p:xfrm>
            <a:off x="975" y="2296"/>
            <a:ext cx="273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25" imgW="165100" imgH="190500" progId="Equation.3">
                    <p:embed/>
                  </p:oleObj>
                </mc:Choice>
                <mc:Fallback>
                  <p:oleObj name="" r:id="rId25" imgW="165100" imgH="190500" progId="Equation.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975" y="2296"/>
                          <a:ext cx="273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01" name="Rectangle 10"/>
          <p:cNvSpPr/>
          <p:nvPr/>
        </p:nvSpPr>
        <p:spPr>
          <a:xfrm>
            <a:off x="395288" y="5157788"/>
            <a:ext cx="6970712" cy="427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</a:rPr>
              <a:t>合力矩等于各分力矩的矢量和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3" name="Object 11"/>
          <p:cNvGraphicFramePr>
            <a:graphicFrameLocks noChangeAspect="1"/>
          </p:cNvGraphicFramePr>
          <p:nvPr/>
        </p:nvGraphicFramePr>
        <p:xfrm>
          <a:off x="1042988" y="5732463"/>
          <a:ext cx="402113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7" imgW="2438400" imgH="342900" progId="Equation.3">
                  <p:embed/>
                </p:oleObj>
              </mc:Choice>
              <mc:Fallback>
                <p:oleObj name="" r:id="rId27" imgW="2438400" imgH="342900" progId="Equation.3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42988" y="5732463"/>
                        <a:ext cx="4021137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7" name="Rectangle 2"/>
          <p:cNvSpPr/>
          <p:nvPr/>
        </p:nvSpPr>
        <p:spPr>
          <a:xfrm>
            <a:off x="4932363" y="765175"/>
            <a:ext cx="3743325" cy="26638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37898" name="Group 3"/>
          <p:cNvGrpSpPr/>
          <p:nvPr/>
        </p:nvGrpSpPr>
        <p:grpSpPr>
          <a:xfrm>
            <a:off x="5075238" y="1123950"/>
            <a:ext cx="1685925" cy="2160588"/>
            <a:chOff x="0" y="0"/>
            <a:chExt cx="1062" cy="1361"/>
          </a:xfrm>
        </p:grpSpPr>
        <p:sp>
          <p:nvSpPr>
            <p:cNvPr id="37925" name="Oval 4" descr="白色大理石"/>
            <p:cNvSpPr/>
            <p:nvPr/>
          </p:nvSpPr>
          <p:spPr>
            <a:xfrm>
              <a:off x="376" y="205"/>
              <a:ext cx="408" cy="407"/>
            </a:xfrm>
            <a:prstGeom prst="ellipse">
              <a:avLst/>
            </a:prstGeom>
            <a:blipFill rotWithShape="0">
              <a:blip r:embed="rId1"/>
            </a:blip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7926" name="Rectangle 5"/>
            <p:cNvSpPr/>
            <p:nvPr/>
          </p:nvSpPr>
          <p:spPr>
            <a:xfrm>
              <a:off x="534" y="96"/>
              <a:ext cx="96" cy="336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7927" name="Rectangle 6" descr="栎木"/>
            <p:cNvSpPr/>
            <p:nvPr/>
          </p:nvSpPr>
          <p:spPr>
            <a:xfrm>
              <a:off x="227" y="1043"/>
              <a:ext cx="273" cy="271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7928" name="Rectangle 7" descr="宽上对角线"/>
            <p:cNvSpPr/>
            <p:nvPr/>
          </p:nvSpPr>
          <p:spPr>
            <a:xfrm>
              <a:off x="102" y="0"/>
              <a:ext cx="960" cy="96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7929" name="Line 8"/>
            <p:cNvSpPr/>
            <p:nvPr/>
          </p:nvSpPr>
          <p:spPr>
            <a:xfrm>
              <a:off x="102" y="96"/>
              <a:ext cx="96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0" name="Line 9"/>
            <p:cNvSpPr/>
            <p:nvPr/>
          </p:nvSpPr>
          <p:spPr>
            <a:xfrm>
              <a:off x="373" y="408"/>
              <a:ext cx="0" cy="672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1" name="Text Box 10"/>
            <p:cNvSpPr txBox="1"/>
            <p:nvPr/>
          </p:nvSpPr>
          <p:spPr>
            <a:xfrm>
              <a:off x="0" y="227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32" name="Text Box 11"/>
            <p:cNvSpPr txBox="1"/>
            <p:nvPr/>
          </p:nvSpPr>
          <p:spPr>
            <a:xfrm>
              <a:off x="499" y="1034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899" name="Group 12"/>
          <p:cNvGrpSpPr/>
          <p:nvPr/>
        </p:nvGrpSpPr>
        <p:grpSpPr>
          <a:xfrm>
            <a:off x="6875463" y="1114425"/>
            <a:ext cx="1701800" cy="1954213"/>
            <a:chOff x="0" y="0"/>
            <a:chExt cx="1072" cy="1231"/>
          </a:xfrm>
        </p:grpSpPr>
        <p:sp>
          <p:nvSpPr>
            <p:cNvPr id="37918" name="Oval 13" descr="白色大理石"/>
            <p:cNvSpPr/>
            <p:nvPr/>
          </p:nvSpPr>
          <p:spPr>
            <a:xfrm>
              <a:off x="355" y="205"/>
              <a:ext cx="408" cy="407"/>
            </a:xfrm>
            <a:prstGeom prst="ellipse">
              <a:avLst/>
            </a:prstGeom>
            <a:blipFill rotWithShape="0">
              <a:blip r:embed="rId1"/>
            </a:blipFill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7919" name="Rectangle 14"/>
            <p:cNvSpPr/>
            <p:nvPr/>
          </p:nvSpPr>
          <p:spPr>
            <a:xfrm>
              <a:off x="513" y="96"/>
              <a:ext cx="96" cy="336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7920" name="Rectangle 15" descr="宽上对角线"/>
            <p:cNvSpPr/>
            <p:nvPr/>
          </p:nvSpPr>
          <p:spPr>
            <a:xfrm>
              <a:off x="81" y="0"/>
              <a:ext cx="960" cy="96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7921" name="Line 16"/>
            <p:cNvSpPr/>
            <p:nvPr/>
          </p:nvSpPr>
          <p:spPr>
            <a:xfrm>
              <a:off x="81" y="96"/>
              <a:ext cx="96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2" name="Rectangle 17"/>
            <p:cNvSpPr/>
            <p:nvPr/>
          </p:nvSpPr>
          <p:spPr>
            <a:xfrm>
              <a:off x="0" y="224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23" name="Line 18"/>
            <p:cNvSpPr/>
            <p:nvPr/>
          </p:nvSpPr>
          <p:spPr>
            <a:xfrm>
              <a:off x="363" y="405"/>
              <a:ext cx="0" cy="672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7924" name="Text Box 19"/>
            <p:cNvSpPr txBox="1"/>
            <p:nvPr/>
          </p:nvSpPr>
          <p:spPr>
            <a:xfrm>
              <a:off x="363" y="904"/>
              <a:ext cx="70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=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mg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900" name="Group 20"/>
          <p:cNvGrpSpPr/>
          <p:nvPr/>
        </p:nvGrpSpPr>
        <p:grpSpPr>
          <a:xfrm>
            <a:off x="990600" y="4186238"/>
            <a:ext cx="6516688" cy="1262062"/>
            <a:chOff x="0" y="0"/>
            <a:chExt cx="4105" cy="795"/>
          </a:xfrm>
        </p:grpSpPr>
        <p:sp>
          <p:nvSpPr>
            <p:cNvPr id="37914" name="Text Box 21"/>
            <p:cNvSpPr txBox="1"/>
            <p:nvPr/>
          </p:nvSpPr>
          <p:spPr>
            <a:xfrm>
              <a:off x="4" y="20"/>
              <a:ext cx="18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（</a:t>
              </a:r>
              <a:r>
                <a:rPr lang="zh-CN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） 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Century Schoolbook" panose="02040604050505020304" pitchFamily="18" charset="0"/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r>
                <a:rPr lang="en-US" altLang="zh-CN" sz="2800" b="1" dirty="0">
                  <a:latin typeface="Century Schoolbook" panose="02040604050505020304" pitchFamily="18" charset="0"/>
                  <a:ea typeface="楷体_GB2312" pitchFamily="49" charset="-122"/>
                  <a:sym typeface="Math1" pitchFamily="2" charset="2"/>
                </a:rPr>
                <a:t> </a:t>
              </a:r>
              <a:r>
                <a:rPr lang="zh-CN" altLang="zh-CN" sz="2800" b="1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＝ 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Century Schoolbook" panose="02040604050505020304" pitchFamily="18" charset="0"/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r>
                <a:rPr lang="el-GR" altLang="zh-CN" sz="2800" b="1" dirty="0">
                  <a:latin typeface="Century Schoolbook" panose="02040604050505020304" pitchFamily="18" charset="0"/>
                  <a:ea typeface="楷体_GB2312" pitchFamily="49" charset="-122"/>
                </a:rPr>
                <a:t> </a:t>
              </a:r>
              <a:r>
                <a:rPr lang="zh-CN" altLang="zh-CN" sz="2800" b="1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</a:t>
              </a:r>
              <a:endParaRPr lang="zh-CN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15" name="Text Box 22"/>
            <p:cNvSpPr txBox="1"/>
            <p:nvPr/>
          </p:nvSpPr>
          <p:spPr>
            <a:xfrm>
              <a:off x="0" y="419"/>
              <a:ext cx="171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（</a:t>
              </a:r>
              <a:r>
                <a:rPr lang="zh-CN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） 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Century Schoolbook" panose="02040604050505020304" pitchFamily="18" charset="0"/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r>
                <a:rPr lang="el-GR" altLang="zh-CN" sz="2800" b="1" dirty="0">
                  <a:latin typeface="Century Schoolbook" panose="02040604050505020304" pitchFamily="18" charset="0"/>
                  <a:ea typeface="楷体_GB2312" pitchFamily="49" charset="-122"/>
                </a:rPr>
                <a:t> </a:t>
              </a:r>
              <a:r>
                <a:rPr lang="zh-CN" altLang="zh-CN" sz="2800" b="1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 </a:t>
              </a:r>
              <a:r>
                <a: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&gt; </a:t>
              </a:r>
              <a:r>
                <a:rPr lang="zh-CN" altLang="zh-CN" sz="2800" b="1" i="1" dirty="0">
                  <a:solidFill>
                    <a:srgbClr val="1C1C1C"/>
                  </a:solidFill>
                  <a:latin typeface="Century Schoolbook" panose="02040604050505020304" pitchFamily="18" charset="0"/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r>
                <a:rPr lang="el-GR" altLang="zh-CN" sz="2800" b="1" dirty="0">
                  <a:latin typeface="Century Schoolbook" panose="02040604050505020304" pitchFamily="18" charset="0"/>
                  <a:ea typeface="楷体_GB2312" pitchFamily="49" charset="-122"/>
                </a:rPr>
                <a:t> </a:t>
              </a:r>
              <a:r>
                <a:rPr lang="zh-CN" altLang="zh-CN" sz="2800" b="1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</a:t>
              </a:r>
              <a:endParaRPr lang="zh-CN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16" name="Text Box 23"/>
            <p:cNvSpPr txBox="1"/>
            <p:nvPr/>
          </p:nvSpPr>
          <p:spPr>
            <a:xfrm>
              <a:off x="2364" y="0"/>
              <a:ext cx="17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（</a:t>
              </a:r>
              <a:r>
                <a:rPr lang="zh-CN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） 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Century Schoolbook" panose="02040604050505020304" pitchFamily="18" charset="0"/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r>
                <a:rPr lang="el-GR" altLang="zh-CN" sz="2800" b="1" dirty="0">
                  <a:latin typeface="Century Schoolbook" panose="02040604050505020304" pitchFamily="18" charset="0"/>
                  <a:ea typeface="楷体_GB2312" pitchFamily="49" charset="-122"/>
                </a:rPr>
                <a:t> </a:t>
              </a:r>
              <a:r>
                <a:rPr lang="zh-CN" altLang="zh-CN" sz="2800" b="1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&lt; </a:t>
              </a:r>
              <a:r>
                <a:rPr lang="zh-CN" altLang="zh-CN" sz="2800" b="1" i="1" dirty="0">
                  <a:solidFill>
                    <a:srgbClr val="1C1C1C"/>
                  </a:solidFill>
                  <a:latin typeface="Century Schoolbook" panose="02040604050505020304" pitchFamily="18" charset="0"/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r>
                <a:rPr lang="el-GR" altLang="zh-CN" sz="2800" b="1" dirty="0">
                  <a:latin typeface="Century Schoolbook" panose="02040604050505020304" pitchFamily="18" charset="0"/>
                  <a:ea typeface="楷体_GB2312" pitchFamily="49" charset="-122"/>
                </a:rPr>
                <a:t> </a:t>
              </a:r>
              <a:r>
                <a:rPr lang="zh-CN" altLang="zh-CN" sz="2800" b="1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</a:t>
              </a:r>
              <a:endParaRPr lang="zh-CN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17" name="Text Box 24"/>
            <p:cNvSpPr txBox="1"/>
            <p:nvPr/>
          </p:nvSpPr>
          <p:spPr>
            <a:xfrm>
              <a:off x="2332" y="468"/>
              <a:ext cx="17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无法确定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45" name="AutoShape 25"/>
          <p:cNvSpPr>
            <a:spLocks noChangeArrowheads="1"/>
          </p:cNvSpPr>
          <p:nvPr/>
        </p:nvSpPr>
        <p:spPr bwMode="auto">
          <a:xfrm>
            <a:off x="4343400" y="4205288"/>
            <a:ext cx="533400" cy="533400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5050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902" name="Group 26"/>
          <p:cNvGrpSpPr/>
          <p:nvPr/>
        </p:nvGrpSpPr>
        <p:grpSpPr>
          <a:xfrm>
            <a:off x="647700" y="484188"/>
            <a:ext cx="6208713" cy="3692525"/>
            <a:chOff x="0" y="0"/>
            <a:chExt cx="3911" cy="2326"/>
          </a:xfrm>
        </p:grpSpPr>
        <p:sp>
          <p:nvSpPr>
            <p:cNvPr id="37912" name="Text Box 27"/>
            <p:cNvSpPr txBox="1"/>
            <p:nvPr/>
          </p:nvSpPr>
          <p:spPr>
            <a:xfrm>
              <a:off x="0" y="0"/>
              <a:ext cx="2722" cy="23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sz="2800" b="1" dirty="0">
                  <a:solidFill>
                    <a:srgbClr val="CC0000"/>
                  </a:solidFill>
                  <a:latin typeface="仿宋_GB2312" pitchFamily="49" charset="-122"/>
                  <a:ea typeface="仿宋_GB2312" pitchFamily="49" charset="-122"/>
                </a:rPr>
                <a:t>例 </a:t>
              </a:r>
              <a:r>
                <a:rPr lang="en-US" altLang="zh-CN" sz="2800" b="1" dirty="0">
                  <a:solidFill>
                    <a:srgbClr val="CC0000"/>
                  </a:solidFill>
                  <a:latin typeface="仿宋_GB2312" pitchFamily="49" charset="-122"/>
                  <a:ea typeface="仿宋_GB2312" pitchFamily="49" charset="-122"/>
                </a:rPr>
                <a:t> </a:t>
              </a:r>
              <a:r>
                <a:rPr lang="zh-CN" altLang="en-US" sz="2800" b="1" dirty="0">
                  <a:solidFill>
                    <a:srgbClr val="1C1C1C"/>
                  </a:solidFill>
                  <a:latin typeface="仿宋_GB2312" pitchFamily="49" charset="-122"/>
                  <a:ea typeface="仿宋_GB2312" pitchFamily="49" charset="-122"/>
                </a:rPr>
                <a:t>如图所示</a:t>
              </a:r>
              <a:r>
                <a:rPr lang="en-US" altLang="zh-CN" sz="2800" b="1" dirty="0">
                  <a:solidFill>
                    <a:srgbClr val="1C1C1C"/>
                  </a:solidFill>
                  <a:latin typeface="仿宋_GB2312" pitchFamily="49" charset="-122"/>
                  <a:ea typeface="仿宋_GB2312" pitchFamily="49" charset="-122"/>
                </a:rPr>
                <a:t>,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、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800" b="1" dirty="0">
                  <a:solidFill>
                    <a:srgbClr val="1C1C1C"/>
                  </a:solidFill>
                  <a:latin typeface="仿宋_GB2312" pitchFamily="49" charset="-122"/>
                  <a:ea typeface="仿宋_GB2312" pitchFamily="49" charset="-122"/>
                </a:rPr>
                <a:t>为两个相同的定滑轮</a:t>
              </a:r>
              <a:r>
                <a:rPr lang="en-US" altLang="zh-CN" sz="2800" b="1" dirty="0">
                  <a:solidFill>
                    <a:srgbClr val="1C1C1C"/>
                  </a:solidFill>
                  <a:latin typeface="仿宋_GB2312" pitchFamily="49" charset="-122"/>
                  <a:ea typeface="仿宋_GB2312" pitchFamily="49" charset="-122"/>
                </a:rPr>
                <a:t>,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滑轮挂一质量为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m </a:t>
              </a:r>
              <a:r>
                <a:rPr lang="zh-CN" altLang="en-US" sz="2800" b="1" dirty="0">
                  <a:solidFill>
                    <a:srgbClr val="1C1C1C"/>
                  </a:solidFill>
                  <a:latin typeface="仿宋_GB2312" pitchFamily="49" charset="-122"/>
                  <a:ea typeface="仿宋_GB2312" pitchFamily="49" charset="-122"/>
                </a:rPr>
                <a:t>的物体</a:t>
              </a:r>
              <a:r>
                <a:rPr lang="en-US" altLang="zh-CN" sz="2800" b="1" dirty="0">
                  <a:solidFill>
                    <a:srgbClr val="1C1C1C"/>
                  </a:solidFill>
                  <a:latin typeface="仿宋_GB2312" pitchFamily="49" charset="-122"/>
                  <a:ea typeface="仿宋_GB2312" pitchFamily="49" charset="-122"/>
                </a:rPr>
                <a:t>,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滑轮受力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F </a:t>
              </a:r>
              <a:r>
                <a:rPr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mg</a:t>
              </a:r>
              <a:r>
                <a:rPr lang="en-US" altLang="zh-CN" sz="2800" b="1" dirty="0">
                  <a:solidFill>
                    <a:srgbClr val="1C1C1C"/>
                  </a:solidFill>
                  <a:latin typeface="仿宋_GB2312" pitchFamily="49" charset="-122"/>
                  <a:ea typeface="仿宋_GB2312" pitchFamily="49" charset="-122"/>
                </a:rPr>
                <a:t>, </a:t>
              </a:r>
              <a:r>
                <a:rPr lang="zh-CN" altLang="en-US" sz="2800" b="1" dirty="0">
                  <a:solidFill>
                    <a:srgbClr val="1C1C1C"/>
                  </a:solidFill>
                  <a:latin typeface="仿宋_GB2312" pitchFamily="49" charset="-122"/>
                  <a:ea typeface="仿宋_GB2312" pitchFamily="49" charset="-122"/>
                </a:rPr>
                <a:t>设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、</a:t>
              </a:r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两滑轮的角加速度分别为</a:t>
              </a:r>
              <a:r>
                <a:rPr lang="zh-CN" altLang="en-US" sz="2800" b="1" i="1" dirty="0">
                  <a:solidFill>
                    <a:srgbClr val="1C1C1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en-US" altLang="zh-CN" sz="2800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和</a:t>
              </a:r>
              <a:r>
                <a:rPr lang="zh-CN" altLang="en-US" sz="2800" b="1" i="1" dirty="0">
                  <a:solidFill>
                    <a:srgbClr val="1C1C1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1C1C1C"/>
                  </a:solidFill>
                  <a:latin typeface="仿宋_GB2312" pitchFamily="49" charset="-122"/>
                  <a:ea typeface="仿宋_GB2312" pitchFamily="49" charset="-122"/>
                </a:rPr>
                <a:t>,</a:t>
              </a:r>
              <a:r>
                <a:rPr lang="zh-CN" altLang="en-US" sz="2800" b="1" dirty="0">
                  <a:solidFill>
                    <a:srgbClr val="1C1C1C"/>
                  </a:solidFill>
                  <a:latin typeface="仿宋_GB2312" pitchFamily="49" charset="-122"/>
                  <a:ea typeface="仿宋_GB2312" pitchFamily="49" charset="-122"/>
                </a:rPr>
                <a:t>不计滑轮的摩擦</a:t>
              </a:r>
              <a:r>
                <a:rPr lang="en-US" altLang="zh-CN" sz="2800" b="1" dirty="0">
                  <a:solidFill>
                    <a:srgbClr val="1C1C1C"/>
                  </a:solidFill>
                  <a:latin typeface="仿宋_GB2312" pitchFamily="49" charset="-122"/>
                  <a:ea typeface="仿宋_GB2312" pitchFamily="49" charset="-122"/>
                </a:rPr>
                <a:t>,</a:t>
              </a:r>
              <a:r>
                <a:rPr lang="zh-CN" altLang="en-US" sz="2800" b="1" dirty="0">
                  <a:solidFill>
                    <a:srgbClr val="1C1C1C"/>
                  </a:solidFill>
                  <a:latin typeface="仿宋_GB2312" pitchFamily="49" charset="-122"/>
                  <a:ea typeface="仿宋_GB2312" pitchFamily="49" charset="-122"/>
                </a:rPr>
                <a:t>这两个滑轮的角加速度</a:t>
              </a:r>
              <a:endParaRPr lang="zh-CN" altLang="en-US" sz="2800" b="1" dirty="0">
                <a:solidFill>
                  <a:srgbClr val="1C1C1C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7913" name="Rectangle 28"/>
            <p:cNvSpPr/>
            <p:nvPr/>
          </p:nvSpPr>
          <p:spPr>
            <a:xfrm>
              <a:off x="2337" y="1945"/>
              <a:ext cx="1574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1C1C1C"/>
                  </a:solidFill>
                  <a:latin typeface="Century Schoolbook" panose="02040604050505020304" pitchFamily="18" charset="0"/>
                  <a:ea typeface="仿宋_GB2312" pitchFamily="49" charset="-122"/>
                </a:rPr>
                <a:t>的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大小关系为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395288" y="5116513"/>
            <a:ext cx="3886200" cy="1457325"/>
            <a:chOff x="0" y="0"/>
            <a:chExt cx="2448" cy="918"/>
          </a:xfrm>
        </p:grpSpPr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705" y="543"/>
            <a:ext cx="1541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" name="" r:id="rId3" imgW="888365" imgH="215900" progId="Equation.3">
                    <p:embed/>
                  </p:oleObj>
                </mc:Choice>
                <mc:Fallback>
                  <p:oleObj name="" r:id="rId3" imgW="888365" imgH="215900" progId="Equation.3">
                    <p:embed/>
                    <p:pic>
                      <p:nvPicPr>
                        <p:cNvPr id="0" name="图片 330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" y="543"/>
                          <a:ext cx="1541" cy="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6" name="Object 8"/>
            <p:cNvGraphicFramePr>
              <a:graphicFrameLocks noChangeAspect="1"/>
            </p:cNvGraphicFramePr>
            <p:nvPr/>
          </p:nvGraphicFramePr>
          <p:xfrm>
            <a:off x="719" y="0"/>
            <a:ext cx="1729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5" imgW="1066800" imgH="393700" progId="Equation.3">
                    <p:embed/>
                  </p:oleObj>
                </mc:Choice>
                <mc:Fallback>
                  <p:oleObj name="" r:id="rId5" imgW="1066800" imgH="393700" progId="Equation.3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9" y="0"/>
                          <a:ext cx="1729" cy="6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0" name="Text Box 32"/>
            <p:cNvSpPr txBox="1"/>
            <p:nvPr/>
          </p:nvSpPr>
          <p:spPr>
            <a:xfrm>
              <a:off x="0" y="354"/>
              <a:ext cx="336" cy="333"/>
            </a:xfrm>
            <a:prstGeom prst="rect">
              <a:avLst/>
            </a:prstGeom>
            <a:noFill/>
            <a:ln w="9525" cap="flat" cmpd="sng">
              <a:solidFill>
                <a:srgbClr val="CC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Century Schoolbook" panose="02040604050505020304" pitchFamily="18" charset="0"/>
                  <a:ea typeface="楷体_GB2312" pitchFamily="49" charset="-122"/>
                </a:rPr>
                <a:t>A</a:t>
              </a:r>
              <a:endParaRPr lang="en-US" altLang="zh-CN" sz="2800" b="1" dirty="0">
                <a:latin typeface="Century Schoolbook" panose="02040604050505020304" pitchFamily="18" charset="0"/>
                <a:ea typeface="楷体_GB2312" pitchFamily="49" charset="-122"/>
              </a:endParaRPr>
            </a:p>
          </p:txBody>
        </p:sp>
        <p:sp>
          <p:nvSpPr>
            <p:cNvPr id="37911" name="AutoShape 33"/>
            <p:cNvSpPr/>
            <p:nvPr/>
          </p:nvSpPr>
          <p:spPr>
            <a:xfrm>
              <a:off x="384" y="303"/>
              <a:ext cx="288" cy="432"/>
            </a:xfrm>
            <a:prstGeom prst="leftBrace">
              <a:avLst>
                <a:gd name="adj1" fmla="val 12500"/>
                <a:gd name="adj2" fmla="val 50000"/>
              </a:avLst>
            </a:prstGeom>
            <a:noFill/>
            <a:ln w="28575" cap="flat" cmpd="sng">
              <a:solidFill>
                <a:srgbClr val="CC00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4689475" y="5414963"/>
            <a:ext cx="4370388" cy="1158875"/>
            <a:chOff x="0" y="0"/>
            <a:chExt cx="2753" cy="730"/>
          </a:xfrm>
        </p:grpSpPr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414" y="0"/>
            <a:ext cx="2339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" name="" r:id="rId7" imgW="1473200" imgH="393700" progId="Equation.3">
                    <p:embed/>
                  </p:oleObj>
                </mc:Choice>
                <mc:Fallback>
                  <p:oleObj name="" r:id="rId7" imgW="1473200" imgH="393700" progId="Equation.3">
                    <p:embed/>
                    <p:pic>
                      <p:nvPicPr>
                        <p:cNvPr id="0" name="图片 330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4" y="0"/>
                          <a:ext cx="2339" cy="73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9" name="Text Box 36"/>
            <p:cNvSpPr txBox="1"/>
            <p:nvPr/>
          </p:nvSpPr>
          <p:spPr>
            <a:xfrm>
              <a:off x="0" y="189"/>
              <a:ext cx="336" cy="33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Century Schoolbook" panose="02040604050505020304" pitchFamily="18" charset="0"/>
                  <a:ea typeface="楷体_GB2312" pitchFamily="49" charset="-122"/>
                </a:rPr>
                <a:t>B</a:t>
              </a:r>
              <a:endParaRPr lang="en-US" altLang="zh-CN" sz="2800" b="1" dirty="0">
                <a:latin typeface="Century Schoolbook" panose="0204060405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7881938" y="3652838"/>
            <a:ext cx="728662" cy="1828800"/>
            <a:chOff x="0" y="0"/>
            <a:chExt cx="482" cy="1216"/>
          </a:xfrm>
        </p:grpSpPr>
        <p:sp>
          <p:nvSpPr>
            <p:cNvPr id="37906" name="Rectangle 38" descr="栎木"/>
            <p:cNvSpPr/>
            <p:nvPr/>
          </p:nvSpPr>
          <p:spPr>
            <a:xfrm>
              <a:off x="26" y="396"/>
              <a:ext cx="273" cy="271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7907" name="Line 39"/>
            <p:cNvSpPr/>
            <p:nvPr/>
          </p:nvSpPr>
          <p:spPr>
            <a:xfrm>
              <a:off x="170" y="492"/>
              <a:ext cx="0" cy="43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7908" name="Line 40"/>
            <p:cNvSpPr/>
            <p:nvPr/>
          </p:nvSpPr>
          <p:spPr>
            <a:xfrm flipV="1">
              <a:off x="170" y="156"/>
              <a:ext cx="0" cy="33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7892" name="Object 4"/>
            <p:cNvGraphicFramePr>
              <a:graphicFrameLocks noChangeAspect="1"/>
            </p:cNvGraphicFramePr>
            <p:nvPr/>
          </p:nvGraphicFramePr>
          <p:xfrm>
            <a:off x="0" y="873"/>
            <a:ext cx="43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9" imgW="241300" imgH="190500" progId="Equation.3">
                    <p:embed/>
                  </p:oleObj>
                </mc:Choice>
                <mc:Fallback>
                  <p:oleObj name="" r:id="rId9" imgW="241300" imgH="190500" progId="Equation.3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873"/>
                          <a:ext cx="435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219" y="0"/>
            <a:ext cx="26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" name="" r:id="rId11" imgW="139700" imgH="203200" progId="Equation.3">
                    <p:embed/>
                  </p:oleObj>
                </mc:Choice>
                <mc:Fallback>
                  <p:oleObj name="" r:id="rId11" imgW="139700" imgH="203200" progId="Equation.3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9" y="0"/>
                          <a:ext cx="263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63" name="Object 2"/>
          <p:cNvGraphicFramePr>
            <a:graphicFrameLocks noChangeAspect="1"/>
          </p:cNvGraphicFramePr>
          <p:nvPr/>
        </p:nvGraphicFramePr>
        <p:xfrm>
          <a:off x="5357813" y="0"/>
          <a:ext cx="16383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13" imgW="876300" imgH="393700" progId="Equation.3">
                  <p:embed/>
                </p:oleObj>
              </mc:Choice>
              <mc:Fallback>
                <p:oleObj name="" r:id="rId13" imgW="876300" imgH="39370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57813" y="0"/>
                        <a:ext cx="1638300" cy="793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4" name="Object 3"/>
          <p:cNvGraphicFramePr>
            <a:graphicFrameLocks noChangeAspect="1"/>
          </p:cNvGraphicFramePr>
          <p:nvPr/>
        </p:nvGraphicFramePr>
        <p:xfrm>
          <a:off x="7296150" y="1588"/>
          <a:ext cx="12858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15" imgW="647700" imgH="393700" progId="Equation.3">
                  <p:embed/>
                </p:oleObj>
              </mc:Choice>
              <mc:Fallback>
                <p:oleObj name="" r:id="rId15" imgW="647700" imgH="3937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96150" y="1588"/>
                        <a:ext cx="1285875" cy="781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921" name="Group 2"/>
          <p:cNvGrpSpPr/>
          <p:nvPr/>
        </p:nvGrpSpPr>
        <p:grpSpPr>
          <a:xfrm>
            <a:off x="304800" y="2514600"/>
            <a:ext cx="4087813" cy="2460625"/>
            <a:chOff x="384" y="1392"/>
            <a:chExt cx="2575" cy="1550"/>
          </a:xfrm>
        </p:grpSpPr>
        <p:sp>
          <p:nvSpPr>
            <p:cNvPr id="38938" name="AutoShape 3" descr="再生纸"/>
            <p:cNvSpPr/>
            <p:nvPr/>
          </p:nvSpPr>
          <p:spPr>
            <a:xfrm>
              <a:off x="464" y="1702"/>
              <a:ext cx="2352" cy="1104"/>
            </a:xfrm>
            <a:prstGeom prst="parallelogram">
              <a:avLst>
                <a:gd name="adj" fmla="val 53260"/>
              </a:avLst>
            </a:prstGeom>
            <a:blipFill rotWithShape="1">
              <a:blip r:embed="rId1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8939" name="Rectangle 4" descr="栎木"/>
            <p:cNvSpPr/>
            <p:nvPr/>
          </p:nvSpPr>
          <p:spPr>
            <a:xfrm>
              <a:off x="1620" y="2216"/>
              <a:ext cx="816" cy="62"/>
            </a:xfrm>
            <a:prstGeom prst="rect">
              <a:avLst/>
            </a:prstGeom>
            <a:blipFill rotWithShape="1">
              <a:blip r:embed="rId2"/>
            </a:blipFill>
            <a:ln w="9525" cap="flat" cmpd="sng">
              <a:solidFill>
                <a:srgbClr val="99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8940" name="Line 5"/>
            <p:cNvSpPr/>
            <p:nvPr/>
          </p:nvSpPr>
          <p:spPr>
            <a:xfrm>
              <a:off x="1620" y="2278"/>
              <a:ext cx="11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8941" name="Text Box 6"/>
            <p:cNvSpPr txBox="1"/>
            <p:nvPr/>
          </p:nvSpPr>
          <p:spPr>
            <a:xfrm>
              <a:off x="2533" y="2225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x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42" name="Text Box 7"/>
            <p:cNvSpPr txBox="1"/>
            <p:nvPr/>
          </p:nvSpPr>
          <p:spPr>
            <a:xfrm>
              <a:off x="1440" y="2086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43" name="Line 8"/>
            <p:cNvSpPr/>
            <p:nvPr/>
          </p:nvSpPr>
          <p:spPr>
            <a:xfrm flipV="1">
              <a:off x="1620" y="1440"/>
              <a:ext cx="12" cy="7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44" name="Rectangle 9"/>
            <p:cNvSpPr/>
            <p:nvPr/>
          </p:nvSpPr>
          <p:spPr>
            <a:xfrm>
              <a:off x="384" y="1392"/>
              <a:ext cx="2575" cy="15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38922" name="Group 10"/>
          <p:cNvGrpSpPr/>
          <p:nvPr/>
        </p:nvGrpSpPr>
        <p:grpSpPr>
          <a:xfrm>
            <a:off x="152400" y="533400"/>
            <a:ext cx="8991600" cy="1701800"/>
            <a:chOff x="96" y="384"/>
            <a:chExt cx="5664" cy="1072"/>
          </a:xfrm>
        </p:grpSpPr>
        <p:sp>
          <p:nvSpPr>
            <p:cNvPr id="38937" name="Text Box 11"/>
            <p:cNvSpPr txBox="1"/>
            <p:nvPr/>
          </p:nvSpPr>
          <p:spPr>
            <a:xfrm>
              <a:off x="96" y="384"/>
              <a:ext cx="5664" cy="10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      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例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一质量为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m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、长为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L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的均匀细棒，可在水平桌面上绕通过其一端的竖直固定轴转动，已知细棒与桌面的摩擦系数为  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求棒转动时受到的摩擦力矩的大小．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0" name="Object 8"/>
            <p:cNvGraphicFramePr>
              <a:graphicFrameLocks noChangeAspect="1"/>
            </p:cNvGraphicFramePr>
            <p:nvPr/>
          </p:nvGraphicFramePr>
          <p:xfrm>
            <a:off x="1296" y="1152"/>
            <a:ext cx="23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" name="" r:id="rId3" imgW="165100" imgH="190500" progId="Equation.3">
                    <p:embed/>
                  </p:oleObj>
                </mc:Choice>
                <mc:Fallback>
                  <p:oleObj name="" r:id="rId3" imgW="165100" imgH="190500" progId="Equation.3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6" y="1152"/>
                          <a:ext cx="23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/>
          <p:nvPr/>
        </p:nvGrpSpPr>
        <p:grpSpPr>
          <a:xfrm>
            <a:off x="1387475" y="3367088"/>
            <a:ext cx="2041525" cy="938212"/>
            <a:chOff x="1066" y="1929"/>
            <a:chExt cx="1286" cy="591"/>
          </a:xfrm>
        </p:grpSpPr>
        <p:grpSp>
          <p:nvGrpSpPr>
            <p:cNvPr id="38931" name="Group 14"/>
            <p:cNvGrpSpPr/>
            <p:nvPr/>
          </p:nvGrpSpPr>
          <p:grpSpPr>
            <a:xfrm>
              <a:off x="1066" y="1944"/>
              <a:ext cx="1104" cy="576"/>
              <a:chOff x="2371" y="2884"/>
              <a:chExt cx="1104" cy="576"/>
            </a:xfrm>
          </p:grpSpPr>
          <p:sp>
            <p:nvSpPr>
              <p:cNvPr id="38935" name="Oval 15"/>
              <p:cNvSpPr/>
              <p:nvPr/>
            </p:nvSpPr>
            <p:spPr>
              <a:xfrm>
                <a:off x="2467" y="2980"/>
                <a:ext cx="912" cy="384"/>
              </a:xfrm>
              <a:prstGeom prst="ellipse">
                <a:avLst/>
              </a:prstGeom>
              <a:noFill/>
              <a:ln w="12700" cap="flat" cmpd="sng">
                <a:solidFill>
                  <a:srgbClr val="FF0066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8936" name="Oval 16"/>
              <p:cNvSpPr/>
              <p:nvPr/>
            </p:nvSpPr>
            <p:spPr>
              <a:xfrm>
                <a:off x="2371" y="2884"/>
                <a:ext cx="1104" cy="576"/>
              </a:xfrm>
              <a:prstGeom prst="ellipse">
                <a:avLst/>
              </a:prstGeom>
              <a:noFill/>
              <a:ln w="12700" cap="flat" cmpd="sng">
                <a:solidFill>
                  <a:srgbClr val="FF0066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8932" name="Rectangle 17"/>
            <p:cNvSpPr/>
            <p:nvPr/>
          </p:nvSpPr>
          <p:spPr>
            <a:xfrm>
              <a:off x="2064" y="2208"/>
              <a:ext cx="96" cy="73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33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8933" name="Text Box 18"/>
            <p:cNvSpPr txBox="1"/>
            <p:nvPr/>
          </p:nvSpPr>
          <p:spPr>
            <a:xfrm>
              <a:off x="1968" y="1929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4" name="Text Box 19"/>
            <p:cNvSpPr txBox="1"/>
            <p:nvPr/>
          </p:nvSpPr>
          <p:spPr>
            <a:xfrm>
              <a:off x="1718" y="1962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2305050" y="3886200"/>
            <a:ext cx="742950" cy="1143000"/>
            <a:chOff x="1644" y="2256"/>
            <a:chExt cx="468" cy="720"/>
          </a:xfrm>
        </p:grpSpPr>
        <p:sp>
          <p:nvSpPr>
            <p:cNvPr id="38930" name="Line 21"/>
            <p:cNvSpPr/>
            <p:nvPr/>
          </p:nvSpPr>
          <p:spPr>
            <a:xfrm flipH="1">
              <a:off x="2016" y="2256"/>
              <a:ext cx="96" cy="38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8919" name="Object 7"/>
            <p:cNvGraphicFramePr>
              <a:graphicFrameLocks noChangeAspect="1"/>
            </p:cNvGraphicFramePr>
            <p:nvPr/>
          </p:nvGraphicFramePr>
          <p:xfrm>
            <a:off x="1644" y="2531"/>
            <a:ext cx="468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" name="" r:id="rId5" imgW="266700" imgH="254000" progId="Equation.3">
                    <p:embed/>
                  </p:oleObj>
                </mc:Choice>
                <mc:Fallback>
                  <p:oleObj name="" r:id="rId5" imgW="266700" imgH="254000" progId="Equation.3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44" y="2531"/>
                          <a:ext cx="468" cy="4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19" name="Rectangle 23"/>
          <p:cNvSpPr/>
          <p:nvPr/>
        </p:nvSpPr>
        <p:spPr>
          <a:xfrm>
            <a:off x="4800600" y="2362200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取一小段如图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320" name="Object 2"/>
          <p:cNvGraphicFramePr>
            <a:graphicFrameLocks noChangeAspect="1"/>
          </p:cNvGraphicFramePr>
          <p:nvPr/>
        </p:nvGraphicFramePr>
        <p:xfrm>
          <a:off x="5410200" y="2819400"/>
          <a:ext cx="22860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7" imgW="889000" imgH="495300" progId="Equation.DSMT4">
                  <p:embed/>
                </p:oleObj>
              </mc:Choice>
              <mc:Fallback>
                <p:oleObj name="" r:id="rId7" imgW="889000" imgH="4953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0200" y="2819400"/>
                        <a:ext cx="2286000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1" name="Object 3"/>
          <p:cNvGraphicFramePr>
            <a:graphicFrameLocks noChangeAspect="1"/>
          </p:cNvGraphicFramePr>
          <p:nvPr/>
        </p:nvGraphicFramePr>
        <p:xfrm>
          <a:off x="5181600" y="4648200"/>
          <a:ext cx="32766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9" imgW="977265" imgH="203200" progId="Equation.3">
                  <p:embed/>
                </p:oleObj>
              </mc:Choice>
              <mc:Fallback>
                <p:oleObj name="" r:id="rId9" imgW="977265" imgH="2032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1600" y="4648200"/>
                        <a:ext cx="327660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2" name="Object 4"/>
          <p:cNvGraphicFramePr>
            <a:graphicFrameLocks noChangeAspect="1"/>
          </p:cNvGraphicFramePr>
          <p:nvPr/>
        </p:nvGraphicFramePr>
        <p:xfrm>
          <a:off x="833438" y="5257800"/>
          <a:ext cx="832485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11" imgW="2463800" imgH="393700" progId="Equation.DSMT4">
                  <p:embed/>
                </p:oleObj>
              </mc:Choice>
              <mc:Fallback>
                <p:oleObj name="" r:id="rId11" imgW="2463800" imgH="3937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3438" y="5257800"/>
                        <a:ext cx="8324850" cy="1198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6" name="Group 27"/>
          <p:cNvGrpSpPr/>
          <p:nvPr/>
        </p:nvGrpSpPr>
        <p:grpSpPr>
          <a:xfrm>
            <a:off x="1920875" y="2667000"/>
            <a:ext cx="1127125" cy="457200"/>
            <a:chOff x="1210" y="1584"/>
            <a:chExt cx="710" cy="288"/>
          </a:xfrm>
        </p:grpSpPr>
        <p:sp>
          <p:nvSpPr>
            <p:cNvPr id="38929" name="Freeform 28"/>
            <p:cNvSpPr/>
            <p:nvPr/>
          </p:nvSpPr>
          <p:spPr>
            <a:xfrm>
              <a:off x="1210" y="1629"/>
              <a:ext cx="422" cy="243"/>
            </a:xfrm>
            <a:custGeom>
              <a:avLst/>
              <a:gdLst>
                <a:gd name="txL" fmla="*/ 0 w 422"/>
                <a:gd name="txT" fmla="*/ 0 h 243"/>
                <a:gd name="txR" fmla="*/ 422 w 422"/>
                <a:gd name="txB" fmla="*/ 243 h 243"/>
              </a:gdLst>
              <a:ahLst/>
              <a:cxnLst>
                <a:cxn ang="0">
                  <a:pos x="108" y="16"/>
                </a:cxn>
                <a:cxn ang="0">
                  <a:pos x="10" y="99"/>
                </a:cxn>
                <a:cxn ang="0">
                  <a:pos x="47" y="198"/>
                </a:cxn>
                <a:cxn ang="0">
                  <a:pos x="191" y="243"/>
                </a:cxn>
                <a:cxn ang="0">
                  <a:pos x="388" y="198"/>
                </a:cxn>
                <a:cxn ang="0">
                  <a:pos x="396" y="61"/>
                </a:cxn>
                <a:cxn ang="0">
                  <a:pos x="290" y="0"/>
                </a:cxn>
              </a:cxnLst>
              <a:rect l="txL" t="txT" r="txR" b="txB"/>
              <a:pathLst>
                <a:path w="422" h="243">
                  <a:moveTo>
                    <a:pt x="108" y="16"/>
                  </a:moveTo>
                  <a:cubicBezTo>
                    <a:pt x="92" y="30"/>
                    <a:pt x="20" y="69"/>
                    <a:pt x="10" y="99"/>
                  </a:cubicBezTo>
                  <a:cubicBezTo>
                    <a:pt x="0" y="129"/>
                    <a:pt x="17" y="174"/>
                    <a:pt x="47" y="198"/>
                  </a:cubicBezTo>
                  <a:cubicBezTo>
                    <a:pt x="77" y="222"/>
                    <a:pt x="134" y="243"/>
                    <a:pt x="191" y="243"/>
                  </a:cubicBezTo>
                  <a:cubicBezTo>
                    <a:pt x="248" y="243"/>
                    <a:pt x="354" y="228"/>
                    <a:pt x="388" y="198"/>
                  </a:cubicBezTo>
                  <a:cubicBezTo>
                    <a:pt x="422" y="168"/>
                    <a:pt x="412" y="94"/>
                    <a:pt x="396" y="61"/>
                  </a:cubicBezTo>
                  <a:cubicBezTo>
                    <a:pt x="380" y="28"/>
                    <a:pt x="312" y="13"/>
                    <a:pt x="290" y="0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1680" y="1584"/>
            <a:ext cx="2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0" name="" r:id="rId13" imgW="152400" imgH="139700" progId="Equation.3">
                    <p:embed/>
                  </p:oleObj>
                </mc:Choice>
                <mc:Fallback>
                  <p:oleObj name="" r:id="rId13" imgW="152400" imgH="139700" progId="Equation.3">
                    <p:embed/>
                    <p:pic>
                      <p:nvPicPr>
                        <p:cNvPr id="0" name="图片 331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80" y="1584"/>
                          <a:ext cx="24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26" name="Object 5"/>
          <p:cNvGraphicFramePr>
            <a:graphicFrameLocks noChangeAspect="1"/>
          </p:cNvGraphicFramePr>
          <p:nvPr/>
        </p:nvGraphicFramePr>
        <p:xfrm>
          <a:off x="5281613" y="3848100"/>
          <a:ext cx="30003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15" imgW="786765" imgH="215900" progId="Equation.3">
                  <p:embed/>
                </p:oleObj>
              </mc:Choice>
              <mc:Fallback>
                <p:oleObj name="" r:id="rId15" imgW="786765" imgH="2159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81613" y="3848100"/>
                        <a:ext cx="3000375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Text Box 31"/>
          <p:cNvSpPr txBox="1"/>
          <p:nvPr/>
        </p:nvSpPr>
        <p:spPr>
          <a:xfrm>
            <a:off x="735013" y="602615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8928" name="Text Box 32"/>
          <p:cNvSpPr txBox="1"/>
          <p:nvPr/>
        </p:nvSpPr>
        <p:spPr>
          <a:xfrm>
            <a:off x="2428875" y="260350"/>
            <a:ext cx="2752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CC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(</a:t>
            </a:r>
            <a:r>
              <a:rPr lang="zh-CN" altLang="en-US" b="1" dirty="0">
                <a:solidFill>
                  <a:srgbClr val="CC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参考</a:t>
            </a:r>
            <a:r>
              <a:rPr lang="en-US" altLang="zh-CN" b="1" dirty="0">
                <a:solidFill>
                  <a:srgbClr val="CC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P125</a:t>
            </a:r>
            <a:r>
              <a:rPr lang="zh-CN" altLang="en-US" b="1" dirty="0">
                <a:solidFill>
                  <a:srgbClr val="CC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：例</a:t>
            </a:r>
            <a:r>
              <a:rPr lang="en-US" altLang="zh-CN" b="1" dirty="0">
                <a:solidFill>
                  <a:srgbClr val="CC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CC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）</a:t>
            </a:r>
            <a:endParaRPr lang="zh-CN" altLang="en-US" b="1" dirty="0">
              <a:solidFill>
                <a:srgbClr val="CC0000"/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949" name="Group 2"/>
          <p:cNvGrpSpPr/>
          <p:nvPr/>
        </p:nvGrpSpPr>
        <p:grpSpPr>
          <a:xfrm>
            <a:off x="5867400" y="2057400"/>
            <a:ext cx="3048000" cy="3048000"/>
            <a:chOff x="3696" y="1296"/>
            <a:chExt cx="1920" cy="1920"/>
          </a:xfrm>
        </p:grpSpPr>
        <p:grpSp>
          <p:nvGrpSpPr>
            <p:cNvPr id="39962" name="Group 3"/>
            <p:cNvGrpSpPr/>
            <p:nvPr/>
          </p:nvGrpSpPr>
          <p:grpSpPr>
            <a:xfrm>
              <a:off x="3696" y="1296"/>
              <a:ext cx="1920" cy="1920"/>
              <a:chOff x="3696" y="1296"/>
              <a:chExt cx="1920" cy="1920"/>
            </a:xfrm>
          </p:grpSpPr>
          <p:sp>
            <p:nvSpPr>
              <p:cNvPr id="39964" name="Rectangle 4" descr="浅色下对角线"/>
              <p:cNvSpPr/>
              <p:nvPr/>
            </p:nvSpPr>
            <p:spPr>
              <a:xfrm>
                <a:off x="3936" y="1584"/>
                <a:ext cx="96" cy="1152"/>
              </a:xfrm>
              <a:prstGeom prst="rect">
                <a:avLst/>
              </a:prstGeom>
              <a:pattFill prst="ltDnDiag">
                <a:fgClr>
                  <a:schemeClr val="tx2"/>
                </a:fgClr>
                <a:bgClr>
                  <a:schemeClr val="bg1"/>
                </a:bgClr>
              </a:pattFill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9965" name="Rectangle 5" descr="浅色下对角线"/>
              <p:cNvSpPr/>
              <p:nvPr/>
            </p:nvSpPr>
            <p:spPr>
              <a:xfrm>
                <a:off x="3936" y="2736"/>
                <a:ext cx="1488" cy="96"/>
              </a:xfrm>
              <a:prstGeom prst="rect">
                <a:avLst/>
              </a:prstGeom>
              <a:pattFill prst="ltDnDiag">
                <a:fgClr>
                  <a:schemeClr val="tx2"/>
                </a:fgClr>
                <a:bgClr>
                  <a:schemeClr val="bg1"/>
                </a:bgClr>
              </a:pattFill>
              <a:ln w="9525">
                <a:noFill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9966" name="Freeform 6"/>
              <p:cNvSpPr/>
              <p:nvPr/>
            </p:nvSpPr>
            <p:spPr>
              <a:xfrm>
                <a:off x="4032" y="1584"/>
                <a:ext cx="1392" cy="1152"/>
              </a:xfrm>
              <a:custGeom>
                <a:avLst/>
                <a:gdLst>
                  <a:gd name="txL" fmla="*/ 0 w 1392"/>
                  <a:gd name="txT" fmla="*/ 0 h 1344"/>
                  <a:gd name="txR" fmla="*/ 1392 w 1392"/>
                  <a:gd name="txB" fmla="*/ 1344 h 1344"/>
                </a:gdLst>
                <a:ahLst/>
                <a:cxnLst>
                  <a:cxn ang="0">
                    <a:pos x="0" y="0"/>
                  </a:cxn>
                  <a:cxn ang="0">
                    <a:pos x="0" y="456"/>
                  </a:cxn>
                  <a:cxn ang="0">
                    <a:pos x="1392" y="456"/>
                  </a:cxn>
                </a:cxnLst>
                <a:rect l="txL" t="txT" r="txR" b="txB"/>
                <a:pathLst>
                  <a:path w="1392" h="1344">
                    <a:moveTo>
                      <a:pt x="0" y="0"/>
                    </a:moveTo>
                    <a:lnTo>
                      <a:pt x="0" y="1344"/>
                    </a:lnTo>
                    <a:lnTo>
                      <a:pt x="1392" y="13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967" name="Rectangle 7" descr="斜纹布"/>
              <p:cNvSpPr/>
              <p:nvPr/>
            </p:nvSpPr>
            <p:spPr>
              <a:xfrm rot="2520701">
                <a:off x="3888" y="2256"/>
                <a:ext cx="1296" cy="48"/>
              </a:xfrm>
              <a:prstGeom prst="rect">
                <a:avLst/>
              </a:prstGeom>
              <a:blipFill rotWithShape="0">
                <a:blip r:embed="rId1"/>
              </a:blipFill>
              <a:ln w="28575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39948" name="Object 12"/>
              <p:cNvGraphicFramePr>
                <a:graphicFrameLocks noChangeAspect="1"/>
              </p:cNvGraphicFramePr>
              <p:nvPr/>
            </p:nvGraphicFramePr>
            <p:xfrm>
              <a:off x="4608" y="2496"/>
              <a:ext cx="20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2" name="" r:id="rId2" imgW="127000" imgH="177165" progId="Equation.3">
                      <p:embed/>
                    </p:oleObj>
                  </mc:Choice>
                  <mc:Fallback>
                    <p:oleObj name="" r:id="rId2" imgW="127000" imgH="177165" progId="Equation.3">
                      <p:embed/>
                      <p:pic>
                        <p:nvPicPr>
                          <p:cNvPr id="0" name="图片 3341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4608" y="2496"/>
                            <a:ext cx="206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8" name="Text Box 9"/>
              <p:cNvSpPr txBox="1"/>
              <p:nvPr/>
            </p:nvSpPr>
            <p:spPr>
              <a:xfrm>
                <a:off x="4560" y="1968"/>
                <a:ext cx="28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i="1" dirty="0">
                    <a:latin typeface="Century Schoolbook" panose="02040604050505020304" pitchFamily="18" charset="0"/>
                    <a:ea typeface="楷体_GB2312" pitchFamily="49" charset="-122"/>
                  </a:rPr>
                  <a:t>l</a:t>
                </a:r>
                <a:endParaRPr lang="en-US" altLang="zh-CN" sz="3200" b="1" i="1" dirty="0">
                  <a:latin typeface="Century Schoolbook" panose="0204060405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69" name="Rectangle 10"/>
              <p:cNvSpPr/>
              <p:nvPr/>
            </p:nvSpPr>
            <p:spPr>
              <a:xfrm>
                <a:off x="3696" y="1296"/>
                <a:ext cx="1920" cy="19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9963" name="Text Box 11"/>
            <p:cNvSpPr txBox="1"/>
            <p:nvPr/>
          </p:nvSpPr>
          <p:spPr>
            <a:xfrm>
              <a:off x="4896" y="2620"/>
              <a:ext cx="33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600" i="1" dirty="0">
                  <a:latin typeface="Century Schoolbook" panose="02040604050505020304" pitchFamily="18" charset="0"/>
                  <a:ea typeface="楷体_GB2312" pitchFamily="49" charset="-122"/>
                </a:rPr>
                <a:t>o</a:t>
              </a:r>
              <a:endParaRPr lang="en-US" altLang="zh-CN" sz="3600" i="1" dirty="0">
                <a:latin typeface="Century Schoolbook" panose="0204060405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990600" y="2895600"/>
            <a:ext cx="4081463" cy="704850"/>
            <a:chOff x="624" y="1824"/>
            <a:chExt cx="2571" cy="444"/>
          </a:xfrm>
        </p:grpSpPr>
        <p:graphicFrame>
          <p:nvGraphicFramePr>
            <p:cNvPr id="39946" name="Object 10"/>
            <p:cNvGraphicFramePr>
              <a:graphicFrameLocks noChangeAspect="1"/>
            </p:cNvGraphicFramePr>
            <p:nvPr/>
          </p:nvGraphicFramePr>
          <p:xfrm>
            <a:off x="624" y="1824"/>
            <a:ext cx="939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" name="" r:id="rId4" imgW="584200" imgH="254000" progId="Equation.3">
                    <p:embed/>
                  </p:oleObj>
                </mc:Choice>
                <mc:Fallback>
                  <p:oleObj name="" r:id="rId4" imgW="584200" imgH="254000" progId="Equation.3">
                    <p:embed/>
                    <p:pic>
                      <p:nvPicPr>
                        <p:cNvPr id="0" name="图片 333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4" y="1824"/>
                          <a:ext cx="939" cy="4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2064" y="1824"/>
            <a:ext cx="1131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" name="" r:id="rId6" imgW="647700" imgH="254000" progId="Equation.3">
                    <p:embed/>
                  </p:oleObj>
                </mc:Choice>
                <mc:Fallback>
                  <p:oleObj name="" r:id="rId6" imgW="647700" imgH="254000" progId="Equation.3">
                    <p:embed/>
                    <p:pic>
                      <p:nvPicPr>
                        <p:cNvPr id="0" name="图片 334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064" y="1824"/>
                          <a:ext cx="1131" cy="4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75" name="Rectangle 15"/>
          <p:cNvSpPr/>
          <p:nvPr/>
        </p:nvSpPr>
        <p:spPr>
          <a:xfrm>
            <a:off x="990600" y="2286000"/>
            <a:ext cx="5181600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CC0000"/>
                </a:solidFill>
                <a:latin typeface="Century Schoolbook" panose="02040604050505020304" pitchFamily="18" charset="0"/>
              </a:rPr>
              <a:t>解：</a:t>
            </a:r>
            <a:r>
              <a:rPr lang="zh-CN" altLang="en-US" sz="2800" b="1" dirty="0">
                <a:latin typeface="Century Schoolbook" panose="02040604050505020304" pitchFamily="18" charset="0"/>
              </a:rPr>
              <a:t>刚体平衡的条件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sp>
        <p:nvSpPr>
          <p:cNvPr id="39952" name="Text Box 16"/>
          <p:cNvSpPr txBox="1"/>
          <p:nvPr/>
        </p:nvSpPr>
        <p:spPr>
          <a:xfrm>
            <a:off x="250825" y="609600"/>
            <a:ext cx="8893175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9900"/>
                </a:solidFill>
                <a:latin typeface="Century Schoolbook" panose="02040604050505020304" pitchFamily="18" charset="0"/>
                <a:ea typeface="楷体_GB2312" pitchFamily="49" charset="-122"/>
              </a:rPr>
              <a:t>         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例 </a:t>
            </a:r>
            <a:r>
              <a:rPr lang="zh-CN" altLang="en-US" sz="2800" b="1" dirty="0">
                <a:latin typeface="宋体" panose="02010600030101010101" pitchFamily="2" charset="-122"/>
              </a:rPr>
              <a:t>一长为 </a:t>
            </a:r>
            <a:r>
              <a:rPr lang="en-US" altLang="zh-CN" sz="2800" b="1" i="1" dirty="0">
                <a:latin typeface="Century Schoolbook" panose="02040604050505020304" pitchFamily="18" charset="0"/>
              </a:rPr>
              <a:t>l</a:t>
            </a:r>
            <a:r>
              <a:rPr lang="zh-CN" altLang="en-US" sz="2800" b="1" dirty="0">
                <a:latin typeface="宋体" panose="02010600030101010101" pitchFamily="2" charset="-122"/>
              </a:rPr>
              <a:t>，重为</a:t>
            </a:r>
            <a:r>
              <a:rPr lang="en-US" altLang="zh-CN" sz="2800" b="1" i="1" dirty="0">
                <a:latin typeface="Century Schoolbook" panose="02040604050505020304" pitchFamily="18" charset="0"/>
              </a:rPr>
              <a:t>W </a:t>
            </a:r>
            <a:r>
              <a:rPr lang="zh-CN" altLang="en-US" sz="2800" b="1" dirty="0">
                <a:latin typeface="宋体" panose="02010600030101010101" pitchFamily="2" charset="-122"/>
              </a:rPr>
              <a:t>的均匀梯子，靠墙放置，墙光滑，当梯子与地面成 </a:t>
            </a:r>
            <a:r>
              <a:rPr lang="zh-CN" altLang="en-US" sz="2800" b="1" i="1" dirty="0">
                <a:latin typeface="Century Schoolbook" panose="02040604050505020304" pitchFamily="18" charset="0"/>
                <a:sym typeface="Symbol" panose="05050102010706020507" pitchFamily="18" charset="2"/>
              </a:rPr>
              <a:t>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角时处于平衡状态，求梯子与地面的摩擦力。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6577" name="Object 2"/>
          <p:cNvGraphicFramePr>
            <a:graphicFrameLocks noChangeAspect="1"/>
          </p:cNvGraphicFramePr>
          <p:nvPr/>
        </p:nvGraphicFramePr>
        <p:xfrm>
          <a:off x="762000" y="3581400"/>
          <a:ext cx="22479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8" imgW="748665" imgH="215900" progId="Equation.3">
                  <p:embed/>
                </p:oleObj>
              </mc:Choice>
              <mc:Fallback>
                <p:oleObj name="" r:id="rId8" imgW="748665" imgH="2159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3581400"/>
                        <a:ext cx="2247900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3"/>
          <p:cNvGraphicFramePr>
            <a:graphicFrameLocks noChangeAspect="1"/>
          </p:cNvGraphicFramePr>
          <p:nvPr/>
        </p:nvGraphicFramePr>
        <p:xfrm>
          <a:off x="3352800" y="3581400"/>
          <a:ext cx="18589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0" imgW="673100" imgH="215900" progId="Equation.3">
                  <p:embed/>
                </p:oleObj>
              </mc:Choice>
              <mc:Fallback>
                <p:oleObj name="" r:id="rId10" imgW="673100" imgH="2159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2800" y="3581400"/>
                        <a:ext cx="1858963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Rectangle 19"/>
          <p:cNvSpPr/>
          <p:nvPr/>
        </p:nvSpPr>
        <p:spPr>
          <a:xfrm>
            <a:off x="260350" y="4191000"/>
            <a:ext cx="560705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以支点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</a:rPr>
              <a:t>为转动中心，梯子受的合外力矩：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6580" name="Object 4"/>
          <p:cNvGraphicFramePr>
            <a:graphicFrameLocks noChangeAspect="1"/>
          </p:cNvGraphicFramePr>
          <p:nvPr/>
        </p:nvGraphicFramePr>
        <p:xfrm>
          <a:off x="500063" y="5300663"/>
          <a:ext cx="4572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2" imgW="1497965" imgH="393700" progId="Equation.3">
                  <p:embed/>
                </p:oleObj>
              </mc:Choice>
              <mc:Fallback>
                <p:oleObj name="" r:id="rId12" imgW="1497965" imgH="3937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0063" y="5300663"/>
                        <a:ext cx="4572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5"/>
          <p:cNvGraphicFramePr>
            <a:graphicFrameLocks noChangeAspect="1"/>
          </p:cNvGraphicFramePr>
          <p:nvPr/>
        </p:nvGraphicFramePr>
        <p:xfrm>
          <a:off x="5445125" y="5308600"/>
          <a:ext cx="312896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14" imgW="1129665" imgH="393700" progId="Equation.3">
                  <p:embed/>
                </p:oleObj>
              </mc:Choice>
              <mc:Fallback>
                <p:oleObj name="" r:id="rId14" imgW="1129665" imgH="3937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45125" y="5308600"/>
                        <a:ext cx="3128963" cy="1090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3"/>
          <p:cNvGrpSpPr/>
          <p:nvPr/>
        </p:nvGrpSpPr>
        <p:grpSpPr>
          <a:xfrm>
            <a:off x="8001000" y="3352800"/>
            <a:ext cx="600075" cy="990600"/>
            <a:chOff x="5040" y="2112"/>
            <a:chExt cx="378" cy="624"/>
          </a:xfrm>
        </p:grpSpPr>
        <p:sp>
          <p:nvSpPr>
            <p:cNvPr id="39961" name="Line 24"/>
            <p:cNvSpPr/>
            <p:nvPr/>
          </p:nvSpPr>
          <p:spPr>
            <a:xfrm flipV="1">
              <a:off x="5040" y="2304"/>
              <a:ext cx="0" cy="43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9945" name="Object 9"/>
            <p:cNvGraphicFramePr>
              <a:graphicFrameLocks noChangeAspect="1"/>
            </p:cNvGraphicFramePr>
            <p:nvPr/>
          </p:nvGraphicFramePr>
          <p:xfrm>
            <a:off x="5088" y="2112"/>
            <a:ext cx="33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" r:id="rId16" imgW="203200" imgH="241300" progId="Equation.3">
                    <p:embed/>
                  </p:oleObj>
                </mc:Choice>
                <mc:Fallback>
                  <p:oleObj name="" r:id="rId16" imgW="203200" imgH="241300" progId="Equation.3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088" y="2112"/>
                          <a:ext cx="330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/>
          <p:nvPr/>
        </p:nvGrpSpPr>
        <p:grpSpPr>
          <a:xfrm>
            <a:off x="6400800" y="2514600"/>
            <a:ext cx="1412875" cy="609600"/>
            <a:chOff x="4032" y="1584"/>
            <a:chExt cx="890" cy="384"/>
          </a:xfrm>
        </p:grpSpPr>
        <p:sp>
          <p:nvSpPr>
            <p:cNvPr id="39960" name="Line 27"/>
            <p:cNvSpPr/>
            <p:nvPr/>
          </p:nvSpPr>
          <p:spPr>
            <a:xfrm flipV="1">
              <a:off x="4032" y="1849"/>
              <a:ext cx="52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4560" y="1584"/>
            <a:ext cx="36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" name="" r:id="rId18" imgW="215900" imgH="228600" progId="Equation.3">
                    <p:embed/>
                  </p:oleObj>
                </mc:Choice>
                <mc:Fallback>
                  <p:oleObj name="" r:id="rId18" imgW="215900" imgH="228600" progId="Equation.3">
                    <p:embed/>
                    <p:pic>
                      <p:nvPicPr>
                        <p:cNvPr id="0" name="图片 333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560" y="1584"/>
                          <a:ext cx="36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9"/>
          <p:cNvGrpSpPr/>
          <p:nvPr/>
        </p:nvGrpSpPr>
        <p:grpSpPr>
          <a:xfrm>
            <a:off x="6705600" y="3581400"/>
            <a:ext cx="549275" cy="685800"/>
            <a:chOff x="4224" y="2256"/>
            <a:chExt cx="346" cy="432"/>
          </a:xfrm>
        </p:grpSpPr>
        <p:sp>
          <p:nvSpPr>
            <p:cNvPr id="39959" name="Line 30"/>
            <p:cNvSpPr/>
            <p:nvPr/>
          </p:nvSpPr>
          <p:spPr>
            <a:xfrm>
              <a:off x="4512" y="2256"/>
              <a:ext cx="0" cy="432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9943" name="Object 7"/>
            <p:cNvGraphicFramePr>
              <a:graphicFrameLocks noChangeAspect="1"/>
            </p:cNvGraphicFramePr>
            <p:nvPr/>
          </p:nvGraphicFramePr>
          <p:xfrm>
            <a:off x="4224" y="2304"/>
            <a:ext cx="34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" name="" r:id="rId20" imgW="152400" imgH="190500" progId="Equation.3">
                    <p:embed/>
                  </p:oleObj>
                </mc:Choice>
                <mc:Fallback>
                  <p:oleObj name="" r:id="rId20" imgW="152400" imgH="190500" progId="Equation.3">
                    <p:embed/>
                    <p:pic>
                      <p:nvPicPr>
                        <p:cNvPr id="0" name="图片 3340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224" y="2304"/>
                          <a:ext cx="34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2"/>
          <p:cNvGrpSpPr/>
          <p:nvPr/>
        </p:nvGrpSpPr>
        <p:grpSpPr>
          <a:xfrm>
            <a:off x="6629400" y="4343400"/>
            <a:ext cx="1371600" cy="762000"/>
            <a:chOff x="4176" y="2736"/>
            <a:chExt cx="864" cy="480"/>
          </a:xfrm>
        </p:grpSpPr>
        <p:sp>
          <p:nvSpPr>
            <p:cNvPr id="39958" name="Line 33"/>
            <p:cNvSpPr/>
            <p:nvPr/>
          </p:nvSpPr>
          <p:spPr>
            <a:xfrm flipH="1" flipV="1">
              <a:off x="4416" y="2736"/>
              <a:ext cx="624" cy="0"/>
            </a:xfrm>
            <a:prstGeom prst="line">
              <a:avLst/>
            </a:prstGeom>
            <a:ln w="38100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4176" y="2736"/>
            <a:ext cx="40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" name="" r:id="rId22" imgW="228600" imgH="279400" progId="Equation.3">
                    <p:embed/>
                  </p:oleObj>
                </mc:Choice>
                <mc:Fallback>
                  <p:oleObj name="" r:id="rId22" imgW="228600" imgH="279400" progId="Equation.3">
                    <p:embed/>
                    <p:pic>
                      <p:nvPicPr>
                        <p:cNvPr id="0" name="图片 3344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CC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76" y="2736"/>
                          <a:ext cx="400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5" grpId="0"/>
      <p:bldP spid="6657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5" name="Text Box 2"/>
          <p:cNvSpPr txBox="1"/>
          <p:nvPr/>
        </p:nvSpPr>
        <p:spPr>
          <a:xfrm>
            <a:off x="611188" y="784225"/>
            <a:ext cx="7859712" cy="242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例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</a:rPr>
              <a:t>如图：一定滑轮两端分别悬挂质量都是</a:t>
            </a:r>
            <a:r>
              <a:rPr lang="en-US" altLang="zh-CN" sz="3200" i="1" dirty="0">
                <a:latin typeface="Times New Roman" panose="02020603050405020304" pitchFamily="18" charset="0"/>
              </a:rPr>
              <a:t>m</a:t>
            </a:r>
            <a:r>
              <a:rPr lang="zh-CN" altLang="en-US" sz="3200" b="1" dirty="0">
                <a:latin typeface="Times New Roman" panose="02020603050405020304" pitchFamily="18" charset="0"/>
              </a:rPr>
              <a:t>的物块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，图中</a:t>
            </a:r>
            <a:r>
              <a:rPr lang="en-US" altLang="zh-CN" sz="3200" i="1" dirty="0">
                <a:latin typeface="Times New Roman" panose="02020603050405020304" pitchFamily="18" charset="0"/>
              </a:rPr>
              <a:t>R</a:t>
            </a:r>
            <a:r>
              <a:rPr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lang="en-US" altLang="zh-CN" sz="3200" i="1" dirty="0">
                <a:latin typeface="Times New Roman" panose="02020603050405020304" pitchFamily="18" charset="0"/>
              </a:rPr>
              <a:t>r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，已知滑轮的转动惯量为</a:t>
            </a:r>
            <a:r>
              <a:rPr lang="en-US" altLang="zh-CN" sz="3200" i="1" dirty="0">
                <a:latin typeface="Times New Roman" panose="02020603050405020304" pitchFamily="18" charset="0"/>
              </a:rPr>
              <a:t>J</a:t>
            </a:r>
            <a:r>
              <a:rPr lang="zh-CN" altLang="en-US" sz="3200" b="1" dirty="0">
                <a:latin typeface="Times New Roman" panose="02020603050405020304" pitchFamily="18" charset="0"/>
              </a:rPr>
              <a:t>，求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、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两物体的加速度及滑轮的角加速度．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40966" name="Rectangle 3"/>
          <p:cNvSpPr/>
          <p:nvPr/>
        </p:nvSpPr>
        <p:spPr>
          <a:xfrm>
            <a:off x="1403350" y="3425825"/>
            <a:ext cx="6937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 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7" name="AutoShape 4"/>
          <p:cNvSpPr/>
          <p:nvPr/>
        </p:nvSpPr>
        <p:spPr>
          <a:xfrm>
            <a:off x="6261100" y="4941888"/>
            <a:ext cx="623888" cy="5048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808000"/>
              </a:gs>
              <a:gs pos="100000">
                <a:srgbClr val="3B3B0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0968" name="AutoShape 5"/>
          <p:cNvSpPr/>
          <p:nvPr/>
        </p:nvSpPr>
        <p:spPr>
          <a:xfrm>
            <a:off x="7251700" y="5084763"/>
            <a:ext cx="625475" cy="50482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993366"/>
              </a:gs>
              <a:gs pos="100000">
                <a:srgbClr val="47182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0969" name="Oval 6" descr="画布"/>
          <p:cNvSpPr/>
          <p:nvPr/>
        </p:nvSpPr>
        <p:spPr>
          <a:xfrm>
            <a:off x="6337300" y="2965450"/>
            <a:ext cx="1219200" cy="1219200"/>
          </a:xfrm>
          <a:prstGeom prst="ellipse">
            <a:avLst/>
          </a:prstGeom>
          <a:blipFill rotWithShape="1">
            <a:blip r:embed="rId1"/>
          </a:blip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0970" name="Oval 7" descr="蓝色面巾纸"/>
          <p:cNvSpPr/>
          <p:nvPr/>
        </p:nvSpPr>
        <p:spPr>
          <a:xfrm>
            <a:off x="6565900" y="3194050"/>
            <a:ext cx="762000" cy="762000"/>
          </a:xfrm>
          <a:prstGeom prst="ellipse">
            <a:avLst/>
          </a:prstGeom>
          <a:blipFill rotWithShape="1">
            <a:blip r:embed="rId2"/>
          </a:blip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0971" name="Line 8"/>
          <p:cNvSpPr/>
          <p:nvPr/>
        </p:nvSpPr>
        <p:spPr>
          <a:xfrm>
            <a:off x="7556500" y="3575050"/>
            <a:ext cx="0" cy="1676400"/>
          </a:xfrm>
          <a:prstGeom prst="line">
            <a:avLst/>
          </a:prstGeom>
          <a:ln w="38100" cap="flat" cmpd="sng">
            <a:solidFill>
              <a:srgbClr val="33CC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2" name="Rectangle 9" descr="深色木质"/>
          <p:cNvSpPr/>
          <p:nvPr/>
        </p:nvSpPr>
        <p:spPr>
          <a:xfrm>
            <a:off x="6870700" y="2781300"/>
            <a:ext cx="149225" cy="795338"/>
          </a:xfrm>
          <a:prstGeom prst="rect">
            <a:avLst/>
          </a:prstGeom>
          <a:blipFill rotWithShape="1">
            <a:blip r:embed="rId3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0973" name="Rectangle 10" descr="深色木质"/>
          <p:cNvSpPr/>
          <p:nvPr/>
        </p:nvSpPr>
        <p:spPr>
          <a:xfrm>
            <a:off x="6083300" y="2776538"/>
            <a:ext cx="1676400" cy="76200"/>
          </a:xfrm>
          <a:prstGeom prst="rect">
            <a:avLst/>
          </a:prstGeom>
          <a:blipFill rotWithShape="1">
            <a:blip r:embed="rId3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0974" name="Line 11"/>
          <p:cNvSpPr/>
          <p:nvPr/>
        </p:nvSpPr>
        <p:spPr>
          <a:xfrm>
            <a:off x="6565900" y="3498850"/>
            <a:ext cx="0" cy="1514475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5" name="Line 12"/>
          <p:cNvSpPr/>
          <p:nvPr/>
        </p:nvSpPr>
        <p:spPr>
          <a:xfrm>
            <a:off x="6946900" y="3575050"/>
            <a:ext cx="6096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0976" name="Line 13"/>
          <p:cNvSpPr/>
          <p:nvPr/>
        </p:nvSpPr>
        <p:spPr>
          <a:xfrm flipH="1">
            <a:off x="6718300" y="3575050"/>
            <a:ext cx="228600" cy="3048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40977" name="Rectangle 14"/>
          <p:cNvSpPr/>
          <p:nvPr/>
        </p:nvSpPr>
        <p:spPr>
          <a:xfrm>
            <a:off x="6573838" y="3267075"/>
            <a:ext cx="4159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i="1" dirty="0">
                <a:solidFill>
                  <a:srgbClr val="D60093"/>
                </a:solidFill>
                <a:latin typeface="Times New Roman" panose="02020603050405020304" pitchFamily="18" charset="0"/>
              </a:rPr>
              <a:t>r</a:t>
            </a:r>
            <a:endParaRPr lang="en-US" altLang="zh-CN" sz="2800" i="1" dirty="0">
              <a:solidFill>
                <a:srgbClr val="D6009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8" name="Text Box 15"/>
          <p:cNvSpPr txBox="1"/>
          <p:nvPr/>
        </p:nvSpPr>
        <p:spPr>
          <a:xfrm>
            <a:off x="6934200" y="3500438"/>
            <a:ext cx="536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40979" name="Rectangle 16"/>
          <p:cNvSpPr/>
          <p:nvPr/>
        </p:nvSpPr>
        <p:spPr>
          <a:xfrm>
            <a:off x="5508625" y="2565400"/>
            <a:ext cx="2951163" cy="3600450"/>
          </a:xfrm>
          <a:prstGeom prst="rect">
            <a:avLst/>
          </a:prstGeom>
          <a:noFill/>
          <a:ln w="19050" cap="flat" cmpd="sng">
            <a:solidFill>
              <a:srgbClr val="00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7235825" y="2928938"/>
            <a:ext cx="1008063" cy="571500"/>
            <a:chOff x="0" y="0"/>
            <a:chExt cx="635" cy="360"/>
          </a:xfrm>
        </p:grpSpPr>
        <p:sp>
          <p:nvSpPr>
            <p:cNvPr id="41009" name="Arc 18"/>
            <p:cNvSpPr/>
            <p:nvPr/>
          </p:nvSpPr>
          <p:spPr>
            <a:xfrm rot="-1605436">
              <a:off x="0" y="45"/>
              <a:ext cx="227" cy="315"/>
            </a:xfrm>
            <a:custGeom>
              <a:avLst/>
              <a:gdLst>
                <a:gd name="txL" fmla="*/ 0 w 21600"/>
                <a:gd name="txT" fmla="*/ 0 h 16631"/>
                <a:gd name="txR" fmla="*/ 21600 w 21600"/>
                <a:gd name="txB" fmla="*/ 16631 h 1663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6631" fill="none">
                  <a:moveTo>
                    <a:pt x="13782" y="0"/>
                  </a:moveTo>
                  <a:cubicBezTo>
                    <a:pt x="18734" y="4103"/>
                    <a:pt x="21600" y="10200"/>
                    <a:pt x="21600" y="16631"/>
                  </a:cubicBezTo>
                </a:path>
                <a:path w="21600" h="16631" stroke="0">
                  <a:moveTo>
                    <a:pt x="13782" y="0"/>
                  </a:moveTo>
                  <a:cubicBezTo>
                    <a:pt x="18734" y="4103"/>
                    <a:pt x="21600" y="10200"/>
                    <a:pt x="21600" y="16631"/>
                  </a:cubicBezTo>
                  <a:lnTo>
                    <a:pt x="0" y="16631"/>
                  </a:lnTo>
                  <a:lnTo>
                    <a:pt x="1378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10" name="Text Box 19"/>
            <p:cNvSpPr txBox="1"/>
            <p:nvPr/>
          </p:nvSpPr>
          <p:spPr>
            <a:xfrm>
              <a:off x="227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800080"/>
                  </a:solidFill>
                  <a:latin typeface="Verdana" panose="020B0604030504040204" pitchFamily="34" charset="0"/>
                </a:rPr>
                <a:t>β</a:t>
              </a:r>
              <a:endParaRPr lang="en-US" altLang="zh-CN" sz="2400" b="1" i="1" dirty="0">
                <a:solidFill>
                  <a:srgbClr val="80008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6113463" y="4378325"/>
            <a:ext cx="1873250" cy="0"/>
            <a:chOff x="0" y="0"/>
            <a:chExt cx="1180" cy="0"/>
          </a:xfrm>
        </p:grpSpPr>
        <p:sp>
          <p:nvSpPr>
            <p:cNvPr id="41007" name="Line 21"/>
            <p:cNvSpPr/>
            <p:nvPr/>
          </p:nvSpPr>
          <p:spPr>
            <a:xfrm>
              <a:off x="0" y="0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1008" name="Line 22"/>
            <p:cNvSpPr/>
            <p:nvPr/>
          </p:nvSpPr>
          <p:spPr>
            <a:xfrm>
              <a:off x="681" y="0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4" name="Group 23"/>
          <p:cNvGrpSpPr/>
          <p:nvPr/>
        </p:nvGrpSpPr>
        <p:grpSpPr>
          <a:xfrm>
            <a:off x="5867400" y="3443288"/>
            <a:ext cx="2606675" cy="2719387"/>
            <a:chOff x="0" y="0"/>
            <a:chExt cx="1642" cy="1713"/>
          </a:xfrm>
        </p:grpSpPr>
        <p:grpSp>
          <p:nvGrpSpPr>
            <p:cNvPr id="40993" name="Group 24"/>
            <p:cNvGrpSpPr>
              <a:grpSpLocks noChangeAspect="1"/>
            </p:cNvGrpSpPr>
            <p:nvPr/>
          </p:nvGrpSpPr>
          <p:grpSpPr>
            <a:xfrm>
              <a:off x="96" y="622"/>
              <a:ext cx="1401" cy="412"/>
              <a:chOff x="0" y="0"/>
              <a:chExt cx="1401" cy="412"/>
            </a:xfrm>
          </p:grpSpPr>
          <p:graphicFrame>
            <p:nvGraphicFramePr>
              <p:cNvPr id="40963" name="Object 3"/>
              <p:cNvGraphicFramePr>
                <a:graphicFrameLocks noChangeAspect="1"/>
              </p:cNvGraphicFramePr>
              <p:nvPr/>
            </p:nvGraphicFramePr>
            <p:xfrm>
              <a:off x="0" y="0"/>
              <a:ext cx="365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6" name="" r:id="rId4" imgW="228600" imgH="241300" progId="Equation.3">
                      <p:embed/>
                    </p:oleObj>
                  </mc:Choice>
                  <mc:Fallback>
                    <p:oleObj name="" r:id="rId4" imgW="228600" imgH="241300" progId="Equation.3">
                      <p:embed/>
                      <p:pic>
                        <p:nvPicPr>
                          <p:cNvPr id="0" name="图片 3345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365" cy="3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64" name="Object 4"/>
              <p:cNvGraphicFramePr>
                <a:graphicFrameLocks noChangeAspect="1"/>
              </p:cNvGraphicFramePr>
              <p:nvPr/>
            </p:nvGraphicFramePr>
            <p:xfrm>
              <a:off x="992" y="22"/>
              <a:ext cx="409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7" name="" r:id="rId6" imgW="254000" imgH="241300" progId="Equation.3">
                      <p:embed/>
                    </p:oleObj>
                  </mc:Choice>
                  <mc:Fallback>
                    <p:oleObj name="" r:id="rId6" imgW="254000" imgH="241300" progId="Equation.3">
                      <p:embed/>
                      <p:pic>
                        <p:nvPicPr>
                          <p:cNvPr id="0" name="图片 3346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992" y="22"/>
                            <a:ext cx="409" cy="3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994" name="Group 27"/>
            <p:cNvGrpSpPr/>
            <p:nvPr/>
          </p:nvGrpSpPr>
          <p:grpSpPr>
            <a:xfrm>
              <a:off x="0" y="0"/>
              <a:ext cx="1642" cy="1713"/>
              <a:chOff x="0" y="0"/>
              <a:chExt cx="1642" cy="1713"/>
            </a:xfrm>
          </p:grpSpPr>
          <p:grpSp>
            <p:nvGrpSpPr>
              <p:cNvPr id="40995" name="Group 28"/>
              <p:cNvGrpSpPr/>
              <p:nvPr/>
            </p:nvGrpSpPr>
            <p:grpSpPr>
              <a:xfrm>
                <a:off x="19" y="0"/>
                <a:ext cx="1623" cy="1584"/>
                <a:chOff x="0" y="0"/>
                <a:chExt cx="1623" cy="1584"/>
              </a:xfrm>
            </p:grpSpPr>
            <p:sp>
              <p:nvSpPr>
                <p:cNvPr id="40998" name="Line 29"/>
                <p:cNvSpPr/>
                <p:nvPr/>
              </p:nvSpPr>
              <p:spPr>
                <a:xfrm>
                  <a:off x="1041" y="1200"/>
                  <a:ext cx="0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0999" name="Line 30"/>
                <p:cNvSpPr/>
                <p:nvPr/>
              </p:nvSpPr>
              <p:spPr>
                <a:xfrm flipV="1">
                  <a:off x="417" y="672"/>
                  <a:ext cx="0" cy="445"/>
                </a:xfrm>
                <a:prstGeom prst="line">
                  <a:avLst/>
                </a:prstGeom>
                <a:ln w="38100" cap="flat" cmpd="sng">
                  <a:solidFill>
                    <a:srgbClr val="666633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1000" name="Line 31"/>
                <p:cNvSpPr/>
                <p:nvPr/>
              </p:nvSpPr>
              <p:spPr>
                <a:xfrm>
                  <a:off x="417" y="1104"/>
                  <a:ext cx="0" cy="35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1001" name="Line 32"/>
                <p:cNvSpPr/>
                <p:nvPr/>
              </p:nvSpPr>
              <p:spPr>
                <a:xfrm flipV="1">
                  <a:off x="1041" y="768"/>
                  <a:ext cx="0" cy="445"/>
                </a:xfrm>
                <a:prstGeom prst="line">
                  <a:avLst/>
                </a:prstGeom>
                <a:ln w="38100" cap="flat" cmpd="sng">
                  <a:solidFill>
                    <a:srgbClr val="666633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1002" name="Line 33"/>
                <p:cNvSpPr/>
                <p:nvPr/>
              </p:nvSpPr>
              <p:spPr>
                <a:xfrm>
                  <a:off x="417" y="96"/>
                  <a:ext cx="0" cy="336"/>
                </a:xfrm>
                <a:prstGeom prst="line">
                  <a:avLst/>
                </a:prstGeom>
                <a:ln w="38100" cap="flat" cmpd="sng">
                  <a:solidFill>
                    <a:srgbClr val="666633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1003" name="Line 34"/>
                <p:cNvSpPr/>
                <p:nvPr/>
              </p:nvSpPr>
              <p:spPr>
                <a:xfrm>
                  <a:off x="1041" y="0"/>
                  <a:ext cx="0" cy="480"/>
                </a:xfrm>
                <a:prstGeom prst="line">
                  <a:avLst/>
                </a:prstGeom>
                <a:ln w="38100" cap="flat" cmpd="sng">
                  <a:solidFill>
                    <a:srgbClr val="666633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1004" name="Text Box 35"/>
                <p:cNvSpPr txBox="1"/>
                <p:nvPr/>
              </p:nvSpPr>
              <p:spPr>
                <a:xfrm>
                  <a:off x="0" y="48"/>
                  <a:ext cx="489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F</a:t>
                  </a:r>
                  <a:r>
                    <a:rPr lang="en-US" altLang="zh-CN" sz="2800" baseline="-25000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800" baseline="-50000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2800" baseline="-50000" dirty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05" name="Text Box 36"/>
                <p:cNvSpPr txBox="1"/>
                <p:nvPr/>
              </p:nvSpPr>
              <p:spPr>
                <a:xfrm>
                  <a:off x="1089" y="672"/>
                  <a:ext cx="353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endPara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06" name="Text Box 37"/>
                <p:cNvSpPr txBox="1"/>
                <p:nvPr/>
              </p:nvSpPr>
              <p:spPr>
                <a:xfrm>
                  <a:off x="1137" y="144"/>
                  <a:ext cx="48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F</a:t>
                  </a:r>
                  <a:r>
                    <a:rPr lang="en-US" altLang="zh-CN" sz="2800" baseline="-25000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800" baseline="-50000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2800" baseline="-50000" dirty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0996" name="Text Box 38"/>
              <p:cNvSpPr txBox="1"/>
              <p:nvPr/>
            </p:nvSpPr>
            <p:spPr>
              <a:xfrm>
                <a:off x="0" y="1346"/>
                <a:ext cx="635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i="1" dirty="0">
                    <a:solidFill>
                      <a:srgbClr val="996600"/>
                    </a:solidFill>
                    <a:latin typeface="Times New Roman" panose="02020603050405020304" pitchFamily="18" charset="0"/>
                  </a:rPr>
                  <a:t>mg</a:t>
                </a:r>
                <a:endParaRPr lang="en-US" altLang="zh-CN" sz="2800" i="1" dirty="0">
                  <a:solidFill>
                    <a:srgbClr val="9966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7" name="Text Box 39"/>
              <p:cNvSpPr txBox="1"/>
              <p:nvPr/>
            </p:nvSpPr>
            <p:spPr>
              <a:xfrm>
                <a:off x="1089" y="1348"/>
                <a:ext cx="5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i="1" dirty="0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mg</a:t>
                </a:r>
                <a:endPara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0983" name="Rectangle 40"/>
          <p:cNvSpPr/>
          <p:nvPr/>
        </p:nvSpPr>
        <p:spPr>
          <a:xfrm>
            <a:off x="5899150" y="5084763"/>
            <a:ext cx="4016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endParaRPr lang="en-US" altLang="zh-CN" sz="2800" i="1" dirty="0">
              <a:latin typeface="Times New Roman" panose="02020603050405020304" pitchFamily="18" charset="0"/>
            </a:endParaRPr>
          </a:p>
        </p:txBody>
      </p:sp>
      <p:sp>
        <p:nvSpPr>
          <p:cNvPr id="40984" name="Rectangle 41"/>
          <p:cNvSpPr/>
          <p:nvPr/>
        </p:nvSpPr>
        <p:spPr>
          <a:xfrm>
            <a:off x="7812088" y="5141913"/>
            <a:ext cx="4016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endParaRPr lang="en-US" altLang="zh-CN" sz="2800" i="1" dirty="0">
              <a:latin typeface="Times New Roman" panose="02020603050405020304" pitchFamily="18" charset="0"/>
            </a:endParaRPr>
          </a:p>
        </p:txBody>
      </p:sp>
      <p:grpSp>
        <p:nvGrpSpPr>
          <p:cNvPr id="8" name="Group 42"/>
          <p:cNvGrpSpPr/>
          <p:nvPr/>
        </p:nvGrpSpPr>
        <p:grpSpPr>
          <a:xfrm>
            <a:off x="1419225" y="3084513"/>
            <a:ext cx="3441700" cy="3209925"/>
            <a:chOff x="0" y="0"/>
            <a:chExt cx="2168" cy="2022"/>
          </a:xfrm>
        </p:grpSpPr>
        <p:graphicFrame>
          <p:nvGraphicFramePr>
            <p:cNvPr id="40962" name="Object 2"/>
            <p:cNvGraphicFramePr>
              <a:graphicFrameLocks noChangeAspect="1"/>
            </p:cNvGraphicFramePr>
            <p:nvPr/>
          </p:nvGraphicFramePr>
          <p:xfrm>
            <a:off x="392" y="0"/>
            <a:ext cx="1776" cy="2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" name="" r:id="rId8" imgW="1117600" imgH="1270000" progId="Equation.3">
                    <p:embed/>
                  </p:oleObj>
                </mc:Choice>
                <mc:Fallback>
                  <p:oleObj name="" r:id="rId8" imgW="1117600" imgH="1270000" progId="Equation.3">
                    <p:embed/>
                    <p:pic>
                      <p:nvPicPr>
                        <p:cNvPr id="0" name="图片 334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2" y="0"/>
                          <a:ext cx="1776" cy="20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2" name="Text Box 44"/>
            <p:cNvSpPr txBox="1"/>
            <p:nvPr/>
          </p:nvSpPr>
          <p:spPr>
            <a:xfrm>
              <a:off x="0" y="779"/>
              <a:ext cx="4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Verdana" panose="020B0604030504040204" pitchFamily="34" charset="0"/>
                </a:rPr>
                <a:t>由</a:t>
              </a:r>
              <a:endParaRPr lang="zh-CN" altLang="en-US" sz="3200" b="1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9" name="Group 45"/>
          <p:cNvGrpSpPr/>
          <p:nvPr/>
        </p:nvGrpSpPr>
        <p:grpSpPr>
          <a:xfrm>
            <a:off x="6877050" y="4797425"/>
            <a:ext cx="720725" cy="1300163"/>
            <a:chOff x="0" y="0"/>
            <a:chExt cx="454" cy="819"/>
          </a:xfrm>
        </p:grpSpPr>
        <p:sp>
          <p:nvSpPr>
            <p:cNvPr id="40990" name="Line 46"/>
            <p:cNvSpPr/>
            <p:nvPr/>
          </p:nvSpPr>
          <p:spPr>
            <a:xfrm>
              <a:off x="208" y="0"/>
              <a:ext cx="0" cy="589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0991" name="Text Box 47"/>
            <p:cNvSpPr txBox="1"/>
            <p:nvPr/>
          </p:nvSpPr>
          <p:spPr>
            <a:xfrm>
              <a:off x="0" y="454"/>
              <a:ext cx="45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3200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8"/>
          <p:cNvGrpSpPr/>
          <p:nvPr/>
        </p:nvGrpSpPr>
        <p:grpSpPr>
          <a:xfrm>
            <a:off x="5364163" y="4433888"/>
            <a:ext cx="720725" cy="1227137"/>
            <a:chOff x="0" y="0"/>
            <a:chExt cx="454" cy="773"/>
          </a:xfrm>
        </p:grpSpPr>
        <p:sp>
          <p:nvSpPr>
            <p:cNvPr id="40988" name="Line 49"/>
            <p:cNvSpPr/>
            <p:nvPr/>
          </p:nvSpPr>
          <p:spPr>
            <a:xfrm flipV="1">
              <a:off x="363" y="274"/>
              <a:ext cx="0" cy="499"/>
            </a:xfrm>
            <a:prstGeom prst="line">
              <a:avLst/>
            </a:prstGeom>
            <a:ln w="19050" cap="flat" cmpd="sng">
              <a:solidFill>
                <a:srgbClr val="6600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0989" name="Text Box 50"/>
            <p:cNvSpPr txBox="1"/>
            <p:nvPr/>
          </p:nvSpPr>
          <p:spPr>
            <a:xfrm>
              <a:off x="0" y="0"/>
              <a:ext cx="45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32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3200" baseline="-250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91" name="Text Box 2"/>
          <p:cNvSpPr txBox="1"/>
          <p:nvPr/>
        </p:nvSpPr>
        <p:spPr>
          <a:xfrm>
            <a:off x="1173163" y="34290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</a:rPr>
              <a:t>解得</a:t>
            </a:r>
            <a:endParaRPr lang="zh-CN" altLang="en-US" sz="3200" b="1" dirty="0">
              <a:solidFill>
                <a:srgbClr val="1C1C1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198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771775" y="2025650"/>
          <a:ext cx="477202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1" imgW="1574800" imgH="393700" progId="Equation.3">
                  <p:embed/>
                </p:oleObj>
              </mc:Choice>
              <mc:Fallback>
                <p:oleObj name="" r:id="rId1" imgW="1574800" imgH="3937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2025650"/>
                        <a:ext cx="4772025" cy="1192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4800" y="5449888"/>
          <a:ext cx="2879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3" imgW="965200" imgH="241300" progId="Equation.3">
                  <p:embed/>
                </p:oleObj>
              </mc:Choice>
              <mc:Fallback>
                <p:oleObj name="" r:id="rId3" imgW="965200" imgH="2413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4800" y="5449888"/>
                        <a:ext cx="287972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1775" y="3305175"/>
          <a:ext cx="49688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5" imgW="1625600" imgH="393700" progId="Equation.3">
                  <p:embed/>
                </p:oleObj>
              </mc:Choice>
              <mc:Fallback>
                <p:oleObj name="" r:id="rId5" imgW="1625600" imgH="3937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775" y="3305175"/>
                        <a:ext cx="4968875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AutoShape 6"/>
          <p:cNvSpPr/>
          <p:nvPr/>
        </p:nvSpPr>
        <p:spPr>
          <a:xfrm>
            <a:off x="2368550" y="1628775"/>
            <a:ext cx="431800" cy="4176713"/>
          </a:xfrm>
          <a:prstGeom prst="leftBrace">
            <a:avLst>
              <a:gd name="adj1" fmla="val 8060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aphicFrame>
        <p:nvGraphicFramePr>
          <p:cNvPr id="41989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843213" y="4594225"/>
          <a:ext cx="28082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7" imgW="939800" imgH="241300" progId="Equation.3">
                  <p:embed/>
                </p:oleObj>
              </mc:Choice>
              <mc:Fallback>
                <p:oleObj name="" r:id="rId7" imgW="939800" imgH="2413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213" y="4594225"/>
                        <a:ext cx="2808287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800350" y="765175"/>
          <a:ext cx="374491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9" imgW="1231900" imgH="393700" progId="Equation.3">
                  <p:embed/>
                </p:oleObj>
              </mc:Choice>
              <mc:Fallback>
                <p:oleObj name="" r:id="rId9" imgW="1231900" imgH="3937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0350" y="765175"/>
                        <a:ext cx="3744913" cy="119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5" name="灯片编号占位符 1"/>
          <p:cNvSpPr txBox="1">
            <a:spLocks noGrp="1"/>
          </p:cNvSpPr>
          <p:nvPr>
            <p:ph type="sldNum" sz="quarter" idx="4294967295"/>
          </p:nvPr>
        </p:nvSpPr>
        <p:spPr>
          <a:xfrm>
            <a:off x="6659563" y="6440488"/>
            <a:ext cx="2133600" cy="412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3016" name="Rectangle 2"/>
          <p:cNvSpPr/>
          <p:nvPr/>
        </p:nvSpPr>
        <p:spPr>
          <a:xfrm>
            <a:off x="69850" y="611188"/>
            <a:ext cx="9074150" cy="3168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有一半径为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质量为 </a:t>
            </a:r>
            <a:r>
              <a:rPr lang="zh-CN" altLang="zh-CN" sz="2800" b="1" i="1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latin typeface="Times New Roman" panose="02020603050405020304" pitchFamily="18" charset="0"/>
              </a:rPr>
              <a:t>匀质圆盘</a:t>
            </a:r>
            <a:r>
              <a:rPr lang="zh-CN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以角速度</a:t>
            </a:r>
            <a:r>
              <a:rPr lang="el-GR" altLang="zh-CN" sz="2800" b="1" i="1" dirty="0">
                <a:latin typeface="宋体" panose="02010600030101010101" pitchFamily="2" charset="-122"/>
              </a:rPr>
              <a:t>ω</a:t>
            </a:r>
            <a:r>
              <a:rPr lang="zh-CN" altLang="zh-CN" sz="2800" b="1" baseline="-25000" dirty="0"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绕通过圆心垂直圆盘平面的轴转动</a:t>
            </a:r>
            <a:r>
              <a:rPr lang="zh-CN" altLang="zh-CN" sz="2800" b="1" dirty="0">
                <a:latin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</a:rPr>
              <a:t>若有一个与圆盘大小相同的粗糙平面</a:t>
            </a:r>
            <a:r>
              <a:rPr lang="zh-CN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俗称刹车片</a:t>
            </a:r>
            <a:r>
              <a:rPr lang="zh-CN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挤压此转动圆盘</a:t>
            </a:r>
            <a:r>
              <a:rPr lang="zh-CN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故而有正压力</a:t>
            </a:r>
            <a:r>
              <a:rPr lang="zh-CN" altLang="zh-CN" sz="2800" b="1" i="1" dirty="0">
                <a:latin typeface="宋体" panose="02010600030101010101" pitchFamily="2" charset="-122"/>
              </a:rPr>
              <a:t>N </a:t>
            </a:r>
            <a:r>
              <a:rPr lang="zh-CN" altLang="en-US" sz="2800" b="1" dirty="0">
                <a:latin typeface="宋体" panose="02010600030101010101" pitchFamily="2" charset="-122"/>
              </a:rPr>
              <a:t>均匀地作用在盘面上</a:t>
            </a:r>
            <a:r>
              <a:rPr lang="zh-CN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从而使其转速逐渐变慢</a:t>
            </a:r>
            <a:r>
              <a:rPr lang="zh-CN" altLang="zh-CN" sz="2800" b="1" dirty="0">
                <a:latin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</a:rPr>
              <a:t>设正压力</a:t>
            </a:r>
            <a:r>
              <a:rPr lang="zh-CN" altLang="zh-CN" sz="2800" b="1" i="1" dirty="0">
                <a:latin typeface="宋体" panose="02010600030101010101" pitchFamily="2" charset="-122"/>
              </a:rPr>
              <a:t>N </a:t>
            </a:r>
            <a:r>
              <a:rPr lang="zh-CN" altLang="en-US" sz="2800" b="1" dirty="0">
                <a:latin typeface="宋体" panose="02010600030101010101" pitchFamily="2" charset="-122"/>
              </a:rPr>
              <a:t>和刹车片与圆盘间的摩擦系数均已被实验测出</a:t>
            </a:r>
            <a:r>
              <a:rPr lang="zh-CN" altLang="zh-CN" sz="2800" b="1" dirty="0">
                <a:latin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</a:rPr>
              <a:t>试问经过多长时间圆盘才停止转动</a:t>
            </a:r>
            <a:r>
              <a:rPr lang="zh-CN" altLang="zh-CN" sz="2800" b="1" dirty="0">
                <a:latin typeface="宋体" panose="02010600030101010101" pitchFamily="2" charset="-122"/>
              </a:rPr>
              <a:t>?</a:t>
            </a:r>
            <a:endParaRPr lang="el-GR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22531" name="Text Box 3"/>
          <p:cNvSpPr txBox="1"/>
          <p:nvPr/>
        </p:nvSpPr>
        <p:spPr>
          <a:xfrm>
            <a:off x="228600" y="3779838"/>
            <a:ext cx="5105400" cy="1630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在圆盘上取面积微元</a:t>
            </a:r>
            <a:r>
              <a:rPr lang="en-US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面积元所受对转轴的摩擦力矩大小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495300" y="5240338"/>
          <a:ext cx="44196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1" imgW="1434465" imgH="406400" progId="Equation.3">
                  <p:embed/>
                </p:oleObj>
              </mc:Choice>
              <mc:Fallback>
                <p:oleObj name="" r:id="rId1" imgW="1434465" imgH="4064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" y="5240338"/>
                        <a:ext cx="4419600" cy="1252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8" name="Group 5"/>
          <p:cNvGrpSpPr/>
          <p:nvPr/>
        </p:nvGrpSpPr>
        <p:grpSpPr>
          <a:xfrm>
            <a:off x="5562600" y="3463925"/>
            <a:ext cx="3352800" cy="2974975"/>
            <a:chOff x="0" y="0"/>
            <a:chExt cx="2400" cy="2064"/>
          </a:xfrm>
        </p:grpSpPr>
        <p:grpSp>
          <p:nvGrpSpPr>
            <p:cNvPr id="43036" name="Group 6"/>
            <p:cNvGrpSpPr/>
            <p:nvPr/>
          </p:nvGrpSpPr>
          <p:grpSpPr>
            <a:xfrm>
              <a:off x="96" y="384"/>
              <a:ext cx="2208" cy="1414"/>
              <a:chOff x="0" y="0"/>
              <a:chExt cx="2208" cy="1414"/>
            </a:xfrm>
          </p:grpSpPr>
          <p:grpSp>
            <p:nvGrpSpPr>
              <p:cNvPr id="43038" name="Group 7"/>
              <p:cNvGrpSpPr/>
              <p:nvPr/>
            </p:nvGrpSpPr>
            <p:grpSpPr>
              <a:xfrm>
                <a:off x="0" y="144"/>
                <a:ext cx="2208" cy="1270"/>
                <a:chOff x="0" y="0"/>
                <a:chExt cx="2208" cy="1270"/>
              </a:xfrm>
            </p:grpSpPr>
            <p:sp>
              <p:nvSpPr>
                <p:cNvPr id="43042" name="Oval 8"/>
                <p:cNvSpPr/>
                <p:nvPr/>
              </p:nvSpPr>
              <p:spPr>
                <a:xfrm>
                  <a:off x="0" y="67"/>
                  <a:ext cx="2208" cy="120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6600"/>
                    </a:gs>
                    <a:gs pos="50000">
                      <a:srgbClr val="FFFFFF"/>
                    </a:gs>
                    <a:gs pos="100000">
                      <a:srgbClr val="CC6600"/>
                    </a:gs>
                  </a:gsLst>
                  <a:lin ang="0" scaled="1"/>
                  <a:tileRect/>
                </a:gradFill>
                <a:ln w="28575" cap="flat" cmpd="sng">
                  <a:solidFill>
                    <a:srgbClr val="CC66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3043" name="Oval 9"/>
                <p:cNvSpPr/>
                <p:nvPr/>
              </p:nvSpPr>
              <p:spPr>
                <a:xfrm>
                  <a:off x="0" y="0"/>
                  <a:ext cx="2208" cy="1203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rgbClr val="CC66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43039" name="Group 10"/>
              <p:cNvGrpSpPr/>
              <p:nvPr/>
            </p:nvGrpSpPr>
            <p:grpSpPr>
              <a:xfrm>
                <a:off x="0" y="0"/>
                <a:ext cx="2208" cy="1347"/>
                <a:chOff x="0" y="0"/>
                <a:chExt cx="2208" cy="1347"/>
              </a:xfrm>
            </p:grpSpPr>
            <p:sp>
              <p:nvSpPr>
                <p:cNvPr id="43040" name="Oval 11"/>
                <p:cNvSpPr/>
                <p:nvPr/>
              </p:nvSpPr>
              <p:spPr>
                <a:xfrm>
                  <a:off x="0" y="144"/>
                  <a:ext cx="2208" cy="120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77777"/>
                    </a:gs>
                    <a:gs pos="50000">
                      <a:srgbClr val="FFFFFF"/>
                    </a:gs>
                    <a:gs pos="100000">
                      <a:srgbClr val="777777"/>
                    </a:gs>
                  </a:gsLst>
                  <a:lin ang="0" scaled="1"/>
                  <a:tileRect/>
                </a:gradFill>
                <a:ln w="28575" cap="flat" cmpd="sng">
                  <a:solidFill>
                    <a:srgbClr val="777777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3041" name="Oval 12"/>
                <p:cNvSpPr/>
                <p:nvPr/>
              </p:nvSpPr>
              <p:spPr>
                <a:xfrm>
                  <a:off x="0" y="0"/>
                  <a:ext cx="2208" cy="120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n w="28575" cap="flat" cmpd="sng">
                  <a:solidFill>
                    <a:srgbClr val="777777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43037" name="Rectangle 13"/>
            <p:cNvSpPr/>
            <p:nvPr/>
          </p:nvSpPr>
          <p:spPr>
            <a:xfrm>
              <a:off x="0" y="0"/>
              <a:ext cx="2400" cy="206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43019" name="Group 14"/>
          <p:cNvGrpSpPr/>
          <p:nvPr/>
        </p:nvGrpSpPr>
        <p:grpSpPr>
          <a:xfrm>
            <a:off x="6434138" y="3463925"/>
            <a:ext cx="1031875" cy="2974975"/>
            <a:chOff x="0" y="0"/>
            <a:chExt cx="739" cy="2064"/>
          </a:xfrm>
        </p:grpSpPr>
        <p:sp>
          <p:nvSpPr>
            <p:cNvPr id="43033" name="Line 15"/>
            <p:cNvSpPr/>
            <p:nvPr/>
          </p:nvSpPr>
          <p:spPr>
            <a:xfrm flipV="1">
              <a:off x="576" y="1798"/>
              <a:ext cx="0" cy="26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3014" name="Object 6"/>
            <p:cNvGraphicFramePr>
              <a:graphicFrameLocks noChangeAspect="1"/>
            </p:cNvGraphicFramePr>
            <p:nvPr/>
          </p:nvGraphicFramePr>
          <p:xfrm>
            <a:off x="0" y="0"/>
            <a:ext cx="392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" name="" r:id="rId3" imgW="190500" imgH="228600" progId="Equation.3">
                    <p:embed/>
                  </p:oleObj>
                </mc:Choice>
                <mc:Fallback>
                  <p:oleObj name="" r:id="rId3" imgW="190500" imgH="228600" progId="Equation.3">
                    <p:embed/>
                    <p:pic>
                      <p:nvPicPr>
                        <p:cNvPr id="0" name="图片 33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392" cy="4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4" name="Line 17"/>
            <p:cNvSpPr/>
            <p:nvPr/>
          </p:nvSpPr>
          <p:spPr>
            <a:xfrm flipV="1">
              <a:off x="576" y="144"/>
              <a:ext cx="0" cy="8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5" name="未知"/>
            <p:cNvSpPr/>
            <p:nvPr/>
          </p:nvSpPr>
          <p:spPr>
            <a:xfrm>
              <a:off x="334" y="253"/>
              <a:ext cx="405" cy="228"/>
            </a:xfrm>
            <a:custGeom>
              <a:avLst/>
              <a:gdLst>
                <a:gd name="txL" fmla="*/ 0 w 405"/>
                <a:gd name="txT" fmla="*/ 0 h 228"/>
                <a:gd name="txR" fmla="*/ 405 w 405"/>
                <a:gd name="txB" fmla="*/ 228 h 228"/>
              </a:gdLst>
              <a:ahLst/>
              <a:cxnLst>
                <a:cxn ang="0">
                  <a:pos x="353" y="0"/>
                </a:cxn>
                <a:cxn ang="0">
                  <a:pos x="399" y="123"/>
                </a:cxn>
                <a:cxn ang="0">
                  <a:pos x="315" y="208"/>
                </a:cxn>
                <a:cxn ang="0">
                  <a:pos x="163" y="223"/>
                </a:cxn>
                <a:cxn ang="0">
                  <a:pos x="62" y="177"/>
                </a:cxn>
                <a:cxn ang="0">
                  <a:pos x="2" y="100"/>
                </a:cxn>
                <a:cxn ang="0">
                  <a:pos x="77" y="8"/>
                </a:cxn>
              </a:cxnLst>
              <a:rect l="txL" t="txT" r="txR" b="txB"/>
              <a:pathLst>
                <a:path w="405" h="228">
                  <a:moveTo>
                    <a:pt x="353" y="0"/>
                  </a:moveTo>
                  <a:cubicBezTo>
                    <a:pt x="361" y="20"/>
                    <a:pt x="405" y="88"/>
                    <a:pt x="399" y="123"/>
                  </a:cubicBezTo>
                  <a:cubicBezTo>
                    <a:pt x="393" y="158"/>
                    <a:pt x="354" y="191"/>
                    <a:pt x="315" y="208"/>
                  </a:cubicBezTo>
                  <a:cubicBezTo>
                    <a:pt x="276" y="225"/>
                    <a:pt x="205" y="228"/>
                    <a:pt x="163" y="223"/>
                  </a:cubicBezTo>
                  <a:cubicBezTo>
                    <a:pt x="121" y="218"/>
                    <a:pt x="89" y="197"/>
                    <a:pt x="62" y="177"/>
                  </a:cubicBezTo>
                  <a:cubicBezTo>
                    <a:pt x="35" y="157"/>
                    <a:pt x="0" y="128"/>
                    <a:pt x="2" y="100"/>
                  </a:cubicBezTo>
                  <a:cubicBezTo>
                    <a:pt x="4" y="72"/>
                    <a:pt x="62" y="27"/>
                    <a:pt x="77" y="8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6099175" y="4298950"/>
            <a:ext cx="2279650" cy="1166813"/>
            <a:chOff x="0" y="0"/>
            <a:chExt cx="1632" cy="811"/>
          </a:xfrm>
        </p:grpSpPr>
        <p:grpSp>
          <p:nvGrpSpPr>
            <p:cNvPr id="43029" name="Group 20"/>
            <p:cNvGrpSpPr/>
            <p:nvPr/>
          </p:nvGrpSpPr>
          <p:grpSpPr>
            <a:xfrm>
              <a:off x="0" y="0"/>
              <a:ext cx="1632" cy="768"/>
              <a:chOff x="0" y="0"/>
              <a:chExt cx="1632" cy="768"/>
            </a:xfrm>
          </p:grpSpPr>
          <p:sp>
            <p:nvSpPr>
              <p:cNvPr id="43031" name="AutoShape 21"/>
              <p:cNvSpPr/>
              <p:nvPr/>
            </p:nvSpPr>
            <p:spPr>
              <a:xfrm>
                <a:off x="0" y="0"/>
                <a:ext cx="1632" cy="768"/>
              </a:xfrm>
              <a:custGeom>
                <a:avLst/>
                <a:gdLst>
                  <a:gd name="txL" fmla="*/ 3163 w 21600"/>
                  <a:gd name="txT" fmla="*/ 3150 h 21600"/>
                  <a:gd name="txR" fmla="*/ 18437 w 21600"/>
                  <a:gd name="txB" fmla="*/ 1845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057" y="10800"/>
                    </a:moveTo>
                    <a:cubicBezTo>
                      <a:pt x="3057" y="15076"/>
                      <a:pt x="6524" y="18543"/>
                      <a:pt x="10800" y="18543"/>
                    </a:cubicBezTo>
                    <a:cubicBezTo>
                      <a:pt x="15076" y="18543"/>
                      <a:pt x="18543" y="15076"/>
                      <a:pt x="18543" y="10800"/>
                    </a:cubicBezTo>
                    <a:cubicBezTo>
                      <a:pt x="18543" y="6524"/>
                      <a:pt x="15076" y="3057"/>
                      <a:pt x="10800" y="3057"/>
                    </a:cubicBezTo>
                    <a:cubicBezTo>
                      <a:pt x="6524" y="3057"/>
                      <a:pt x="3057" y="6524"/>
                      <a:pt x="3057" y="10800"/>
                    </a:cubicBez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28575" cap="flat" cmpd="sng">
                <a:solidFill>
                  <a:srgbClr val="777777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32" name="Line 22"/>
              <p:cNvSpPr/>
              <p:nvPr/>
            </p:nvSpPr>
            <p:spPr>
              <a:xfrm flipH="1">
                <a:off x="672" y="429"/>
                <a:ext cx="144" cy="33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3030" name="Text Box 23"/>
            <p:cNvSpPr txBox="1"/>
            <p:nvPr/>
          </p:nvSpPr>
          <p:spPr>
            <a:xfrm>
              <a:off x="431" y="323"/>
              <a:ext cx="481" cy="4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40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40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6970713" y="5262563"/>
            <a:ext cx="481012" cy="622300"/>
            <a:chOff x="0" y="0"/>
            <a:chExt cx="344" cy="432"/>
          </a:xfrm>
        </p:grpSpPr>
        <p:sp>
          <p:nvSpPr>
            <p:cNvPr id="43028" name="未知" descr="棚架"/>
            <p:cNvSpPr/>
            <p:nvPr/>
          </p:nvSpPr>
          <p:spPr>
            <a:xfrm>
              <a:off x="48" y="0"/>
              <a:ext cx="240" cy="96"/>
            </a:xfrm>
            <a:custGeom>
              <a:avLst/>
              <a:gdLst>
                <a:gd name="txL" fmla="*/ 0 w 240"/>
                <a:gd name="txT" fmla="*/ 0 h 96"/>
                <a:gd name="txR" fmla="*/ 240 w 240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192" y="0"/>
                </a:cxn>
                <a:cxn ang="0">
                  <a:pos x="240" y="96"/>
                </a:cxn>
                <a:cxn ang="0">
                  <a:pos x="0" y="96"/>
                </a:cxn>
              </a:cxnLst>
              <a:rect l="txL" t="txT" r="txR" b="txB"/>
              <a:pathLst>
                <a:path w="240" h="96">
                  <a:moveTo>
                    <a:pt x="0" y="96"/>
                  </a:moveTo>
                  <a:lnTo>
                    <a:pt x="48" y="0"/>
                  </a:lnTo>
                  <a:lnTo>
                    <a:pt x="192" y="0"/>
                  </a:lnTo>
                  <a:lnTo>
                    <a:pt x="240" y="96"/>
                  </a:lnTo>
                  <a:lnTo>
                    <a:pt x="0" y="96"/>
                  </a:lnTo>
                  <a:close/>
                </a:path>
              </a:pathLst>
            </a:custGeom>
            <a:pattFill prst="trellis">
              <a:fgClr>
                <a:srgbClr val="CC00CC">
                  <a:alpha val="100000"/>
                </a:srgbClr>
              </a:fgClr>
              <a:bgClr>
                <a:schemeClr val="bg1">
                  <a:alpha val="100000"/>
                </a:schemeClr>
              </a:bgClr>
            </a:patt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3013" name="Object 5"/>
            <p:cNvGraphicFramePr>
              <a:graphicFrameLocks noChangeAspect="1"/>
            </p:cNvGraphicFramePr>
            <p:nvPr/>
          </p:nvGraphicFramePr>
          <p:xfrm>
            <a:off x="0" y="88"/>
            <a:ext cx="34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" name="" r:id="rId5" imgW="177800" imgH="177800" progId="Equation.3">
                    <p:embed/>
                  </p:oleObj>
                </mc:Choice>
                <mc:Fallback>
                  <p:oleObj name="" r:id="rId5" imgW="177800" imgH="177800" progId="Equation.3">
                    <p:embed/>
                    <p:pic>
                      <p:nvPicPr>
                        <p:cNvPr id="0" name="图片 335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88"/>
                          <a:ext cx="344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7"/>
          <p:cNvGrpSpPr/>
          <p:nvPr/>
        </p:nvGrpSpPr>
        <p:grpSpPr>
          <a:xfrm>
            <a:off x="5695950" y="4767263"/>
            <a:ext cx="1208088" cy="495300"/>
            <a:chOff x="0" y="0"/>
            <a:chExt cx="864" cy="344"/>
          </a:xfrm>
        </p:grpSpPr>
        <p:sp>
          <p:nvSpPr>
            <p:cNvPr id="43026" name="Line 28"/>
            <p:cNvSpPr/>
            <p:nvPr/>
          </p:nvSpPr>
          <p:spPr>
            <a:xfrm>
              <a:off x="0" y="56"/>
              <a:ext cx="28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3027" name="Line 29"/>
            <p:cNvSpPr/>
            <p:nvPr/>
          </p:nvSpPr>
          <p:spPr>
            <a:xfrm flipH="1">
              <a:off x="528" y="56"/>
              <a:ext cx="33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43012" name="Object 4"/>
            <p:cNvGraphicFramePr>
              <a:graphicFrameLocks noChangeAspect="1"/>
            </p:cNvGraphicFramePr>
            <p:nvPr/>
          </p:nvGraphicFramePr>
          <p:xfrm>
            <a:off x="240" y="0"/>
            <a:ext cx="36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" name="" r:id="rId7" imgW="190500" imgH="177800" progId="Equation.3">
                    <p:embed/>
                  </p:oleObj>
                </mc:Choice>
                <mc:Fallback>
                  <p:oleObj name="" r:id="rId7" imgW="190500" imgH="177800" progId="Equation.3">
                    <p:embed/>
                    <p:pic>
                      <p:nvPicPr>
                        <p:cNvPr id="0" name="图片 335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0" y="0"/>
                          <a:ext cx="369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1"/>
          <p:cNvGrpSpPr/>
          <p:nvPr/>
        </p:nvGrpSpPr>
        <p:grpSpPr>
          <a:xfrm>
            <a:off x="7305675" y="4749800"/>
            <a:ext cx="1274763" cy="720725"/>
            <a:chOff x="0" y="0"/>
            <a:chExt cx="912" cy="500"/>
          </a:xfrm>
        </p:grpSpPr>
        <p:sp>
          <p:nvSpPr>
            <p:cNvPr id="43025" name="Line 32"/>
            <p:cNvSpPr/>
            <p:nvPr/>
          </p:nvSpPr>
          <p:spPr>
            <a:xfrm>
              <a:off x="0" y="404"/>
              <a:ext cx="62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43011" name="Object 3"/>
            <p:cNvGraphicFramePr>
              <a:graphicFrameLocks noChangeAspect="1"/>
            </p:cNvGraphicFramePr>
            <p:nvPr/>
          </p:nvGraphicFramePr>
          <p:xfrm>
            <a:off x="480" y="0"/>
            <a:ext cx="432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8" name="" r:id="rId9" imgW="266700" imgH="254000" progId="Equation.3">
                    <p:embed/>
                  </p:oleObj>
                </mc:Choice>
                <mc:Fallback>
                  <p:oleObj name="" r:id="rId9" imgW="266700" imgH="254000" progId="Equation.3">
                    <p:embed/>
                    <p:pic>
                      <p:nvPicPr>
                        <p:cNvPr id="0" name="图片 335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0" y="0"/>
                          <a:ext cx="432" cy="5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4" name="Text Box 34"/>
          <p:cNvSpPr txBox="1"/>
          <p:nvPr/>
        </p:nvSpPr>
        <p:spPr>
          <a:xfrm>
            <a:off x="5654675" y="5957888"/>
            <a:ext cx="1327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刹车片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43" name="灯片编号占位符 1"/>
          <p:cNvSpPr txBox="1">
            <a:spLocks noGrp="1"/>
          </p:cNvSpPr>
          <p:nvPr>
            <p:ph type="sldNum" sz="quarter" idx="4294967295"/>
          </p:nvPr>
        </p:nvSpPr>
        <p:spPr>
          <a:xfrm>
            <a:off x="6659563" y="6440488"/>
            <a:ext cx="2133600" cy="412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44044" name="Group 2"/>
          <p:cNvGrpSpPr/>
          <p:nvPr/>
        </p:nvGrpSpPr>
        <p:grpSpPr>
          <a:xfrm>
            <a:off x="152400" y="611188"/>
            <a:ext cx="8435975" cy="1141412"/>
            <a:chOff x="0" y="0"/>
            <a:chExt cx="5314" cy="719"/>
          </a:xfrm>
        </p:grpSpPr>
        <p:sp>
          <p:nvSpPr>
            <p:cNvPr id="44082" name="Text Box 3"/>
            <p:cNvSpPr txBox="1"/>
            <p:nvPr/>
          </p:nvSpPr>
          <p:spPr>
            <a:xfrm>
              <a:off x="0" y="143"/>
              <a:ext cx="33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面积微元所受摩擦力矩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42" name="Object 10"/>
            <p:cNvGraphicFramePr>
              <a:graphicFrameLocks noChangeAspect="1"/>
            </p:cNvGraphicFramePr>
            <p:nvPr/>
          </p:nvGraphicFramePr>
          <p:xfrm>
            <a:off x="2603" y="0"/>
            <a:ext cx="2711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" name="" r:id="rId1" imgW="1434465" imgH="406400" progId="Equation.3">
                    <p:embed/>
                  </p:oleObj>
                </mc:Choice>
                <mc:Fallback>
                  <p:oleObj name="" r:id="rId1" imgW="1434465" imgH="406400" progId="Equation.3">
                    <p:embed/>
                    <p:pic>
                      <p:nvPicPr>
                        <p:cNvPr id="0" name="图片 335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03" y="0"/>
                          <a:ext cx="2711" cy="7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>
          <a:xfrm>
            <a:off x="152400" y="1511300"/>
            <a:ext cx="8620125" cy="1460500"/>
            <a:chOff x="0" y="0"/>
            <a:chExt cx="5430" cy="920"/>
          </a:xfrm>
        </p:grpSpPr>
        <p:sp>
          <p:nvSpPr>
            <p:cNvPr id="44081" name="Text Box 6"/>
            <p:cNvSpPr txBox="1"/>
            <p:nvPr/>
          </p:nvSpPr>
          <p:spPr>
            <a:xfrm>
              <a:off x="0" y="0"/>
              <a:ext cx="2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圆环所受摩擦力矩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41" name="Object 9"/>
            <p:cNvGraphicFramePr>
              <a:graphicFrameLocks noChangeAspect="1"/>
            </p:cNvGraphicFramePr>
            <p:nvPr/>
          </p:nvGraphicFramePr>
          <p:xfrm>
            <a:off x="1003" y="137"/>
            <a:ext cx="4427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0" name="" r:id="rId3" imgW="2514600" imgH="444500" progId="Equation.3">
                    <p:embed/>
                  </p:oleObj>
                </mc:Choice>
                <mc:Fallback>
                  <p:oleObj name="" r:id="rId3" imgW="2514600" imgH="444500" progId="Equation.3">
                    <p:embed/>
                    <p:pic>
                      <p:nvPicPr>
                        <p:cNvPr id="0" name="图片 335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03" y="137"/>
                          <a:ext cx="4427" cy="7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"/>
          <p:cNvGrpSpPr/>
          <p:nvPr/>
        </p:nvGrpSpPr>
        <p:grpSpPr>
          <a:xfrm>
            <a:off x="179388" y="2698750"/>
            <a:ext cx="5364162" cy="1644650"/>
            <a:chOff x="0" y="0"/>
            <a:chExt cx="3379" cy="1036"/>
          </a:xfrm>
        </p:grpSpPr>
        <p:sp>
          <p:nvSpPr>
            <p:cNvPr id="44080" name="Text Box 9"/>
            <p:cNvSpPr txBox="1"/>
            <p:nvPr/>
          </p:nvSpPr>
          <p:spPr>
            <a:xfrm>
              <a:off x="0" y="0"/>
              <a:ext cx="33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圆盘所受摩擦力矩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40" name="Object 8"/>
            <p:cNvGraphicFramePr>
              <a:graphicFrameLocks noChangeAspect="1"/>
            </p:cNvGraphicFramePr>
            <p:nvPr/>
          </p:nvGraphicFramePr>
          <p:xfrm>
            <a:off x="0" y="298"/>
            <a:ext cx="3379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" name="" r:id="rId5" imgW="2095500" imgH="419100" progId="Equation.3">
                    <p:embed/>
                  </p:oleObj>
                </mc:Choice>
                <mc:Fallback>
                  <p:oleObj name="" r:id="rId5" imgW="2095500" imgH="419100" progId="Equation.3">
                    <p:embed/>
                    <p:pic>
                      <p:nvPicPr>
                        <p:cNvPr id="0" name="图片 33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298"/>
                          <a:ext cx="3379" cy="7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1"/>
          <p:cNvGrpSpPr/>
          <p:nvPr/>
        </p:nvGrpSpPr>
        <p:grpSpPr>
          <a:xfrm>
            <a:off x="225425" y="4276725"/>
            <a:ext cx="5184775" cy="1089025"/>
            <a:chOff x="0" y="0"/>
            <a:chExt cx="3266" cy="686"/>
          </a:xfrm>
        </p:grpSpPr>
        <p:sp>
          <p:nvSpPr>
            <p:cNvPr id="44079" name="Text Box 12"/>
            <p:cNvSpPr txBox="1"/>
            <p:nvPr/>
          </p:nvSpPr>
          <p:spPr>
            <a:xfrm>
              <a:off x="0" y="186"/>
              <a:ext cx="16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圆盘角加速度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39" name="Object 7"/>
            <p:cNvGraphicFramePr>
              <a:graphicFrameLocks noChangeAspect="1"/>
            </p:cNvGraphicFramePr>
            <p:nvPr/>
          </p:nvGraphicFramePr>
          <p:xfrm>
            <a:off x="1520" y="0"/>
            <a:ext cx="1746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2" name="" r:id="rId7" imgW="1002665" imgH="393700" progId="Equation.3">
                    <p:embed/>
                  </p:oleObj>
                </mc:Choice>
                <mc:Fallback>
                  <p:oleObj name="" r:id="rId7" imgW="1002665" imgH="393700" progId="Equation.3">
                    <p:embed/>
                    <p:pic>
                      <p:nvPicPr>
                        <p:cNvPr id="0" name="图片 336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20" y="0"/>
                          <a:ext cx="1746" cy="6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4"/>
          <p:cNvGrpSpPr/>
          <p:nvPr/>
        </p:nvGrpSpPr>
        <p:grpSpPr>
          <a:xfrm>
            <a:off x="255588" y="5302250"/>
            <a:ext cx="5383212" cy="1149350"/>
            <a:chOff x="0" y="0"/>
            <a:chExt cx="3391" cy="724"/>
          </a:xfrm>
        </p:grpSpPr>
        <p:graphicFrame>
          <p:nvGraphicFramePr>
            <p:cNvPr id="44038" name="Object 6"/>
            <p:cNvGraphicFramePr>
              <a:graphicFrameLocks noChangeAspect="1"/>
            </p:cNvGraphicFramePr>
            <p:nvPr/>
          </p:nvGraphicFramePr>
          <p:xfrm>
            <a:off x="1535" y="0"/>
            <a:ext cx="1856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3" name="" r:id="rId9" imgW="1104900" imgH="419100" progId="Equation.3">
                    <p:embed/>
                  </p:oleObj>
                </mc:Choice>
                <mc:Fallback>
                  <p:oleObj name="" r:id="rId9" imgW="1104900" imgH="419100" progId="Equation.3">
                    <p:embed/>
                    <p:pic>
                      <p:nvPicPr>
                        <p:cNvPr id="0" name="图片 33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35" y="0"/>
                          <a:ext cx="1856" cy="7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8" name="Text Box 16"/>
            <p:cNvSpPr txBox="1"/>
            <p:nvPr/>
          </p:nvSpPr>
          <p:spPr>
            <a:xfrm>
              <a:off x="0" y="148"/>
              <a:ext cx="18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停止转动需时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4049" name="Group 17"/>
          <p:cNvGrpSpPr/>
          <p:nvPr/>
        </p:nvGrpSpPr>
        <p:grpSpPr>
          <a:xfrm>
            <a:off x="5638800" y="3276600"/>
            <a:ext cx="3276600" cy="3124200"/>
            <a:chOff x="0" y="0"/>
            <a:chExt cx="2064" cy="1968"/>
          </a:xfrm>
        </p:grpSpPr>
        <p:grpSp>
          <p:nvGrpSpPr>
            <p:cNvPr id="44050" name="Group 18"/>
            <p:cNvGrpSpPr/>
            <p:nvPr/>
          </p:nvGrpSpPr>
          <p:grpSpPr>
            <a:xfrm>
              <a:off x="0" y="0"/>
              <a:ext cx="2064" cy="1968"/>
              <a:chOff x="0" y="0"/>
              <a:chExt cx="2400" cy="2160"/>
            </a:xfrm>
          </p:grpSpPr>
          <p:grpSp>
            <p:nvGrpSpPr>
              <p:cNvPr id="44053" name="Group 19"/>
              <p:cNvGrpSpPr/>
              <p:nvPr/>
            </p:nvGrpSpPr>
            <p:grpSpPr>
              <a:xfrm>
                <a:off x="0" y="0"/>
                <a:ext cx="2400" cy="2160"/>
                <a:chOff x="0" y="0"/>
                <a:chExt cx="2400" cy="2160"/>
              </a:xfrm>
            </p:grpSpPr>
            <p:grpSp>
              <p:nvGrpSpPr>
                <p:cNvPr id="44070" name="Group 20"/>
                <p:cNvGrpSpPr/>
                <p:nvPr/>
              </p:nvGrpSpPr>
              <p:grpSpPr>
                <a:xfrm>
                  <a:off x="96" y="384"/>
                  <a:ext cx="2208" cy="1414"/>
                  <a:chOff x="0" y="0"/>
                  <a:chExt cx="2208" cy="1414"/>
                </a:xfrm>
              </p:grpSpPr>
              <p:grpSp>
                <p:nvGrpSpPr>
                  <p:cNvPr id="44072" name="Group 21"/>
                  <p:cNvGrpSpPr/>
                  <p:nvPr/>
                </p:nvGrpSpPr>
                <p:grpSpPr>
                  <a:xfrm>
                    <a:off x="0" y="144"/>
                    <a:ext cx="2208" cy="1270"/>
                    <a:chOff x="0" y="0"/>
                    <a:chExt cx="2208" cy="1270"/>
                  </a:xfrm>
                </p:grpSpPr>
                <p:sp>
                  <p:nvSpPr>
                    <p:cNvPr id="44076" name="Oval 22"/>
                    <p:cNvSpPr/>
                    <p:nvPr/>
                  </p:nvSpPr>
                  <p:spPr>
                    <a:xfrm>
                      <a:off x="0" y="67"/>
                      <a:ext cx="2208" cy="1203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CC6600"/>
                        </a:gs>
                        <a:gs pos="50000">
                          <a:srgbClr val="FFFFFF"/>
                        </a:gs>
                        <a:gs pos="100000">
                          <a:srgbClr val="CC6600"/>
                        </a:gs>
                      </a:gsLst>
                      <a:lin ang="0" scaled="1"/>
                      <a:tileRect/>
                    </a:gradFill>
                    <a:ln w="28575" cap="flat" cmpd="sng">
                      <a:solidFill>
                        <a:srgbClr val="CC66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pPr eaLnBrk="1" hangingPunct="1"/>
                      <a:endParaRPr lang="zh-CN" altLang="en-US" dirty="0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44077" name="Oval 23"/>
                    <p:cNvSpPr/>
                    <p:nvPr/>
                  </p:nvSpPr>
                  <p:spPr>
                    <a:xfrm>
                      <a:off x="0" y="0"/>
                      <a:ext cx="2208" cy="120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ap="flat" cmpd="sng">
                      <a:solidFill>
                        <a:srgbClr val="CC66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pPr eaLnBrk="1" hangingPunct="1"/>
                      <a:endParaRPr lang="zh-CN" altLang="en-US" dirty="0">
                        <a:latin typeface="Verdana" panose="020B0604030504040204" pitchFamily="34" charset="0"/>
                      </a:endParaRPr>
                    </a:p>
                  </p:txBody>
                </p:sp>
              </p:grpSp>
              <p:grpSp>
                <p:nvGrpSpPr>
                  <p:cNvPr id="44073" name="Group 24"/>
                  <p:cNvGrpSpPr/>
                  <p:nvPr/>
                </p:nvGrpSpPr>
                <p:grpSpPr>
                  <a:xfrm>
                    <a:off x="0" y="0"/>
                    <a:ext cx="2208" cy="1347"/>
                    <a:chOff x="0" y="0"/>
                    <a:chExt cx="2208" cy="1347"/>
                  </a:xfrm>
                </p:grpSpPr>
                <p:sp>
                  <p:nvSpPr>
                    <p:cNvPr id="44074" name="Oval 25"/>
                    <p:cNvSpPr/>
                    <p:nvPr/>
                  </p:nvSpPr>
                  <p:spPr>
                    <a:xfrm>
                      <a:off x="0" y="144"/>
                      <a:ext cx="2208" cy="1203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777777"/>
                        </a:gs>
                        <a:gs pos="50000">
                          <a:srgbClr val="FFFFFF"/>
                        </a:gs>
                        <a:gs pos="100000">
                          <a:srgbClr val="777777"/>
                        </a:gs>
                      </a:gsLst>
                      <a:lin ang="0" scaled="1"/>
                      <a:tileRect/>
                    </a:gradFill>
                    <a:ln w="28575" cap="flat" cmpd="sng">
                      <a:solidFill>
                        <a:srgbClr val="777777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pPr eaLnBrk="1" hangingPunct="1"/>
                      <a:endParaRPr lang="zh-CN" altLang="en-US" dirty="0">
                        <a:latin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44075" name="Oval 26"/>
                    <p:cNvSpPr/>
                    <p:nvPr/>
                  </p:nvSpPr>
                  <p:spPr>
                    <a:xfrm>
                      <a:off x="0" y="0"/>
                      <a:ext cx="2208" cy="1203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969696"/>
                        </a:gs>
                        <a:gs pos="100000">
                          <a:srgbClr val="FFFFFF"/>
                        </a:gs>
                      </a:gsLst>
                      <a:lin ang="5400000" scaled="1"/>
                      <a:tileRect/>
                    </a:gradFill>
                    <a:ln w="28575" cap="flat" cmpd="sng">
                      <a:solidFill>
                        <a:srgbClr val="777777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pPr eaLnBrk="1" hangingPunct="1"/>
                      <a:endParaRPr lang="zh-CN" altLang="en-US" dirty="0">
                        <a:latin typeface="Verdana" panose="020B0604030504040204" pitchFamily="34" charset="0"/>
                      </a:endParaRPr>
                    </a:p>
                  </p:txBody>
                </p:sp>
              </p:grpSp>
            </p:grpSp>
            <p:sp>
              <p:nvSpPr>
                <p:cNvPr id="44071" name="Rectangle 27"/>
                <p:cNvSpPr/>
                <p:nvPr/>
              </p:nvSpPr>
              <p:spPr>
                <a:xfrm>
                  <a:off x="0" y="0"/>
                  <a:ext cx="2400" cy="216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44054" name="Group 28"/>
              <p:cNvGrpSpPr/>
              <p:nvPr/>
            </p:nvGrpSpPr>
            <p:grpSpPr>
              <a:xfrm>
                <a:off x="624" y="0"/>
                <a:ext cx="739" cy="2160"/>
                <a:chOff x="0" y="0"/>
                <a:chExt cx="739" cy="2160"/>
              </a:xfrm>
            </p:grpSpPr>
            <p:sp>
              <p:nvSpPr>
                <p:cNvPr id="44067" name="Line 29"/>
                <p:cNvSpPr/>
                <p:nvPr/>
              </p:nvSpPr>
              <p:spPr>
                <a:xfrm flipV="1">
                  <a:off x="576" y="1798"/>
                  <a:ext cx="0" cy="36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44037" name="Object 5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392" cy="4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24" name="" r:id="rId11" imgW="190500" imgH="228600" progId="Equation.3">
                        <p:embed/>
                      </p:oleObj>
                    </mc:Choice>
                    <mc:Fallback>
                      <p:oleObj name="" r:id="rId11" imgW="190500" imgH="228600" progId="Equation.3">
                        <p:embed/>
                        <p:pic>
                          <p:nvPicPr>
                            <p:cNvPr id="0" name="图片 3323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0"/>
                              <a:ext cx="392" cy="47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068" name="Line 31"/>
                <p:cNvSpPr/>
                <p:nvPr/>
              </p:nvSpPr>
              <p:spPr>
                <a:xfrm flipV="1">
                  <a:off x="576" y="144"/>
                  <a:ext cx="0" cy="86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4069" name="未知"/>
                <p:cNvSpPr/>
                <p:nvPr/>
              </p:nvSpPr>
              <p:spPr>
                <a:xfrm>
                  <a:off x="334" y="253"/>
                  <a:ext cx="405" cy="228"/>
                </a:xfrm>
                <a:custGeom>
                  <a:avLst/>
                  <a:gdLst>
                    <a:gd name="txL" fmla="*/ 0 w 405"/>
                    <a:gd name="txT" fmla="*/ 0 h 228"/>
                    <a:gd name="txR" fmla="*/ 405 w 405"/>
                    <a:gd name="txB" fmla="*/ 228 h 228"/>
                  </a:gdLst>
                  <a:ahLst/>
                  <a:cxnLst>
                    <a:cxn ang="0">
                      <a:pos x="353" y="0"/>
                    </a:cxn>
                    <a:cxn ang="0">
                      <a:pos x="399" y="123"/>
                    </a:cxn>
                    <a:cxn ang="0">
                      <a:pos x="315" y="208"/>
                    </a:cxn>
                    <a:cxn ang="0">
                      <a:pos x="163" y="223"/>
                    </a:cxn>
                    <a:cxn ang="0">
                      <a:pos x="62" y="177"/>
                    </a:cxn>
                    <a:cxn ang="0">
                      <a:pos x="2" y="100"/>
                    </a:cxn>
                    <a:cxn ang="0">
                      <a:pos x="77" y="8"/>
                    </a:cxn>
                  </a:cxnLst>
                  <a:rect l="txL" t="txT" r="txR" b="txB"/>
                  <a:pathLst>
                    <a:path w="405" h="228">
                      <a:moveTo>
                        <a:pt x="353" y="0"/>
                      </a:moveTo>
                      <a:cubicBezTo>
                        <a:pt x="361" y="20"/>
                        <a:pt x="405" y="88"/>
                        <a:pt x="399" y="123"/>
                      </a:cubicBezTo>
                      <a:cubicBezTo>
                        <a:pt x="393" y="158"/>
                        <a:pt x="354" y="191"/>
                        <a:pt x="315" y="208"/>
                      </a:cubicBezTo>
                      <a:cubicBezTo>
                        <a:pt x="276" y="225"/>
                        <a:pt x="205" y="228"/>
                        <a:pt x="163" y="223"/>
                      </a:cubicBezTo>
                      <a:cubicBezTo>
                        <a:pt x="121" y="218"/>
                        <a:pt x="89" y="197"/>
                        <a:pt x="62" y="177"/>
                      </a:cubicBezTo>
                      <a:cubicBezTo>
                        <a:pt x="35" y="157"/>
                        <a:pt x="0" y="128"/>
                        <a:pt x="2" y="100"/>
                      </a:cubicBezTo>
                      <a:cubicBezTo>
                        <a:pt x="4" y="72"/>
                        <a:pt x="62" y="27"/>
                        <a:pt x="77" y="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4055" name="Group 33"/>
              <p:cNvGrpSpPr/>
              <p:nvPr/>
            </p:nvGrpSpPr>
            <p:grpSpPr>
              <a:xfrm>
                <a:off x="384" y="579"/>
                <a:ext cx="1632" cy="808"/>
                <a:chOff x="0" y="0"/>
                <a:chExt cx="1632" cy="808"/>
              </a:xfrm>
            </p:grpSpPr>
            <p:grpSp>
              <p:nvGrpSpPr>
                <p:cNvPr id="44063" name="Group 34"/>
                <p:cNvGrpSpPr/>
                <p:nvPr/>
              </p:nvGrpSpPr>
              <p:grpSpPr>
                <a:xfrm>
                  <a:off x="0" y="0"/>
                  <a:ext cx="1632" cy="768"/>
                  <a:chOff x="0" y="0"/>
                  <a:chExt cx="1632" cy="768"/>
                </a:xfrm>
              </p:grpSpPr>
              <p:sp>
                <p:nvSpPr>
                  <p:cNvPr id="44065" name="AutoShape 35"/>
                  <p:cNvSpPr/>
                  <p:nvPr/>
                </p:nvSpPr>
                <p:spPr>
                  <a:xfrm>
                    <a:off x="0" y="0"/>
                    <a:ext cx="1632" cy="768"/>
                  </a:xfrm>
                  <a:custGeom>
                    <a:avLst/>
                    <a:gdLst>
                      <a:gd name="txL" fmla="*/ 3163 w 21600"/>
                      <a:gd name="txT" fmla="*/ 3150 h 21600"/>
                      <a:gd name="txR" fmla="*/ 18437 w 21600"/>
                      <a:gd name="txB" fmla="*/ 18450 h 2160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21600" h="2160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3057" y="10800"/>
                        </a:moveTo>
                        <a:cubicBezTo>
                          <a:pt x="3057" y="15076"/>
                          <a:pt x="6524" y="18543"/>
                          <a:pt x="10800" y="18543"/>
                        </a:cubicBezTo>
                        <a:cubicBezTo>
                          <a:pt x="15076" y="18543"/>
                          <a:pt x="18543" y="15076"/>
                          <a:pt x="18543" y="10800"/>
                        </a:cubicBezTo>
                        <a:cubicBezTo>
                          <a:pt x="18543" y="6524"/>
                          <a:pt x="15076" y="3057"/>
                          <a:pt x="10800" y="3057"/>
                        </a:cubicBezTo>
                        <a:cubicBezTo>
                          <a:pt x="6524" y="3057"/>
                          <a:pt x="3057" y="6524"/>
                          <a:pt x="3057" y="1080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100000"/>
                    </a:schemeClr>
                  </a:solidFill>
                  <a:ln w="28575" cap="flat" cmpd="sng">
                    <a:solidFill>
                      <a:srgbClr val="777777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44066" name="Line 36"/>
                  <p:cNvSpPr/>
                  <p:nvPr/>
                </p:nvSpPr>
                <p:spPr>
                  <a:xfrm flipH="1">
                    <a:off x="672" y="429"/>
                    <a:ext cx="144" cy="339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44064" name="Text Box 37"/>
                <p:cNvSpPr txBox="1"/>
                <p:nvPr/>
              </p:nvSpPr>
              <p:spPr>
                <a:xfrm>
                  <a:off x="432" y="323"/>
                  <a:ext cx="481" cy="4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4000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r</a:t>
                  </a:r>
                  <a:endParaRPr lang="en-US" altLang="zh-CN" sz="4000" i="1" dirty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4056" name="Group 38"/>
              <p:cNvGrpSpPr/>
              <p:nvPr/>
            </p:nvGrpSpPr>
            <p:grpSpPr>
              <a:xfrm>
                <a:off x="1008" y="1248"/>
                <a:ext cx="344" cy="432"/>
                <a:chOff x="0" y="0"/>
                <a:chExt cx="344" cy="432"/>
              </a:xfrm>
            </p:grpSpPr>
            <p:sp>
              <p:nvSpPr>
                <p:cNvPr id="44062" name="未知" descr="棚架"/>
                <p:cNvSpPr/>
                <p:nvPr/>
              </p:nvSpPr>
              <p:spPr>
                <a:xfrm>
                  <a:off x="48" y="0"/>
                  <a:ext cx="240" cy="96"/>
                </a:xfrm>
                <a:custGeom>
                  <a:avLst/>
                  <a:gdLst>
                    <a:gd name="txL" fmla="*/ 0 w 240"/>
                    <a:gd name="txT" fmla="*/ 0 h 96"/>
                    <a:gd name="txR" fmla="*/ 240 w 240"/>
                    <a:gd name="txB" fmla="*/ 96 h 96"/>
                  </a:gdLst>
                  <a:ahLst/>
                  <a:cxnLst>
                    <a:cxn ang="0">
                      <a:pos x="0" y="96"/>
                    </a:cxn>
                    <a:cxn ang="0">
                      <a:pos x="48" y="0"/>
                    </a:cxn>
                    <a:cxn ang="0">
                      <a:pos x="192" y="0"/>
                    </a:cxn>
                    <a:cxn ang="0">
                      <a:pos x="240" y="96"/>
                    </a:cxn>
                    <a:cxn ang="0">
                      <a:pos x="0" y="96"/>
                    </a:cxn>
                  </a:cxnLst>
                  <a:rect l="txL" t="txT" r="txR" b="txB"/>
                  <a:pathLst>
                    <a:path w="240" h="96">
                      <a:moveTo>
                        <a:pt x="0" y="96"/>
                      </a:moveTo>
                      <a:lnTo>
                        <a:pt x="48" y="0"/>
                      </a:lnTo>
                      <a:lnTo>
                        <a:pt x="192" y="0"/>
                      </a:lnTo>
                      <a:lnTo>
                        <a:pt x="24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pattFill prst="trellis">
                  <a:fgClr>
                    <a:srgbClr val="CC00CC">
                      <a:alpha val="100000"/>
                    </a:srgbClr>
                  </a:fgClr>
                  <a:bgClr>
                    <a:schemeClr val="bg1">
                      <a:alpha val="100000"/>
                    </a:schemeClr>
                  </a:bgClr>
                </a:patt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44036" name="Object 4"/>
                <p:cNvGraphicFramePr>
                  <a:graphicFrameLocks noChangeAspect="1"/>
                </p:cNvGraphicFramePr>
                <p:nvPr/>
              </p:nvGraphicFramePr>
              <p:xfrm>
                <a:off x="0" y="88"/>
                <a:ext cx="344" cy="3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26" name="" r:id="rId13" imgW="177800" imgH="177800" progId="Equation.3">
                        <p:embed/>
                      </p:oleObj>
                    </mc:Choice>
                    <mc:Fallback>
                      <p:oleObj name="" r:id="rId13" imgW="177800" imgH="177800" progId="Equation.3">
                        <p:embed/>
                        <p:pic>
                          <p:nvPicPr>
                            <p:cNvPr id="0" name="图片 3325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88"/>
                              <a:ext cx="344" cy="3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4057" name="Group 41"/>
              <p:cNvGrpSpPr/>
              <p:nvPr/>
            </p:nvGrpSpPr>
            <p:grpSpPr>
              <a:xfrm>
                <a:off x="96" y="904"/>
                <a:ext cx="864" cy="344"/>
                <a:chOff x="0" y="0"/>
                <a:chExt cx="864" cy="344"/>
              </a:xfrm>
            </p:grpSpPr>
            <p:sp>
              <p:nvSpPr>
                <p:cNvPr id="44060" name="Line 42"/>
                <p:cNvSpPr/>
                <p:nvPr/>
              </p:nvSpPr>
              <p:spPr>
                <a:xfrm>
                  <a:off x="0" y="56"/>
                  <a:ext cx="288" cy="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4061" name="Line 43"/>
                <p:cNvSpPr/>
                <p:nvPr/>
              </p:nvSpPr>
              <p:spPr>
                <a:xfrm flipH="1">
                  <a:off x="528" y="56"/>
                  <a:ext cx="336" cy="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44035" name="Object 3"/>
                <p:cNvGraphicFramePr>
                  <a:graphicFrameLocks noChangeAspect="1"/>
                </p:cNvGraphicFramePr>
                <p:nvPr/>
              </p:nvGraphicFramePr>
              <p:xfrm>
                <a:off x="240" y="0"/>
                <a:ext cx="369" cy="3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22" name="" r:id="rId15" imgW="190500" imgH="177800" progId="Equation.3">
                        <p:embed/>
                      </p:oleObj>
                    </mc:Choice>
                    <mc:Fallback>
                      <p:oleObj name="" r:id="rId15" imgW="190500" imgH="177800" progId="Equation.3">
                        <p:embed/>
                        <p:pic>
                          <p:nvPicPr>
                            <p:cNvPr id="0" name="图片 3321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0" y="0"/>
                              <a:ext cx="369" cy="3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4058" name="Group 45"/>
              <p:cNvGrpSpPr/>
              <p:nvPr/>
            </p:nvGrpSpPr>
            <p:grpSpPr>
              <a:xfrm>
                <a:off x="1248" y="892"/>
                <a:ext cx="912" cy="500"/>
                <a:chOff x="0" y="0"/>
                <a:chExt cx="912" cy="500"/>
              </a:xfrm>
            </p:grpSpPr>
            <p:sp>
              <p:nvSpPr>
                <p:cNvPr id="44059" name="Line 46"/>
                <p:cNvSpPr/>
                <p:nvPr/>
              </p:nvSpPr>
              <p:spPr>
                <a:xfrm>
                  <a:off x="0" y="404"/>
                  <a:ext cx="624" cy="0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44034" name="Object 2"/>
                <p:cNvGraphicFramePr>
                  <a:graphicFrameLocks noChangeAspect="1"/>
                </p:cNvGraphicFramePr>
                <p:nvPr/>
              </p:nvGraphicFramePr>
              <p:xfrm>
                <a:off x="480" y="0"/>
                <a:ext cx="432" cy="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23" name="" r:id="rId17" imgW="266700" imgH="254000" progId="Equation.3">
                        <p:embed/>
                      </p:oleObj>
                    </mc:Choice>
                    <mc:Fallback>
                      <p:oleObj name="" r:id="rId17" imgW="266700" imgH="254000" progId="Equation.3">
                        <p:embed/>
                        <p:pic>
                          <p:nvPicPr>
                            <p:cNvPr id="0" name="图片 3322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0" y="0"/>
                              <a:ext cx="432" cy="5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4051" name="Line 48"/>
            <p:cNvSpPr/>
            <p:nvPr/>
          </p:nvSpPr>
          <p:spPr>
            <a:xfrm flipV="1">
              <a:off x="1032" y="542"/>
              <a:ext cx="702" cy="37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4052" name="Text Box 49"/>
            <p:cNvSpPr txBox="1"/>
            <p:nvPr/>
          </p:nvSpPr>
          <p:spPr>
            <a:xfrm>
              <a:off x="1296" y="336"/>
              <a:ext cx="3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2" name="Rectangle 2"/>
          <p:cNvSpPr/>
          <p:nvPr/>
        </p:nvSpPr>
        <p:spPr>
          <a:xfrm>
            <a:off x="533400" y="762000"/>
            <a:ext cx="8001000" cy="2727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电风扇在开启电源后，经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时间达到了额定转速，此时相应的角速度为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，当关闭电源后，经过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时间风扇停转．已知风扇转子的转动惯量为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，并假设摩擦阻力矩和电机的电磁力矩均为常量，求电机的电磁力矩．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6323" name="Object 2"/>
          <p:cNvGraphicFramePr>
            <a:graphicFrameLocks noGrp="1" noChangeAspect="1"/>
          </p:cNvGraphicFramePr>
          <p:nvPr>
            <p:ph/>
          </p:nvPr>
        </p:nvGraphicFramePr>
        <p:xfrm>
          <a:off x="5029200" y="4724400"/>
          <a:ext cx="33178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1" imgW="1078865" imgH="431800" progId="Equation.3">
                  <p:embed/>
                </p:oleObj>
              </mc:Choice>
              <mc:Fallback>
                <p:oleObj name="" r:id="rId1" imgW="1078865" imgH="4318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29200" y="4724400"/>
                        <a:ext cx="3317875" cy="1327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4"/>
          <p:cNvSpPr/>
          <p:nvPr/>
        </p:nvSpPr>
        <p:spPr>
          <a:xfrm>
            <a:off x="1447800" y="35052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325" name="Object 3"/>
          <p:cNvGraphicFramePr>
            <a:graphicFrameLocks noChangeAspect="1"/>
          </p:cNvGraphicFramePr>
          <p:nvPr/>
        </p:nvGraphicFramePr>
        <p:xfrm>
          <a:off x="1114425" y="5632450"/>
          <a:ext cx="29702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3" imgW="977900" imgH="228600" progId="Equation.3">
                  <p:embed/>
                </p:oleObj>
              </mc:Choice>
              <mc:Fallback>
                <p:oleObj name="" r:id="rId3" imgW="977900" imgH="2286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4425" y="5632450"/>
                        <a:ext cx="2970213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4"/>
          <p:cNvGraphicFramePr>
            <a:graphicFrameLocks noChangeAspect="1"/>
          </p:cNvGraphicFramePr>
          <p:nvPr/>
        </p:nvGraphicFramePr>
        <p:xfrm>
          <a:off x="1190625" y="4260850"/>
          <a:ext cx="27432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5" imgW="901065" imgH="215900" progId="Equation.3">
                  <p:embed/>
                </p:oleObj>
              </mc:Choice>
              <mc:Fallback>
                <p:oleObj name="" r:id="rId5" imgW="901065" imgH="215900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0625" y="4260850"/>
                        <a:ext cx="2743200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5"/>
          <p:cNvGraphicFramePr>
            <a:graphicFrameLocks noChangeAspect="1"/>
          </p:cNvGraphicFramePr>
          <p:nvPr/>
        </p:nvGraphicFramePr>
        <p:xfrm>
          <a:off x="1266825" y="4946650"/>
          <a:ext cx="19050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7" imgW="634365" imgH="215900" progId="Equation.3">
                  <p:embed/>
                </p:oleObj>
              </mc:Choice>
              <mc:Fallback>
                <p:oleObj name="" r:id="rId7" imgW="634365" imgH="215900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6825" y="4946650"/>
                        <a:ext cx="1905000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AutoShape 8"/>
          <p:cNvSpPr/>
          <p:nvPr/>
        </p:nvSpPr>
        <p:spPr>
          <a:xfrm>
            <a:off x="914400" y="47783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7" name="Rectangle 2"/>
          <p:cNvSpPr/>
          <p:nvPr/>
        </p:nvSpPr>
        <p:spPr>
          <a:xfrm>
            <a:off x="611188" y="765175"/>
            <a:ext cx="7848600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</a:pP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</a:rPr>
              <a:t>一转动惯量为 </a:t>
            </a:r>
            <a:r>
              <a:rPr lang="en-US" altLang="zh-CN" sz="3200" i="1" dirty="0">
                <a:latin typeface="Times New Roman" panose="02020603050405020304" pitchFamily="18" charset="0"/>
              </a:rPr>
              <a:t>J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的圆盘绕一固定轴转动，起初角速度为</a:t>
            </a:r>
            <a:r>
              <a:rPr lang="zh-CN" altLang="en-US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，设它所受阻力矩为</a:t>
            </a:r>
            <a:r>
              <a:rPr lang="en-US" altLang="zh-CN" sz="3200" i="1" dirty="0">
                <a:latin typeface="Times New Roman" panose="02020603050405020304" pitchFamily="18" charset="0"/>
              </a:rPr>
              <a:t>M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200" i="1" dirty="0">
                <a:latin typeface="Times New Roman" panose="02020603050405020304" pitchFamily="18" charset="0"/>
              </a:rPr>
              <a:t>k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k</a:t>
            </a:r>
            <a:r>
              <a:rPr lang="zh-CN" altLang="en-US" sz="3200" b="1" dirty="0">
                <a:latin typeface="Times New Roman" panose="02020603050405020304" pitchFamily="18" charset="0"/>
              </a:rPr>
              <a:t>为常数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，求圆盘的角速度从</a:t>
            </a:r>
            <a:r>
              <a:rPr lang="zh-CN" altLang="en-US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latin typeface="Times New Roman" panose="02020603050405020304" pitchFamily="18" charset="0"/>
              </a:rPr>
              <a:t>变为</a:t>
            </a:r>
            <a:r>
              <a:rPr lang="zh-CN" altLang="en-US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所需的时间．（变力矩问题）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46088" name="Rectangle 3"/>
          <p:cNvSpPr/>
          <p:nvPr/>
        </p:nvSpPr>
        <p:spPr>
          <a:xfrm>
            <a:off x="1476375" y="3354388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解</a:t>
            </a:r>
            <a:endParaRPr lang="zh-CN" altLang="en-US" sz="3200" b="1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2708" name="Object 2"/>
          <p:cNvGraphicFramePr>
            <a:graphicFrameLocks noChangeAspect="1"/>
          </p:cNvGraphicFramePr>
          <p:nvPr/>
        </p:nvGraphicFramePr>
        <p:xfrm>
          <a:off x="865188" y="5032375"/>
          <a:ext cx="40671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1" imgW="1334135" imgH="419100" progId="Equation.3">
                  <p:embed/>
                </p:oleObj>
              </mc:Choice>
              <mc:Fallback>
                <p:oleObj name="" r:id="rId1" imgW="1334135" imgH="419100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5188" y="5032375"/>
                        <a:ext cx="4067175" cy="1271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2195513" y="3354388"/>
            <a:ext cx="3529012" cy="579437"/>
            <a:chOff x="0" y="0"/>
            <a:chExt cx="2223" cy="365"/>
          </a:xfrm>
        </p:grpSpPr>
        <p:graphicFrame>
          <p:nvGraphicFramePr>
            <p:cNvPr id="46086" name="Object 6"/>
            <p:cNvGraphicFramePr>
              <a:graphicFrameLocks noChangeAspect="1"/>
            </p:cNvGraphicFramePr>
            <p:nvPr/>
          </p:nvGraphicFramePr>
          <p:xfrm>
            <a:off x="364" y="26"/>
            <a:ext cx="185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" r:id="rId3" imgW="963930" imgH="177800" progId="Equation.3">
                    <p:embed/>
                  </p:oleObj>
                </mc:Choice>
                <mc:Fallback>
                  <p:oleObj name="" r:id="rId3" imgW="963930" imgH="177800" progId="Equation.3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4" y="26"/>
                          <a:ext cx="1859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Text Box 7"/>
            <p:cNvSpPr txBox="1"/>
            <p:nvPr/>
          </p:nvSpPr>
          <p:spPr>
            <a:xfrm>
              <a:off x="0" y="0"/>
              <a:ext cx="49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Verdana" panose="020B0604030504040204" pitchFamily="34" charset="0"/>
                </a:rPr>
                <a:t>由</a:t>
              </a:r>
              <a:endParaRPr lang="zh-CN" altLang="en-US" sz="3200" b="1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827088" y="3962400"/>
            <a:ext cx="3067050" cy="1195388"/>
            <a:chOff x="0" y="0"/>
            <a:chExt cx="1932" cy="753"/>
          </a:xfrm>
        </p:grpSpPr>
        <p:graphicFrame>
          <p:nvGraphicFramePr>
            <p:cNvPr id="46085" name="Object 5"/>
            <p:cNvGraphicFramePr>
              <a:graphicFrameLocks noChangeAspect="1"/>
            </p:cNvGraphicFramePr>
            <p:nvPr/>
          </p:nvGraphicFramePr>
          <p:xfrm>
            <a:off x="326" y="0"/>
            <a:ext cx="1606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" r:id="rId5" imgW="838200" imgH="393700" progId="Equation.3">
                    <p:embed/>
                  </p:oleObj>
                </mc:Choice>
                <mc:Fallback>
                  <p:oleObj name="" r:id="rId5" imgW="838200" imgH="393700" progId="Equation.3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6" y="0"/>
                          <a:ext cx="1606" cy="7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5" name="Text Box 10"/>
            <p:cNvSpPr txBox="1"/>
            <p:nvPr/>
          </p:nvSpPr>
          <p:spPr>
            <a:xfrm>
              <a:off x="0" y="161"/>
              <a:ext cx="49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Verdana" panose="020B0604030504040204" pitchFamily="34" charset="0"/>
                </a:rPr>
                <a:t>有</a:t>
              </a:r>
              <a:endParaRPr lang="zh-CN" altLang="en-US" sz="3200" b="1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5319713" y="5157788"/>
            <a:ext cx="2924175" cy="1184275"/>
            <a:chOff x="0" y="0"/>
            <a:chExt cx="1842" cy="746"/>
          </a:xfrm>
        </p:grpSpPr>
        <p:graphicFrame>
          <p:nvGraphicFramePr>
            <p:cNvPr id="46084" name="Object 4"/>
            <p:cNvGraphicFramePr>
              <a:graphicFrameLocks noChangeAspect="1"/>
            </p:cNvGraphicFramePr>
            <p:nvPr/>
          </p:nvGraphicFramePr>
          <p:xfrm>
            <a:off x="753" y="0"/>
            <a:ext cx="1089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" name="" r:id="rId7" imgW="609600" imgH="393700" progId="Equation.3">
                    <p:embed/>
                  </p:oleObj>
                </mc:Choice>
                <mc:Fallback>
                  <p:oleObj name="" r:id="rId7" imgW="609600" imgH="393700" progId="Equation.3">
                    <p:embed/>
                    <p:pic>
                      <p:nvPicPr>
                        <p:cNvPr id="0" name="图片 33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3" y="0"/>
                          <a:ext cx="1089" cy="7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4" name="Text Box 13"/>
            <p:cNvSpPr txBox="1"/>
            <p:nvPr/>
          </p:nvSpPr>
          <p:spPr>
            <a:xfrm>
              <a:off x="0" y="161"/>
              <a:ext cx="108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Verdana" panose="020B0604030504040204" pitchFamily="34" charset="0"/>
                </a:rPr>
                <a:t>解得：</a:t>
              </a:r>
              <a:endParaRPr lang="zh-CN" altLang="en-US" sz="3200" b="1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5491163" y="3933825"/>
            <a:ext cx="3043237" cy="1187450"/>
            <a:chOff x="0" y="0"/>
            <a:chExt cx="1917" cy="748"/>
          </a:xfrm>
        </p:grpSpPr>
        <p:graphicFrame>
          <p:nvGraphicFramePr>
            <p:cNvPr id="46083" name="Object 3"/>
            <p:cNvGraphicFramePr>
              <a:graphicFrameLocks noChangeAspect="1"/>
            </p:cNvGraphicFramePr>
            <p:nvPr/>
          </p:nvGraphicFramePr>
          <p:xfrm>
            <a:off x="366" y="0"/>
            <a:ext cx="1551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" name="" r:id="rId9" imgW="787400" imgH="393700" progId="Equation.3">
                    <p:embed/>
                  </p:oleObj>
                </mc:Choice>
                <mc:Fallback>
                  <p:oleObj name="" r:id="rId9" imgW="787400" imgH="393700" progId="Equation.3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6" y="0"/>
                          <a:ext cx="1551" cy="7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3" name="Text Box 16"/>
            <p:cNvSpPr txBox="1"/>
            <p:nvPr/>
          </p:nvSpPr>
          <p:spPr>
            <a:xfrm>
              <a:off x="0" y="181"/>
              <a:ext cx="49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Verdana" panose="020B0604030504040204" pitchFamily="34" charset="0"/>
                </a:rPr>
                <a:t>即</a:t>
              </a:r>
              <a:endParaRPr lang="zh-CN" altLang="en-US" sz="3200" b="1" dirty="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4929823" y="2418715"/>
            <a:ext cx="3565525" cy="1255713"/>
            <a:chOff x="0" y="0"/>
            <a:chExt cx="2246" cy="791"/>
          </a:xfrm>
        </p:grpSpPr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0" y="0"/>
            <a:ext cx="2246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" imgW="1295400" imgH="254000" progId="Equation.3">
                    <p:embed/>
                  </p:oleObj>
                </mc:Choice>
                <mc:Fallback>
                  <p:oleObj name="" r:id="rId1" imgW="1295400" imgH="2540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246" cy="4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5" name="Text Box 5"/>
            <p:cNvSpPr txBox="1"/>
            <p:nvPr/>
          </p:nvSpPr>
          <p:spPr>
            <a:xfrm>
              <a:off x="67" y="462"/>
              <a:ext cx="17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圆盘静止不动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4821873" y="3866515"/>
            <a:ext cx="3879850" cy="1265238"/>
            <a:chOff x="0" y="0"/>
            <a:chExt cx="2444" cy="797"/>
          </a:xfrm>
        </p:grpSpPr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0" y="0"/>
            <a:ext cx="2314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" imgW="1320165" imgH="254000" progId="Equation.3">
                    <p:embed/>
                  </p:oleObj>
                </mc:Choice>
                <mc:Fallback>
                  <p:oleObj name="" r:id="rId3" imgW="1320165" imgH="2540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314" cy="4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4" name="Rectangle 8"/>
            <p:cNvSpPr/>
            <p:nvPr/>
          </p:nvSpPr>
          <p:spPr>
            <a:xfrm>
              <a:off x="0" y="468"/>
              <a:ext cx="244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圆盘绕圆心转动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692785" y="4095115"/>
            <a:ext cx="3581400" cy="950913"/>
            <a:chOff x="0" y="0"/>
            <a:chExt cx="2256" cy="599"/>
          </a:xfrm>
        </p:grpSpPr>
        <p:grpSp>
          <p:nvGrpSpPr>
            <p:cNvPr id="4117" name="Group 10"/>
            <p:cNvGrpSpPr/>
            <p:nvPr/>
          </p:nvGrpSpPr>
          <p:grpSpPr>
            <a:xfrm>
              <a:off x="0" y="0"/>
              <a:ext cx="2256" cy="599"/>
              <a:chOff x="0" y="0"/>
              <a:chExt cx="2256" cy="599"/>
            </a:xfrm>
          </p:grpSpPr>
          <p:sp>
            <p:nvSpPr>
              <p:cNvPr id="4119" name="Rectangle 11"/>
              <p:cNvSpPr/>
              <p:nvPr/>
            </p:nvSpPr>
            <p:spPr>
              <a:xfrm>
                <a:off x="0" y="0"/>
                <a:ext cx="2256" cy="576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pSp>
            <p:nvGrpSpPr>
              <p:cNvPr id="4120" name="Group 12"/>
              <p:cNvGrpSpPr/>
              <p:nvPr/>
            </p:nvGrpSpPr>
            <p:grpSpPr>
              <a:xfrm>
                <a:off x="48" y="0"/>
                <a:ext cx="2016" cy="599"/>
                <a:chOff x="0" y="0"/>
                <a:chExt cx="2016" cy="599"/>
              </a:xfrm>
            </p:grpSpPr>
            <p:sp>
              <p:nvSpPr>
                <p:cNvPr id="4121" name="Oval 13"/>
                <p:cNvSpPr/>
                <p:nvPr/>
              </p:nvSpPr>
              <p:spPr>
                <a:xfrm>
                  <a:off x="884" y="96"/>
                  <a:ext cx="432" cy="432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graphicFrame>
              <p:nvGraphicFramePr>
                <p:cNvPr id="4100" name="Object 4"/>
                <p:cNvGraphicFramePr>
                  <a:graphicFrameLocks noChangeAspect="1"/>
                </p:cNvGraphicFramePr>
                <p:nvPr/>
              </p:nvGraphicFramePr>
              <p:xfrm>
                <a:off x="1748" y="0"/>
                <a:ext cx="268" cy="3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3" name="" r:id="rId5" imgW="228600" imgH="266700" progId="Equation.3">
                        <p:embed/>
                      </p:oleObj>
                    </mc:Choice>
                    <mc:Fallback>
                      <p:oleObj name="" r:id="rId5" imgW="228600" imgH="266700" progId="Equation.3">
                        <p:embed/>
                        <p:pic>
                          <p:nvPicPr>
                            <p:cNvPr id="0" name="图片 3112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48" y="0"/>
                              <a:ext cx="268" cy="31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01" name="Object 5"/>
                <p:cNvGraphicFramePr>
                  <a:graphicFrameLocks noChangeAspect="1"/>
                </p:cNvGraphicFramePr>
                <p:nvPr/>
              </p:nvGraphicFramePr>
              <p:xfrm>
                <a:off x="0" y="288"/>
                <a:ext cx="491" cy="3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7" name="" r:id="rId7" imgW="419100" imgH="266700" progId="Equation.3">
                        <p:embed/>
                      </p:oleObj>
                    </mc:Choice>
                    <mc:Fallback>
                      <p:oleObj name="" r:id="rId7" imgW="419100" imgH="266700" progId="Equation.3">
                        <p:embed/>
                        <p:pic>
                          <p:nvPicPr>
                            <p:cNvPr id="0" name="图片 3116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288"/>
                              <a:ext cx="491" cy="31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22" name="Line 16"/>
                <p:cNvSpPr/>
                <p:nvPr/>
              </p:nvSpPr>
              <p:spPr>
                <a:xfrm>
                  <a:off x="1056" y="96"/>
                  <a:ext cx="720" cy="0"/>
                </a:xfrm>
                <a:prstGeom prst="line">
                  <a:avLst/>
                </a:prstGeom>
                <a:ln w="508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123" name="Line 17"/>
                <p:cNvSpPr/>
                <p:nvPr/>
              </p:nvSpPr>
              <p:spPr>
                <a:xfrm flipH="1">
                  <a:off x="384" y="528"/>
                  <a:ext cx="720" cy="0"/>
                </a:xfrm>
                <a:prstGeom prst="line">
                  <a:avLst/>
                </a:prstGeom>
                <a:ln w="50800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</p:grpSp>
        </p:grpSp>
        <p:sp>
          <p:nvSpPr>
            <p:cNvPr id="4118" name="Oval 18"/>
            <p:cNvSpPr/>
            <p:nvPr/>
          </p:nvSpPr>
          <p:spPr>
            <a:xfrm>
              <a:off x="1127" y="288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654685" y="2556828"/>
            <a:ext cx="3581400" cy="914400"/>
            <a:chOff x="0" y="0"/>
            <a:chExt cx="2256" cy="576"/>
          </a:xfrm>
        </p:grpSpPr>
        <p:grpSp>
          <p:nvGrpSpPr>
            <p:cNvPr id="4110" name="Group 20"/>
            <p:cNvGrpSpPr/>
            <p:nvPr/>
          </p:nvGrpSpPr>
          <p:grpSpPr>
            <a:xfrm>
              <a:off x="0" y="0"/>
              <a:ext cx="2256" cy="576"/>
              <a:chOff x="0" y="0"/>
              <a:chExt cx="2256" cy="576"/>
            </a:xfrm>
          </p:grpSpPr>
          <p:sp>
            <p:nvSpPr>
              <p:cNvPr id="4112" name="Rectangle 21"/>
              <p:cNvSpPr/>
              <p:nvPr/>
            </p:nvSpPr>
            <p:spPr>
              <a:xfrm>
                <a:off x="0" y="0"/>
                <a:ext cx="2256" cy="576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pSp>
            <p:nvGrpSpPr>
              <p:cNvPr id="4113" name="Group 22"/>
              <p:cNvGrpSpPr/>
              <p:nvPr/>
            </p:nvGrpSpPr>
            <p:grpSpPr>
              <a:xfrm>
                <a:off x="58" y="96"/>
                <a:ext cx="2064" cy="432"/>
                <a:chOff x="0" y="0"/>
                <a:chExt cx="2064" cy="432"/>
              </a:xfrm>
            </p:grpSpPr>
            <p:sp>
              <p:nvSpPr>
                <p:cNvPr id="4114" name="Oval 23"/>
                <p:cNvSpPr/>
                <p:nvPr/>
              </p:nvSpPr>
              <p:spPr>
                <a:xfrm>
                  <a:off x="932" y="0"/>
                  <a:ext cx="432" cy="432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graphicFrame>
              <p:nvGraphicFramePr>
                <p:cNvPr id="4098" name="Object 2"/>
                <p:cNvGraphicFramePr>
                  <a:graphicFrameLocks noChangeAspect="1"/>
                </p:cNvGraphicFramePr>
                <p:nvPr/>
              </p:nvGraphicFramePr>
              <p:xfrm>
                <a:off x="1796" y="73"/>
                <a:ext cx="268" cy="3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9" name="" r:id="rId9" imgW="228600" imgH="266700" progId="Equation.3">
                        <p:embed/>
                      </p:oleObj>
                    </mc:Choice>
                    <mc:Fallback>
                      <p:oleObj name="" r:id="rId9" imgW="228600" imgH="266700" progId="Equation.3">
                        <p:embed/>
                        <p:pic>
                          <p:nvPicPr>
                            <p:cNvPr id="0" name="图片 3118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96" y="73"/>
                              <a:ext cx="268" cy="31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99" name="Object 3"/>
                <p:cNvGraphicFramePr>
                  <a:graphicFrameLocks noChangeAspect="1"/>
                </p:cNvGraphicFramePr>
                <p:nvPr/>
              </p:nvGraphicFramePr>
              <p:xfrm>
                <a:off x="0" y="73"/>
                <a:ext cx="491" cy="3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0" name="" r:id="rId10" imgW="419100" imgH="266700" progId="Equation.3">
                        <p:embed/>
                      </p:oleObj>
                    </mc:Choice>
                    <mc:Fallback>
                      <p:oleObj name="" r:id="rId10" imgW="419100" imgH="266700" progId="Equation.3">
                        <p:embed/>
                        <p:pic>
                          <p:nvPicPr>
                            <p:cNvPr id="0" name="图片 3119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73"/>
                              <a:ext cx="491" cy="31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15" name="Line 26"/>
                <p:cNvSpPr/>
                <p:nvPr/>
              </p:nvSpPr>
              <p:spPr>
                <a:xfrm>
                  <a:off x="1104" y="240"/>
                  <a:ext cx="720" cy="0"/>
                </a:xfrm>
                <a:prstGeom prst="line">
                  <a:avLst/>
                </a:prstGeom>
                <a:ln w="508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116" name="Line 27"/>
                <p:cNvSpPr/>
                <p:nvPr/>
              </p:nvSpPr>
              <p:spPr>
                <a:xfrm flipH="1">
                  <a:off x="432" y="240"/>
                  <a:ext cx="720" cy="0"/>
                </a:xfrm>
                <a:prstGeom prst="line">
                  <a:avLst/>
                </a:prstGeom>
                <a:ln w="50800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</p:grpSp>
        </p:grpSp>
        <p:sp>
          <p:nvSpPr>
            <p:cNvPr id="4111" name="Oval 28"/>
            <p:cNvSpPr/>
            <p:nvPr/>
          </p:nvSpPr>
          <p:spPr>
            <a:xfrm>
              <a:off x="1176" y="297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539433" y="5633085"/>
            <a:ext cx="8439150" cy="6508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力矩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可以反映力的作用点的位置对物体运动的影响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Text Box 2"/>
          <p:cNvSpPr txBox="1"/>
          <p:nvPr/>
        </p:nvSpPr>
        <p:spPr>
          <a:xfrm>
            <a:off x="913448" y="1821815"/>
            <a:ext cx="8313737" cy="65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力的作用点的位置对物体的运动有影响吗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？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2"/>
              <p:cNvSpPr txBox="1"/>
              <p:nvPr>
                <p:custDataLst>
                  <p:tags r:id="rId11"/>
                </p:custDataLst>
              </p:nvPr>
            </p:nvSpPr>
            <p:spPr bwMode="auto">
              <a:xfrm>
                <a:off x="5046340" y="846890"/>
                <a:ext cx="2271231" cy="573088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</p:spPr>
            <p:txBody>
              <a:bodyPr>
                <a:norm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𝐹𝑟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046340" y="846890"/>
                <a:ext cx="2271231" cy="573088"/>
              </a:xfrm>
              <a:prstGeom prst="rect">
                <a:avLst/>
              </a:prstGeom>
              <a:blipFill rotWithShape="1">
                <a:blip r:embed="rId13"/>
                <a:stretch>
                  <a:fillRect l="-28" t="-76" r="21" b="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Object 4" descr="新闻纸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495336" y="852061"/>
          <a:ext cx="2271230" cy="59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5" imgW="673100" imgH="190500" progId="Equation.3">
                  <p:embed/>
                </p:oleObj>
              </mc:Choice>
              <mc:Fallback>
                <p:oleObj name="" r:id="rId15" imgW="673100" imgH="190500" progId="Equation.3">
                  <p:embed/>
                  <p:pic>
                    <p:nvPicPr>
                      <p:cNvPr id="0" name="Object 4" descr="新闻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336" y="852061"/>
                        <a:ext cx="2271230" cy="59687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4" name="Rectangle 44"/>
          <p:cNvSpPr/>
          <p:nvPr>
            <p:custDataLst>
              <p:tags r:id="rId17"/>
            </p:custDataLst>
          </p:nvPr>
        </p:nvSpPr>
        <p:spPr>
          <a:xfrm>
            <a:off x="971550" y="188913"/>
            <a:ext cx="25908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一    力矩 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33" name="Group 2"/>
          <p:cNvGrpSpPr/>
          <p:nvPr/>
        </p:nvGrpSpPr>
        <p:grpSpPr>
          <a:xfrm>
            <a:off x="1905000" y="1371600"/>
            <a:ext cx="5181600" cy="3667125"/>
            <a:chOff x="0" y="0"/>
            <a:chExt cx="3264" cy="2310"/>
          </a:xfrm>
        </p:grpSpPr>
        <p:sp>
          <p:nvSpPr>
            <p:cNvPr id="5152" name="Rectangle 3"/>
            <p:cNvSpPr/>
            <p:nvPr/>
          </p:nvSpPr>
          <p:spPr>
            <a:xfrm>
              <a:off x="0" y="0"/>
              <a:ext cx="3264" cy="231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5153" name="未知"/>
            <p:cNvSpPr/>
            <p:nvPr/>
          </p:nvSpPr>
          <p:spPr>
            <a:xfrm>
              <a:off x="528" y="720"/>
              <a:ext cx="2386" cy="1152"/>
            </a:xfrm>
            <a:custGeom>
              <a:avLst/>
              <a:gdLst>
                <a:gd name="txL" fmla="*/ 0 w 2386"/>
                <a:gd name="txT" fmla="*/ 0 h 1352"/>
                <a:gd name="txR" fmla="*/ 2386 w 2386"/>
                <a:gd name="txB" fmla="*/ 1352 h 1352"/>
              </a:gdLst>
              <a:ahLst/>
              <a:cxnLst>
                <a:cxn ang="0">
                  <a:pos x="172" y="356"/>
                </a:cxn>
                <a:cxn ang="0">
                  <a:pos x="185" y="331"/>
                </a:cxn>
                <a:cxn ang="0">
                  <a:pos x="213" y="306"/>
                </a:cxn>
                <a:cxn ang="0">
                  <a:pos x="295" y="199"/>
                </a:cxn>
                <a:cxn ang="0">
                  <a:pos x="357" y="153"/>
                </a:cxn>
                <a:cxn ang="0">
                  <a:pos x="487" y="85"/>
                </a:cxn>
                <a:cxn ang="0">
                  <a:pos x="679" y="60"/>
                </a:cxn>
                <a:cxn ang="0">
                  <a:pos x="871" y="38"/>
                </a:cxn>
                <a:cxn ang="0">
                  <a:pos x="1063" y="21"/>
                </a:cxn>
                <a:cxn ang="0">
                  <a:pos x="1276" y="9"/>
                </a:cxn>
                <a:cxn ang="0">
                  <a:pos x="1982" y="26"/>
                </a:cxn>
                <a:cxn ang="0">
                  <a:pos x="2023" y="34"/>
                </a:cxn>
                <a:cxn ang="0">
                  <a:pos x="2044" y="38"/>
                </a:cxn>
                <a:cxn ang="0">
                  <a:pos x="2126" y="64"/>
                </a:cxn>
                <a:cxn ang="0">
                  <a:pos x="2146" y="72"/>
                </a:cxn>
                <a:cxn ang="0">
                  <a:pos x="2174" y="81"/>
                </a:cxn>
                <a:cxn ang="0">
                  <a:pos x="2222" y="107"/>
                </a:cxn>
                <a:cxn ang="0">
                  <a:pos x="2304" y="148"/>
                </a:cxn>
                <a:cxn ang="0">
                  <a:pos x="2359" y="199"/>
                </a:cxn>
                <a:cxn ang="0">
                  <a:pos x="2366" y="314"/>
                </a:cxn>
                <a:cxn ang="0">
                  <a:pos x="2352" y="348"/>
                </a:cxn>
                <a:cxn ang="0">
                  <a:pos x="2345" y="420"/>
                </a:cxn>
                <a:cxn ang="0">
                  <a:pos x="2311" y="602"/>
                </a:cxn>
                <a:cxn ang="0">
                  <a:pos x="2263" y="662"/>
                </a:cxn>
                <a:cxn ang="0">
                  <a:pos x="2140" y="713"/>
                </a:cxn>
                <a:cxn ang="0">
                  <a:pos x="2071" y="722"/>
                </a:cxn>
                <a:cxn ang="0">
                  <a:pos x="1653" y="776"/>
                </a:cxn>
                <a:cxn ang="0">
                  <a:pos x="1063" y="780"/>
                </a:cxn>
                <a:cxn ang="0">
                  <a:pos x="418" y="822"/>
                </a:cxn>
                <a:cxn ang="0">
                  <a:pos x="281" y="836"/>
                </a:cxn>
                <a:cxn ang="0">
                  <a:pos x="103" y="832"/>
                </a:cxn>
                <a:cxn ang="0">
                  <a:pos x="34" y="751"/>
                </a:cxn>
                <a:cxn ang="0">
                  <a:pos x="0" y="658"/>
                </a:cxn>
                <a:cxn ang="0">
                  <a:pos x="48" y="534"/>
                </a:cxn>
                <a:cxn ang="0">
                  <a:pos x="76" y="504"/>
                </a:cxn>
                <a:cxn ang="0">
                  <a:pos x="124" y="437"/>
                </a:cxn>
                <a:cxn ang="0">
                  <a:pos x="178" y="348"/>
                </a:cxn>
                <a:cxn ang="0">
                  <a:pos x="172" y="356"/>
                </a:cxn>
              </a:cxnLst>
              <a:rect l="txL" t="txT" r="txR" b="txB"/>
              <a:pathLst>
                <a:path w="2386" h="1352">
                  <a:moveTo>
                    <a:pt x="172" y="576"/>
                  </a:moveTo>
                  <a:cubicBezTo>
                    <a:pt x="176" y="562"/>
                    <a:pt x="181" y="549"/>
                    <a:pt x="185" y="535"/>
                  </a:cubicBezTo>
                  <a:cubicBezTo>
                    <a:pt x="190" y="519"/>
                    <a:pt x="213" y="494"/>
                    <a:pt x="213" y="494"/>
                  </a:cubicBezTo>
                  <a:cubicBezTo>
                    <a:pt x="235" y="429"/>
                    <a:pt x="254" y="377"/>
                    <a:pt x="295" y="322"/>
                  </a:cubicBezTo>
                  <a:cubicBezTo>
                    <a:pt x="306" y="292"/>
                    <a:pt x="336" y="273"/>
                    <a:pt x="357" y="247"/>
                  </a:cubicBezTo>
                  <a:cubicBezTo>
                    <a:pt x="393" y="202"/>
                    <a:pt x="437" y="166"/>
                    <a:pt x="487" y="137"/>
                  </a:cubicBezTo>
                  <a:cubicBezTo>
                    <a:pt x="542" y="105"/>
                    <a:pt x="618" y="111"/>
                    <a:pt x="679" y="96"/>
                  </a:cubicBezTo>
                  <a:cubicBezTo>
                    <a:pt x="816" y="62"/>
                    <a:pt x="751" y="72"/>
                    <a:pt x="871" y="62"/>
                  </a:cubicBezTo>
                  <a:cubicBezTo>
                    <a:pt x="942" y="38"/>
                    <a:pt x="974" y="39"/>
                    <a:pt x="1063" y="34"/>
                  </a:cubicBezTo>
                  <a:cubicBezTo>
                    <a:pt x="1134" y="24"/>
                    <a:pt x="1205" y="24"/>
                    <a:pt x="1276" y="14"/>
                  </a:cubicBezTo>
                  <a:cubicBezTo>
                    <a:pt x="1545" y="17"/>
                    <a:pt x="1743" y="0"/>
                    <a:pt x="1982" y="41"/>
                  </a:cubicBezTo>
                  <a:cubicBezTo>
                    <a:pt x="1996" y="46"/>
                    <a:pt x="2009" y="50"/>
                    <a:pt x="2023" y="55"/>
                  </a:cubicBezTo>
                  <a:cubicBezTo>
                    <a:pt x="2030" y="57"/>
                    <a:pt x="2044" y="62"/>
                    <a:pt x="2044" y="62"/>
                  </a:cubicBezTo>
                  <a:cubicBezTo>
                    <a:pt x="2068" y="79"/>
                    <a:pt x="2098" y="94"/>
                    <a:pt x="2126" y="103"/>
                  </a:cubicBezTo>
                  <a:cubicBezTo>
                    <a:pt x="2133" y="108"/>
                    <a:pt x="2139" y="113"/>
                    <a:pt x="2146" y="117"/>
                  </a:cubicBezTo>
                  <a:cubicBezTo>
                    <a:pt x="2155" y="122"/>
                    <a:pt x="2165" y="125"/>
                    <a:pt x="2174" y="130"/>
                  </a:cubicBezTo>
                  <a:cubicBezTo>
                    <a:pt x="2222" y="159"/>
                    <a:pt x="2182" y="141"/>
                    <a:pt x="2222" y="172"/>
                  </a:cubicBezTo>
                  <a:cubicBezTo>
                    <a:pt x="2259" y="200"/>
                    <a:pt x="2275" y="198"/>
                    <a:pt x="2304" y="240"/>
                  </a:cubicBezTo>
                  <a:cubicBezTo>
                    <a:pt x="2323" y="267"/>
                    <a:pt x="2340" y="295"/>
                    <a:pt x="2359" y="322"/>
                  </a:cubicBezTo>
                  <a:cubicBezTo>
                    <a:pt x="2386" y="403"/>
                    <a:pt x="2381" y="370"/>
                    <a:pt x="2366" y="508"/>
                  </a:cubicBezTo>
                  <a:cubicBezTo>
                    <a:pt x="2364" y="526"/>
                    <a:pt x="2352" y="562"/>
                    <a:pt x="2352" y="562"/>
                  </a:cubicBezTo>
                  <a:cubicBezTo>
                    <a:pt x="2350" y="601"/>
                    <a:pt x="2347" y="640"/>
                    <a:pt x="2345" y="679"/>
                  </a:cubicBezTo>
                  <a:cubicBezTo>
                    <a:pt x="2340" y="778"/>
                    <a:pt x="2341" y="879"/>
                    <a:pt x="2311" y="974"/>
                  </a:cubicBezTo>
                  <a:cubicBezTo>
                    <a:pt x="2305" y="991"/>
                    <a:pt x="2283" y="1057"/>
                    <a:pt x="2263" y="1070"/>
                  </a:cubicBezTo>
                  <a:cubicBezTo>
                    <a:pt x="2226" y="1095"/>
                    <a:pt x="2182" y="1136"/>
                    <a:pt x="2140" y="1152"/>
                  </a:cubicBezTo>
                  <a:cubicBezTo>
                    <a:pt x="2118" y="1161"/>
                    <a:pt x="2094" y="1160"/>
                    <a:pt x="2071" y="1166"/>
                  </a:cubicBezTo>
                  <a:cubicBezTo>
                    <a:pt x="1994" y="1223"/>
                    <a:pt x="1750" y="1253"/>
                    <a:pt x="1653" y="1255"/>
                  </a:cubicBezTo>
                  <a:cubicBezTo>
                    <a:pt x="1456" y="1259"/>
                    <a:pt x="1260" y="1260"/>
                    <a:pt x="1063" y="1262"/>
                  </a:cubicBezTo>
                  <a:cubicBezTo>
                    <a:pt x="847" y="1278"/>
                    <a:pt x="634" y="1320"/>
                    <a:pt x="418" y="1330"/>
                  </a:cubicBezTo>
                  <a:cubicBezTo>
                    <a:pt x="318" y="1347"/>
                    <a:pt x="364" y="1340"/>
                    <a:pt x="281" y="1351"/>
                  </a:cubicBezTo>
                  <a:cubicBezTo>
                    <a:pt x="222" y="1349"/>
                    <a:pt x="162" y="1352"/>
                    <a:pt x="103" y="1344"/>
                  </a:cubicBezTo>
                  <a:cubicBezTo>
                    <a:pt x="79" y="1341"/>
                    <a:pt x="39" y="1228"/>
                    <a:pt x="34" y="1214"/>
                  </a:cubicBezTo>
                  <a:cubicBezTo>
                    <a:pt x="28" y="1160"/>
                    <a:pt x="9" y="1116"/>
                    <a:pt x="0" y="1063"/>
                  </a:cubicBezTo>
                  <a:cubicBezTo>
                    <a:pt x="5" y="991"/>
                    <a:pt x="6" y="923"/>
                    <a:pt x="48" y="864"/>
                  </a:cubicBezTo>
                  <a:cubicBezTo>
                    <a:pt x="68" y="787"/>
                    <a:pt x="37" y="887"/>
                    <a:pt x="76" y="816"/>
                  </a:cubicBezTo>
                  <a:cubicBezTo>
                    <a:pt x="97" y="779"/>
                    <a:pt x="99" y="743"/>
                    <a:pt x="124" y="706"/>
                  </a:cubicBezTo>
                  <a:cubicBezTo>
                    <a:pt x="136" y="665"/>
                    <a:pt x="178" y="607"/>
                    <a:pt x="178" y="562"/>
                  </a:cubicBezTo>
                  <a:cubicBezTo>
                    <a:pt x="178" y="557"/>
                    <a:pt x="174" y="571"/>
                    <a:pt x="172" y="576"/>
                  </a:cubicBezTo>
                  <a:close/>
                </a:path>
              </a:pathLst>
            </a:custGeom>
            <a:gradFill rotWithShape="0">
              <a:gsLst>
                <a:gs pos="0">
                  <a:srgbClr val="67B92F">
                    <a:alpha val="100000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0" scaled="1"/>
              <a:tileRect/>
            </a:gradFill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4" name="未知"/>
            <p:cNvSpPr/>
            <p:nvPr/>
          </p:nvSpPr>
          <p:spPr>
            <a:xfrm>
              <a:off x="480" y="624"/>
              <a:ext cx="2448" cy="1152"/>
            </a:xfrm>
            <a:custGeom>
              <a:avLst/>
              <a:gdLst>
                <a:gd name="txL" fmla="*/ 0 w 2386"/>
                <a:gd name="txT" fmla="*/ 0 h 1352"/>
                <a:gd name="txR" fmla="*/ 2386 w 2386"/>
                <a:gd name="txB" fmla="*/ 1352 h 1352"/>
              </a:gdLst>
              <a:ahLst/>
              <a:cxnLst>
                <a:cxn ang="0">
                  <a:pos x="186" y="356"/>
                </a:cxn>
                <a:cxn ang="0">
                  <a:pos x="200" y="331"/>
                </a:cxn>
                <a:cxn ang="0">
                  <a:pos x="231" y="306"/>
                </a:cxn>
                <a:cxn ang="0">
                  <a:pos x="319" y="199"/>
                </a:cxn>
                <a:cxn ang="0">
                  <a:pos x="386" y="153"/>
                </a:cxn>
                <a:cxn ang="0">
                  <a:pos x="526" y="85"/>
                </a:cxn>
                <a:cxn ang="0">
                  <a:pos x="734" y="60"/>
                </a:cxn>
                <a:cxn ang="0">
                  <a:pos x="941" y="38"/>
                </a:cxn>
                <a:cxn ang="0">
                  <a:pos x="1148" y="21"/>
                </a:cxn>
                <a:cxn ang="0">
                  <a:pos x="1378" y="9"/>
                </a:cxn>
                <a:cxn ang="0">
                  <a:pos x="2141" y="26"/>
                </a:cxn>
                <a:cxn ang="0">
                  <a:pos x="2185" y="34"/>
                </a:cxn>
                <a:cxn ang="0">
                  <a:pos x="2207" y="38"/>
                </a:cxn>
                <a:cxn ang="0">
                  <a:pos x="2296" y="64"/>
                </a:cxn>
                <a:cxn ang="0">
                  <a:pos x="2318" y="72"/>
                </a:cxn>
                <a:cxn ang="0">
                  <a:pos x="2347" y="81"/>
                </a:cxn>
                <a:cxn ang="0">
                  <a:pos x="2400" y="107"/>
                </a:cxn>
                <a:cxn ang="0">
                  <a:pos x="2488" y="148"/>
                </a:cxn>
                <a:cxn ang="0">
                  <a:pos x="2548" y="199"/>
                </a:cxn>
                <a:cxn ang="0">
                  <a:pos x="2555" y="314"/>
                </a:cxn>
                <a:cxn ang="0">
                  <a:pos x="2540" y="348"/>
                </a:cxn>
                <a:cxn ang="0">
                  <a:pos x="2533" y="420"/>
                </a:cxn>
                <a:cxn ang="0">
                  <a:pos x="2496" y="602"/>
                </a:cxn>
                <a:cxn ang="0">
                  <a:pos x="2444" y="662"/>
                </a:cxn>
                <a:cxn ang="0">
                  <a:pos x="2312" y="713"/>
                </a:cxn>
                <a:cxn ang="0">
                  <a:pos x="2237" y="722"/>
                </a:cxn>
                <a:cxn ang="0">
                  <a:pos x="1785" y="776"/>
                </a:cxn>
                <a:cxn ang="0">
                  <a:pos x="1148" y="780"/>
                </a:cxn>
                <a:cxn ang="0">
                  <a:pos x="451" y="822"/>
                </a:cxn>
                <a:cxn ang="0">
                  <a:pos x="303" y="836"/>
                </a:cxn>
                <a:cxn ang="0">
                  <a:pos x="112" y="832"/>
                </a:cxn>
                <a:cxn ang="0">
                  <a:pos x="37" y="751"/>
                </a:cxn>
                <a:cxn ang="0">
                  <a:pos x="0" y="658"/>
                </a:cxn>
                <a:cxn ang="0">
                  <a:pos x="51" y="534"/>
                </a:cxn>
                <a:cxn ang="0">
                  <a:pos x="82" y="504"/>
                </a:cxn>
                <a:cxn ang="0">
                  <a:pos x="133" y="437"/>
                </a:cxn>
                <a:cxn ang="0">
                  <a:pos x="193" y="348"/>
                </a:cxn>
                <a:cxn ang="0">
                  <a:pos x="186" y="356"/>
                </a:cxn>
              </a:cxnLst>
              <a:rect l="txL" t="txT" r="txR" b="txB"/>
              <a:pathLst>
                <a:path w="2386" h="1352">
                  <a:moveTo>
                    <a:pt x="172" y="576"/>
                  </a:moveTo>
                  <a:cubicBezTo>
                    <a:pt x="176" y="562"/>
                    <a:pt x="181" y="549"/>
                    <a:pt x="185" y="535"/>
                  </a:cubicBezTo>
                  <a:cubicBezTo>
                    <a:pt x="190" y="519"/>
                    <a:pt x="213" y="494"/>
                    <a:pt x="213" y="494"/>
                  </a:cubicBezTo>
                  <a:cubicBezTo>
                    <a:pt x="235" y="429"/>
                    <a:pt x="254" y="377"/>
                    <a:pt x="295" y="322"/>
                  </a:cubicBezTo>
                  <a:cubicBezTo>
                    <a:pt x="306" y="292"/>
                    <a:pt x="336" y="273"/>
                    <a:pt x="357" y="247"/>
                  </a:cubicBezTo>
                  <a:cubicBezTo>
                    <a:pt x="393" y="202"/>
                    <a:pt x="437" y="166"/>
                    <a:pt x="487" y="137"/>
                  </a:cubicBezTo>
                  <a:cubicBezTo>
                    <a:pt x="542" y="105"/>
                    <a:pt x="618" y="111"/>
                    <a:pt x="679" y="96"/>
                  </a:cubicBezTo>
                  <a:cubicBezTo>
                    <a:pt x="816" y="62"/>
                    <a:pt x="751" y="72"/>
                    <a:pt x="871" y="62"/>
                  </a:cubicBezTo>
                  <a:cubicBezTo>
                    <a:pt x="942" y="38"/>
                    <a:pt x="974" y="39"/>
                    <a:pt x="1063" y="34"/>
                  </a:cubicBezTo>
                  <a:cubicBezTo>
                    <a:pt x="1134" y="24"/>
                    <a:pt x="1205" y="24"/>
                    <a:pt x="1276" y="14"/>
                  </a:cubicBezTo>
                  <a:cubicBezTo>
                    <a:pt x="1545" y="17"/>
                    <a:pt x="1743" y="0"/>
                    <a:pt x="1982" y="41"/>
                  </a:cubicBezTo>
                  <a:cubicBezTo>
                    <a:pt x="1996" y="46"/>
                    <a:pt x="2009" y="50"/>
                    <a:pt x="2023" y="55"/>
                  </a:cubicBezTo>
                  <a:cubicBezTo>
                    <a:pt x="2030" y="57"/>
                    <a:pt x="2044" y="62"/>
                    <a:pt x="2044" y="62"/>
                  </a:cubicBezTo>
                  <a:cubicBezTo>
                    <a:pt x="2068" y="79"/>
                    <a:pt x="2098" y="94"/>
                    <a:pt x="2126" y="103"/>
                  </a:cubicBezTo>
                  <a:cubicBezTo>
                    <a:pt x="2133" y="108"/>
                    <a:pt x="2139" y="113"/>
                    <a:pt x="2146" y="117"/>
                  </a:cubicBezTo>
                  <a:cubicBezTo>
                    <a:pt x="2155" y="122"/>
                    <a:pt x="2165" y="125"/>
                    <a:pt x="2174" y="130"/>
                  </a:cubicBezTo>
                  <a:cubicBezTo>
                    <a:pt x="2222" y="159"/>
                    <a:pt x="2182" y="141"/>
                    <a:pt x="2222" y="172"/>
                  </a:cubicBezTo>
                  <a:cubicBezTo>
                    <a:pt x="2259" y="200"/>
                    <a:pt x="2275" y="198"/>
                    <a:pt x="2304" y="240"/>
                  </a:cubicBezTo>
                  <a:cubicBezTo>
                    <a:pt x="2323" y="267"/>
                    <a:pt x="2340" y="295"/>
                    <a:pt x="2359" y="322"/>
                  </a:cubicBezTo>
                  <a:cubicBezTo>
                    <a:pt x="2386" y="403"/>
                    <a:pt x="2381" y="370"/>
                    <a:pt x="2366" y="508"/>
                  </a:cubicBezTo>
                  <a:cubicBezTo>
                    <a:pt x="2364" y="526"/>
                    <a:pt x="2352" y="562"/>
                    <a:pt x="2352" y="562"/>
                  </a:cubicBezTo>
                  <a:cubicBezTo>
                    <a:pt x="2350" y="601"/>
                    <a:pt x="2347" y="640"/>
                    <a:pt x="2345" y="679"/>
                  </a:cubicBezTo>
                  <a:cubicBezTo>
                    <a:pt x="2340" y="778"/>
                    <a:pt x="2341" y="879"/>
                    <a:pt x="2311" y="974"/>
                  </a:cubicBezTo>
                  <a:cubicBezTo>
                    <a:pt x="2305" y="991"/>
                    <a:pt x="2283" y="1057"/>
                    <a:pt x="2263" y="1070"/>
                  </a:cubicBezTo>
                  <a:cubicBezTo>
                    <a:pt x="2226" y="1095"/>
                    <a:pt x="2182" y="1136"/>
                    <a:pt x="2140" y="1152"/>
                  </a:cubicBezTo>
                  <a:cubicBezTo>
                    <a:pt x="2118" y="1161"/>
                    <a:pt x="2094" y="1160"/>
                    <a:pt x="2071" y="1166"/>
                  </a:cubicBezTo>
                  <a:cubicBezTo>
                    <a:pt x="1994" y="1223"/>
                    <a:pt x="1750" y="1253"/>
                    <a:pt x="1653" y="1255"/>
                  </a:cubicBezTo>
                  <a:cubicBezTo>
                    <a:pt x="1456" y="1259"/>
                    <a:pt x="1260" y="1260"/>
                    <a:pt x="1063" y="1262"/>
                  </a:cubicBezTo>
                  <a:cubicBezTo>
                    <a:pt x="847" y="1278"/>
                    <a:pt x="634" y="1320"/>
                    <a:pt x="418" y="1330"/>
                  </a:cubicBezTo>
                  <a:cubicBezTo>
                    <a:pt x="318" y="1347"/>
                    <a:pt x="364" y="1340"/>
                    <a:pt x="281" y="1351"/>
                  </a:cubicBezTo>
                  <a:cubicBezTo>
                    <a:pt x="222" y="1349"/>
                    <a:pt x="162" y="1352"/>
                    <a:pt x="103" y="1344"/>
                  </a:cubicBezTo>
                  <a:cubicBezTo>
                    <a:pt x="79" y="1341"/>
                    <a:pt x="39" y="1228"/>
                    <a:pt x="34" y="1214"/>
                  </a:cubicBezTo>
                  <a:cubicBezTo>
                    <a:pt x="28" y="1160"/>
                    <a:pt x="9" y="1116"/>
                    <a:pt x="0" y="1063"/>
                  </a:cubicBezTo>
                  <a:cubicBezTo>
                    <a:pt x="5" y="991"/>
                    <a:pt x="6" y="923"/>
                    <a:pt x="48" y="864"/>
                  </a:cubicBezTo>
                  <a:cubicBezTo>
                    <a:pt x="68" y="787"/>
                    <a:pt x="37" y="887"/>
                    <a:pt x="76" y="816"/>
                  </a:cubicBezTo>
                  <a:cubicBezTo>
                    <a:pt x="97" y="779"/>
                    <a:pt x="99" y="743"/>
                    <a:pt x="124" y="706"/>
                  </a:cubicBezTo>
                  <a:cubicBezTo>
                    <a:pt x="136" y="665"/>
                    <a:pt x="178" y="607"/>
                    <a:pt x="178" y="562"/>
                  </a:cubicBezTo>
                  <a:cubicBezTo>
                    <a:pt x="178" y="557"/>
                    <a:pt x="174" y="571"/>
                    <a:pt x="172" y="576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5" name="Line 6"/>
            <p:cNvSpPr/>
            <p:nvPr/>
          </p:nvSpPr>
          <p:spPr>
            <a:xfrm flipV="1">
              <a:off x="1056" y="192"/>
              <a:ext cx="0" cy="11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6" name="Line 7"/>
            <p:cNvSpPr/>
            <p:nvPr/>
          </p:nvSpPr>
          <p:spPr>
            <a:xfrm>
              <a:off x="1056" y="182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134" name="Rectangle 8"/>
          <p:cNvSpPr/>
          <p:nvPr/>
        </p:nvSpPr>
        <p:spPr>
          <a:xfrm>
            <a:off x="990600" y="762000"/>
            <a:ext cx="784860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） </a:t>
            </a:r>
            <a:r>
              <a:rPr lang="zh-CN" altLang="en-US" sz="2800" b="1" dirty="0">
                <a:latin typeface="宋体" panose="02010600030101010101" pitchFamily="2" charset="-122"/>
              </a:rPr>
              <a:t>刚体内作用力和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反</a:t>
            </a:r>
            <a:r>
              <a:rPr lang="zh-CN" altLang="en-US" sz="2800" b="1" dirty="0">
                <a:latin typeface="宋体" panose="02010600030101010101" pitchFamily="2" charset="-122"/>
              </a:rPr>
              <a:t>作用力的力矩互相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抵消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7" name="Object 2"/>
          <p:cNvGraphicFramePr>
            <a:graphicFrameLocks noChangeAspect="1"/>
          </p:cNvGraphicFramePr>
          <p:nvPr/>
        </p:nvGraphicFramePr>
        <p:xfrm>
          <a:off x="4545013" y="1481138"/>
          <a:ext cx="216058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723900" imgH="254000" progId="Equation.3">
                  <p:embed/>
                </p:oleObj>
              </mc:Choice>
              <mc:Fallback>
                <p:oleObj name="" r:id="rId1" imgW="723900" imgH="2540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5013" y="1481138"/>
                        <a:ext cx="2160587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>
          <a:xfrm>
            <a:off x="3581400" y="2413000"/>
            <a:ext cx="2362200" cy="2159000"/>
            <a:chOff x="0" y="0"/>
            <a:chExt cx="1488" cy="1360"/>
          </a:xfrm>
        </p:grpSpPr>
        <p:sp>
          <p:nvSpPr>
            <p:cNvPr id="5147" name="Oval 11"/>
            <p:cNvSpPr/>
            <p:nvPr/>
          </p:nvSpPr>
          <p:spPr>
            <a:xfrm>
              <a:off x="768" y="832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66FF66"/>
                </a:gs>
                <a:gs pos="100000">
                  <a:srgbClr val="2F762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5148" name="Oval 12"/>
            <p:cNvSpPr/>
            <p:nvPr/>
          </p:nvSpPr>
          <p:spPr>
            <a:xfrm>
              <a:off x="1248" y="256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66FF66"/>
                </a:gs>
                <a:gs pos="100000">
                  <a:srgbClr val="2F762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5149" name="Line 13"/>
            <p:cNvSpPr/>
            <p:nvPr/>
          </p:nvSpPr>
          <p:spPr>
            <a:xfrm flipH="1">
              <a:off x="432" y="64"/>
              <a:ext cx="1056" cy="12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150" name="Line 14"/>
            <p:cNvSpPr/>
            <p:nvPr/>
          </p:nvSpPr>
          <p:spPr>
            <a:xfrm flipV="1">
              <a:off x="0" y="304"/>
              <a:ext cx="1296" cy="38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151" name="Line 15"/>
            <p:cNvSpPr/>
            <p:nvPr/>
          </p:nvSpPr>
          <p:spPr>
            <a:xfrm>
              <a:off x="0" y="688"/>
              <a:ext cx="816" cy="19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432" y="64"/>
            <a:ext cx="33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3" imgW="114300" imgH="190500" progId="Equation.3">
                    <p:embed/>
                  </p:oleObj>
                </mc:Choice>
                <mc:Fallback>
                  <p:oleObj name="" r:id="rId3" imgW="114300" imgH="1905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2" y="64"/>
                          <a:ext cx="336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432" y="736"/>
            <a:ext cx="23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5" imgW="177800" imgH="330200" progId="Equation.3">
                    <p:embed/>
                  </p:oleObj>
                </mc:Choice>
                <mc:Fallback>
                  <p:oleObj name="" r:id="rId5" imgW="177800" imgH="3302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" y="736"/>
                          <a:ext cx="231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1"/>
            <p:cNvGraphicFramePr>
              <a:graphicFrameLocks noChangeAspect="1"/>
            </p:cNvGraphicFramePr>
            <p:nvPr/>
          </p:nvGraphicFramePr>
          <p:xfrm>
            <a:off x="768" y="544"/>
            <a:ext cx="14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7" imgW="114300" imgH="228600" progId="Equation.3">
                    <p:embed/>
                  </p:oleObj>
                </mc:Choice>
                <mc:Fallback>
                  <p:oleObj name="" r:id="rId7" imgW="114300" imgH="2286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68" y="544"/>
                          <a:ext cx="14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12"/>
            <p:cNvGraphicFramePr>
              <a:graphicFrameLocks noChangeAspect="1"/>
            </p:cNvGraphicFramePr>
            <p:nvPr/>
          </p:nvGraphicFramePr>
          <p:xfrm>
            <a:off x="1104" y="0"/>
            <a:ext cx="1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9" imgW="177800" imgH="279400" progId="Equation.3">
                    <p:embed/>
                  </p:oleObj>
                </mc:Choice>
                <mc:Fallback>
                  <p:oleObj name="" r:id="rId9" imgW="177800" imgH="2794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04" y="0"/>
                          <a:ext cx="192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/>
          <p:nvPr/>
        </p:nvGrpSpPr>
        <p:grpSpPr>
          <a:xfrm>
            <a:off x="4876800" y="2819400"/>
            <a:ext cx="1101725" cy="1371600"/>
            <a:chOff x="0" y="0"/>
            <a:chExt cx="694" cy="864"/>
          </a:xfrm>
        </p:grpSpPr>
        <p:sp>
          <p:nvSpPr>
            <p:cNvPr id="5145" name="Line 21"/>
            <p:cNvSpPr/>
            <p:nvPr/>
          </p:nvSpPr>
          <p:spPr>
            <a:xfrm flipV="1">
              <a:off x="0" y="336"/>
              <a:ext cx="240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146" name="Line 22"/>
            <p:cNvSpPr/>
            <p:nvPr/>
          </p:nvSpPr>
          <p:spPr>
            <a:xfrm flipH="1">
              <a:off x="240" y="48"/>
              <a:ext cx="240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96" y="432"/>
            <a:ext cx="26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1" imgW="266700" imgH="368300" progId="Equation.3">
                    <p:embed/>
                  </p:oleObj>
                </mc:Choice>
                <mc:Fallback>
                  <p:oleObj name="" r:id="rId11" imgW="266700" imgH="3683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6" y="432"/>
                          <a:ext cx="261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8"/>
            <p:cNvGraphicFramePr>
              <a:graphicFrameLocks noChangeAspect="1"/>
            </p:cNvGraphicFramePr>
            <p:nvPr/>
          </p:nvGraphicFramePr>
          <p:xfrm>
            <a:off x="336" y="0"/>
            <a:ext cx="35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3" imgW="165100" imgH="203200" progId="Equation.3">
                    <p:embed/>
                  </p:oleObj>
                </mc:Choice>
                <mc:Fallback>
                  <p:oleObj name="" r:id="rId13" imgW="165100" imgH="2032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36" y="0"/>
                          <a:ext cx="358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/>
          <p:nvPr/>
        </p:nvGrpSpPr>
        <p:grpSpPr>
          <a:xfrm>
            <a:off x="3581400" y="3505200"/>
            <a:ext cx="914400" cy="1066800"/>
            <a:chOff x="0" y="0"/>
            <a:chExt cx="576" cy="672"/>
          </a:xfrm>
        </p:grpSpPr>
        <p:sp>
          <p:nvSpPr>
            <p:cNvPr id="5144" name="Line 26"/>
            <p:cNvSpPr/>
            <p:nvPr/>
          </p:nvSpPr>
          <p:spPr>
            <a:xfrm>
              <a:off x="0" y="0"/>
              <a:ext cx="576" cy="528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216" y="336"/>
            <a:ext cx="26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5" imgW="139700" imgH="177800" progId="Equation.3">
                    <p:embed/>
                  </p:oleObj>
                </mc:Choice>
                <mc:Fallback>
                  <p:oleObj name="" r:id="rId15" imgW="139700" imgH="1778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6" y="336"/>
                          <a:ext cx="26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8" name="Text Box 28"/>
          <p:cNvSpPr txBox="1"/>
          <p:nvPr/>
        </p:nvSpPr>
        <p:spPr>
          <a:xfrm>
            <a:off x="3140075" y="32004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O</a:t>
            </a:r>
            <a:endParaRPr lang="en-US" altLang="zh-CN" sz="2800" b="1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29"/>
          <p:cNvGrpSpPr/>
          <p:nvPr/>
        </p:nvGrpSpPr>
        <p:grpSpPr>
          <a:xfrm>
            <a:off x="2971800" y="1905000"/>
            <a:ext cx="609600" cy="3133725"/>
            <a:chOff x="0" y="0"/>
            <a:chExt cx="384" cy="1974"/>
          </a:xfrm>
        </p:grpSpPr>
        <p:sp>
          <p:nvSpPr>
            <p:cNvPr id="5141" name="Line 30"/>
            <p:cNvSpPr/>
            <p:nvPr/>
          </p:nvSpPr>
          <p:spPr>
            <a:xfrm>
              <a:off x="384" y="1536"/>
              <a:ext cx="0" cy="288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142" name="Line 31"/>
            <p:cNvSpPr/>
            <p:nvPr/>
          </p:nvSpPr>
          <p:spPr>
            <a:xfrm flipH="1">
              <a:off x="384" y="192"/>
              <a:ext cx="0" cy="816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triangle" w="sm" len="lg"/>
              <a:tailEnd type="none" w="med" len="med"/>
            </a:ln>
          </p:spPr>
        </p:sp>
        <p:graphicFrame>
          <p:nvGraphicFramePr>
            <p:cNvPr id="5124" name="Object 4"/>
            <p:cNvGraphicFramePr>
              <a:graphicFrameLocks noChangeAspect="1"/>
            </p:cNvGraphicFramePr>
            <p:nvPr/>
          </p:nvGraphicFramePr>
          <p:xfrm>
            <a:off x="0" y="0"/>
            <a:ext cx="359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7" imgW="393700" imgH="381000" progId="Equation.3">
                    <p:embed/>
                  </p:oleObj>
                </mc:Choice>
                <mc:Fallback>
                  <p:oleObj name="" r:id="rId17" imgW="393700" imgH="3810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359" cy="4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5"/>
            <p:cNvGraphicFramePr>
              <a:graphicFrameLocks noChangeAspect="1"/>
            </p:cNvGraphicFramePr>
            <p:nvPr/>
          </p:nvGraphicFramePr>
          <p:xfrm>
            <a:off x="0" y="1584"/>
            <a:ext cx="32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9" imgW="431800" imgH="381000" progId="Equation.3">
                    <p:embed/>
                  </p:oleObj>
                </mc:Choice>
                <mc:Fallback>
                  <p:oleObj name="" r:id="rId19" imgW="431800" imgH="3810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1584"/>
                          <a:ext cx="328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Line 34"/>
            <p:cNvSpPr/>
            <p:nvPr/>
          </p:nvSpPr>
          <p:spPr>
            <a:xfrm>
              <a:off x="384" y="1008"/>
              <a:ext cx="0" cy="48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7203" name="Text Box 35"/>
          <p:cNvSpPr txBox="1"/>
          <p:nvPr/>
        </p:nvSpPr>
        <p:spPr>
          <a:xfrm>
            <a:off x="457200" y="5181600"/>
            <a:ext cx="5146675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结论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：刚体内各质点间的作用力对转轴的合内力矩为零</a:t>
            </a:r>
            <a:r>
              <a:rPr lang="en-US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04" name="Object 3"/>
          <p:cNvGraphicFramePr>
            <a:graphicFrameLocks noChangeAspect="1"/>
          </p:cNvGraphicFramePr>
          <p:nvPr/>
        </p:nvGraphicFramePr>
        <p:xfrm>
          <a:off x="5638800" y="5426075"/>
          <a:ext cx="29718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1" imgW="989965" imgH="254000" progId="Equation.3">
                  <p:embed/>
                </p:oleObj>
              </mc:Choice>
              <mc:Fallback>
                <p:oleObj name="" r:id="rId21" imgW="989965" imgH="2540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38800" y="5426075"/>
                        <a:ext cx="2971800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2"/>
          <p:cNvSpPr txBox="1"/>
          <p:nvPr/>
        </p:nvSpPr>
        <p:spPr>
          <a:xfrm>
            <a:off x="468313" y="684213"/>
            <a:ext cx="8353425" cy="242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有一大型水坝高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110 m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、长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1 000 m 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水深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100m</a:t>
            </a:r>
            <a:r>
              <a:rPr lang="zh-CN" altLang="en-US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水面与大坝表面垂直，如图所示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求作用在大坝上的力，以及这个力对通过大坝基点 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Q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且与 </a:t>
            </a:r>
            <a:r>
              <a:rPr lang="en-US" altLang="zh-CN" sz="32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轴平行的力矩 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0179" name="Group 3"/>
          <p:cNvGrpSpPr/>
          <p:nvPr/>
        </p:nvGrpSpPr>
        <p:grpSpPr>
          <a:xfrm>
            <a:off x="700088" y="3222625"/>
            <a:ext cx="3657600" cy="2938463"/>
            <a:chOff x="441" y="2030"/>
            <a:chExt cx="2304" cy="1851"/>
          </a:xfrm>
        </p:grpSpPr>
        <p:sp>
          <p:nvSpPr>
            <p:cNvPr id="50220" name="Rectangle 4"/>
            <p:cNvSpPr/>
            <p:nvPr/>
          </p:nvSpPr>
          <p:spPr>
            <a:xfrm>
              <a:off x="441" y="2105"/>
              <a:ext cx="2304" cy="177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50221" name="Line 5"/>
            <p:cNvSpPr/>
            <p:nvPr/>
          </p:nvSpPr>
          <p:spPr>
            <a:xfrm flipV="1">
              <a:off x="1497" y="2866"/>
              <a:ext cx="720" cy="7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22" name="Freeform 6"/>
            <p:cNvSpPr/>
            <p:nvPr/>
          </p:nvSpPr>
          <p:spPr>
            <a:xfrm>
              <a:off x="1497" y="2722"/>
              <a:ext cx="875" cy="877"/>
            </a:xfrm>
            <a:custGeom>
              <a:avLst/>
              <a:gdLst>
                <a:gd name="txL" fmla="*/ 0 w 875"/>
                <a:gd name="txT" fmla="*/ 0 h 877"/>
                <a:gd name="txR" fmla="*/ 875 w 875"/>
                <a:gd name="txB" fmla="*/ 877 h 877"/>
              </a:gdLst>
              <a:ahLst/>
              <a:cxnLst>
                <a:cxn ang="0">
                  <a:pos x="0" y="864"/>
                </a:cxn>
                <a:cxn ang="0">
                  <a:pos x="875" y="864"/>
                </a:cxn>
                <a:cxn ang="0">
                  <a:pos x="576" y="672"/>
                </a:cxn>
                <a:cxn ang="0">
                  <a:pos x="420" y="534"/>
                </a:cxn>
                <a:cxn ang="0">
                  <a:pos x="336" y="336"/>
                </a:cxn>
                <a:cxn ang="0">
                  <a:pos x="288" y="0"/>
                </a:cxn>
                <a:cxn ang="0">
                  <a:pos x="0" y="0"/>
                </a:cxn>
                <a:cxn ang="0">
                  <a:pos x="0" y="864"/>
                </a:cxn>
              </a:cxnLst>
              <a:rect l="txL" t="txT" r="txR" b="txB"/>
              <a:pathLst>
                <a:path w="875" h="877">
                  <a:moveTo>
                    <a:pt x="0" y="864"/>
                  </a:moveTo>
                  <a:cubicBezTo>
                    <a:pt x="292" y="877"/>
                    <a:pt x="582" y="864"/>
                    <a:pt x="875" y="864"/>
                  </a:cubicBezTo>
                  <a:lnTo>
                    <a:pt x="576" y="672"/>
                  </a:lnTo>
                  <a:lnTo>
                    <a:pt x="420" y="534"/>
                  </a:lnTo>
                  <a:lnTo>
                    <a:pt x="336" y="336"/>
                  </a:lnTo>
                  <a:lnTo>
                    <a:pt x="288" y="0"/>
                  </a:lnTo>
                  <a:lnTo>
                    <a:pt x="0" y="0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23" name="Line 7"/>
            <p:cNvSpPr/>
            <p:nvPr/>
          </p:nvSpPr>
          <p:spPr>
            <a:xfrm flipV="1">
              <a:off x="729" y="3577"/>
              <a:ext cx="1872" cy="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24" name="Text Box 8"/>
            <p:cNvSpPr txBox="1"/>
            <p:nvPr/>
          </p:nvSpPr>
          <p:spPr>
            <a:xfrm>
              <a:off x="2313" y="3547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25" name="Text Box 9"/>
            <p:cNvSpPr txBox="1"/>
            <p:nvPr/>
          </p:nvSpPr>
          <p:spPr>
            <a:xfrm>
              <a:off x="1522" y="2030"/>
              <a:ext cx="24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6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36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26" name="Line 10"/>
            <p:cNvSpPr/>
            <p:nvPr/>
          </p:nvSpPr>
          <p:spPr>
            <a:xfrm>
              <a:off x="1497" y="2434"/>
              <a:ext cx="0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27" name="Line 11"/>
            <p:cNvSpPr/>
            <p:nvPr/>
          </p:nvSpPr>
          <p:spPr>
            <a:xfrm>
              <a:off x="1497" y="2722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28" name="Line 12"/>
            <p:cNvSpPr/>
            <p:nvPr/>
          </p:nvSpPr>
          <p:spPr>
            <a:xfrm flipV="1">
              <a:off x="1497" y="2242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229" name="Freeform 13"/>
            <p:cNvSpPr/>
            <p:nvPr/>
          </p:nvSpPr>
          <p:spPr>
            <a:xfrm>
              <a:off x="779" y="2786"/>
              <a:ext cx="718" cy="1"/>
            </a:xfrm>
            <a:custGeom>
              <a:avLst/>
              <a:gdLst>
                <a:gd name="txL" fmla="*/ 0 w 718"/>
                <a:gd name="txT" fmla="*/ 0 h 1"/>
                <a:gd name="txR" fmla="*/ 718 w 718"/>
                <a:gd name="txB" fmla="*/ 1 h 1"/>
              </a:gdLst>
              <a:ahLst/>
              <a:cxnLst>
                <a:cxn ang="0">
                  <a:pos x="0" y="1"/>
                </a:cxn>
                <a:cxn ang="0">
                  <a:pos x="718" y="0"/>
                </a:cxn>
              </a:cxnLst>
              <a:rect l="txL" t="txT" r="txR" b="txB"/>
              <a:pathLst>
                <a:path w="718" h="1">
                  <a:moveTo>
                    <a:pt x="0" y="1"/>
                  </a:moveTo>
                  <a:lnTo>
                    <a:pt x="718" y="0"/>
                  </a:lnTo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30" name="Freeform 14"/>
            <p:cNvSpPr/>
            <p:nvPr/>
          </p:nvSpPr>
          <p:spPr>
            <a:xfrm>
              <a:off x="752" y="3012"/>
              <a:ext cx="128" cy="1"/>
            </a:xfrm>
            <a:custGeom>
              <a:avLst/>
              <a:gdLst>
                <a:gd name="txL" fmla="*/ 0 w 128"/>
                <a:gd name="txT" fmla="*/ 0 h 1"/>
                <a:gd name="txR" fmla="*/ 128 w 128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128" y="0"/>
                </a:cxn>
              </a:cxnLst>
              <a:rect l="txL" t="txT" r="txR" b="txB"/>
              <a:pathLst>
                <a:path w="128" h="1">
                  <a:moveTo>
                    <a:pt x="0" y="0"/>
                  </a:moveTo>
                  <a:lnTo>
                    <a:pt x="128" y="0"/>
                  </a:lnTo>
                </a:path>
              </a:pathLst>
            </a:custGeom>
            <a:noFill/>
            <a:ln w="952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31" name="Line 15"/>
            <p:cNvSpPr/>
            <p:nvPr/>
          </p:nvSpPr>
          <p:spPr>
            <a:xfrm>
              <a:off x="921" y="3010"/>
              <a:ext cx="14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2" name="Line 16"/>
            <p:cNvSpPr/>
            <p:nvPr/>
          </p:nvSpPr>
          <p:spPr>
            <a:xfrm>
              <a:off x="1257" y="3010"/>
              <a:ext cx="14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3" name="Line 17"/>
            <p:cNvSpPr/>
            <p:nvPr/>
          </p:nvSpPr>
          <p:spPr>
            <a:xfrm>
              <a:off x="777" y="3106"/>
              <a:ext cx="288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4" name="Line 18"/>
            <p:cNvSpPr/>
            <p:nvPr/>
          </p:nvSpPr>
          <p:spPr>
            <a:xfrm>
              <a:off x="1161" y="3106"/>
              <a:ext cx="192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5" name="Line 19"/>
            <p:cNvSpPr/>
            <p:nvPr/>
          </p:nvSpPr>
          <p:spPr>
            <a:xfrm flipV="1">
              <a:off x="777" y="3250"/>
              <a:ext cx="240" cy="9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6" name="Line 20"/>
            <p:cNvSpPr/>
            <p:nvPr/>
          </p:nvSpPr>
          <p:spPr>
            <a:xfrm>
              <a:off x="1113" y="3250"/>
              <a:ext cx="14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7" name="Line 21"/>
            <p:cNvSpPr/>
            <p:nvPr/>
          </p:nvSpPr>
          <p:spPr>
            <a:xfrm flipV="1">
              <a:off x="1353" y="3250"/>
              <a:ext cx="96" cy="9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8" name="Line 22"/>
            <p:cNvSpPr/>
            <p:nvPr/>
          </p:nvSpPr>
          <p:spPr>
            <a:xfrm>
              <a:off x="969" y="3375"/>
              <a:ext cx="14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39" name="Freeform 23"/>
            <p:cNvSpPr/>
            <p:nvPr/>
          </p:nvSpPr>
          <p:spPr>
            <a:xfrm>
              <a:off x="1257" y="3372"/>
              <a:ext cx="171" cy="4"/>
            </a:xfrm>
            <a:custGeom>
              <a:avLst/>
              <a:gdLst>
                <a:gd name="txL" fmla="*/ 0 w 171"/>
                <a:gd name="txT" fmla="*/ 0 h 4"/>
                <a:gd name="txR" fmla="*/ 171 w 171"/>
                <a:gd name="txB" fmla="*/ 4 h 4"/>
              </a:gdLst>
              <a:ahLst/>
              <a:cxnLst>
                <a:cxn ang="0">
                  <a:pos x="0" y="4"/>
                </a:cxn>
                <a:cxn ang="0">
                  <a:pos x="171" y="0"/>
                </a:cxn>
              </a:cxnLst>
              <a:rect l="txL" t="txT" r="txR" b="txB"/>
              <a:pathLst>
                <a:path w="171" h="4">
                  <a:moveTo>
                    <a:pt x="0" y="4"/>
                  </a:moveTo>
                  <a:lnTo>
                    <a:pt x="171" y="0"/>
                  </a:lnTo>
                </a:path>
              </a:pathLst>
            </a:custGeom>
            <a:noFill/>
            <a:ln w="952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40" name="Line 24"/>
            <p:cNvSpPr/>
            <p:nvPr/>
          </p:nvSpPr>
          <p:spPr>
            <a:xfrm>
              <a:off x="729" y="3490"/>
              <a:ext cx="96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41" name="Line 25"/>
            <p:cNvSpPr/>
            <p:nvPr/>
          </p:nvSpPr>
          <p:spPr>
            <a:xfrm>
              <a:off x="1065" y="3490"/>
              <a:ext cx="96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42" name="Line 26"/>
            <p:cNvSpPr/>
            <p:nvPr/>
          </p:nvSpPr>
          <p:spPr>
            <a:xfrm flipV="1">
              <a:off x="1257" y="3490"/>
              <a:ext cx="144" cy="9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43" name="Text Box 27"/>
            <p:cNvSpPr txBox="1"/>
            <p:nvPr/>
          </p:nvSpPr>
          <p:spPr>
            <a:xfrm>
              <a:off x="1305" y="3547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44" name="Text Box 28"/>
            <p:cNvSpPr txBox="1"/>
            <p:nvPr/>
          </p:nvSpPr>
          <p:spPr>
            <a:xfrm>
              <a:off x="2199" y="2530"/>
              <a:ext cx="25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40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40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45" name="Freeform 29"/>
            <p:cNvSpPr/>
            <p:nvPr/>
          </p:nvSpPr>
          <p:spPr>
            <a:xfrm>
              <a:off x="1785" y="2722"/>
              <a:ext cx="624" cy="864"/>
            </a:xfrm>
            <a:custGeom>
              <a:avLst/>
              <a:gdLst>
                <a:gd name="txL" fmla="*/ 0 w 624"/>
                <a:gd name="txT" fmla="*/ 0 h 864"/>
                <a:gd name="txR" fmla="*/ 624 w 624"/>
                <a:gd name="txB" fmla="*/ 864 h 864"/>
              </a:gdLst>
              <a:ahLst/>
              <a:cxnLst>
                <a:cxn ang="0">
                  <a:pos x="0" y="0"/>
                </a:cxn>
                <a:cxn ang="0">
                  <a:pos x="144" y="528"/>
                </a:cxn>
                <a:cxn ang="0">
                  <a:pos x="624" y="864"/>
                </a:cxn>
              </a:cxnLst>
              <a:rect l="txL" t="txT" r="txR" b="txB"/>
              <a:pathLst>
                <a:path w="624" h="864">
                  <a:moveTo>
                    <a:pt x="0" y="0"/>
                  </a:moveTo>
                  <a:cubicBezTo>
                    <a:pt x="20" y="192"/>
                    <a:pt x="40" y="384"/>
                    <a:pt x="144" y="528"/>
                  </a:cubicBezTo>
                  <a:cubicBezTo>
                    <a:pt x="248" y="672"/>
                    <a:pt x="436" y="768"/>
                    <a:pt x="624" y="864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46" name="Line 30"/>
            <p:cNvSpPr/>
            <p:nvPr/>
          </p:nvSpPr>
          <p:spPr>
            <a:xfrm flipV="1">
              <a:off x="1785" y="2386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47" name="Line 31"/>
            <p:cNvSpPr/>
            <p:nvPr/>
          </p:nvSpPr>
          <p:spPr>
            <a:xfrm flipV="1">
              <a:off x="1497" y="2386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48" name="Line 32"/>
            <p:cNvSpPr/>
            <p:nvPr/>
          </p:nvSpPr>
          <p:spPr>
            <a:xfrm>
              <a:off x="729" y="3375"/>
              <a:ext cx="96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49" name="Line 33"/>
            <p:cNvSpPr/>
            <p:nvPr/>
          </p:nvSpPr>
          <p:spPr>
            <a:xfrm>
              <a:off x="1497" y="2722"/>
              <a:ext cx="0" cy="8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50" name="Freeform 34"/>
            <p:cNvSpPr/>
            <p:nvPr/>
          </p:nvSpPr>
          <p:spPr>
            <a:xfrm>
              <a:off x="779" y="2877"/>
              <a:ext cx="265" cy="2"/>
            </a:xfrm>
            <a:custGeom>
              <a:avLst/>
              <a:gdLst>
                <a:gd name="txL" fmla="*/ 0 w 265"/>
                <a:gd name="txT" fmla="*/ 0 h 2"/>
                <a:gd name="txR" fmla="*/ 265 w 265"/>
                <a:gd name="txB" fmla="*/ 2 h 2"/>
              </a:gdLst>
              <a:ahLst/>
              <a:cxnLst>
                <a:cxn ang="0">
                  <a:pos x="0" y="2"/>
                </a:cxn>
                <a:cxn ang="0">
                  <a:pos x="265" y="0"/>
                </a:cxn>
              </a:cxnLst>
              <a:rect l="txL" t="txT" r="txR" b="txB"/>
              <a:pathLst>
                <a:path w="265" h="2">
                  <a:moveTo>
                    <a:pt x="0" y="2"/>
                  </a:moveTo>
                  <a:lnTo>
                    <a:pt x="265" y="0"/>
                  </a:lnTo>
                </a:path>
              </a:pathLst>
            </a:custGeom>
            <a:noFill/>
            <a:ln w="952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51" name="Line 35"/>
            <p:cNvSpPr/>
            <p:nvPr/>
          </p:nvSpPr>
          <p:spPr>
            <a:xfrm>
              <a:off x="1140" y="2876"/>
              <a:ext cx="14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52" name="Line 36"/>
            <p:cNvSpPr/>
            <p:nvPr/>
          </p:nvSpPr>
          <p:spPr>
            <a:xfrm flipV="1">
              <a:off x="1380" y="2876"/>
              <a:ext cx="96" cy="9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0180" name="Group 37"/>
          <p:cNvGrpSpPr/>
          <p:nvPr/>
        </p:nvGrpSpPr>
        <p:grpSpPr>
          <a:xfrm>
            <a:off x="4800600" y="3344863"/>
            <a:ext cx="3657600" cy="2844800"/>
            <a:chOff x="3143" y="2107"/>
            <a:chExt cx="2304" cy="1792"/>
          </a:xfrm>
        </p:grpSpPr>
        <p:grpSp>
          <p:nvGrpSpPr>
            <p:cNvPr id="50181" name="Group 38"/>
            <p:cNvGrpSpPr/>
            <p:nvPr/>
          </p:nvGrpSpPr>
          <p:grpSpPr>
            <a:xfrm>
              <a:off x="3143" y="2107"/>
              <a:ext cx="2304" cy="1776"/>
              <a:chOff x="3143" y="2107"/>
              <a:chExt cx="2304" cy="1776"/>
            </a:xfrm>
          </p:grpSpPr>
          <p:sp>
            <p:nvSpPr>
              <p:cNvPr id="50187" name="Text Box 39"/>
              <p:cNvSpPr txBox="1"/>
              <p:nvPr/>
            </p:nvSpPr>
            <p:spPr>
              <a:xfrm>
                <a:off x="3792" y="2116"/>
                <a:ext cx="21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88" name="Text Box 40"/>
              <p:cNvSpPr txBox="1"/>
              <p:nvPr/>
            </p:nvSpPr>
            <p:spPr>
              <a:xfrm>
                <a:off x="3527" y="3556"/>
                <a:ext cx="27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89" name="Line 41"/>
              <p:cNvSpPr/>
              <p:nvPr/>
            </p:nvSpPr>
            <p:spPr>
              <a:xfrm>
                <a:off x="3764" y="2362"/>
                <a:ext cx="0" cy="12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triangle" w="sm" len="lg"/>
                <a:tailEnd type="none" w="sm" len="lg"/>
              </a:ln>
            </p:spPr>
          </p:sp>
          <p:sp>
            <p:nvSpPr>
              <p:cNvPr id="50190" name="Line 42"/>
              <p:cNvSpPr/>
              <p:nvPr/>
            </p:nvSpPr>
            <p:spPr>
              <a:xfrm flipV="1">
                <a:off x="3251" y="3611"/>
                <a:ext cx="211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50191" name="Line 43"/>
              <p:cNvSpPr/>
              <p:nvPr/>
            </p:nvSpPr>
            <p:spPr>
              <a:xfrm>
                <a:off x="3764" y="2683"/>
                <a:ext cx="0" cy="93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2" name="Line 44"/>
              <p:cNvSpPr/>
              <p:nvPr/>
            </p:nvSpPr>
            <p:spPr>
              <a:xfrm>
                <a:off x="3779" y="2788"/>
                <a:ext cx="1164" cy="6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3" name="Line 45"/>
              <p:cNvSpPr/>
              <p:nvPr/>
            </p:nvSpPr>
            <p:spPr>
              <a:xfrm flipV="1">
                <a:off x="3764" y="2994"/>
                <a:ext cx="73" cy="1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4" name="Line 46"/>
              <p:cNvSpPr/>
              <p:nvPr/>
            </p:nvSpPr>
            <p:spPr>
              <a:xfrm>
                <a:off x="4058" y="2994"/>
                <a:ext cx="222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5" name="Line 47"/>
              <p:cNvSpPr/>
              <p:nvPr/>
            </p:nvSpPr>
            <p:spPr>
              <a:xfrm>
                <a:off x="4574" y="2994"/>
                <a:ext cx="222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6" name="Line 48"/>
              <p:cNvSpPr/>
              <p:nvPr/>
            </p:nvSpPr>
            <p:spPr>
              <a:xfrm>
                <a:off x="3837" y="3098"/>
                <a:ext cx="443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7" name="Line 49"/>
              <p:cNvSpPr/>
              <p:nvPr/>
            </p:nvSpPr>
            <p:spPr>
              <a:xfrm>
                <a:off x="4427" y="3098"/>
                <a:ext cx="295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8" name="Line 50"/>
              <p:cNvSpPr/>
              <p:nvPr/>
            </p:nvSpPr>
            <p:spPr>
              <a:xfrm flipV="1">
                <a:off x="3837" y="3253"/>
                <a:ext cx="369" cy="1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9" name="Line 51"/>
              <p:cNvSpPr/>
              <p:nvPr/>
            </p:nvSpPr>
            <p:spPr>
              <a:xfrm>
                <a:off x="4353" y="3253"/>
                <a:ext cx="221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00" name="Line 52"/>
              <p:cNvSpPr/>
              <p:nvPr/>
            </p:nvSpPr>
            <p:spPr>
              <a:xfrm flipV="1">
                <a:off x="4722" y="3253"/>
                <a:ext cx="147" cy="1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01" name="Line 53"/>
              <p:cNvSpPr/>
              <p:nvPr/>
            </p:nvSpPr>
            <p:spPr>
              <a:xfrm>
                <a:off x="4132" y="3357"/>
                <a:ext cx="221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02" name="Line 54"/>
              <p:cNvSpPr/>
              <p:nvPr/>
            </p:nvSpPr>
            <p:spPr>
              <a:xfrm flipV="1">
                <a:off x="4574" y="3357"/>
                <a:ext cx="295" cy="1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03" name="Line 55"/>
              <p:cNvSpPr/>
              <p:nvPr/>
            </p:nvSpPr>
            <p:spPr>
              <a:xfrm>
                <a:off x="3764" y="3513"/>
                <a:ext cx="147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04" name="Line 56"/>
              <p:cNvSpPr/>
              <p:nvPr/>
            </p:nvSpPr>
            <p:spPr>
              <a:xfrm>
                <a:off x="4280" y="3513"/>
                <a:ext cx="147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05" name="Line 57"/>
              <p:cNvSpPr/>
              <p:nvPr/>
            </p:nvSpPr>
            <p:spPr>
              <a:xfrm flipV="1">
                <a:off x="4574" y="3513"/>
                <a:ext cx="222" cy="9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06" name="Line 58"/>
              <p:cNvSpPr/>
              <p:nvPr/>
            </p:nvSpPr>
            <p:spPr>
              <a:xfrm>
                <a:off x="3764" y="3357"/>
                <a:ext cx="147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07" name="Line 59"/>
              <p:cNvSpPr/>
              <p:nvPr/>
            </p:nvSpPr>
            <p:spPr>
              <a:xfrm>
                <a:off x="4943" y="2683"/>
                <a:ext cx="0" cy="93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08" name="Line 60"/>
              <p:cNvSpPr/>
              <p:nvPr/>
            </p:nvSpPr>
            <p:spPr>
              <a:xfrm>
                <a:off x="3764" y="3616"/>
                <a:ext cx="1179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09" name="Line 61"/>
              <p:cNvSpPr/>
              <p:nvPr/>
            </p:nvSpPr>
            <p:spPr>
              <a:xfrm>
                <a:off x="3251" y="2794"/>
                <a:ext cx="52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0" name="Text Box 62"/>
              <p:cNvSpPr txBox="1"/>
              <p:nvPr/>
            </p:nvSpPr>
            <p:spPr>
              <a:xfrm>
                <a:off x="3154" y="2989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1" name="Text Box 63"/>
              <p:cNvSpPr txBox="1"/>
              <p:nvPr/>
            </p:nvSpPr>
            <p:spPr>
              <a:xfrm>
                <a:off x="5171" y="3316"/>
                <a:ext cx="21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2" name="Line 64"/>
              <p:cNvSpPr/>
              <p:nvPr/>
            </p:nvSpPr>
            <p:spPr>
              <a:xfrm>
                <a:off x="3815" y="2788"/>
                <a:ext cx="288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3" name="Line 65"/>
              <p:cNvSpPr/>
              <p:nvPr/>
            </p:nvSpPr>
            <p:spPr>
              <a:xfrm>
                <a:off x="4247" y="2788"/>
                <a:ext cx="144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4" name="Line 66"/>
              <p:cNvSpPr/>
              <p:nvPr/>
            </p:nvSpPr>
            <p:spPr>
              <a:xfrm>
                <a:off x="4679" y="2788"/>
                <a:ext cx="144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5" name="Rectangle 67"/>
              <p:cNvSpPr/>
              <p:nvPr/>
            </p:nvSpPr>
            <p:spPr>
              <a:xfrm>
                <a:off x="3143" y="2107"/>
                <a:ext cx="2304" cy="1776"/>
              </a:xfrm>
              <a:prstGeom prst="rect">
                <a:avLst/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50216" name="Line 68"/>
              <p:cNvSpPr/>
              <p:nvPr/>
            </p:nvSpPr>
            <p:spPr>
              <a:xfrm>
                <a:off x="3411" y="2788"/>
                <a:ext cx="0" cy="8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50217" name="Line 69"/>
              <p:cNvSpPr/>
              <p:nvPr/>
            </p:nvSpPr>
            <p:spPr>
              <a:xfrm>
                <a:off x="4142" y="2885"/>
                <a:ext cx="221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8" name="Line 70"/>
              <p:cNvSpPr/>
              <p:nvPr/>
            </p:nvSpPr>
            <p:spPr>
              <a:xfrm flipV="1">
                <a:off x="4584" y="2885"/>
                <a:ext cx="295" cy="1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9" name="Line 71"/>
              <p:cNvSpPr/>
              <p:nvPr/>
            </p:nvSpPr>
            <p:spPr>
              <a:xfrm>
                <a:off x="3774" y="2885"/>
                <a:ext cx="147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0182" name="Line 72"/>
            <p:cNvSpPr/>
            <p:nvPr/>
          </p:nvSpPr>
          <p:spPr>
            <a:xfrm>
              <a:off x="3764" y="3621"/>
              <a:ext cx="0" cy="1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3" name="Line 73"/>
            <p:cNvSpPr/>
            <p:nvPr/>
          </p:nvSpPr>
          <p:spPr>
            <a:xfrm>
              <a:off x="4940" y="3620"/>
              <a:ext cx="0" cy="1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4" name="Line 74"/>
            <p:cNvSpPr/>
            <p:nvPr/>
          </p:nvSpPr>
          <p:spPr>
            <a:xfrm>
              <a:off x="4584" y="3755"/>
              <a:ext cx="3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185" name="Line 75"/>
            <p:cNvSpPr/>
            <p:nvPr/>
          </p:nvSpPr>
          <p:spPr>
            <a:xfrm flipH="1">
              <a:off x="3760" y="3757"/>
              <a:ext cx="3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0186" name="Text Box 76"/>
            <p:cNvSpPr txBox="1"/>
            <p:nvPr/>
          </p:nvSpPr>
          <p:spPr>
            <a:xfrm>
              <a:off x="4219" y="3611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L</a:t>
              </a:r>
              <a:endParaRPr lang="en-US" altLang="zh-CN" sz="2400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50" name="Group 2"/>
          <p:cNvGrpSpPr/>
          <p:nvPr/>
        </p:nvGrpSpPr>
        <p:grpSpPr>
          <a:xfrm>
            <a:off x="611188" y="1160463"/>
            <a:ext cx="8064500" cy="1260475"/>
            <a:chOff x="385" y="504"/>
            <a:chExt cx="5080" cy="794"/>
          </a:xfrm>
        </p:grpSpPr>
        <p:sp>
          <p:nvSpPr>
            <p:cNvPr id="6232" name="Text Box 3"/>
            <p:cNvSpPr txBox="1"/>
            <p:nvPr/>
          </p:nvSpPr>
          <p:spPr>
            <a:xfrm>
              <a:off x="385" y="504"/>
              <a:ext cx="5080" cy="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解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设水深</a:t>
              </a:r>
              <a:r>
                <a: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h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，坝长</a:t>
              </a:r>
              <a:r>
                <a:rPr lang="en-US" altLang="zh-CN" sz="32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L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，在坝面上取面积元               ，作用在此面积元上的力</a:t>
              </a:r>
              <a:endPara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9" name="Object 4"/>
            <p:cNvGraphicFramePr>
              <a:graphicFrameLocks noChangeAspect="1"/>
            </p:cNvGraphicFramePr>
            <p:nvPr/>
          </p:nvGraphicFramePr>
          <p:xfrm>
            <a:off x="697" y="962"/>
            <a:ext cx="98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609600" imgH="203200" progId="Equation.3">
                    <p:embed/>
                  </p:oleObj>
                </mc:Choice>
                <mc:Fallback>
                  <p:oleObj name="" r:id="rId1" imgW="609600" imgH="203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97" y="962"/>
                          <a:ext cx="98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771775" y="2551113"/>
          <a:ext cx="34369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129665" imgH="203200" progId="Equation.3">
                  <p:embed/>
                </p:oleObj>
              </mc:Choice>
              <mc:Fallback>
                <p:oleObj name="" r:id="rId3" imgW="1129665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2551113"/>
                        <a:ext cx="3436938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6"/>
          <p:cNvSpPr txBox="1"/>
          <p:nvPr/>
        </p:nvSpPr>
        <p:spPr>
          <a:xfrm>
            <a:off x="5830888" y="3360738"/>
            <a:ext cx="3413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y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2" name="Text Box 7"/>
          <p:cNvSpPr txBox="1"/>
          <p:nvPr/>
        </p:nvSpPr>
        <p:spPr>
          <a:xfrm>
            <a:off x="5410200" y="5646738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O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3" name="Line 8"/>
          <p:cNvSpPr/>
          <p:nvPr/>
        </p:nvSpPr>
        <p:spPr>
          <a:xfrm>
            <a:off x="5786438" y="3751263"/>
            <a:ext cx="0" cy="19764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sm" len="lg"/>
            <a:tailEnd type="none" w="sm" len="lg"/>
          </a:ln>
        </p:spPr>
      </p:sp>
      <p:sp>
        <p:nvSpPr>
          <p:cNvPr id="6154" name="Line 9"/>
          <p:cNvSpPr/>
          <p:nvPr/>
        </p:nvSpPr>
        <p:spPr>
          <a:xfrm flipV="1">
            <a:off x="4972050" y="5734050"/>
            <a:ext cx="3352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6155" name="Line 10"/>
          <p:cNvSpPr/>
          <p:nvPr/>
        </p:nvSpPr>
        <p:spPr>
          <a:xfrm>
            <a:off x="5786438" y="4260850"/>
            <a:ext cx="0" cy="14811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6" name="Line 11"/>
          <p:cNvSpPr/>
          <p:nvPr/>
        </p:nvSpPr>
        <p:spPr>
          <a:xfrm>
            <a:off x="5810250" y="4427538"/>
            <a:ext cx="1847850" cy="9525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7" name="Line 12"/>
          <p:cNvSpPr/>
          <p:nvPr/>
        </p:nvSpPr>
        <p:spPr>
          <a:xfrm flipV="1">
            <a:off x="5786438" y="4754563"/>
            <a:ext cx="115887" cy="15875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8" name="Line 13"/>
          <p:cNvSpPr/>
          <p:nvPr/>
        </p:nvSpPr>
        <p:spPr>
          <a:xfrm>
            <a:off x="6253163" y="4754563"/>
            <a:ext cx="3524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9" name="Line 14"/>
          <p:cNvSpPr/>
          <p:nvPr/>
        </p:nvSpPr>
        <p:spPr>
          <a:xfrm>
            <a:off x="7072313" y="4754563"/>
            <a:ext cx="3524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0" name="Line 15"/>
          <p:cNvSpPr/>
          <p:nvPr/>
        </p:nvSpPr>
        <p:spPr>
          <a:xfrm>
            <a:off x="5902325" y="4919663"/>
            <a:ext cx="703263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1" name="Line 16"/>
          <p:cNvSpPr/>
          <p:nvPr/>
        </p:nvSpPr>
        <p:spPr>
          <a:xfrm>
            <a:off x="6838950" y="4919663"/>
            <a:ext cx="468313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2" name="Line 17"/>
          <p:cNvSpPr/>
          <p:nvPr/>
        </p:nvSpPr>
        <p:spPr>
          <a:xfrm flipV="1">
            <a:off x="5902325" y="5165725"/>
            <a:ext cx="585788" cy="15875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3" name="Line 18"/>
          <p:cNvSpPr/>
          <p:nvPr/>
        </p:nvSpPr>
        <p:spPr>
          <a:xfrm>
            <a:off x="6721475" y="5165725"/>
            <a:ext cx="350838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4" name="Line 19"/>
          <p:cNvSpPr/>
          <p:nvPr/>
        </p:nvSpPr>
        <p:spPr>
          <a:xfrm flipV="1">
            <a:off x="7307263" y="5165725"/>
            <a:ext cx="233362" cy="15875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5" name="Line 20"/>
          <p:cNvSpPr/>
          <p:nvPr/>
        </p:nvSpPr>
        <p:spPr>
          <a:xfrm>
            <a:off x="6370638" y="5330825"/>
            <a:ext cx="350837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6" name="Line 21"/>
          <p:cNvSpPr/>
          <p:nvPr/>
        </p:nvSpPr>
        <p:spPr>
          <a:xfrm flipV="1">
            <a:off x="7072313" y="5330825"/>
            <a:ext cx="468312" cy="15875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7" name="Line 22"/>
          <p:cNvSpPr/>
          <p:nvPr/>
        </p:nvSpPr>
        <p:spPr>
          <a:xfrm>
            <a:off x="5786438" y="5578475"/>
            <a:ext cx="233362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8" name="Line 23"/>
          <p:cNvSpPr/>
          <p:nvPr/>
        </p:nvSpPr>
        <p:spPr>
          <a:xfrm>
            <a:off x="6605588" y="5578475"/>
            <a:ext cx="233362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9" name="Line 24"/>
          <p:cNvSpPr/>
          <p:nvPr/>
        </p:nvSpPr>
        <p:spPr>
          <a:xfrm flipV="1">
            <a:off x="7072313" y="5578475"/>
            <a:ext cx="352425" cy="14288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0" name="Line 25"/>
          <p:cNvSpPr/>
          <p:nvPr/>
        </p:nvSpPr>
        <p:spPr>
          <a:xfrm>
            <a:off x="5786438" y="5330825"/>
            <a:ext cx="233362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1" name="Line 26"/>
          <p:cNvSpPr/>
          <p:nvPr/>
        </p:nvSpPr>
        <p:spPr>
          <a:xfrm>
            <a:off x="7658100" y="4260850"/>
            <a:ext cx="0" cy="14811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2" name="Line 27"/>
          <p:cNvSpPr/>
          <p:nvPr/>
        </p:nvSpPr>
        <p:spPr>
          <a:xfrm>
            <a:off x="5786438" y="5741988"/>
            <a:ext cx="18716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3" name="Line 28"/>
          <p:cNvSpPr/>
          <p:nvPr/>
        </p:nvSpPr>
        <p:spPr>
          <a:xfrm>
            <a:off x="4972050" y="4437063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4" name="Text Box 29"/>
          <p:cNvSpPr txBox="1"/>
          <p:nvPr/>
        </p:nvSpPr>
        <p:spPr>
          <a:xfrm>
            <a:off x="4818063" y="47466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h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75" name="Text Box 30"/>
          <p:cNvSpPr txBox="1"/>
          <p:nvPr/>
        </p:nvSpPr>
        <p:spPr>
          <a:xfrm>
            <a:off x="8020050" y="5265738"/>
            <a:ext cx="3413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x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76" name="Line 31"/>
          <p:cNvSpPr/>
          <p:nvPr/>
        </p:nvSpPr>
        <p:spPr>
          <a:xfrm>
            <a:off x="5867400" y="4427538"/>
            <a:ext cx="4572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7" name="Line 32"/>
          <p:cNvSpPr/>
          <p:nvPr/>
        </p:nvSpPr>
        <p:spPr>
          <a:xfrm>
            <a:off x="6553200" y="4427538"/>
            <a:ext cx="2286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8" name="Line 33"/>
          <p:cNvSpPr/>
          <p:nvPr/>
        </p:nvSpPr>
        <p:spPr>
          <a:xfrm>
            <a:off x="7239000" y="4427538"/>
            <a:ext cx="2286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79" name="Rectangle 34"/>
          <p:cNvSpPr/>
          <p:nvPr/>
        </p:nvSpPr>
        <p:spPr>
          <a:xfrm>
            <a:off x="4800600" y="3346450"/>
            <a:ext cx="3657600" cy="28194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6180" name="Line 35"/>
          <p:cNvSpPr/>
          <p:nvPr/>
        </p:nvSpPr>
        <p:spPr>
          <a:xfrm>
            <a:off x="5226050" y="4427538"/>
            <a:ext cx="0" cy="13144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</p:sp>
      <p:sp>
        <p:nvSpPr>
          <p:cNvPr id="6181" name="Line 36"/>
          <p:cNvSpPr/>
          <p:nvPr/>
        </p:nvSpPr>
        <p:spPr>
          <a:xfrm>
            <a:off x="6386513" y="4581525"/>
            <a:ext cx="350837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82" name="Line 37"/>
          <p:cNvSpPr/>
          <p:nvPr/>
        </p:nvSpPr>
        <p:spPr>
          <a:xfrm flipV="1">
            <a:off x="7088188" y="4581525"/>
            <a:ext cx="468312" cy="15875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83" name="Line 38"/>
          <p:cNvSpPr/>
          <p:nvPr/>
        </p:nvSpPr>
        <p:spPr>
          <a:xfrm>
            <a:off x="5802313" y="4581525"/>
            <a:ext cx="233362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84" name="Line 39"/>
          <p:cNvSpPr/>
          <p:nvPr/>
        </p:nvSpPr>
        <p:spPr>
          <a:xfrm>
            <a:off x="5437188" y="4854575"/>
            <a:ext cx="381000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85" name="Freeform 40"/>
          <p:cNvSpPr/>
          <p:nvPr/>
        </p:nvSpPr>
        <p:spPr>
          <a:xfrm>
            <a:off x="5580063" y="4846638"/>
            <a:ext cx="6350" cy="887412"/>
          </a:xfrm>
          <a:custGeom>
            <a:avLst/>
            <a:gdLst>
              <a:gd name="txL" fmla="*/ 0 w 4"/>
              <a:gd name="txT" fmla="*/ 0 h 559"/>
              <a:gd name="txR" fmla="*/ 4 w 4"/>
              <a:gd name="txB" fmla="*/ 559 h 559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rect l="txL" t="txT" r="txR" b="txB"/>
            <a:pathLst>
              <a:path w="4" h="559">
                <a:moveTo>
                  <a:pt x="0" y="0"/>
                </a:moveTo>
                <a:lnTo>
                  <a:pt x="4" y="559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sm" len="lg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6186" name="Text Box 41"/>
          <p:cNvSpPr txBox="1"/>
          <p:nvPr/>
        </p:nvSpPr>
        <p:spPr>
          <a:xfrm>
            <a:off x="5248275" y="4910138"/>
            <a:ext cx="3413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y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87" name="Rectangle 42" descr="深色上对角线"/>
          <p:cNvSpPr/>
          <p:nvPr/>
        </p:nvSpPr>
        <p:spPr>
          <a:xfrm>
            <a:off x="5813425" y="4716463"/>
            <a:ext cx="1828800" cy="1524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6188" name="AutoShape 43"/>
          <p:cNvSpPr/>
          <p:nvPr/>
        </p:nvSpPr>
        <p:spPr>
          <a:xfrm>
            <a:off x="6865938" y="3903663"/>
            <a:ext cx="609600" cy="381000"/>
          </a:xfrm>
          <a:prstGeom prst="wedgeRectCallout">
            <a:avLst>
              <a:gd name="adj1" fmla="val -67190"/>
              <a:gd name="adj2" fmla="val 1941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sz="24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7" name="Object 44"/>
          <p:cNvGraphicFramePr>
            <a:graphicFrameLocks noChangeAspect="1"/>
          </p:cNvGraphicFramePr>
          <p:nvPr/>
        </p:nvGraphicFramePr>
        <p:xfrm>
          <a:off x="6942138" y="3916363"/>
          <a:ext cx="457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215900" imgH="177800" progId="Equation.3">
                  <p:embed/>
                </p:oleObj>
              </mc:Choice>
              <mc:Fallback>
                <p:oleObj name="" r:id="rId5" imgW="215900" imgH="1778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2138" y="3916363"/>
                        <a:ext cx="4572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9" name="Line 45"/>
          <p:cNvSpPr/>
          <p:nvPr/>
        </p:nvSpPr>
        <p:spPr>
          <a:xfrm>
            <a:off x="7856538" y="4414838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6190" name="Line 46"/>
          <p:cNvSpPr/>
          <p:nvPr/>
        </p:nvSpPr>
        <p:spPr>
          <a:xfrm flipV="1">
            <a:off x="7856538" y="4872038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graphicFrame>
        <p:nvGraphicFramePr>
          <p:cNvPr id="6148" name="Object 47"/>
          <p:cNvGraphicFramePr>
            <a:graphicFrameLocks noChangeAspect="1"/>
          </p:cNvGraphicFramePr>
          <p:nvPr/>
        </p:nvGraphicFramePr>
        <p:xfrm>
          <a:off x="7856538" y="4567238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190500" imgH="203200" progId="Equation.3">
                  <p:embed/>
                </p:oleObj>
              </mc:Choice>
              <mc:Fallback>
                <p:oleObj name="" r:id="rId7" imgW="190500" imgH="203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56538" y="4567238"/>
                        <a:ext cx="381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1" name="Line 48"/>
          <p:cNvSpPr/>
          <p:nvPr/>
        </p:nvSpPr>
        <p:spPr>
          <a:xfrm>
            <a:off x="7627938" y="4719638"/>
            <a:ext cx="304800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92" name="Line 49"/>
          <p:cNvSpPr/>
          <p:nvPr/>
        </p:nvSpPr>
        <p:spPr>
          <a:xfrm>
            <a:off x="7627938" y="4872038"/>
            <a:ext cx="304800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193" name="Group 50"/>
          <p:cNvGrpSpPr/>
          <p:nvPr/>
        </p:nvGrpSpPr>
        <p:grpSpPr>
          <a:xfrm>
            <a:off x="700088" y="3222625"/>
            <a:ext cx="3657600" cy="2938463"/>
            <a:chOff x="441" y="2030"/>
            <a:chExt cx="2304" cy="1851"/>
          </a:xfrm>
        </p:grpSpPr>
        <p:sp>
          <p:nvSpPr>
            <p:cNvPr id="6199" name="Rectangle 51"/>
            <p:cNvSpPr/>
            <p:nvPr/>
          </p:nvSpPr>
          <p:spPr>
            <a:xfrm>
              <a:off x="441" y="2105"/>
              <a:ext cx="2304" cy="177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6200" name="Line 52"/>
            <p:cNvSpPr/>
            <p:nvPr/>
          </p:nvSpPr>
          <p:spPr>
            <a:xfrm flipV="1">
              <a:off x="1497" y="2866"/>
              <a:ext cx="720" cy="7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6201" name="Freeform 53"/>
            <p:cNvSpPr/>
            <p:nvPr/>
          </p:nvSpPr>
          <p:spPr>
            <a:xfrm>
              <a:off x="1497" y="2722"/>
              <a:ext cx="875" cy="877"/>
            </a:xfrm>
            <a:custGeom>
              <a:avLst/>
              <a:gdLst>
                <a:gd name="txL" fmla="*/ 0 w 875"/>
                <a:gd name="txT" fmla="*/ 0 h 877"/>
                <a:gd name="txR" fmla="*/ 875 w 875"/>
                <a:gd name="txB" fmla="*/ 877 h 877"/>
              </a:gdLst>
              <a:ahLst/>
              <a:cxnLst>
                <a:cxn ang="0">
                  <a:pos x="0" y="864"/>
                </a:cxn>
                <a:cxn ang="0">
                  <a:pos x="875" y="864"/>
                </a:cxn>
                <a:cxn ang="0">
                  <a:pos x="576" y="672"/>
                </a:cxn>
                <a:cxn ang="0">
                  <a:pos x="420" y="534"/>
                </a:cxn>
                <a:cxn ang="0">
                  <a:pos x="336" y="336"/>
                </a:cxn>
                <a:cxn ang="0">
                  <a:pos x="288" y="0"/>
                </a:cxn>
                <a:cxn ang="0">
                  <a:pos x="0" y="0"/>
                </a:cxn>
                <a:cxn ang="0">
                  <a:pos x="0" y="864"/>
                </a:cxn>
              </a:cxnLst>
              <a:rect l="txL" t="txT" r="txR" b="txB"/>
              <a:pathLst>
                <a:path w="875" h="877">
                  <a:moveTo>
                    <a:pt x="0" y="864"/>
                  </a:moveTo>
                  <a:cubicBezTo>
                    <a:pt x="292" y="877"/>
                    <a:pt x="582" y="864"/>
                    <a:pt x="875" y="864"/>
                  </a:cubicBezTo>
                  <a:lnTo>
                    <a:pt x="576" y="672"/>
                  </a:lnTo>
                  <a:lnTo>
                    <a:pt x="420" y="534"/>
                  </a:lnTo>
                  <a:lnTo>
                    <a:pt x="336" y="336"/>
                  </a:lnTo>
                  <a:lnTo>
                    <a:pt x="288" y="0"/>
                  </a:lnTo>
                  <a:lnTo>
                    <a:pt x="0" y="0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2" name="Line 54"/>
            <p:cNvSpPr/>
            <p:nvPr/>
          </p:nvSpPr>
          <p:spPr>
            <a:xfrm flipV="1">
              <a:off x="729" y="3577"/>
              <a:ext cx="1872" cy="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3" name="Text Box 55"/>
            <p:cNvSpPr txBox="1"/>
            <p:nvPr/>
          </p:nvSpPr>
          <p:spPr>
            <a:xfrm>
              <a:off x="2313" y="3547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4" name="Text Box 56"/>
            <p:cNvSpPr txBox="1"/>
            <p:nvPr/>
          </p:nvSpPr>
          <p:spPr>
            <a:xfrm>
              <a:off x="1522" y="2030"/>
              <a:ext cx="24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6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36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05" name="Line 57"/>
            <p:cNvSpPr/>
            <p:nvPr/>
          </p:nvSpPr>
          <p:spPr>
            <a:xfrm>
              <a:off x="1497" y="2434"/>
              <a:ext cx="0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6" name="Line 58"/>
            <p:cNvSpPr/>
            <p:nvPr/>
          </p:nvSpPr>
          <p:spPr>
            <a:xfrm>
              <a:off x="1497" y="2722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7" name="Line 59"/>
            <p:cNvSpPr/>
            <p:nvPr/>
          </p:nvSpPr>
          <p:spPr>
            <a:xfrm flipV="1">
              <a:off x="1497" y="2242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6208" name="Freeform 60"/>
            <p:cNvSpPr/>
            <p:nvPr/>
          </p:nvSpPr>
          <p:spPr>
            <a:xfrm>
              <a:off x="779" y="2786"/>
              <a:ext cx="718" cy="1"/>
            </a:xfrm>
            <a:custGeom>
              <a:avLst/>
              <a:gdLst>
                <a:gd name="txL" fmla="*/ 0 w 718"/>
                <a:gd name="txT" fmla="*/ 0 h 1"/>
                <a:gd name="txR" fmla="*/ 718 w 718"/>
                <a:gd name="txB" fmla="*/ 1 h 1"/>
              </a:gdLst>
              <a:ahLst/>
              <a:cxnLst>
                <a:cxn ang="0">
                  <a:pos x="0" y="1"/>
                </a:cxn>
                <a:cxn ang="0">
                  <a:pos x="718" y="0"/>
                </a:cxn>
              </a:cxnLst>
              <a:rect l="txL" t="txT" r="txR" b="txB"/>
              <a:pathLst>
                <a:path w="718" h="1">
                  <a:moveTo>
                    <a:pt x="0" y="1"/>
                  </a:moveTo>
                  <a:lnTo>
                    <a:pt x="718" y="0"/>
                  </a:lnTo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09" name="Freeform 61"/>
            <p:cNvSpPr/>
            <p:nvPr/>
          </p:nvSpPr>
          <p:spPr>
            <a:xfrm>
              <a:off x="752" y="3012"/>
              <a:ext cx="128" cy="1"/>
            </a:xfrm>
            <a:custGeom>
              <a:avLst/>
              <a:gdLst>
                <a:gd name="txL" fmla="*/ 0 w 128"/>
                <a:gd name="txT" fmla="*/ 0 h 1"/>
                <a:gd name="txR" fmla="*/ 128 w 128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128" y="0"/>
                </a:cxn>
              </a:cxnLst>
              <a:rect l="txL" t="txT" r="txR" b="txB"/>
              <a:pathLst>
                <a:path w="128" h="1">
                  <a:moveTo>
                    <a:pt x="0" y="0"/>
                  </a:moveTo>
                  <a:lnTo>
                    <a:pt x="128" y="0"/>
                  </a:lnTo>
                </a:path>
              </a:pathLst>
            </a:custGeom>
            <a:noFill/>
            <a:ln w="952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0" name="Line 62"/>
            <p:cNvSpPr/>
            <p:nvPr/>
          </p:nvSpPr>
          <p:spPr>
            <a:xfrm>
              <a:off x="921" y="3010"/>
              <a:ext cx="14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1" name="Line 63"/>
            <p:cNvSpPr/>
            <p:nvPr/>
          </p:nvSpPr>
          <p:spPr>
            <a:xfrm>
              <a:off x="1257" y="3010"/>
              <a:ext cx="14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2" name="Line 64"/>
            <p:cNvSpPr/>
            <p:nvPr/>
          </p:nvSpPr>
          <p:spPr>
            <a:xfrm>
              <a:off x="777" y="3106"/>
              <a:ext cx="288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3" name="Line 65"/>
            <p:cNvSpPr/>
            <p:nvPr/>
          </p:nvSpPr>
          <p:spPr>
            <a:xfrm>
              <a:off x="1161" y="3106"/>
              <a:ext cx="192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4" name="Line 66"/>
            <p:cNvSpPr/>
            <p:nvPr/>
          </p:nvSpPr>
          <p:spPr>
            <a:xfrm flipV="1">
              <a:off x="777" y="3250"/>
              <a:ext cx="240" cy="9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5" name="Line 67"/>
            <p:cNvSpPr/>
            <p:nvPr/>
          </p:nvSpPr>
          <p:spPr>
            <a:xfrm>
              <a:off x="1113" y="3250"/>
              <a:ext cx="14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6" name="Line 68"/>
            <p:cNvSpPr/>
            <p:nvPr/>
          </p:nvSpPr>
          <p:spPr>
            <a:xfrm flipV="1">
              <a:off x="1353" y="3250"/>
              <a:ext cx="96" cy="9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7" name="Line 69"/>
            <p:cNvSpPr/>
            <p:nvPr/>
          </p:nvSpPr>
          <p:spPr>
            <a:xfrm>
              <a:off x="969" y="3375"/>
              <a:ext cx="14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18" name="Freeform 70"/>
            <p:cNvSpPr/>
            <p:nvPr/>
          </p:nvSpPr>
          <p:spPr>
            <a:xfrm>
              <a:off x="1257" y="3372"/>
              <a:ext cx="171" cy="4"/>
            </a:xfrm>
            <a:custGeom>
              <a:avLst/>
              <a:gdLst>
                <a:gd name="txL" fmla="*/ 0 w 171"/>
                <a:gd name="txT" fmla="*/ 0 h 4"/>
                <a:gd name="txR" fmla="*/ 171 w 171"/>
                <a:gd name="txB" fmla="*/ 4 h 4"/>
              </a:gdLst>
              <a:ahLst/>
              <a:cxnLst>
                <a:cxn ang="0">
                  <a:pos x="0" y="4"/>
                </a:cxn>
                <a:cxn ang="0">
                  <a:pos x="171" y="0"/>
                </a:cxn>
              </a:cxnLst>
              <a:rect l="txL" t="txT" r="txR" b="txB"/>
              <a:pathLst>
                <a:path w="171" h="4">
                  <a:moveTo>
                    <a:pt x="0" y="4"/>
                  </a:moveTo>
                  <a:lnTo>
                    <a:pt x="171" y="0"/>
                  </a:lnTo>
                </a:path>
              </a:pathLst>
            </a:custGeom>
            <a:noFill/>
            <a:ln w="952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9" name="Line 71"/>
            <p:cNvSpPr/>
            <p:nvPr/>
          </p:nvSpPr>
          <p:spPr>
            <a:xfrm>
              <a:off x="729" y="3490"/>
              <a:ext cx="96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0" name="Line 72"/>
            <p:cNvSpPr/>
            <p:nvPr/>
          </p:nvSpPr>
          <p:spPr>
            <a:xfrm>
              <a:off x="1065" y="3490"/>
              <a:ext cx="96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1" name="Line 73"/>
            <p:cNvSpPr/>
            <p:nvPr/>
          </p:nvSpPr>
          <p:spPr>
            <a:xfrm flipV="1">
              <a:off x="1257" y="3490"/>
              <a:ext cx="144" cy="9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2" name="Text Box 74"/>
            <p:cNvSpPr txBox="1"/>
            <p:nvPr/>
          </p:nvSpPr>
          <p:spPr>
            <a:xfrm>
              <a:off x="1305" y="3547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23" name="Text Box 75"/>
            <p:cNvSpPr txBox="1"/>
            <p:nvPr/>
          </p:nvSpPr>
          <p:spPr>
            <a:xfrm>
              <a:off x="2199" y="2530"/>
              <a:ext cx="25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4000" i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4000" i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24" name="Freeform 76"/>
            <p:cNvSpPr/>
            <p:nvPr/>
          </p:nvSpPr>
          <p:spPr>
            <a:xfrm>
              <a:off x="1785" y="2722"/>
              <a:ext cx="624" cy="864"/>
            </a:xfrm>
            <a:custGeom>
              <a:avLst/>
              <a:gdLst>
                <a:gd name="txL" fmla="*/ 0 w 624"/>
                <a:gd name="txT" fmla="*/ 0 h 864"/>
                <a:gd name="txR" fmla="*/ 624 w 624"/>
                <a:gd name="txB" fmla="*/ 864 h 864"/>
              </a:gdLst>
              <a:ahLst/>
              <a:cxnLst>
                <a:cxn ang="0">
                  <a:pos x="0" y="0"/>
                </a:cxn>
                <a:cxn ang="0">
                  <a:pos x="144" y="528"/>
                </a:cxn>
                <a:cxn ang="0">
                  <a:pos x="624" y="864"/>
                </a:cxn>
              </a:cxnLst>
              <a:rect l="txL" t="txT" r="txR" b="txB"/>
              <a:pathLst>
                <a:path w="624" h="864">
                  <a:moveTo>
                    <a:pt x="0" y="0"/>
                  </a:moveTo>
                  <a:cubicBezTo>
                    <a:pt x="20" y="192"/>
                    <a:pt x="40" y="384"/>
                    <a:pt x="144" y="528"/>
                  </a:cubicBezTo>
                  <a:cubicBezTo>
                    <a:pt x="248" y="672"/>
                    <a:pt x="436" y="768"/>
                    <a:pt x="624" y="864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25" name="Line 77"/>
            <p:cNvSpPr/>
            <p:nvPr/>
          </p:nvSpPr>
          <p:spPr>
            <a:xfrm flipV="1">
              <a:off x="1785" y="2386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6" name="Line 78"/>
            <p:cNvSpPr/>
            <p:nvPr/>
          </p:nvSpPr>
          <p:spPr>
            <a:xfrm flipV="1">
              <a:off x="1497" y="2386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7" name="Line 79"/>
            <p:cNvSpPr/>
            <p:nvPr/>
          </p:nvSpPr>
          <p:spPr>
            <a:xfrm>
              <a:off x="729" y="3375"/>
              <a:ext cx="96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8" name="Line 80"/>
            <p:cNvSpPr/>
            <p:nvPr/>
          </p:nvSpPr>
          <p:spPr>
            <a:xfrm>
              <a:off x="1497" y="2722"/>
              <a:ext cx="0" cy="8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29" name="Freeform 81"/>
            <p:cNvSpPr/>
            <p:nvPr/>
          </p:nvSpPr>
          <p:spPr>
            <a:xfrm>
              <a:off x="779" y="2877"/>
              <a:ext cx="265" cy="2"/>
            </a:xfrm>
            <a:custGeom>
              <a:avLst/>
              <a:gdLst>
                <a:gd name="txL" fmla="*/ 0 w 265"/>
                <a:gd name="txT" fmla="*/ 0 h 2"/>
                <a:gd name="txR" fmla="*/ 265 w 265"/>
                <a:gd name="txB" fmla="*/ 2 h 2"/>
              </a:gdLst>
              <a:ahLst/>
              <a:cxnLst>
                <a:cxn ang="0">
                  <a:pos x="0" y="2"/>
                </a:cxn>
                <a:cxn ang="0">
                  <a:pos x="265" y="0"/>
                </a:cxn>
              </a:cxnLst>
              <a:rect l="txL" t="txT" r="txR" b="txB"/>
              <a:pathLst>
                <a:path w="265" h="2">
                  <a:moveTo>
                    <a:pt x="0" y="2"/>
                  </a:moveTo>
                  <a:lnTo>
                    <a:pt x="265" y="0"/>
                  </a:lnTo>
                </a:path>
              </a:pathLst>
            </a:custGeom>
            <a:noFill/>
            <a:ln w="952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30" name="Line 82"/>
            <p:cNvSpPr/>
            <p:nvPr/>
          </p:nvSpPr>
          <p:spPr>
            <a:xfrm>
              <a:off x="1140" y="2876"/>
              <a:ext cx="144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31" name="Line 83"/>
            <p:cNvSpPr/>
            <p:nvPr/>
          </p:nvSpPr>
          <p:spPr>
            <a:xfrm flipV="1">
              <a:off x="1380" y="2876"/>
              <a:ext cx="96" cy="9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194" name="Line 84"/>
          <p:cNvSpPr/>
          <p:nvPr/>
        </p:nvSpPr>
        <p:spPr>
          <a:xfrm>
            <a:off x="5786438" y="5734050"/>
            <a:ext cx="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95" name="Line 85"/>
          <p:cNvSpPr/>
          <p:nvPr/>
        </p:nvSpPr>
        <p:spPr>
          <a:xfrm>
            <a:off x="7653338" y="5732463"/>
            <a:ext cx="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96" name="Line 86"/>
          <p:cNvSpPr/>
          <p:nvPr/>
        </p:nvSpPr>
        <p:spPr>
          <a:xfrm>
            <a:off x="7088188" y="5946775"/>
            <a:ext cx="565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6197" name="Line 87"/>
          <p:cNvSpPr/>
          <p:nvPr/>
        </p:nvSpPr>
        <p:spPr>
          <a:xfrm flipH="1">
            <a:off x="5780088" y="5949950"/>
            <a:ext cx="565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6198" name="Text Box 88"/>
          <p:cNvSpPr txBox="1"/>
          <p:nvPr/>
        </p:nvSpPr>
        <p:spPr>
          <a:xfrm>
            <a:off x="6508750" y="5718175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157663" y="1150938"/>
          <a:ext cx="35877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181100" imgH="228600" progId="Equation.3">
                  <p:embed/>
                </p:oleObj>
              </mc:Choice>
              <mc:Fallback>
                <p:oleObj name="" r:id="rId1" imgW="1181100" imgH="228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57663" y="1150938"/>
                        <a:ext cx="3587750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8" name="Group 3"/>
          <p:cNvGrpSpPr/>
          <p:nvPr/>
        </p:nvGrpSpPr>
        <p:grpSpPr>
          <a:xfrm>
            <a:off x="593725" y="1122363"/>
            <a:ext cx="4338638" cy="685800"/>
            <a:chOff x="192" y="1298"/>
            <a:chExt cx="2733" cy="432"/>
          </a:xfrm>
        </p:grpSpPr>
        <p:sp>
          <p:nvSpPr>
            <p:cNvPr id="7228" name="Text Box 4"/>
            <p:cNvSpPr txBox="1"/>
            <p:nvPr/>
          </p:nvSpPr>
          <p:spPr>
            <a:xfrm>
              <a:off x="192" y="1350"/>
              <a:ext cx="273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令大气压为      ，则                                    </a:t>
              </a:r>
              <a:endPara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7" name="Object 5"/>
            <p:cNvGraphicFramePr>
              <a:graphicFrameLocks noChangeAspect="1"/>
            </p:cNvGraphicFramePr>
            <p:nvPr/>
          </p:nvGraphicFramePr>
          <p:xfrm>
            <a:off x="1519" y="1298"/>
            <a:ext cx="36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190500" imgH="228600" progId="Equation.3">
                    <p:embed/>
                  </p:oleObj>
                </mc:Choice>
                <mc:Fallback>
                  <p:oleObj name="" r:id="rId3" imgW="190500" imgH="2286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19" y="1298"/>
                          <a:ext cx="360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652463" y="1941513"/>
          <a:ext cx="5359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2006600" imgH="228600" progId="Equation.3">
                  <p:embed/>
                </p:oleObj>
              </mc:Choice>
              <mc:Fallback>
                <p:oleObj name="" r:id="rId5" imgW="2006600" imgH="228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463" y="1941513"/>
                        <a:ext cx="53594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720725" y="2562225"/>
          <a:ext cx="529113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1663700" imgH="330200" progId="Equation.3">
                  <p:embed/>
                </p:oleObj>
              </mc:Choice>
              <mc:Fallback>
                <p:oleObj name="" r:id="rId7" imgW="1663700" imgH="330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0725" y="2562225"/>
                        <a:ext cx="5291138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714375" y="4724400"/>
            <a:ext cx="3748088" cy="1331913"/>
            <a:chOff x="450" y="2999"/>
            <a:chExt cx="2361" cy="839"/>
          </a:xfrm>
        </p:grpSpPr>
        <p:sp>
          <p:nvSpPr>
            <p:cNvPr id="7227" name="Text Box 9"/>
            <p:cNvSpPr txBox="1"/>
            <p:nvPr/>
          </p:nvSpPr>
          <p:spPr>
            <a:xfrm>
              <a:off x="450" y="2999"/>
              <a:ext cx="175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代入数据，得</a:t>
              </a:r>
              <a:endPara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6" name="Object 10"/>
            <p:cNvGraphicFramePr>
              <a:graphicFrameLocks noChangeAspect="1"/>
            </p:cNvGraphicFramePr>
            <p:nvPr/>
          </p:nvGraphicFramePr>
          <p:xfrm>
            <a:off x="748" y="3401"/>
            <a:ext cx="2063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9" imgW="1079500" imgH="228600" progId="Equation.3">
                    <p:embed/>
                  </p:oleObj>
                </mc:Choice>
                <mc:Fallback>
                  <p:oleObj name="" r:id="rId9" imgW="1079500" imgH="2286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48" y="3401"/>
                          <a:ext cx="2063" cy="4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0" name="Text Box 11"/>
          <p:cNvSpPr txBox="1"/>
          <p:nvPr/>
        </p:nvSpPr>
        <p:spPr>
          <a:xfrm>
            <a:off x="5830888" y="3375025"/>
            <a:ext cx="3413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y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1" name="Text Box 12"/>
          <p:cNvSpPr txBox="1"/>
          <p:nvPr/>
        </p:nvSpPr>
        <p:spPr>
          <a:xfrm>
            <a:off x="5410200" y="5661025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O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2" name="Line 13"/>
          <p:cNvSpPr/>
          <p:nvPr/>
        </p:nvSpPr>
        <p:spPr>
          <a:xfrm>
            <a:off x="5786438" y="3765550"/>
            <a:ext cx="0" cy="19764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sm" len="lg"/>
            <a:tailEnd type="none" w="sm" len="lg"/>
          </a:ln>
        </p:spPr>
      </p:sp>
      <p:sp>
        <p:nvSpPr>
          <p:cNvPr id="7183" name="Line 14"/>
          <p:cNvSpPr/>
          <p:nvPr/>
        </p:nvSpPr>
        <p:spPr>
          <a:xfrm flipV="1">
            <a:off x="4972050" y="5748338"/>
            <a:ext cx="3352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7184" name="Line 15"/>
          <p:cNvSpPr/>
          <p:nvPr/>
        </p:nvSpPr>
        <p:spPr>
          <a:xfrm>
            <a:off x="5786438" y="4275138"/>
            <a:ext cx="0" cy="14811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85" name="Line 16"/>
          <p:cNvSpPr/>
          <p:nvPr/>
        </p:nvSpPr>
        <p:spPr>
          <a:xfrm>
            <a:off x="5810250" y="4441825"/>
            <a:ext cx="1847850" cy="9525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86" name="Line 17"/>
          <p:cNvSpPr/>
          <p:nvPr/>
        </p:nvSpPr>
        <p:spPr>
          <a:xfrm flipV="1">
            <a:off x="5786438" y="4768850"/>
            <a:ext cx="115887" cy="15875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87" name="Line 18"/>
          <p:cNvSpPr/>
          <p:nvPr/>
        </p:nvSpPr>
        <p:spPr>
          <a:xfrm>
            <a:off x="6253163" y="4768850"/>
            <a:ext cx="3524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88" name="Line 19"/>
          <p:cNvSpPr/>
          <p:nvPr/>
        </p:nvSpPr>
        <p:spPr>
          <a:xfrm>
            <a:off x="7072313" y="4768850"/>
            <a:ext cx="3524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89" name="Line 20"/>
          <p:cNvSpPr/>
          <p:nvPr/>
        </p:nvSpPr>
        <p:spPr>
          <a:xfrm>
            <a:off x="5902325" y="4933950"/>
            <a:ext cx="703263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0" name="Line 21"/>
          <p:cNvSpPr/>
          <p:nvPr/>
        </p:nvSpPr>
        <p:spPr>
          <a:xfrm>
            <a:off x="6838950" y="4933950"/>
            <a:ext cx="468313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1" name="Line 22"/>
          <p:cNvSpPr/>
          <p:nvPr/>
        </p:nvSpPr>
        <p:spPr>
          <a:xfrm flipV="1">
            <a:off x="5902325" y="5180013"/>
            <a:ext cx="585788" cy="15875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2" name="Line 23"/>
          <p:cNvSpPr/>
          <p:nvPr/>
        </p:nvSpPr>
        <p:spPr>
          <a:xfrm>
            <a:off x="6721475" y="5180013"/>
            <a:ext cx="350838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3" name="Line 24"/>
          <p:cNvSpPr/>
          <p:nvPr/>
        </p:nvSpPr>
        <p:spPr>
          <a:xfrm flipV="1">
            <a:off x="7307263" y="5180013"/>
            <a:ext cx="233362" cy="15875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4" name="Line 25"/>
          <p:cNvSpPr/>
          <p:nvPr/>
        </p:nvSpPr>
        <p:spPr>
          <a:xfrm>
            <a:off x="6370638" y="5345113"/>
            <a:ext cx="350837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5" name="Line 26"/>
          <p:cNvSpPr/>
          <p:nvPr/>
        </p:nvSpPr>
        <p:spPr>
          <a:xfrm flipV="1">
            <a:off x="7072313" y="5345113"/>
            <a:ext cx="468312" cy="15875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6" name="Line 27"/>
          <p:cNvSpPr/>
          <p:nvPr/>
        </p:nvSpPr>
        <p:spPr>
          <a:xfrm>
            <a:off x="5786438" y="5592763"/>
            <a:ext cx="233362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7" name="Line 28"/>
          <p:cNvSpPr/>
          <p:nvPr/>
        </p:nvSpPr>
        <p:spPr>
          <a:xfrm>
            <a:off x="6605588" y="5592763"/>
            <a:ext cx="233362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8" name="Line 29"/>
          <p:cNvSpPr/>
          <p:nvPr/>
        </p:nvSpPr>
        <p:spPr>
          <a:xfrm flipV="1">
            <a:off x="7072313" y="5592763"/>
            <a:ext cx="352425" cy="14287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9" name="Line 30"/>
          <p:cNvSpPr/>
          <p:nvPr/>
        </p:nvSpPr>
        <p:spPr>
          <a:xfrm>
            <a:off x="5786438" y="5345113"/>
            <a:ext cx="233362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00" name="Line 31"/>
          <p:cNvSpPr/>
          <p:nvPr/>
        </p:nvSpPr>
        <p:spPr>
          <a:xfrm>
            <a:off x="7658100" y="4275138"/>
            <a:ext cx="0" cy="14811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01" name="Line 32"/>
          <p:cNvSpPr/>
          <p:nvPr/>
        </p:nvSpPr>
        <p:spPr>
          <a:xfrm>
            <a:off x="5786438" y="5756275"/>
            <a:ext cx="187166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02" name="Line 33"/>
          <p:cNvSpPr/>
          <p:nvPr/>
        </p:nvSpPr>
        <p:spPr>
          <a:xfrm>
            <a:off x="4972050" y="4451350"/>
            <a:ext cx="838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03" name="Text Box 34"/>
          <p:cNvSpPr txBox="1"/>
          <p:nvPr/>
        </p:nvSpPr>
        <p:spPr>
          <a:xfrm>
            <a:off x="4818063" y="4760913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h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4" name="Text Box 35"/>
          <p:cNvSpPr txBox="1"/>
          <p:nvPr/>
        </p:nvSpPr>
        <p:spPr>
          <a:xfrm>
            <a:off x="8020050" y="5280025"/>
            <a:ext cx="3413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x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5" name="Line 36"/>
          <p:cNvSpPr/>
          <p:nvPr/>
        </p:nvSpPr>
        <p:spPr>
          <a:xfrm>
            <a:off x="5867400" y="4441825"/>
            <a:ext cx="4572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06" name="Line 37"/>
          <p:cNvSpPr/>
          <p:nvPr/>
        </p:nvSpPr>
        <p:spPr>
          <a:xfrm>
            <a:off x="6553200" y="4441825"/>
            <a:ext cx="2286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07" name="Line 38"/>
          <p:cNvSpPr/>
          <p:nvPr/>
        </p:nvSpPr>
        <p:spPr>
          <a:xfrm>
            <a:off x="7239000" y="4441825"/>
            <a:ext cx="228600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08" name="Rectangle 39"/>
          <p:cNvSpPr/>
          <p:nvPr/>
        </p:nvSpPr>
        <p:spPr>
          <a:xfrm>
            <a:off x="4800600" y="3360738"/>
            <a:ext cx="3657600" cy="28194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7209" name="Line 40"/>
          <p:cNvSpPr/>
          <p:nvPr/>
        </p:nvSpPr>
        <p:spPr>
          <a:xfrm>
            <a:off x="5226050" y="4441825"/>
            <a:ext cx="0" cy="13144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</p:sp>
      <p:sp>
        <p:nvSpPr>
          <p:cNvPr id="7210" name="Line 41"/>
          <p:cNvSpPr/>
          <p:nvPr/>
        </p:nvSpPr>
        <p:spPr>
          <a:xfrm>
            <a:off x="6386513" y="4595813"/>
            <a:ext cx="350837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11" name="Line 42"/>
          <p:cNvSpPr/>
          <p:nvPr/>
        </p:nvSpPr>
        <p:spPr>
          <a:xfrm flipV="1">
            <a:off x="7088188" y="4595813"/>
            <a:ext cx="468312" cy="15875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12" name="Line 43"/>
          <p:cNvSpPr/>
          <p:nvPr/>
        </p:nvSpPr>
        <p:spPr>
          <a:xfrm>
            <a:off x="5802313" y="4595813"/>
            <a:ext cx="233362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13" name="Line 44"/>
          <p:cNvSpPr/>
          <p:nvPr/>
        </p:nvSpPr>
        <p:spPr>
          <a:xfrm>
            <a:off x="5437188" y="4868863"/>
            <a:ext cx="381000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14" name="Freeform 45"/>
          <p:cNvSpPr/>
          <p:nvPr/>
        </p:nvSpPr>
        <p:spPr>
          <a:xfrm>
            <a:off x="5580063" y="4860925"/>
            <a:ext cx="6350" cy="887413"/>
          </a:xfrm>
          <a:custGeom>
            <a:avLst/>
            <a:gdLst>
              <a:gd name="txL" fmla="*/ 0 w 4"/>
              <a:gd name="txT" fmla="*/ 0 h 559"/>
              <a:gd name="txR" fmla="*/ 4 w 4"/>
              <a:gd name="txB" fmla="*/ 559 h 559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rect l="txL" t="txT" r="txR" b="txB"/>
            <a:pathLst>
              <a:path w="4" h="559">
                <a:moveTo>
                  <a:pt x="0" y="0"/>
                </a:moveTo>
                <a:lnTo>
                  <a:pt x="4" y="559"/>
                </a:lnTo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sm" len="lg"/>
            <a:tailEnd type="triangle" w="sm" len="lg"/>
          </a:ln>
        </p:spPr>
        <p:txBody>
          <a:bodyPr/>
          <a:p>
            <a:endParaRPr lang="zh-CN" altLang="en-US"/>
          </a:p>
        </p:txBody>
      </p:sp>
      <p:sp>
        <p:nvSpPr>
          <p:cNvPr id="7215" name="Text Box 46"/>
          <p:cNvSpPr txBox="1"/>
          <p:nvPr/>
        </p:nvSpPr>
        <p:spPr>
          <a:xfrm>
            <a:off x="5248275" y="4924425"/>
            <a:ext cx="3413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y</a:t>
            </a:r>
            <a:endParaRPr lang="en-US" altLang="zh-CN" sz="2800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6" name="Rectangle 47" descr="深色上对角线"/>
          <p:cNvSpPr/>
          <p:nvPr/>
        </p:nvSpPr>
        <p:spPr>
          <a:xfrm>
            <a:off x="5813425" y="4730750"/>
            <a:ext cx="1828800" cy="1524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7217" name="AutoShape 48"/>
          <p:cNvSpPr/>
          <p:nvPr/>
        </p:nvSpPr>
        <p:spPr>
          <a:xfrm>
            <a:off x="6865938" y="3917950"/>
            <a:ext cx="609600" cy="381000"/>
          </a:xfrm>
          <a:prstGeom prst="wedgeRectCallout">
            <a:avLst>
              <a:gd name="adj1" fmla="val -67190"/>
              <a:gd name="adj2" fmla="val 1941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zh-CN" sz="24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73" name="Object 49"/>
          <p:cNvGraphicFramePr>
            <a:graphicFrameLocks noChangeAspect="1"/>
          </p:cNvGraphicFramePr>
          <p:nvPr/>
        </p:nvGraphicFramePr>
        <p:xfrm>
          <a:off x="6942138" y="3930650"/>
          <a:ext cx="457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215900" imgH="177800" progId="Equation.3">
                  <p:embed/>
                </p:oleObj>
              </mc:Choice>
              <mc:Fallback>
                <p:oleObj name="" r:id="rId11" imgW="215900" imgH="1778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42138" y="3930650"/>
                        <a:ext cx="4572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8" name="Line 50"/>
          <p:cNvSpPr/>
          <p:nvPr/>
        </p:nvSpPr>
        <p:spPr>
          <a:xfrm>
            <a:off x="7856538" y="442912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7219" name="Line 51"/>
          <p:cNvSpPr/>
          <p:nvPr/>
        </p:nvSpPr>
        <p:spPr>
          <a:xfrm flipV="1">
            <a:off x="7856538" y="4886325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graphicFrame>
        <p:nvGraphicFramePr>
          <p:cNvPr id="7174" name="Object 52"/>
          <p:cNvGraphicFramePr>
            <a:graphicFrameLocks noChangeAspect="1"/>
          </p:cNvGraphicFramePr>
          <p:nvPr/>
        </p:nvGraphicFramePr>
        <p:xfrm>
          <a:off x="7856538" y="4581525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3" imgW="190500" imgH="203200" progId="Equation.3">
                  <p:embed/>
                </p:oleObj>
              </mc:Choice>
              <mc:Fallback>
                <p:oleObj name="" r:id="rId13" imgW="190500" imgH="203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6538" y="4581525"/>
                        <a:ext cx="381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0" name="Line 53"/>
          <p:cNvSpPr/>
          <p:nvPr/>
        </p:nvSpPr>
        <p:spPr>
          <a:xfrm>
            <a:off x="7627938" y="4733925"/>
            <a:ext cx="304800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21" name="Line 54"/>
          <p:cNvSpPr/>
          <p:nvPr/>
        </p:nvSpPr>
        <p:spPr>
          <a:xfrm>
            <a:off x="7627938" y="4886325"/>
            <a:ext cx="304800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1319" name="Object 55"/>
          <p:cNvGraphicFramePr>
            <a:graphicFrameLocks noChangeAspect="1"/>
          </p:cNvGraphicFramePr>
          <p:nvPr/>
        </p:nvGraphicFramePr>
        <p:xfrm>
          <a:off x="1179513" y="3448050"/>
          <a:ext cx="34575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1116965" imgH="393700" progId="Equation.3">
                  <p:embed/>
                </p:oleObj>
              </mc:Choice>
              <mc:Fallback>
                <p:oleObj name="" r:id="rId15" imgW="1116965" imgH="393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79513" y="3448050"/>
                        <a:ext cx="3457575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2" name="Line 56"/>
          <p:cNvSpPr/>
          <p:nvPr/>
        </p:nvSpPr>
        <p:spPr>
          <a:xfrm>
            <a:off x="7088188" y="5961063"/>
            <a:ext cx="565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7223" name="Line 57"/>
          <p:cNvSpPr/>
          <p:nvPr/>
        </p:nvSpPr>
        <p:spPr>
          <a:xfrm flipH="1">
            <a:off x="5780088" y="5964238"/>
            <a:ext cx="565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7224" name="Text Box 58"/>
          <p:cNvSpPr txBox="1"/>
          <p:nvPr/>
        </p:nvSpPr>
        <p:spPr>
          <a:xfrm>
            <a:off x="6508750" y="5732463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L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7225" name="Line 59"/>
          <p:cNvSpPr/>
          <p:nvPr/>
        </p:nvSpPr>
        <p:spPr>
          <a:xfrm>
            <a:off x="5786438" y="5748338"/>
            <a:ext cx="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26" name="Line 60"/>
          <p:cNvSpPr/>
          <p:nvPr/>
        </p:nvSpPr>
        <p:spPr>
          <a:xfrm>
            <a:off x="7653338" y="5746750"/>
            <a:ext cx="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ZWNjM2NhMWI2OWU0YTFmOWY4MTQ3YTEzMDQ0YWIzMWYifQ=="/>
</p:tagLst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0</TotalTime>
  <Words>3653</Words>
  <Application>WPS 演示</Application>
  <PresentationFormat>全屏显示(4:3)</PresentationFormat>
  <Paragraphs>573</Paragraphs>
  <Slides>48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363</vt:i4>
      </vt:variant>
      <vt:variant>
        <vt:lpstr>幻灯片标题</vt:lpstr>
      </vt:variant>
      <vt:variant>
        <vt:i4>48</vt:i4>
      </vt:variant>
    </vt:vector>
  </HeadingPairs>
  <TitlesOfParts>
    <vt:vector size="431" baseType="lpstr">
      <vt:lpstr>Arial</vt:lpstr>
      <vt:lpstr>宋体</vt:lpstr>
      <vt:lpstr>Wingdings</vt:lpstr>
      <vt:lpstr>Verdana</vt:lpstr>
      <vt:lpstr>楷体_GB2312</vt:lpstr>
      <vt:lpstr>新宋体</vt:lpstr>
      <vt:lpstr>Calibri</vt:lpstr>
      <vt:lpstr>黑体</vt:lpstr>
      <vt:lpstr>Times New Roman</vt:lpstr>
      <vt:lpstr>Georgia</vt:lpstr>
      <vt:lpstr>Century Schoolbook</vt:lpstr>
      <vt:lpstr>Symbol</vt:lpstr>
      <vt:lpstr>Math1</vt:lpstr>
      <vt:lpstr>Segoe Print</vt:lpstr>
      <vt:lpstr>仿宋_GB2312</vt:lpstr>
      <vt:lpstr>仿宋</vt:lpstr>
      <vt:lpstr>微软雅黑</vt:lpstr>
      <vt:lpstr>Arial Unicode MS</vt:lpstr>
      <vt:lpstr>Cambria Math</vt:lpstr>
      <vt:lpstr>主题4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4-2 力矩  转动定律  转动惯量</dc:title>
  <dc:creator>MC SYSTEM</dc:creator>
  <cp:lastModifiedBy>井华</cp:lastModifiedBy>
  <cp:revision>111</cp:revision>
  <dcterms:created xsi:type="dcterms:W3CDTF">2014-03-06T07:07:33Z</dcterms:created>
  <dcterms:modified xsi:type="dcterms:W3CDTF">2024-04-06T13:59:24Z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93E2B477C8654CD6AAD68B5E873B7D94_12</vt:lpwstr>
  </property>
  <property fmtid="{D5CDD505-2E9C-101B-9397-08002B2CF9AE}" pid="3" name="KSOProductBuildVer">
    <vt:lpwstr>2052-12.1.0.16120</vt:lpwstr>
  </property>
</Properties>
</file>