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9"/>
  </p:notesMasterIdLst>
  <p:sldIdLst>
    <p:sldId id="256" r:id="rId2"/>
    <p:sldId id="32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22" r:id="rId19"/>
    <p:sldId id="258" r:id="rId20"/>
    <p:sldId id="312" r:id="rId21"/>
    <p:sldId id="313" r:id="rId22"/>
    <p:sldId id="314" r:id="rId23"/>
    <p:sldId id="315" r:id="rId24"/>
    <p:sldId id="316" r:id="rId25"/>
    <p:sldId id="317" r:id="rId26"/>
    <p:sldId id="259" r:id="rId27"/>
    <p:sldId id="260" r:id="rId28"/>
    <p:sldId id="320" r:id="rId29"/>
    <p:sldId id="263" r:id="rId30"/>
    <p:sldId id="264" r:id="rId31"/>
    <p:sldId id="265" r:id="rId32"/>
    <p:sldId id="262" r:id="rId33"/>
    <p:sldId id="318" r:id="rId34"/>
    <p:sldId id="319" r:id="rId35"/>
    <p:sldId id="266" r:id="rId36"/>
    <p:sldId id="275" r:id="rId37"/>
    <p:sldId id="276" r:id="rId38"/>
    <p:sldId id="277" r:id="rId39"/>
    <p:sldId id="267" r:id="rId40"/>
    <p:sldId id="268" r:id="rId41"/>
    <p:sldId id="280" r:id="rId42"/>
    <p:sldId id="281" r:id="rId43"/>
    <p:sldId id="270" r:id="rId44"/>
    <p:sldId id="271" r:id="rId45"/>
    <p:sldId id="282" r:id="rId46"/>
    <p:sldId id="283" r:id="rId47"/>
    <p:sldId id="284" r:id="rId48"/>
    <p:sldId id="285" r:id="rId49"/>
    <p:sldId id="339" r:id="rId50"/>
    <p:sldId id="340" r:id="rId51"/>
    <p:sldId id="341" r:id="rId52"/>
    <p:sldId id="342" r:id="rId53"/>
    <p:sldId id="343" r:id="rId54"/>
    <p:sldId id="344" r:id="rId55"/>
    <p:sldId id="345" r:id="rId56"/>
    <p:sldId id="346" r:id="rId57"/>
    <p:sldId id="347" r:id="rId58"/>
    <p:sldId id="348" r:id="rId59"/>
    <p:sldId id="351" r:id="rId60"/>
    <p:sldId id="352" r:id="rId61"/>
    <p:sldId id="353" r:id="rId62"/>
    <p:sldId id="354" r:id="rId63"/>
    <p:sldId id="355" r:id="rId64"/>
    <p:sldId id="356" r:id="rId65"/>
    <p:sldId id="357" r:id="rId66"/>
    <p:sldId id="358" r:id="rId67"/>
    <p:sldId id="311" r:id="rId68"/>
  </p:sldIdLst>
  <p:sldSz cx="9144000" cy="6858000" type="screen4x3"/>
  <p:notesSz cx="6858000" cy="9144000"/>
  <p:custDataLst>
    <p:tags r:id="rId7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53" autoAdjust="0"/>
  </p:normalViewPr>
  <p:slideViewPr>
    <p:cSldViewPr>
      <p:cViewPr varScale="1">
        <p:scale>
          <a:sx n="86" d="100"/>
          <a:sy n="86" d="100"/>
        </p:scale>
        <p:origin x="-1488" y="-90"/>
      </p:cViewPr>
      <p:guideLst>
        <p:guide orient="horz" pos="2160"/>
        <p:guide pos="2880"/>
      </p:guideLst>
    </p:cSldViewPr>
  </p:slideViewPr>
  <p:outlineViewPr>
    <p:cViewPr>
      <p:scale>
        <a:sx n="33" d="100"/>
        <a:sy n="33" d="100"/>
      </p:scale>
      <p:origin x="48" y="3612"/>
    </p:cViewPr>
  </p:outlineViewPr>
  <p:notesTextViewPr>
    <p:cViewPr>
      <p:scale>
        <a:sx n="100" d="100"/>
        <a:sy n="100" d="100"/>
      </p:scale>
      <p:origin x="0" y="0"/>
    </p:cViewPr>
  </p:notesTextViewPr>
  <p:sorterViewPr>
    <p:cViewPr>
      <p:scale>
        <a:sx n="125" d="100"/>
        <a:sy n="125"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4A72EF-D2E3-4350-A66E-BB1C569DB27C}" type="datetimeFigureOut">
              <a:rPr lang="en-US" smtClean="0"/>
              <a:pPr/>
              <a:t>1/24/2012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47EEF-117C-45D2-9543-6719AFCBC7B8}" type="slidenum">
              <a:rPr lang="en-US" smtClean="0"/>
              <a:pPr/>
              <a:t>‹#›</a:t>
            </a:fld>
            <a:endParaRPr lang="en-US" dirty="0"/>
          </a:p>
        </p:txBody>
      </p:sp>
    </p:spTree>
    <p:extLst>
      <p:ext uri="{BB962C8B-B14F-4D97-AF65-F5344CB8AC3E}">
        <p14:creationId xmlns:p14="http://schemas.microsoft.com/office/powerpoint/2010/main" xmlns="" val="133987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847EEF-117C-45D2-9543-6719AFCBC7B8}" type="slidenum">
              <a:rPr lang="en-US" smtClean="0"/>
              <a:pPr/>
              <a:t>32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847EEF-117C-45D2-9543-6719AFCBC7B8}" type="slidenum">
              <a:rPr lang="en-US" smtClean="0"/>
              <a:pPr/>
              <a:t>40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would be helpful to define abstraction for the students here.</a:t>
            </a:r>
            <a:endParaRPr lang="en-US" dirty="0"/>
          </a:p>
        </p:txBody>
      </p:sp>
      <p:sp>
        <p:nvSpPr>
          <p:cNvPr id="4" name="Slide Number Placeholder 3"/>
          <p:cNvSpPr>
            <a:spLocks noGrp="1"/>
          </p:cNvSpPr>
          <p:nvPr>
            <p:ph type="sldNum" sz="quarter" idx="10"/>
          </p:nvPr>
        </p:nvSpPr>
        <p:spPr/>
        <p:txBody>
          <a:bodyPr/>
          <a:lstStyle/>
          <a:p>
            <a:fld id="{95DB3C89-E1FF-4A88-A30F-BDDAFFABC153}" type="slidenum">
              <a:rPr lang="en-US" smtClean="0"/>
              <a:pPr/>
              <a:t>51</a:t>
            </a:fld>
            <a:endParaRPr lang="en-US"/>
          </a:p>
        </p:txBody>
      </p:sp>
    </p:spTree>
    <p:extLst>
      <p:ext uri="{BB962C8B-B14F-4D97-AF65-F5344CB8AC3E}">
        <p14:creationId xmlns:p14="http://schemas.microsoft.com/office/powerpoint/2010/main" xmlns="" val="1013980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B3C89-E1FF-4A88-A30F-BDDAFFABC153}" type="slidenum">
              <a:rPr lang="en-US" smtClean="0"/>
              <a:pPr/>
              <a:t>55</a:t>
            </a:fld>
            <a:endParaRPr lang="en-US"/>
          </a:p>
        </p:txBody>
      </p:sp>
    </p:spTree>
    <p:extLst>
      <p:ext uri="{BB962C8B-B14F-4D97-AF65-F5344CB8AC3E}">
        <p14:creationId xmlns:p14="http://schemas.microsoft.com/office/powerpoint/2010/main" xmlns="" val="2941118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http://en.wikipedia.org/wiki/Categorical_list_of_programming_languages</a:t>
            </a:r>
            <a:endParaRPr lang="en-US" dirty="0"/>
          </a:p>
        </p:txBody>
      </p:sp>
      <p:sp>
        <p:nvSpPr>
          <p:cNvPr id="4" name="Slide Number Placeholder 3"/>
          <p:cNvSpPr>
            <a:spLocks noGrp="1"/>
          </p:cNvSpPr>
          <p:nvPr>
            <p:ph type="sldNum" sz="quarter" idx="10"/>
          </p:nvPr>
        </p:nvSpPr>
        <p:spPr/>
        <p:txBody>
          <a:bodyPr/>
          <a:lstStyle/>
          <a:p>
            <a:fld id="{95DB3C89-E1FF-4A88-A30F-BDDAFFABC153}" type="slidenum">
              <a:rPr lang="en-US" smtClean="0"/>
              <a:pPr/>
              <a:t>59</a:t>
            </a:fld>
            <a:endParaRPr lang="en-US"/>
          </a:p>
        </p:txBody>
      </p:sp>
    </p:spTree>
    <p:extLst>
      <p:ext uri="{BB962C8B-B14F-4D97-AF65-F5344CB8AC3E}">
        <p14:creationId xmlns:p14="http://schemas.microsoft.com/office/powerpoint/2010/main" xmlns="" val="257765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Plankalkül</a:t>
            </a:r>
            <a:r>
              <a:rPr lang="en-US" dirty="0" smtClean="0"/>
              <a:t> is German for Plan Calculus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5DB3C89-E1FF-4A88-A30F-BDDAFFABC153}" type="slidenum">
              <a:rPr lang="en-US" smtClean="0"/>
              <a:pPr/>
              <a:t>61</a:t>
            </a:fld>
            <a:endParaRPr lang="en-US"/>
          </a:p>
        </p:txBody>
      </p:sp>
    </p:spTree>
    <p:extLst>
      <p:ext uri="{BB962C8B-B14F-4D97-AF65-F5344CB8AC3E}">
        <p14:creationId xmlns:p14="http://schemas.microsoft.com/office/powerpoint/2010/main" xmlns="" val="241322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FORTRAN-</a:t>
            </a:r>
            <a:r>
              <a:rPr lang="en-US" baseline="0" dirty="0" smtClean="0"/>
              <a:t> </a:t>
            </a:r>
            <a:r>
              <a:rPr lang="en-US" dirty="0" smtClean="0"/>
              <a:t>"</a:t>
            </a:r>
            <a:r>
              <a:rPr lang="en-US" b="1" dirty="0" err="1" smtClean="0"/>
              <a:t>FOR</a:t>
            </a:r>
            <a:r>
              <a:rPr lang="en-US" dirty="0" err="1" smtClean="0"/>
              <a:t>mula</a:t>
            </a:r>
            <a:r>
              <a:rPr lang="en-US" dirty="0" smtClean="0"/>
              <a:t> </a:t>
            </a:r>
            <a:r>
              <a:rPr lang="en-US" b="1" dirty="0" err="1" smtClean="0"/>
              <a:t>TRAN</a:t>
            </a:r>
            <a:r>
              <a:rPr lang="en-US" dirty="0" err="1" smtClean="0"/>
              <a:t>slator</a:t>
            </a:r>
            <a:r>
              <a:rPr lang="en-US" dirty="0" smtClean="0"/>
              <a:t>“ LISP</a:t>
            </a:r>
            <a:r>
              <a:rPr lang="en-US" baseline="0" dirty="0" smtClean="0"/>
              <a:t>- </a:t>
            </a:r>
            <a:r>
              <a:rPr lang="en-US" dirty="0" smtClean="0"/>
              <a:t>the "</a:t>
            </a:r>
            <a:r>
              <a:rPr lang="en-US" b="1" dirty="0" err="1" smtClean="0"/>
              <a:t>LIS</a:t>
            </a:r>
            <a:r>
              <a:rPr lang="en-US" dirty="0" err="1" smtClean="0"/>
              <a:t>t</a:t>
            </a:r>
            <a:r>
              <a:rPr lang="en-US" dirty="0" smtClean="0"/>
              <a:t> </a:t>
            </a:r>
            <a:r>
              <a:rPr lang="en-US" b="1" dirty="0" smtClean="0"/>
              <a:t>P</a:t>
            </a:r>
            <a:r>
              <a:rPr lang="en-US" dirty="0" smtClean="0"/>
              <a:t>rocessor“ and COBOL-</a:t>
            </a:r>
            <a:r>
              <a:rPr lang="en-US" baseline="0" dirty="0" smtClean="0"/>
              <a:t> </a:t>
            </a:r>
            <a:r>
              <a:rPr lang="en-US" b="1" dirty="0" err="1" smtClean="0"/>
              <a:t>CO</a:t>
            </a:r>
            <a:r>
              <a:rPr lang="en-US" dirty="0" err="1" smtClean="0"/>
              <a:t>mmon</a:t>
            </a:r>
            <a:r>
              <a:rPr lang="en-US" dirty="0" smtClean="0"/>
              <a:t> </a:t>
            </a:r>
            <a:r>
              <a:rPr lang="en-US" b="1" dirty="0" smtClean="0"/>
              <a:t>B</a:t>
            </a:r>
            <a:r>
              <a:rPr lang="en-US" dirty="0" smtClean="0"/>
              <a:t>usiness </a:t>
            </a:r>
            <a:r>
              <a:rPr lang="en-US" b="1" dirty="0" smtClean="0"/>
              <a:t>O</a:t>
            </a:r>
            <a:r>
              <a:rPr lang="en-US" dirty="0" smtClean="0"/>
              <a:t>riented </a:t>
            </a:r>
            <a:r>
              <a:rPr lang="en-US" b="1" dirty="0" smtClean="0"/>
              <a:t>L</a:t>
            </a:r>
            <a:r>
              <a:rPr lang="en-US" dirty="0" smtClean="0"/>
              <a:t>anguage</a:t>
            </a:r>
            <a:endParaRPr lang="en-US" dirty="0"/>
          </a:p>
        </p:txBody>
      </p:sp>
      <p:sp>
        <p:nvSpPr>
          <p:cNvPr id="4" name="Slide Number Placeholder 3"/>
          <p:cNvSpPr>
            <a:spLocks noGrp="1"/>
          </p:cNvSpPr>
          <p:nvPr>
            <p:ph type="sldNum" sz="quarter" idx="10"/>
          </p:nvPr>
        </p:nvSpPr>
        <p:spPr/>
        <p:txBody>
          <a:bodyPr/>
          <a:lstStyle/>
          <a:p>
            <a:fld id="{95DB3C89-E1FF-4A88-A30F-BDDAFFABC153}" type="slidenum">
              <a:rPr lang="en-US" smtClean="0"/>
              <a:pPr/>
              <a:t>62</a:t>
            </a:fld>
            <a:endParaRPr lang="en-US"/>
          </a:p>
        </p:txBody>
      </p:sp>
    </p:spTree>
    <p:extLst>
      <p:ext uri="{BB962C8B-B14F-4D97-AF65-F5344CB8AC3E}">
        <p14:creationId xmlns:p14="http://schemas.microsoft.com/office/powerpoint/2010/main" xmlns="" val="177662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OOP is not the end</a:t>
            </a:r>
            <a:r>
              <a:rPr lang="en-US" baseline="0" dirty="0" smtClean="0"/>
              <a:t> all be all in fact many people particularly in academia widely criticize it. </a:t>
            </a:r>
            <a:endParaRPr lang="en-US" dirty="0"/>
          </a:p>
        </p:txBody>
      </p:sp>
      <p:sp>
        <p:nvSpPr>
          <p:cNvPr id="4" name="Slide Number Placeholder 3"/>
          <p:cNvSpPr>
            <a:spLocks noGrp="1"/>
          </p:cNvSpPr>
          <p:nvPr>
            <p:ph type="sldNum" sz="quarter" idx="10"/>
          </p:nvPr>
        </p:nvSpPr>
        <p:spPr/>
        <p:txBody>
          <a:bodyPr/>
          <a:lstStyle/>
          <a:p>
            <a:fld id="{95DB3C89-E1FF-4A88-A30F-BDDAFFABC153}" type="slidenum">
              <a:rPr lang="en-US" smtClean="0"/>
              <a:pPr/>
              <a:t>66</a:t>
            </a:fld>
            <a:endParaRPr lang="en-US"/>
          </a:p>
        </p:txBody>
      </p:sp>
    </p:spTree>
    <p:extLst>
      <p:ext uri="{BB962C8B-B14F-4D97-AF65-F5344CB8AC3E}">
        <p14:creationId xmlns:p14="http://schemas.microsoft.com/office/powerpoint/2010/main" xmlns="" val="14682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FADEAA-9C30-49B4-B801-10900C0172AB}" type="datetimeFigureOut">
              <a:rPr lang="en-US" smtClean="0"/>
              <a:pPr/>
              <a:t>1/24/2012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7D3CED9-8D79-422A-8B89-804C2CEEFF4C}"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FADEAA-9C30-49B4-B801-10900C0172AB}" type="datetimeFigureOut">
              <a:rPr lang="en-US" smtClean="0"/>
              <a:pPr/>
              <a:t>1/24/2012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D3CED9-8D79-422A-8B89-804C2CEEFF4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7D3CED9-8D79-422A-8B89-804C2CEEFF4C}"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FADEAA-9C30-49B4-B801-10900C0172AB}" type="datetimeFigureOut">
              <a:rPr lang="en-US" smtClean="0"/>
              <a:pPr/>
              <a:t>1/24/2012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11C3C13B-F1FF-4664-ABC8-67A01F296ED0}" type="slidenum">
              <a:rPr lang="en-US"/>
              <a:pPr/>
              <a:t>‹#›</a:t>
            </a:fld>
            <a:endParaRPr lang="en-US"/>
          </a:p>
        </p:txBody>
      </p:sp>
    </p:spTree>
    <p:extLst>
      <p:ext uri="{BB962C8B-B14F-4D97-AF65-F5344CB8AC3E}">
        <p14:creationId xmlns:p14="http://schemas.microsoft.com/office/powerpoint/2010/main" xmlns="" val="315558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FADEAA-9C30-49B4-B801-10900C0172AB}" type="datetimeFigureOut">
              <a:rPr lang="en-US" smtClean="0"/>
              <a:pPr/>
              <a:t>1/24/2012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17D3CED9-8D79-422A-8B89-804C2CEEFF4C}"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F8FADEAA-9C30-49B4-B801-10900C0172AB}" type="datetimeFigureOut">
              <a:rPr lang="en-US" smtClean="0"/>
              <a:pPr/>
              <a:t>1/24/2012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7D3CED9-8D79-422A-8B89-804C2CEEFF4C}"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FADEAA-9C30-49B4-B801-10900C0172AB}" type="datetimeFigureOut">
              <a:rPr lang="en-US" smtClean="0"/>
              <a:pPr/>
              <a:t>1/24/2012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D3CED9-8D79-422A-8B89-804C2CEEFF4C}"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FADEAA-9C30-49B4-B801-10900C0172AB}" type="datetimeFigureOut">
              <a:rPr lang="en-US" smtClean="0"/>
              <a:pPr/>
              <a:t>1/24/2012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7D3CED9-8D79-422A-8B89-804C2CEEFF4C}"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FADEAA-9C30-49B4-B801-10900C0172AB}" type="datetimeFigureOut">
              <a:rPr lang="en-US" smtClean="0"/>
              <a:pPr/>
              <a:t>1/24/2012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17D3CED9-8D79-422A-8B89-804C2CEEFF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FADEAA-9C30-49B4-B801-10900C0172AB}" type="datetimeFigureOut">
              <a:rPr lang="en-US" smtClean="0"/>
              <a:pPr/>
              <a:t>1/24/2012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7D3CED9-8D79-422A-8B89-804C2CEEFF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7D3CED9-8D79-422A-8B89-804C2CEEFF4C}"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FADEAA-9C30-49B4-B801-10900C0172AB}" type="datetimeFigureOut">
              <a:rPr lang="en-US" smtClean="0"/>
              <a:pPr/>
              <a:t>1/24/2012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7D3CED9-8D79-422A-8B89-804C2CEEFF4C}"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FADEAA-9C30-49B4-B801-10900C0172AB}" type="datetimeFigureOut">
              <a:rPr lang="en-US" smtClean="0"/>
              <a:pPr/>
              <a:t>1/24/2012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FADEAA-9C30-49B4-B801-10900C0172AB}" type="datetimeFigureOut">
              <a:rPr lang="en-US" smtClean="0"/>
              <a:pPr/>
              <a:t>1/24/2012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7D3CED9-8D79-422A-8B89-804C2CEEFF4C}"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Computer Programming I</a:t>
            </a:r>
            <a:endParaRPr lang="en-US" dirty="0"/>
          </a:p>
        </p:txBody>
      </p:sp>
      <p:sp>
        <p:nvSpPr>
          <p:cNvPr id="2" name="Title 1"/>
          <p:cNvSpPr>
            <a:spLocks noGrp="1"/>
          </p:cNvSpPr>
          <p:nvPr>
            <p:ph type="ctrTitle"/>
          </p:nvPr>
        </p:nvSpPr>
        <p:spPr/>
        <p:txBody>
          <a:bodyPr>
            <a:normAutofit/>
          </a:bodyPr>
          <a:lstStyle/>
          <a:p>
            <a:r>
              <a:rPr lang="en-US" dirty="0" smtClean="0"/>
              <a:t>Introduction to a Computer</a:t>
            </a:r>
            <a:endParaRPr lang="en-US" dirty="0"/>
          </a:p>
        </p:txBody>
      </p:sp>
      <p:sp>
        <p:nvSpPr>
          <p:cNvPr id="5" name="Rectangle 4"/>
          <p:cNvSpPr/>
          <p:nvPr/>
        </p:nvSpPr>
        <p:spPr>
          <a:xfrm>
            <a:off x="152400" y="6324600"/>
            <a:ext cx="4572000" cy="369332"/>
          </a:xfrm>
          <a:prstGeom prst="rect">
            <a:avLst/>
          </a:prstGeom>
        </p:spPr>
        <p:txBody>
          <a:bodyPr>
            <a:spAutoFit/>
          </a:bodyPr>
          <a:lstStyle/>
          <a:p>
            <a:r>
              <a:rPr lang="en-US" dirty="0" smtClean="0"/>
              <a:t>Edited August 2011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Stored Program Computer</a:t>
            </a:r>
            <a:endParaRPr lang="en-US" dirty="0"/>
          </a:p>
        </p:txBody>
      </p:sp>
      <p:sp>
        <p:nvSpPr>
          <p:cNvPr id="3" name="Content Placeholder 2"/>
          <p:cNvSpPr>
            <a:spLocks noGrp="1"/>
          </p:cNvSpPr>
          <p:nvPr>
            <p:ph sz="quarter" idx="1"/>
          </p:nvPr>
        </p:nvSpPr>
        <p:spPr/>
        <p:txBody>
          <a:bodyPr>
            <a:normAutofit/>
          </a:bodyPr>
          <a:lstStyle/>
          <a:p>
            <a:r>
              <a:rPr lang="en-US" dirty="0" smtClean="0"/>
              <a:t>Alan Turing &amp; John von Neumann</a:t>
            </a:r>
          </a:p>
          <a:p>
            <a:pPr lvl="1"/>
            <a:r>
              <a:rPr lang="en-US" dirty="0" smtClean="0"/>
              <a:t>Mathematicians with the idea of stored programs</a:t>
            </a:r>
          </a:p>
          <a:p>
            <a:r>
              <a:rPr lang="en-US" dirty="0" smtClean="0"/>
              <a:t>Turing</a:t>
            </a:r>
          </a:p>
          <a:p>
            <a:pPr lvl="1"/>
            <a:r>
              <a:rPr lang="en-US" dirty="0" smtClean="0"/>
              <a:t>Developed idea of “universal machine”</a:t>
            </a:r>
          </a:p>
          <a:p>
            <a:pPr lvl="1"/>
            <a:r>
              <a:rPr lang="en-US" dirty="0" smtClean="0"/>
              <a:t>Perform many different tasks by changing a program (list of instructions)</a:t>
            </a:r>
          </a:p>
          <a:p>
            <a:r>
              <a:rPr lang="en-US" dirty="0" smtClean="0"/>
              <a:t>Von Neumann</a:t>
            </a:r>
          </a:p>
          <a:p>
            <a:pPr lvl="1"/>
            <a:r>
              <a:rPr lang="en-US" dirty="0" smtClean="0"/>
              <a:t>Presented idea of stored program concept</a:t>
            </a:r>
          </a:p>
          <a:p>
            <a:pPr lvl="1"/>
            <a:r>
              <a:rPr lang="en-US" dirty="0" smtClean="0"/>
              <a:t>The stored program computer would store computer instructions in a CPU.</a:t>
            </a:r>
            <a:endParaRPr lang="en-US" dirty="0"/>
          </a:p>
        </p:txBody>
      </p:sp>
    </p:spTree>
    <p:extLst>
      <p:ext uri="{BB962C8B-B14F-4D97-AF65-F5344CB8AC3E}">
        <p14:creationId xmlns:p14="http://schemas.microsoft.com/office/powerpoint/2010/main" xmlns="" val="2024444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Stored Program Computer</a:t>
            </a:r>
            <a:endParaRPr lang="en-US" dirty="0"/>
          </a:p>
        </p:txBody>
      </p:sp>
      <p:sp>
        <p:nvSpPr>
          <p:cNvPr id="3" name="Content Placeholder 2"/>
          <p:cNvSpPr>
            <a:spLocks noGrp="1"/>
          </p:cNvSpPr>
          <p:nvPr>
            <p:ph sz="quarter" idx="1"/>
          </p:nvPr>
        </p:nvSpPr>
        <p:spPr/>
        <p:txBody>
          <a:bodyPr/>
          <a:lstStyle/>
          <a:p>
            <a:r>
              <a:rPr lang="en-US" dirty="0" smtClean="0"/>
              <a:t>Von Neumann, </a:t>
            </a:r>
            <a:r>
              <a:rPr lang="en-US" dirty="0" err="1" smtClean="0"/>
              <a:t>Mauchly</a:t>
            </a:r>
            <a:r>
              <a:rPr lang="en-US" dirty="0" smtClean="0"/>
              <a:t> and Eckert designed &amp; built the EDVAC (Electronic Discrete Variable Automatic Computer) and the EDSAC (Electronic Delay Storage Automatic Computer)</a:t>
            </a:r>
          </a:p>
          <a:p>
            <a:pPr lvl="1"/>
            <a:r>
              <a:rPr lang="en-US" dirty="0" smtClean="0"/>
              <a:t>Designed to solve many </a:t>
            </a:r>
            <a:br>
              <a:rPr lang="en-US" dirty="0" smtClean="0"/>
            </a:br>
            <a:r>
              <a:rPr lang="en-US" dirty="0" smtClean="0"/>
              <a:t>problems by simply entering </a:t>
            </a:r>
            <a:br>
              <a:rPr lang="en-US" dirty="0" smtClean="0"/>
            </a:br>
            <a:r>
              <a:rPr lang="en-US" dirty="0" smtClean="0"/>
              <a:t>new instructions stored on </a:t>
            </a:r>
            <a:br>
              <a:rPr lang="en-US" dirty="0" smtClean="0"/>
            </a:br>
            <a:r>
              <a:rPr lang="en-US" dirty="0" smtClean="0"/>
              <a:t>paper tape.</a:t>
            </a:r>
          </a:p>
          <a:p>
            <a:pPr lvl="2"/>
            <a:r>
              <a:rPr lang="en-US" dirty="0" smtClean="0"/>
              <a:t>Machine language (1’s &amp; 0’s)</a:t>
            </a:r>
          </a:p>
          <a:p>
            <a:pPr lvl="1"/>
            <a:endParaRPr lang="en-US" dirty="0"/>
          </a:p>
        </p:txBody>
      </p:sp>
      <p:pic>
        <p:nvPicPr>
          <p:cNvPr id="6146" name="Picture 2" descr="http://www.thocp.net/hardware/pictures/edvac_195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76800" y="3200400"/>
            <a:ext cx="3692712" cy="27695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84595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Stored Program Computer</a:t>
            </a:r>
            <a:endParaRPr lang="en-US" dirty="0"/>
          </a:p>
        </p:txBody>
      </p:sp>
      <p:sp>
        <p:nvSpPr>
          <p:cNvPr id="3" name="Content Placeholder 2"/>
          <p:cNvSpPr>
            <a:spLocks noGrp="1"/>
          </p:cNvSpPr>
          <p:nvPr>
            <p:ph sz="quarter" idx="1"/>
          </p:nvPr>
        </p:nvSpPr>
        <p:spPr/>
        <p:txBody>
          <a:bodyPr/>
          <a:lstStyle/>
          <a:p>
            <a:r>
              <a:rPr lang="en-US" dirty="0" err="1" smtClean="0"/>
              <a:t>Mauchly</a:t>
            </a:r>
            <a:r>
              <a:rPr lang="en-US" dirty="0" smtClean="0"/>
              <a:t> &amp; Eckert built 3</a:t>
            </a:r>
            <a:r>
              <a:rPr lang="en-US" baseline="30000" dirty="0" smtClean="0"/>
              <a:t>rd</a:t>
            </a:r>
            <a:r>
              <a:rPr lang="en-US" dirty="0" smtClean="0"/>
              <a:t> computer (UNIVAC - </a:t>
            </a:r>
            <a:r>
              <a:rPr lang="en-US" dirty="0" err="1" smtClean="0"/>
              <a:t>UNIVersal</a:t>
            </a:r>
            <a:r>
              <a:rPr lang="en-US" dirty="0" smtClean="0"/>
              <a:t>  Automatic Computer)</a:t>
            </a:r>
          </a:p>
          <a:p>
            <a:pPr lvl="1"/>
            <a:r>
              <a:rPr lang="en-US" dirty="0" smtClean="0"/>
              <a:t>1</a:t>
            </a:r>
            <a:r>
              <a:rPr lang="en-US" baseline="30000" dirty="0" smtClean="0"/>
              <a:t>st</a:t>
            </a:r>
            <a:r>
              <a:rPr lang="en-US" dirty="0" smtClean="0"/>
              <a:t> computer language – C-10 (developed by Betty </a:t>
            </a:r>
            <a:r>
              <a:rPr lang="en-US" dirty="0" err="1" smtClean="0"/>
              <a:t>Holberton</a:t>
            </a:r>
            <a:r>
              <a:rPr lang="en-US" dirty="0" smtClean="0"/>
              <a:t>)</a:t>
            </a:r>
          </a:p>
          <a:p>
            <a:pPr lvl="1"/>
            <a:r>
              <a:rPr lang="en-US" dirty="0" err="1" smtClean="0"/>
              <a:t>Holberton</a:t>
            </a:r>
            <a:r>
              <a:rPr lang="en-US" dirty="0" smtClean="0"/>
              <a:t> also developed first keyboard and numeric keypad</a:t>
            </a:r>
          </a:p>
          <a:p>
            <a:pPr lvl="1"/>
            <a:r>
              <a:rPr lang="en-US" dirty="0" smtClean="0"/>
              <a:t>First UNIVAC sold to US Census Bureau in 1951</a:t>
            </a:r>
          </a:p>
          <a:p>
            <a:pPr lvl="1"/>
            <a:endParaRPr lang="en-US" dirty="0" smtClean="0"/>
          </a:p>
          <a:p>
            <a:pPr lvl="1"/>
            <a:endParaRPr lang="en-US" dirty="0"/>
          </a:p>
        </p:txBody>
      </p:sp>
      <p:pic>
        <p:nvPicPr>
          <p:cNvPr id="7170" name="Picture 2" descr="http://www.thocp.net/hardware/pictures/univac_1_inside_med.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4600" y="3706906"/>
            <a:ext cx="3911600" cy="2933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71449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Generation Computers</a:t>
            </a:r>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r>
              <a:rPr lang="en-US" dirty="0" smtClean="0"/>
              <a:t>1947, Bell Lab (Shockley, Bardeen, </a:t>
            </a:r>
            <a:r>
              <a:rPr lang="en-US" dirty="0" err="1" smtClean="0"/>
              <a:t>Brittain</a:t>
            </a:r>
            <a:r>
              <a:rPr lang="en-US" dirty="0" smtClean="0"/>
              <a:t>)</a:t>
            </a:r>
          </a:p>
          <a:p>
            <a:pPr lvl="1"/>
            <a:r>
              <a:rPr lang="en-US" dirty="0" smtClean="0"/>
              <a:t>Invented the transistor</a:t>
            </a:r>
          </a:p>
          <a:p>
            <a:pPr lvl="2"/>
            <a:r>
              <a:rPr lang="en-US" dirty="0" smtClean="0"/>
              <a:t>Replaced many vacuum tubes</a:t>
            </a:r>
          </a:p>
          <a:p>
            <a:pPr lvl="2"/>
            <a:r>
              <a:rPr lang="en-US" dirty="0" smtClean="0"/>
              <a:t>Less expensive, increased </a:t>
            </a:r>
            <a:br>
              <a:rPr lang="en-US" dirty="0" smtClean="0"/>
            </a:br>
            <a:r>
              <a:rPr lang="en-US" dirty="0" smtClean="0"/>
              <a:t>calculating speeds </a:t>
            </a:r>
          </a:p>
          <a:p>
            <a:pPr lvl="2"/>
            <a:endParaRPr lang="en-US" dirty="0"/>
          </a:p>
          <a:p>
            <a:pPr lvl="2"/>
            <a:endParaRPr lang="en-US" dirty="0" smtClean="0"/>
          </a:p>
          <a:p>
            <a:r>
              <a:rPr lang="en-US" dirty="0" smtClean="0"/>
              <a:t>Model 650 (early 1960s)</a:t>
            </a:r>
          </a:p>
          <a:p>
            <a:pPr lvl="1"/>
            <a:r>
              <a:rPr lang="en-US" dirty="0" smtClean="0"/>
              <a:t>IBM introduced first </a:t>
            </a:r>
            <a:br>
              <a:rPr lang="en-US" dirty="0" smtClean="0"/>
            </a:br>
            <a:r>
              <a:rPr lang="en-US" dirty="0" smtClean="0"/>
              <a:t>medium-sized</a:t>
            </a:r>
            <a:br>
              <a:rPr lang="en-US" dirty="0" smtClean="0"/>
            </a:br>
            <a:r>
              <a:rPr lang="en-US" dirty="0" smtClean="0"/>
              <a:t>computer (Model 650)</a:t>
            </a:r>
          </a:p>
          <a:p>
            <a:pPr lvl="1"/>
            <a:r>
              <a:rPr lang="en-US" dirty="0" smtClean="0"/>
              <a:t>Still expensive	</a:t>
            </a:r>
          </a:p>
          <a:p>
            <a:pPr lvl="1"/>
            <a:endParaRPr lang="en-US" dirty="0"/>
          </a:p>
        </p:txBody>
      </p:sp>
      <p:pic>
        <p:nvPicPr>
          <p:cNvPr id="30722" name="Picture 2" descr="http://www.zmescience.com/wp-content/uploads/2010/01/power_transistor.jp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ackgroundRemoval t="10000" b="90000" l="10000" r="90000">
                        <a14:backgroundMark x1="20556" y1="35833" x2="20556" y2="35833"/>
                        <a14:backgroundMark x1="5556" y1="34722" x2="5556" y2="34722"/>
                      </a14:backgroundRemoval>
                    </a14:imgEffect>
                  </a14:imgLayer>
                </a14:imgProps>
              </a:ext>
            </a:extLst>
          </a:blip>
          <a:srcRect/>
          <a:stretch>
            <a:fillRect/>
          </a:stretch>
        </p:blipFill>
        <p:spPr bwMode="auto">
          <a:xfrm>
            <a:off x="6781800" y="1371600"/>
            <a:ext cx="2133600" cy="2133600"/>
          </a:xfrm>
          <a:prstGeom prst="rect">
            <a:avLst/>
          </a:prstGeom>
          <a:noFill/>
        </p:spPr>
      </p:pic>
      <p:pic>
        <p:nvPicPr>
          <p:cNvPr id="8194" name="Picture 2" descr="Phot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29200" y="3962400"/>
            <a:ext cx="3702050" cy="24284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98522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Generation Computers</a:t>
            </a:r>
            <a:endParaRPr lang="en-US" dirty="0"/>
          </a:p>
        </p:txBody>
      </p:sp>
      <p:sp>
        <p:nvSpPr>
          <p:cNvPr id="3" name="Content Placeholder 2"/>
          <p:cNvSpPr>
            <a:spLocks noGrp="1"/>
          </p:cNvSpPr>
          <p:nvPr>
            <p:ph sz="quarter" idx="1"/>
          </p:nvPr>
        </p:nvSpPr>
        <p:spPr>
          <a:xfrm>
            <a:off x="457200" y="1600200"/>
            <a:ext cx="5638800" cy="4525963"/>
          </a:xfrm>
        </p:spPr>
        <p:txBody>
          <a:bodyPr/>
          <a:lstStyle/>
          <a:p>
            <a:r>
              <a:rPr lang="en-US" dirty="0" smtClean="0"/>
              <a:t>Change in way data was stored</a:t>
            </a:r>
          </a:p>
          <a:p>
            <a:pPr lvl="8"/>
            <a:endParaRPr lang="en-US" dirty="0" smtClean="0"/>
          </a:p>
          <a:p>
            <a:r>
              <a:rPr lang="en-US" dirty="0" smtClean="0"/>
              <a:t>Magnetic tape and high speed reel-to-reel tape machines replaced punched cards</a:t>
            </a:r>
          </a:p>
          <a:p>
            <a:pPr lvl="8"/>
            <a:endParaRPr lang="en-US" dirty="0" smtClean="0"/>
          </a:p>
          <a:p>
            <a:r>
              <a:rPr lang="en-US" dirty="0" smtClean="0"/>
              <a:t>Magnetic tape gave computers ability to read (access) and write (store) data quickly and reliably</a:t>
            </a:r>
          </a:p>
          <a:p>
            <a:endParaRPr lang="en-US" dirty="0"/>
          </a:p>
        </p:txBody>
      </p:sp>
      <p:pic>
        <p:nvPicPr>
          <p:cNvPr id="29698" name="Picture 2" descr="http://www-03.ibm.com/ibm/history/exhibits/storage/images/PH2401.jpg"/>
          <p:cNvPicPr>
            <a:picLocks noChangeAspect="1" noChangeArrowheads="1"/>
          </p:cNvPicPr>
          <p:nvPr/>
        </p:nvPicPr>
        <p:blipFill>
          <a:blip r:embed="rId2" cstate="print"/>
          <a:srcRect l="48000"/>
          <a:stretch>
            <a:fillRect/>
          </a:stretch>
        </p:blipFill>
        <p:spPr bwMode="auto">
          <a:xfrm>
            <a:off x="6553200" y="1524000"/>
            <a:ext cx="1828800" cy="4396154"/>
          </a:xfrm>
          <a:prstGeom prst="rect">
            <a:avLst/>
          </a:prstGeom>
          <a:noFill/>
        </p:spPr>
      </p:pic>
    </p:spTree>
    <p:extLst>
      <p:ext uri="{BB962C8B-B14F-4D97-AF65-F5344CB8AC3E}">
        <p14:creationId xmlns:p14="http://schemas.microsoft.com/office/powerpoint/2010/main" xmlns="" val="290673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Generation Computers</a:t>
            </a:r>
            <a:endParaRPr lang="en-US" dirty="0"/>
          </a:p>
        </p:txBody>
      </p:sp>
      <p:sp>
        <p:nvSpPr>
          <p:cNvPr id="3" name="Content Placeholder 2"/>
          <p:cNvSpPr>
            <a:spLocks noGrp="1"/>
          </p:cNvSpPr>
          <p:nvPr>
            <p:ph sz="quarter" idx="1"/>
          </p:nvPr>
        </p:nvSpPr>
        <p:spPr/>
        <p:txBody>
          <a:bodyPr>
            <a:normAutofit/>
          </a:bodyPr>
          <a:lstStyle/>
          <a:p>
            <a:r>
              <a:rPr lang="en-US" dirty="0" smtClean="0"/>
              <a:t>Integrated circuits (ICs) – replaced transistors</a:t>
            </a:r>
          </a:p>
          <a:p>
            <a:pPr lvl="1"/>
            <a:r>
              <a:rPr lang="en-US" dirty="0" err="1" smtClean="0"/>
              <a:t>Kilby</a:t>
            </a:r>
            <a:r>
              <a:rPr lang="en-US" dirty="0" smtClean="0"/>
              <a:t> and </a:t>
            </a:r>
            <a:r>
              <a:rPr lang="en-US" dirty="0" err="1" smtClean="0"/>
              <a:t>Noyce</a:t>
            </a:r>
            <a:r>
              <a:rPr lang="en-US" dirty="0" smtClean="0"/>
              <a:t> – working independently developed the IC (chip)</a:t>
            </a:r>
          </a:p>
          <a:p>
            <a:pPr lvl="8"/>
            <a:endParaRPr lang="en-US" dirty="0" smtClean="0"/>
          </a:p>
          <a:p>
            <a:r>
              <a:rPr lang="en-US" dirty="0" smtClean="0"/>
              <a:t>ICs</a:t>
            </a:r>
          </a:p>
          <a:p>
            <a:pPr lvl="1"/>
            <a:r>
              <a:rPr lang="en-US" dirty="0" smtClean="0"/>
              <a:t>Silicon wafers with intricate circuits etched in their surfaces and then coated with a metallic oxide that fills in the etched circuit patterns</a:t>
            </a:r>
          </a:p>
          <a:p>
            <a:pPr lvl="8"/>
            <a:endParaRPr lang="en-US" dirty="0" smtClean="0"/>
          </a:p>
          <a:p>
            <a:r>
              <a:rPr lang="en-US" dirty="0" smtClean="0"/>
              <a:t>IBM System 360 (1964) </a:t>
            </a:r>
          </a:p>
          <a:p>
            <a:pPr lvl="1"/>
            <a:r>
              <a:rPr lang="en-US" dirty="0" smtClean="0"/>
              <a:t>One of first computers to use IC</a:t>
            </a:r>
          </a:p>
        </p:txBody>
      </p:sp>
      <p:pic>
        <p:nvPicPr>
          <p:cNvPr id="24580" name="Picture 4" descr="http://availabletechnologies.pnl.gov/images/fullsize/61_1.jp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ackgroundRemoval t="8896" b="50409" l="42144" r="82458">
                        <a14:backgroundMark x1="48090" y1="18727" x2="48090" y2="18727"/>
                        <a14:backgroundMark x1="26966" y1="11636" x2="26966" y2="11636"/>
                      </a14:backgroundRemoval>
                    </a14:imgEffect>
                  </a14:imgLayer>
                </a14:imgProps>
              </a:ext>
            </a:extLst>
          </a:blip>
          <a:srcRect l="37105" t="3707" r="12503" b="44402"/>
          <a:stretch>
            <a:fillRect/>
          </a:stretch>
        </p:blipFill>
        <p:spPr bwMode="auto">
          <a:xfrm>
            <a:off x="6172200" y="4343400"/>
            <a:ext cx="1676400" cy="2133600"/>
          </a:xfrm>
          <a:prstGeom prst="rect">
            <a:avLst/>
          </a:prstGeom>
          <a:noFill/>
        </p:spPr>
      </p:pic>
    </p:spTree>
    <p:extLst>
      <p:ext uri="{BB962C8B-B14F-4D97-AF65-F5344CB8AC3E}">
        <p14:creationId xmlns:p14="http://schemas.microsoft.com/office/powerpoint/2010/main" xmlns="" val="2459713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Mainframes</a:t>
            </a:r>
            <a:endParaRPr lang="en-US" dirty="0"/>
          </a:p>
        </p:txBody>
      </p:sp>
      <p:sp>
        <p:nvSpPr>
          <p:cNvPr id="3" name="Content Placeholder 2"/>
          <p:cNvSpPr>
            <a:spLocks noGrp="1"/>
          </p:cNvSpPr>
          <p:nvPr>
            <p:ph sz="quarter" idx="1"/>
          </p:nvPr>
        </p:nvSpPr>
        <p:spPr>
          <a:xfrm>
            <a:off x="457200" y="1600200"/>
            <a:ext cx="5334000" cy="4525963"/>
          </a:xfrm>
        </p:spPr>
        <p:txBody>
          <a:bodyPr/>
          <a:lstStyle/>
          <a:p>
            <a:r>
              <a:rPr lang="en-US" dirty="0" smtClean="0"/>
              <a:t>A large computer that is usually used for multi-user applications</a:t>
            </a:r>
          </a:p>
          <a:p>
            <a:endParaRPr lang="en-US" dirty="0" smtClean="0"/>
          </a:p>
          <a:p>
            <a:r>
              <a:rPr lang="en-US" dirty="0" smtClean="0"/>
              <a:t>IBM System 360 one of first mainframes</a:t>
            </a:r>
          </a:p>
          <a:p>
            <a:endParaRPr lang="en-US" dirty="0" smtClean="0"/>
          </a:p>
          <a:p>
            <a:r>
              <a:rPr lang="en-US" dirty="0" smtClean="0"/>
              <a:t>Used terminals to communicate with mainframe</a:t>
            </a:r>
          </a:p>
          <a:p>
            <a:endParaRPr lang="en-US" dirty="0"/>
          </a:p>
        </p:txBody>
      </p:sp>
      <p:pic>
        <p:nvPicPr>
          <p:cNvPr id="23554" name="Picture 2" descr="http://www.punch-card.co.uk/images/img0069.gif"/>
          <p:cNvPicPr>
            <a:picLocks noChangeAspect="1" noChangeArrowheads="1"/>
          </p:cNvPicPr>
          <p:nvPr/>
        </p:nvPicPr>
        <p:blipFill>
          <a:blip r:embed="rId2" cstate="print"/>
          <a:srcRect l="6186" t="2749" r="19588" b="2405"/>
          <a:stretch>
            <a:fillRect/>
          </a:stretch>
        </p:blipFill>
        <p:spPr bwMode="auto">
          <a:xfrm>
            <a:off x="5943600" y="1143000"/>
            <a:ext cx="2743200" cy="5257800"/>
          </a:xfrm>
          <a:prstGeom prst="rect">
            <a:avLst/>
          </a:prstGeom>
          <a:noFill/>
        </p:spPr>
      </p:pic>
    </p:spTree>
    <p:extLst>
      <p:ext uri="{BB962C8B-B14F-4D97-AF65-F5344CB8AC3E}">
        <p14:creationId xmlns:p14="http://schemas.microsoft.com/office/powerpoint/2010/main" xmlns="" val="765414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Generation Computer</a:t>
            </a:r>
            <a:endParaRPr lang="en-US" dirty="0"/>
          </a:p>
        </p:txBody>
      </p:sp>
      <p:sp>
        <p:nvSpPr>
          <p:cNvPr id="3" name="Content Placeholder 2"/>
          <p:cNvSpPr>
            <a:spLocks noGrp="1"/>
          </p:cNvSpPr>
          <p:nvPr>
            <p:ph sz="quarter" idx="1"/>
          </p:nvPr>
        </p:nvSpPr>
        <p:spPr/>
        <p:txBody>
          <a:bodyPr/>
          <a:lstStyle/>
          <a:p>
            <a:r>
              <a:rPr lang="en-US" dirty="0" smtClean="0"/>
              <a:t>Microprocessor (1970)</a:t>
            </a:r>
          </a:p>
          <a:p>
            <a:pPr lvl="1"/>
            <a:r>
              <a:rPr lang="en-US" dirty="0" smtClean="0"/>
              <a:t>Hoff at Intel Corp, invented microprocessor</a:t>
            </a:r>
          </a:p>
          <a:p>
            <a:pPr lvl="1"/>
            <a:r>
              <a:rPr lang="en-US" dirty="0" smtClean="0"/>
              <a:t>Entire CPU on a chip</a:t>
            </a:r>
          </a:p>
          <a:p>
            <a:pPr lvl="1"/>
            <a:r>
              <a:rPr lang="en-US" dirty="0" smtClean="0"/>
              <a:t>Makes possible to build the microcomputer (or PC)</a:t>
            </a:r>
          </a:p>
          <a:p>
            <a:pPr lvl="1"/>
            <a:r>
              <a:rPr lang="en-US" dirty="0" smtClean="0"/>
              <a:t>Altair – one of first PCs 1975</a:t>
            </a:r>
          </a:p>
          <a:p>
            <a:pPr lvl="1"/>
            <a:r>
              <a:rPr lang="en-US" dirty="0" smtClean="0"/>
              <a:t>Wozniak and Jobs designed and build first Apple Computer in 1976</a:t>
            </a:r>
          </a:p>
          <a:p>
            <a:pPr lvl="1"/>
            <a:r>
              <a:rPr lang="en-US" dirty="0" smtClean="0"/>
              <a:t>IBM introduced IBM-PC in 1981</a:t>
            </a:r>
            <a:endParaRPr lang="en-US" dirty="0"/>
          </a:p>
        </p:txBody>
      </p:sp>
    </p:spTree>
    <p:extLst>
      <p:ext uri="{BB962C8B-B14F-4D97-AF65-F5344CB8AC3E}">
        <p14:creationId xmlns:p14="http://schemas.microsoft.com/office/powerpoint/2010/main" xmlns="" val="2014829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Computer programming 1</a:t>
            </a:r>
            <a:endParaRPr lang="en-US" dirty="0"/>
          </a:p>
        </p:txBody>
      </p:sp>
      <p:sp>
        <p:nvSpPr>
          <p:cNvPr id="4" name="Title 3"/>
          <p:cNvSpPr>
            <a:spLocks noGrp="1"/>
          </p:cNvSpPr>
          <p:nvPr>
            <p:ph type="title"/>
          </p:nvPr>
        </p:nvSpPr>
        <p:spPr/>
        <p:txBody>
          <a:bodyPr/>
          <a:lstStyle/>
          <a:p>
            <a:r>
              <a:rPr lang="en-US" dirty="0" smtClean="0"/>
              <a:t>Components of a Computer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Computer</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CPU/Processor</a:t>
            </a:r>
            <a:endParaRPr lang="en-US" dirty="0" smtClean="0"/>
          </a:p>
          <a:p>
            <a:pPr marL="514350" indent="-514350">
              <a:buFont typeface="+mj-lt"/>
              <a:buAutoNum type="arabicPeriod"/>
            </a:pPr>
            <a:r>
              <a:rPr lang="en-US" dirty="0" smtClean="0"/>
              <a:t>Memory </a:t>
            </a:r>
            <a:r>
              <a:rPr lang="en-US" dirty="0" smtClean="0"/>
              <a:t>(RAM)</a:t>
            </a:r>
          </a:p>
          <a:p>
            <a:pPr marL="514350" indent="-514350">
              <a:buFont typeface="+mj-lt"/>
              <a:buAutoNum type="arabicPeriod"/>
            </a:pPr>
            <a:r>
              <a:rPr lang="en-US" dirty="0" smtClean="0"/>
              <a:t>Storage</a:t>
            </a:r>
            <a:endParaRPr lang="en-US" dirty="0" smtClean="0"/>
          </a:p>
          <a:p>
            <a:pPr marL="514350" indent="-514350">
              <a:buFont typeface="+mj-lt"/>
              <a:buAutoNum type="arabicPeriod"/>
            </a:pPr>
            <a:r>
              <a:rPr lang="en-US" dirty="0" smtClean="0"/>
              <a:t>Input </a:t>
            </a:r>
            <a:r>
              <a:rPr lang="en-US" dirty="0" smtClean="0"/>
              <a:t>Devices</a:t>
            </a:r>
          </a:p>
          <a:p>
            <a:pPr marL="514350" indent="-514350">
              <a:buFont typeface="+mj-lt"/>
              <a:buAutoNum type="arabicPeriod"/>
            </a:pPr>
            <a:r>
              <a:rPr lang="en-US" dirty="0" smtClean="0"/>
              <a:t>Output </a:t>
            </a:r>
            <a:r>
              <a:rPr lang="en-US" dirty="0" smtClean="0"/>
              <a:t>Devices</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body" idx="1"/>
          </p:nvPr>
        </p:nvSpPr>
        <p:spPr/>
        <p:txBody>
          <a:bodyPr/>
          <a:lstStyle/>
          <a:p>
            <a:r>
              <a:rPr lang="en-US" dirty="0" smtClean="0"/>
              <a:t>Computer Programming I</a:t>
            </a:r>
            <a:endParaRPr lang="en-US" dirty="0"/>
          </a:p>
        </p:txBody>
      </p:sp>
      <p:sp>
        <p:nvSpPr>
          <p:cNvPr id="4" name="Title 3"/>
          <p:cNvSpPr>
            <a:spLocks noGrp="1"/>
          </p:cNvSpPr>
          <p:nvPr>
            <p:ph type="title"/>
          </p:nvPr>
        </p:nvSpPr>
        <p:spPr/>
        <p:txBody>
          <a:bodyPr>
            <a:normAutofit/>
          </a:bodyPr>
          <a:lstStyle/>
          <a:p>
            <a:r>
              <a:rPr lang="en-US" dirty="0" smtClean="0"/>
              <a:t>Evolution of Computers</a:t>
            </a:r>
            <a:endParaRPr lang="en-US" dirty="0"/>
          </a:p>
        </p:txBody>
      </p:sp>
    </p:spTree>
    <p:extLst>
      <p:ext uri="{BB962C8B-B14F-4D97-AF65-F5344CB8AC3E}">
        <p14:creationId xmlns:p14="http://schemas.microsoft.com/office/powerpoint/2010/main" xmlns="" val="2885411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Personal Computer</a:t>
            </a:r>
            <a:endParaRPr lang="en-US" dirty="0"/>
          </a:p>
        </p:txBody>
      </p:sp>
      <p:sp>
        <p:nvSpPr>
          <p:cNvPr id="3" name="Content Placeholder 2"/>
          <p:cNvSpPr>
            <a:spLocks noGrp="1"/>
          </p:cNvSpPr>
          <p:nvPr>
            <p:ph sz="quarter" idx="1"/>
          </p:nvPr>
        </p:nvSpPr>
        <p:spPr>
          <a:xfrm>
            <a:off x="457200" y="1600200"/>
            <a:ext cx="4572000" cy="4525963"/>
          </a:xfrm>
        </p:spPr>
        <p:txBody>
          <a:bodyPr/>
          <a:lstStyle/>
          <a:p>
            <a:r>
              <a:rPr lang="en-US" dirty="0" smtClean="0"/>
              <a:t>Hardware</a:t>
            </a:r>
          </a:p>
          <a:p>
            <a:pPr lvl="1"/>
            <a:r>
              <a:rPr lang="en-US" dirty="0" smtClean="0"/>
              <a:t>Physical components</a:t>
            </a:r>
          </a:p>
          <a:p>
            <a:pPr lvl="1"/>
            <a:r>
              <a:rPr lang="en-US" dirty="0" smtClean="0"/>
              <a:t>Input devices</a:t>
            </a:r>
          </a:p>
          <a:p>
            <a:pPr lvl="2"/>
            <a:r>
              <a:rPr lang="en-US" dirty="0" smtClean="0"/>
              <a:t>Keyboard, mouse, cd/</a:t>
            </a:r>
            <a:r>
              <a:rPr lang="en-US" dirty="0" err="1" smtClean="0"/>
              <a:t>dvd</a:t>
            </a:r>
            <a:r>
              <a:rPr lang="en-US" dirty="0" smtClean="0"/>
              <a:t>, diskette drive, light pen</a:t>
            </a:r>
          </a:p>
          <a:p>
            <a:pPr lvl="1"/>
            <a:r>
              <a:rPr lang="en-US" dirty="0" smtClean="0"/>
              <a:t>Peripheral devices</a:t>
            </a:r>
          </a:p>
          <a:p>
            <a:pPr lvl="2"/>
            <a:r>
              <a:rPr lang="en-US" dirty="0" smtClean="0"/>
              <a:t>Scanner, printer</a:t>
            </a:r>
          </a:p>
          <a:p>
            <a:pPr lvl="1"/>
            <a:r>
              <a:rPr lang="en-US" dirty="0" smtClean="0"/>
              <a:t>Output device</a:t>
            </a:r>
          </a:p>
          <a:p>
            <a:pPr lvl="2"/>
            <a:r>
              <a:rPr lang="en-US" dirty="0" smtClean="0"/>
              <a:t>Monitor, printer</a:t>
            </a:r>
          </a:p>
          <a:p>
            <a:pPr lvl="1"/>
            <a:endParaRPr lang="en-US" dirty="0"/>
          </a:p>
        </p:txBody>
      </p:sp>
      <p:pic>
        <p:nvPicPr>
          <p:cNvPr id="21506" name="Picture 2" descr="C:\Program Files\Microsoft Office\MEDIA\CAGCAT10\j0285750.wmf"/>
          <p:cNvPicPr>
            <a:picLocks noChangeAspect="1" noChangeArrowheads="1"/>
          </p:cNvPicPr>
          <p:nvPr/>
        </p:nvPicPr>
        <p:blipFill>
          <a:blip r:embed="rId2" cstate="print"/>
          <a:srcRect/>
          <a:stretch>
            <a:fillRect/>
          </a:stretch>
        </p:blipFill>
        <p:spPr bwMode="auto">
          <a:xfrm>
            <a:off x="5181600" y="1752600"/>
            <a:ext cx="3677873" cy="2493963"/>
          </a:xfrm>
          <a:prstGeom prst="rect">
            <a:avLst/>
          </a:prstGeom>
          <a:noFill/>
        </p:spPr>
      </p:pic>
      <p:pic>
        <p:nvPicPr>
          <p:cNvPr id="21507" name="Picture 3" descr="C:\Documents and Settings\lkeller\Local Settings\Temporary Internet Files\Content.IE5\LA6IES4R\MC900326312[1].wmf"/>
          <p:cNvPicPr>
            <a:picLocks noChangeAspect="1" noChangeArrowheads="1"/>
          </p:cNvPicPr>
          <p:nvPr/>
        </p:nvPicPr>
        <p:blipFill>
          <a:blip r:embed="rId3" cstate="print"/>
          <a:srcRect/>
          <a:stretch>
            <a:fillRect/>
          </a:stretch>
        </p:blipFill>
        <p:spPr bwMode="auto">
          <a:xfrm>
            <a:off x="5257800" y="4876800"/>
            <a:ext cx="3319793" cy="992188"/>
          </a:xfrm>
          <a:prstGeom prst="rect">
            <a:avLst/>
          </a:prstGeom>
          <a:noFill/>
        </p:spPr>
      </p:pic>
    </p:spTree>
    <p:extLst>
      <p:ext uri="{BB962C8B-B14F-4D97-AF65-F5344CB8AC3E}">
        <p14:creationId xmlns:p14="http://schemas.microsoft.com/office/powerpoint/2010/main" xmlns="" val="2422753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and Mobile Computing</a:t>
            </a:r>
            <a:endParaRPr lang="en-US" dirty="0"/>
          </a:p>
        </p:txBody>
      </p:sp>
      <p:sp>
        <p:nvSpPr>
          <p:cNvPr id="3" name="Content Placeholder 2"/>
          <p:cNvSpPr>
            <a:spLocks noGrp="1"/>
          </p:cNvSpPr>
          <p:nvPr>
            <p:ph sz="quarter" idx="1"/>
          </p:nvPr>
        </p:nvSpPr>
        <p:spPr/>
        <p:txBody>
          <a:bodyPr/>
          <a:lstStyle/>
          <a:p>
            <a:r>
              <a:rPr lang="en-US" dirty="0" smtClean="0"/>
              <a:t>Desktop computers </a:t>
            </a:r>
            <a:endParaRPr lang="en-US" dirty="0" smtClean="0"/>
          </a:p>
          <a:p>
            <a:pPr lvl="8"/>
            <a:endParaRPr lang="en-US" dirty="0" smtClean="0"/>
          </a:p>
          <a:p>
            <a:pPr lvl="1"/>
            <a:r>
              <a:rPr lang="en-US" dirty="0" smtClean="0"/>
              <a:t>are single-user systems designed with microprocessor technology where an entire CPU is contained on a single chip</a:t>
            </a:r>
            <a:r>
              <a:rPr lang="en-US" dirty="0" smtClean="0"/>
              <a:t>.</a:t>
            </a:r>
          </a:p>
          <a:p>
            <a:pPr lvl="8"/>
            <a:endParaRPr lang="en-US" dirty="0" smtClean="0"/>
          </a:p>
          <a:p>
            <a:pPr lvl="1"/>
            <a:r>
              <a:rPr lang="en-US" dirty="0" smtClean="0"/>
              <a:t>Designed to fit on or under a desk.</a:t>
            </a:r>
          </a:p>
          <a:p>
            <a:endParaRPr lang="en-US" dirty="0"/>
          </a:p>
        </p:txBody>
      </p:sp>
    </p:spTree>
    <p:extLst>
      <p:ext uri="{BB962C8B-B14F-4D97-AF65-F5344CB8AC3E}">
        <p14:creationId xmlns:p14="http://schemas.microsoft.com/office/powerpoint/2010/main" xmlns="" val="4134134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and Mobile Computing</a:t>
            </a:r>
            <a:endParaRPr lang="en-US" dirty="0"/>
          </a:p>
        </p:txBody>
      </p:sp>
      <p:sp>
        <p:nvSpPr>
          <p:cNvPr id="3" name="Content Placeholder 2"/>
          <p:cNvSpPr>
            <a:spLocks noGrp="1"/>
          </p:cNvSpPr>
          <p:nvPr>
            <p:ph sz="quarter" idx="1"/>
          </p:nvPr>
        </p:nvSpPr>
        <p:spPr/>
        <p:txBody>
          <a:bodyPr>
            <a:normAutofit/>
          </a:bodyPr>
          <a:lstStyle/>
          <a:p>
            <a:r>
              <a:rPr lang="en-US" dirty="0" smtClean="0"/>
              <a:t>Mobile computing devices</a:t>
            </a:r>
          </a:p>
          <a:p>
            <a:pPr lvl="1"/>
            <a:r>
              <a:rPr lang="en-US" dirty="0" smtClean="0"/>
              <a:t>Long-lasting batteries to allow them to be portable</a:t>
            </a:r>
          </a:p>
          <a:p>
            <a:pPr lvl="1"/>
            <a:r>
              <a:rPr lang="en-US" dirty="0" smtClean="0"/>
              <a:t>Notebook computers</a:t>
            </a:r>
          </a:p>
          <a:p>
            <a:pPr lvl="2"/>
            <a:r>
              <a:rPr lang="en-US" dirty="0" smtClean="0"/>
              <a:t>Portable, light-weight computers comparable to a desktop in capability</a:t>
            </a:r>
          </a:p>
          <a:p>
            <a:pPr lvl="1"/>
            <a:r>
              <a:rPr lang="en-US" dirty="0" smtClean="0"/>
              <a:t>Tablet PCs</a:t>
            </a:r>
          </a:p>
          <a:p>
            <a:pPr lvl="2"/>
            <a:r>
              <a:rPr lang="en-US" dirty="0" smtClean="0"/>
              <a:t>Similar to pad/pencil</a:t>
            </a:r>
          </a:p>
          <a:p>
            <a:pPr lvl="2"/>
            <a:r>
              <a:rPr lang="en-US" dirty="0" smtClean="0"/>
              <a:t>Write on screen with stylus (pen)</a:t>
            </a:r>
          </a:p>
          <a:p>
            <a:pPr lvl="2"/>
            <a:r>
              <a:rPr lang="en-US" dirty="0" smtClean="0"/>
              <a:t>Handwriting recognition software</a:t>
            </a:r>
            <a:endParaRPr lang="en-US" dirty="0"/>
          </a:p>
        </p:txBody>
      </p:sp>
    </p:spTree>
    <p:extLst>
      <p:ext uri="{BB962C8B-B14F-4D97-AF65-F5344CB8AC3E}">
        <p14:creationId xmlns:p14="http://schemas.microsoft.com/office/powerpoint/2010/main" xmlns="" val="853083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and Mobile Computing</a:t>
            </a:r>
            <a:endParaRPr lang="en-US" dirty="0"/>
          </a:p>
        </p:txBody>
      </p:sp>
      <p:sp>
        <p:nvSpPr>
          <p:cNvPr id="3" name="Content Placeholder 2"/>
          <p:cNvSpPr>
            <a:spLocks noGrp="1"/>
          </p:cNvSpPr>
          <p:nvPr>
            <p:ph sz="quarter" idx="1"/>
          </p:nvPr>
        </p:nvSpPr>
        <p:spPr/>
        <p:txBody>
          <a:bodyPr>
            <a:normAutofit/>
          </a:bodyPr>
          <a:lstStyle/>
          <a:p>
            <a:r>
              <a:rPr lang="en-US" dirty="0" smtClean="0"/>
              <a:t>Mobile computing devices</a:t>
            </a:r>
          </a:p>
          <a:p>
            <a:pPr lvl="1"/>
            <a:r>
              <a:rPr lang="en-US" dirty="0" smtClean="0"/>
              <a:t>Handheld computers</a:t>
            </a:r>
          </a:p>
          <a:p>
            <a:pPr lvl="2"/>
            <a:r>
              <a:rPr lang="en-US" dirty="0" smtClean="0"/>
              <a:t>PDAs</a:t>
            </a:r>
          </a:p>
          <a:p>
            <a:pPr lvl="2"/>
            <a:r>
              <a:rPr lang="en-US" dirty="0" smtClean="0"/>
              <a:t>Palm-sized</a:t>
            </a:r>
          </a:p>
          <a:p>
            <a:pPr lvl="2"/>
            <a:r>
              <a:rPr lang="en-US" dirty="0" smtClean="0"/>
              <a:t>Contains applications for storing contact information, schedules, lists and games.</a:t>
            </a:r>
          </a:p>
          <a:p>
            <a:pPr lvl="2"/>
            <a:r>
              <a:rPr lang="en-US" dirty="0" smtClean="0"/>
              <a:t>Use stylus for input</a:t>
            </a:r>
          </a:p>
          <a:p>
            <a:pPr lvl="1"/>
            <a:r>
              <a:rPr lang="en-US" dirty="0" smtClean="0"/>
              <a:t>Smart phones</a:t>
            </a:r>
          </a:p>
          <a:p>
            <a:pPr lvl="2"/>
            <a:r>
              <a:rPr lang="en-US" dirty="0" smtClean="0"/>
              <a:t>Cellular phones that are able to read and receive email and access the Internet</a:t>
            </a:r>
          </a:p>
          <a:p>
            <a:pPr lvl="2"/>
            <a:r>
              <a:rPr lang="en-US" dirty="0" smtClean="0"/>
              <a:t>Some have cameras, video, mp3 players</a:t>
            </a:r>
          </a:p>
        </p:txBody>
      </p:sp>
    </p:spTree>
    <p:extLst>
      <p:ext uri="{BB962C8B-B14F-4D97-AF65-F5344CB8AC3E}">
        <p14:creationId xmlns:p14="http://schemas.microsoft.com/office/powerpoint/2010/main" xmlns="" val="1948180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and Mobile Computing</a:t>
            </a:r>
            <a:endParaRPr lang="en-US" dirty="0"/>
          </a:p>
        </p:txBody>
      </p:sp>
      <p:sp>
        <p:nvSpPr>
          <p:cNvPr id="3" name="Content Placeholder 2"/>
          <p:cNvSpPr>
            <a:spLocks noGrp="1"/>
          </p:cNvSpPr>
          <p:nvPr>
            <p:ph sz="quarter" idx="1"/>
          </p:nvPr>
        </p:nvSpPr>
        <p:spPr/>
        <p:txBody>
          <a:bodyPr>
            <a:normAutofit/>
          </a:bodyPr>
          <a:lstStyle/>
          <a:p>
            <a:r>
              <a:rPr lang="en-US" dirty="0" smtClean="0"/>
              <a:t>Mobile computing devices</a:t>
            </a:r>
          </a:p>
          <a:p>
            <a:pPr lvl="1"/>
            <a:r>
              <a:rPr lang="en-US" dirty="0" smtClean="0"/>
              <a:t>Wearable computer</a:t>
            </a:r>
          </a:p>
          <a:p>
            <a:pPr lvl="2"/>
            <a:r>
              <a:rPr lang="en-US" dirty="0" smtClean="0"/>
              <a:t>Designed to be worn</a:t>
            </a:r>
          </a:p>
          <a:p>
            <a:pPr lvl="3"/>
            <a:r>
              <a:rPr lang="en-US" dirty="0" smtClean="0"/>
              <a:t>In clothing</a:t>
            </a:r>
          </a:p>
          <a:p>
            <a:pPr lvl="3"/>
            <a:r>
              <a:rPr lang="en-US" dirty="0" smtClean="0"/>
              <a:t>Wristband</a:t>
            </a:r>
          </a:p>
          <a:p>
            <a:pPr lvl="2"/>
            <a:r>
              <a:rPr lang="en-US" dirty="0" smtClean="0"/>
              <a:t>MP3 players, hands-free cell phones</a:t>
            </a:r>
          </a:p>
          <a:p>
            <a:pPr lvl="2"/>
            <a:r>
              <a:rPr lang="en-US" dirty="0" smtClean="0"/>
              <a:t>Monitor health problems</a:t>
            </a:r>
          </a:p>
        </p:txBody>
      </p:sp>
    </p:spTree>
    <p:extLst>
      <p:ext uri="{BB962C8B-B14F-4D97-AF65-F5344CB8AC3E}">
        <p14:creationId xmlns:p14="http://schemas.microsoft.com/office/powerpoint/2010/main" xmlns="" val="18539779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Personal Computer</a:t>
            </a:r>
            <a:endParaRPr lang="en-US" dirty="0"/>
          </a:p>
        </p:txBody>
      </p:sp>
      <p:sp>
        <p:nvSpPr>
          <p:cNvPr id="3" name="Content Placeholder 2"/>
          <p:cNvSpPr>
            <a:spLocks noGrp="1"/>
          </p:cNvSpPr>
          <p:nvPr>
            <p:ph sz="quarter" idx="1"/>
          </p:nvPr>
        </p:nvSpPr>
        <p:spPr>
          <a:xfrm>
            <a:off x="457200" y="1600200"/>
            <a:ext cx="8229600" cy="4800600"/>
          </a:xfrm>
        </p:spPr>
        <p:txBody>
          <a:bodyPr>
            <a:normAutofit/>
          </a:bodyPr>
          <a:lstStyle/>
          <a:p>
            <a:r>
              <a:rPr lang="en-US" dirty="0" smtClean="0"/>
              <a:t>Base Unit</a:t>
            </a:r>
          </a:p>
          <a:p>
            <a:pPr lvl="1"/>
            <a:r>
              <a:rPr lang="en-US" dirty="0" smtClean="0"/>
              <a:t>Contains many storage devices such as a diskette drive, a </a:t>
            </a:r>
            <a:r>
              <a:rPr lang="en-US" dirty="0" err="1" smtClean="0"/>
              <a:t>cd</a:t>
            </a:r>
            <a:r>
              <a:rPr lang="en-US" dirty="0" smtClean="0"/>
              <a:t>/</a:t>
            </a:r>
            <a:r>
              <a:rPr lang="en-US" dirty="0" err="1" smtClean="0"/>
              <a:t>dvd</a:t>
            </a:r>
            <a:r>
              <a:rPr lang="en-US" dirty="0" smtClean="0"/>
              <a:t> drive, and a hard disk drive.</a:t>
            </a:r>
          </a:p>
          <a:p>
            <a:pPr lvl="1"/>
            <a:r>
              <a:rPr lang="en-US" dirty="0" smtClean="0"/>
              <a:t>Contains the motherboard which contains</a:t>
            </a:r>
          </a:p>
          <a:p>
            <a:pPr lvl="2"/>
            <a:r>
              <a:rPr lang="en-US" dirty="0" smtClean="0"/>
              <a:t>CPU (Central Processing Unit)</a:t>
            </a:r>
          </a:p>
          <a:p>
            <a:pPr lvl="3"/>
            <a:r>
              <a:rPr lang="en-US" dirty="0" smtClean="0"/>
              <a:t>Processes data and controls the flow of data between the computer’s  other units.</a:t>
            </a:r>
          </a:p>
          <a:p>
            <a:pPr lvl="2"/>
            <a:r>
              <a:rPr lang="en-US" dirty="0" smtClean="0"/>
              <a:t>ALU (Arithmetic Logic Unit)</a:t>
            </a:r>
          </a:p>
          <a:p>
            <a:pPr lvl="3"/>
            <a:r>
              <a:rPr lang="en-US" dirty="0" smtClean="0"/>
              <a:t>Performs logic and arithmetic operations</a:t>
            </a:r>
          </a:p>
          <a:p>
            <a:pPr lvl="3"/>
            <a:r>
              <a:rPr lang="en-US" dirty="0" smtClean="0"/>
              <a:t>Makes comparisons</a:t>
            </a:r>
          </a:p>
          <a:p>
            <a:pPr lvl="3"/>
            <a:r>
              <a:rPr lang="en-US" dirty="0" smtClean="0"/>
              <a:t>So fast that the time need to carry out a single addition is measured in nanoseconds (billionths of a second)</a:t>
            </a:r>
            <a:endParaRPr lang="en-US" dirty="0"/>
          </a:p>
        </p:txBody>
      </p:sp>
    </p:spTree>
    <p:extLst>
      <p:ext uri="{BB962C8B-B14F-4D97-AF65-F5344CB8AC3E}">
        <p14:creationId xmlns:p14="http://schemas.microsoft.com/office/powerpoint/2010/main" xmlns="" val="3668030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CPU/Processor</a:t>
            </a:r>
            <a:endParaRPr lang="en-US" dirty="0"/>
          </a:p>
        </p:txBody>
      </p:sp>
      <p:sp>
        <p:nvSpPr>
          <p:cNvPr id="3" name="Content Placeholder 2"/>
          <p:cNvSpPr>
            <a:spLocks noGrp="1"/>
          </p:cNvSpPr>
          <p:nvPr>
            <p:ph sz="quarter" idx="1"/>
          </p:nvPr>
        </p:nvSpPr>
        <p:spPr/>
        <p:txBody>
          <a:bodyPr/>
          <a:lstStyle/>
          <a:p>
            <a:r>
              <a:rPr lang="en-US" dirty="0" smtClean="0"/>
              <a:t>A computer’s processor is the “brain” of the computer. All calculations and operations function because of the CPU.</a:t>
            </a:r>
          </a:p>
          <a:p>
            <a:endParaRPr lang="en-US" dirty="0" smtClean="0"/>
          </a:p>
          <a:p>
            <a:pPr lvl="1"/>
            <a:r>
              <a:rPr lang="en-US" dirty="0" smtClean="0"/>
              <a:t>Speed is measured in Hz usually gigahertz (GHz) today. A hertz is a measure of a cycle.</a:t>
            </a:r>
          </a:p>
          <a:p>
            <a:pPr lvl="2"/>
            <a:r>
              <a:rPr lang="en-US" dirty="0" smtClean="0"/>
              <a:t>Current CPUs range from 1.8 to 3.2GHz.</a:t>
            </a:r>
            <a:endParaRPr lang="en-US" dirty="0"/>
          </a:p>
        </p:txBody>
      </p:sp>
      <p:pic>
        <p:nvPicPr>
          <p:cNvPr id="1026" name="Picture 2" descr="D:\Users\Justin\Desktop\chips.jpg"/>
          <p:cNvPicPr>
            <a:picLocks noChangeAspect="1" noChangeArrowheads="1"/>
          </p:cNvPicPr>
          <p:nvPr/>
        </p:nvPicPr>
        <p:blipFill>
          <a:blip r:embed="rId2" cstate="print"/>
          <a:srcRect/>
          <a:stretch>
            <a:fillRect/>
          </a:stretch>
        </p:blipFill>
        <p:spPr bwMode="auto">
          <a:xfrm>
            <a:off x="2286000" y="5181600"/>
            <a:ext cx="1905000" cy="1085850"/>
          </a:xfrm>
          <a:prstGeom prst="rect">
            <a:avLst/>
          </a:prstGeom>
          <a:noFill/>
        </p:spPr>
      </p:pic>
      <p:sp>
        <p:nvSpPr>
          <p:cNvPr id="5" name="TextBox 4"/>
          <p:cNvSpPr txBox="1"/>
          <p:nvPr/>
        </p:nvSpPr>
        <p:spPr>
          <a:xfrm>
            <a:off x="4495800" y="5257800"/>
            <a:ext cx="3048000" cy="646331"/>
          </a:xfrm>
          <a:prstGeom prst="rect">
            <a:avLst/>
          </a:prstGeom>
          <a:noFill/>
        </p:spPr>
        <p:txBody>
          <a:bodyPr wrap="square" rtlCol="0">
            <a:spAutoFit/>
          </a:bodyPr>
          <a:lstStyle/>
          <a:p>
            <a:r>
              <a:rPr lang="en-US" dirty="0" smtClean="0"/>
              <a:t>Quad Core CPU in the LGA (Land Grid Array) 775 package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a:t>
            </a:r>
            <a:endParaRPr lang="en-US" dirty="0"/>
          </a:p>
        </p:txBody>
      </p:sp>
      <p:sp>
        <p:nvSpPr>
          <p:cNvPr id="3" name="Content Placeholder 2"/>
          <p:cNvSpPr>
            <a:spLocks noGrp="1"/>
          </p:cNvSpPr>
          <p:nvPr>
            <p:ph sz="quarter" idx="1"/>
          </p:nvPr>
        </p:nvSpPr>
        <p:spPr/>
        <p:txBody>
          <a:bodyPr/>
          <a:lstStyle/>
          <a:p>
            <a:r>
              <a:rPr lang="en-US" dirty="0" smtClean="0"/>
              <a:t>Current CPUs are dual, tri, quad, or </a:t>
            </a:r>
            <a:r>
              <a:rPr lang="en-US" dirty="0" err="1" smtClean="0"/>
              <a:t>oct</a:t>
            </a:r>
            <a:r>
              <a:rPr lang="en-US" dirty="0" smtClean="0"/>
              <a:t> core.</a:t>
            </a:r>
          </a:p>
          <a:p>
            <a:endParaRPr lang="en-US" dirty="0" smtClean="0"/>
          </a:p>
          <a:p>
            <a:pPr lvl="1"/>
            <a:r>
              <a:rPr lang="en-US" dirty="0" smtClean="0"/>
              <a:t>CPUs now have up to 8 “brains”. They can for the first time perform more than one operation at the same time!</a:t>
            </a:r>
          </a:p>
          <a:p>
            <a:pPr lvl="1"/>
            <a:endParaRPr lang="en-US" dirty="0" smtClean="0"/>
          </a:p>
          <a:p>
            <a:pPr lvl="1"/>
            <a:r>
              <a:rPr lang="en-US" dirty="0" smtClean="0"/>
              <a:t>Before dual core CPUs, CPUs could only perform one operation at any given second. The operation could change very rapidly, but it always only actually performing one operation. This is no longer the case with dual/tri/quad core CPUs.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through the CPU</a:t>
            </a:r>
            <a:endParaRPr lang="en-US" dirty="0"/>
          </a:p>
        </p:txBody>
      </p:sp>
      <p:sp>
        <p:nvSpPr>
          <p:cNvPr id="4" name="Rectangle 3"/>
          <p:cNvSpPr/>
          <p:nvPr/>
        </p:nvSpPr>
        <p:spPr>
          <a:xfrm>
            <a:off x="1066800" y="21336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5" name="Rectangle 4"/>
          <p:cNvSpPr/>
          <p:nvPr/>
        </p:nvSpPr>
        <p:spPr>
          <a:xfrm>
            <a:off x="3581400" y="21336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6" name="Rectangle 5"/>
          <p:cNvSpPr/>
          <p:nvPr/>
        </p:nvSpPr>
        <p:spPr>
          <a:xfrm>
            <a:off x="6172200" y="21336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7" name="Rectangle 6"/>
          <p:cNvSpPr/>
          <p:nvPr/>
        </p:nvSpPr>
        <p:spPr>
          <a:xfrm>
            <a:off x="3581400" y="43434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cxnSp>
        <p:nvCxnSpPr>
          <p:cNvPr id="9" name="Straight Arrow Connector 8"/>
          <p:cNvCxnSpPr/>
          <p:nvPr/>
        </p:nvCxnSpPr>
        <p:spPr>
          <a:xfrm>
            <a:off x="2971800" y="2667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6400" y="2590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3581400" y="3733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4457700" y="36957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24200" y="5486400"/>
            <a:ext cx="2870466" cy="369332"/>
          </a:xfrm>
          <a:prstGeom prst="rect">
            <a:avLst/>
          </a:prstGeom>
          <a:noFill/>
        </p:spPr>
        <p:txBody>
          <a:bodyPr wrap="none" rtlCol="0">
            <a:spAutoFit/>
          </a:bodyPr>
          <a:lstStyle/>
          <a:p>
            <a:r>
              <a:rPr lang="en-US" dirty="0" smtClean="0"/>
              <a:t>The “Brain” of the Computer</a:t>
            </a:r>
            <a:endParaRPr lang="en-US" dirty="0"/>
          </a:p>
        </p:txBody>
      </p:sp>
    </p:spTree>
    <p:extLst>
      <p:ext uri="{BB962C8B-B14F-4D97-AF65-F5344CB8AC3E}">
        <p14:creationId xmlns:p14="http://schemas.microsoft.com/office/powerpoint/2010/main" xmlns="" val="664047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a:t>
            </a:r>
            <a:endParaRPr lang="en-US" dirty="0"/>
          </a:p>
        </p:txBody>
      </p:sp>
      <p:sp>
        <p:nvSpPr>
          <p:cNvPr id="3" name="Content Placeholder 2"/>
          <p:cNvSpPr>
            <a:spLocks noGrp="1"/>
          </p:cNvSpPr>
          <p:nvPr>
            <p:ph sz="quarter" idx="1"/>
          </p:nvPr>
        </p:nvSpPr>
        <p:spPr/>
        <p:txBody>
          <a:bodyPr>
            <a:normAutofit/>
          </a:bodyPr>
          <a:lstStyle/>
          <a:p>
            <a:r>
              <a:rPr lang="en-US" dirty="0" smtClean="0"/>
              <a:t>CPUs contains the following:</a:t>
            </a:r>
          </a:p>
          <a:p>
            <a:endParaRPr lang="en-US" dirty="0" smtClean="0"/>
          </a:p>
          <a:p>
            <a:pPr lvl="1"/>
            <a:r>
              <a:rPr lang="en-US" dirty="0" smtClean="0"/>
              <a:t>L1 cache</a:t>
            </a:r>
          </a:p>
          <a:p>
            <a:pPr lvl="1"/>
            <a:r>
              <a:rPr lang="en-US" dirty="0" smtClean="0"/>
              <a:t>L2 cache</a:t>
            </a:r>
          </a:p>
          <a:p>
            <a:pPr lvl="1"/>
            <a:r>
              <a:rPr lang="en-US" dirty="0" smtClean="0"/>
              <a:t>Processing Unit</a:t>
            </a:r>
          </a:p>
          <a:p>
            <a:pPr lvl="1"/>
            <a:r>
              <a:rPr lang="en-US" dirty="0" smtClean="0"/>
              <a:t>Memory Controller</a:t>
            </a:r>
          </a:p>
          <a:p>
            <a:pPr lvl="1"/>
            <a:r>
              <a:rPr lang="en-US" dirty="0" smtClean="0"/>
              <a:t>Cache is high speed memory that stores frequently accessed instructions. Cache makes your computer faster. Current CPUs have 128KB of L1 cache and up to 32MB of L2 cache.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Mechanical Devices</a:t>
            </a:r>
            <a:endParaRPr lang="en-US" dirty="0"/>
          </a:p>
        </p:txBody>
      </p:sp>
      <p:sp>
        <p:nvSpPr>
          <p:cNvPr id="3" name="Content Placeholder 2"/>
          <p:cNvSpPr>
            <a:spLocks noGrp="1"/>
          </p:cNvSpPr>
          <p:nvPr>
            <p:ph sz="quarter" idx="1"/>
          </p:nvPr>
        </p:nvSpPr>
        <p:spPr>
          <a:xfrm>
            <a:off x="301752" y="1527048"/>
            <a:ext cx="8503920" cy="4873752"/>
          </a:xfrm>
        </p:spPr>
        <p:txBody>
          <a:bodyPr>
            <a:normAutofit lnSpcReduction="10000"/>
          </a:bodyPr>
          <a:lstStyle/>
          <a:p>
            <a:r>
              <a:rPr lang="en-US" dirty="0" err="1" smtClean="0"/>
              <a:t>Pascaline</a:t>
            </a:r>
            <a:r>
              <a:rPr lang="en-US" dirty="0" smtClean="0"/>
              <a:t> (1642)</a:t>
            </a:r>
          </a:p>
          <a:p>
            <a:pPr lvl="1"/>
            <a:r>
              <a:rPr lang="en-US" dirty="0" smtClean="0"/>
              <a:t>Set of gears, similar to clock</a:t>
            </a:r>
          </a:p>
          <a:p>
            <a:pPr lvl="1"/>
            <a:r>
              <a:rPr lang="en-US" dirty="0" smtClean="0"/>
              <a:t>Only performed addition</a:t>
            </a:r>
          </a:p>
          <a:p>
            <a:pPr lvl="1"/>
            <a:endParaRPr lang="en-US" dirty="0"/>
          </a:p>
          <a:p>
            <a:pPr lvl="1"/>
            <a:endParaRPr lang="en-US" dirty="0" smtClean="0"/>
          </a:p>
          <a:p>
            <a:pPr lvl="1"/>
            <a:endParaRPr lang="en-US" dirty="0" smtClean="0"/>
          </a:p>
          <a:p>
            <a:r>
              <a:rPr lang="en-US" dirty="0" smtClean="0"/>
              <a:t>Stepped </a:t>
            </a:r>
            <a:r>
              <a:rPr lang="en-US" dirty="0" err="1" smtClean="0"/>
              <a:t>Reckoner</a:t>
            </a:r>
            <a:endParaRPr lang="en-US" dirty="0" smtClean="0"/>
          </a:p>
          <a:p>
            <a:pPr lvl="1"/>
            <a:r>
              <a:rPr lang="en-US" dirty="0"/>
              <a:t>Gottfried Leibniz</a:t>
            </a:r>
            <a:endParaRPr lang="en-US" dirty="0" smtClean="0"/>
          </a:p>
          <a:p>
            <a:pPr lvl="1"/>
            <a:r>
              <a:rPr lang="en-US" dirty="0" smtClean="0"/>
              <a:t>Cylindrical wheel with movable</a:t>
            </a:r>
            <a:br>
              <a:rPr lang="en-US" dirty="0" smtClean="0"/>
            </a:br>
            <a:r>
              <a:rPr lang="en-US" dirty="0" smtClean="0"/>
              <a:t>carriage</a:t>
            </a:r>
          </a:p>
          <a:p>
            <a:pPr lvl="1"/>
            <a:r>
              <a:rPr lang="en-US" dirty="0" smtClean="0"/>
              <a:t>Add, subtract, multiply, divide, </a:t>
            </a:r>
            <a:br>
              <a:rPr lang="en-US" dirty="0" smtClean="0"/>
            </a:br>
            <a:r>
              <a:rPr lang="en-US" dirty="0" smtClean="0"/>
              <a:t>square roots</a:t>
            </a:r>
          </a:p>
          <a:p>
            <a:pPr lvl="1"/>
            <a:r>
              <a:rPr lang="en-US" dirty="0" smtClean="0"/>
              <a:t>Jammed/malfunctioned</a:t>
            </a:r>
          </a:p>
          <a:p>
            <a:endParaRPr lang="en-US" dirty="0"/>
          </a:p>
        </p:txBody>
      </p:sp>
      <p:pic>
        <p:nvPicPr>
          <p:cNvPr id="1026" name="Picture 2" descr="http://www.computersciencelab.com/ComputerHistory/HtmlHelp/Images2/PascalineRear.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13362" y="1600200"/>
            <a:ext cx="3159125" cy="2166581"/>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history-computer.com/MechanicalCalculators/images/Leibniz_replica.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64125" y="4038600"/>
            <a:ext cx="3657600" cy="22326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18031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Cache?</a:t>
            </a:r>
            <a:endParaRPr lang="en-US" dirty="0"/>
          </a:p>
        </p:txBody>
      </p:sp>
      <p:sp>
        <p:nvSpPr>
          <p:cNvPr id="3" name="Content Placeholder 2"/>
          <p:cNvSpPr>
            <a:spLocks noGrp="1"/>
          </p:cNvSpPr>
          <p:nvPr>
            <p:ph sz="quarter" idx="1"/>
          </p:nvPr>
        </p:nvSpPr>
        <p:spPr/>
        <p:txBody>
          <a:bodyPr/>
          <a:lstStyle/>
          <a:p>
            <a:r>
              <a:rPr lang="en-US" dirty="0" smtClean="0"/>
              <a:t>Cache (pronounced cash) is high speed memory. L(Level) 1 cache is within the CPU itself. This cache is very high speed and stores instructions executed over and over. </a:t>
            </a:r>
          </a:p>
          <a:p>
            <a:endParaRPr lang="en-US" dirty="0" smtClean="0"/>
          </a:p>
          <a:p>
            <a:pPr lvl="1"/>
            <a:r>
              <a:rPr lang="en-US" dirty="0" smtClean="0"/>
              <a:t>Example: If you are playing a card game, the L1 cache might store the instruction to flip over a new card.</a:t>
            </a:r>
          </a:p>
          <a:p>
            <a:pPr lvl="1"/>
            <a:endParaRPr lang="en-US" dirty="0" smtClean="0"/>
          </a:p>
          <a:p>
            <a:r>
              <a:rPr lang="en-US" dirty="0" smtClean="0"/>
              <a:t>L2 cache is a slower and larger version of L1 cache.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t>
            </a:r>
            <a:endParaRPr lang="en-US" dirty="0"/>
          </a:p>
        </p:txBody>
      </p:sp>
      <p:pic>
        <p:nvPicPr>
          <p:cNvPr id="4" name="Content Placeholder 3" descr="core_2_quadro_core.jpg"/>
          <p:cNvPicPr>
            <a:picLocks noGrp="1" noChangeAspect="1"/>
          </p:cNvPicPr>
          <p:nvPr>
            <p:ph sz="quarter" idx="1"/>
          </p:nvPr>
        </p:nvPicPr>
        <p:blipFill>
          <a:blip r:embed="rId2" cstate="print"/>
          <a:stretch>
            <a:fillRect/>
          </a:stretch>
        </p:blipFill>
        <p:spPr>
          <a:xfrm>
            <a:off x="3276600" y="3352083"/>
            <a:ext cx="3886200" cy="2551176"/>
          </a:xfrm>
          <a:prstGeom prst="rect">
            <a:avLst/>
          </a:prstGeom>
          <a:ln>
            <a:noFill/>
          </a:ln>
          <a:effectLst>
            <a:softEdge rad="112500"/>
          </a:effectLst>
        </p:spPr>
      </p:pic>
      <p:sp>
        <p:nvSpPr>
          <p:cNvPr id="3" name="Content Placeholder 2"/>
          <p:cNvSpPr>
            <a:spLocks noGrp="1"/>
          </p:cNvSpPr>
          <p:nvPr>
            <p:ph sz="half" idx="4294967295"/>
          </p:nvPr>
        </p:nvSpPr>
        <p:spPr>
          <a:xfrm>
            <a:off x="304800" y="1555750"/>
            <a:ext cx="8382000" cy="2090738"/>
          </a:xfrm>
        </p:spPr>
        <p:txBody>
          <a:bodyPr>
            <a:normAutofit lnSpcReduction="10000"/>
          </a:bodyPr>
          <a:lstStyle/>
          <a:p>
            <a:r>
              <a:rPr lang="en-US" dirty="0"/>
              <a:t>Level 2 cache is at the top of each die. You are looking at a quad core CPU (2 dual cores glued together. L1 cache is located at the bottom middle. This is an actual image of a CPU. Intel Q6600 to be exact.</a:t>
            </a:r>
          </a:p>
          <a:p>
            <a:endParaRPr lang="en-US" dirty="0"/>
          </a:p>
        </p:txBody>
      </p:sp>
      <p:cxnSp>
        <p:nvCxnSpPr>
          <p:cNvPr id="7" name="Straight Connector 6"/>
          <p:cNvCxnSpPr/>
          <p:nvPr/>
        </p:nvCxnSpPr>
        <p:spPr>
          <a:xfrm>
            <a:off x="1371600" y="3810000"/>
            <a:ext cx="19050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3516868"/>
            <a:ext cx="1066800" cy="369332"/>
          </a:xfrm>
          <a:prstGeom prst="rect">
            <a:avLst/>
          </a:prstGeom>
          <a:noFill/>
        </p:spPr>
        <p:txBody>
          <a:bodyPr wrap="square" rtlCol="0">
            <a:spAutoFit/>
          </a:bodyPr>
          <a:lstStyle/>
          <a:p>
            <a:r>
              <a:rPr lang="en-US" dirty="0" smtClean="0"/>
              <a:t>L2 cache</a:t>
            </a:r>
          </a:p>
        </p:txBody>
      </p:sp>
      <p:cxnSp>
        <p:nvCxnSpPr>
          <p:cNvPr id="10" name="Straight Connector 9"/>
          <p:cNvCxnSpPr/>
          <p:nvPr/>
        </p:nvCxnSpPr>
        <p:spPr>
          <a:xfrm rot="5400000" flipH="1" flipV="1">
            <a:off x="3543300" y="6134100"/>
            <a:ext cx="609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24200" y="6477000"/>
            <a:ext cx="1676400" cy="381000"/>
          </a:xfrm>
          <a:prstGeom prst="rect">
            <a:avLst/>
          </a:prstGeom>
          <a:noFill/>
        </p:spPr>
        <p:txBody>
          <a:bodyPr wrap="square" rtlCol="0">
            <a:spAutoFit/>
          </a:bodyPr>
          <a:lstStyle/>
          <a:p>
            <a:r>
              <a:rPr lang="en-US" dirty="0" smtClean="0"/>
              <a:t>L1 cache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a:t>
            </a:r>
            <a:endParaRPr lang="en-US" dirty="0"/>
          </a:p>
        </p:txBody>
      </p:sp>
      <p:sp>
        <p:nvSpPr>
          <p:cNvPr id="3" name="Content Placeholder 2"/>
          <p:cNvSpPr>
            <a:spLocks noGrp="1"/>
          </p:cNvSpPr>
          <p:nvPr>
            <p:ph sz="quarter" idx="1"/>
          </p:nvPr>
        </p:nvSpPr>
        <p:spPr>
          <a:xfrm>
            <a:off x="228600" y="1478760"/>
            <a:ext cx="7772400" cy="1493040"/>
          </a:xfrm>
        </p:spPr>
        <p:txBody>
          <a:bodyPr/>
          <a:lstStyle/>
          <a:p>
            <a:r>
              <a:rPr lang="en-US" dirty="0" smtClean="0"/>
              <a:t>CPUs plug into a mother(main)board. This board is where all components of your computer are plugged into.</a:t>
            </a:r>
          </a:p>
          <a:p>
            <a:endParaRPr lang="en-US" dirty="0"/>
          </a:p>
        </p:txBody>
      </p:sp>
      <p:pic>
        <p:nvPicPr>
          <p:cNvPr id="2050" name="Picture 2" descr="D:\Users\Justin\Desktop\MSI+P35+Platinum+Core+2+Quad.jpg"/>
          <p:cNvPicPr>
            <a:picLocks noChangeAspect="1" noChangeArrowheads="1"/>
          </p:cNvPicPr>
          <p:nvPr/>
        </p:nvPicPr>
        <p:blipFill>
          <a:blip r:embed="rId3" cstate="print"/>
          <a:srcRect/>
          <a:stretch>
            <a:fillRect/>
          </a:stretch>
        </p:blipFill>
        <p:spPr bwMode="auto">
          <a:xfrm>
            <a:off x="3733800" y="2971800"/>
            <a:ext cx="3810000" cy="3162300"/>
          </a:xfrm>
          <a:prstGeom prst="rect">
            <a:avLst/>
          </a:prstGeom>
          <a:noFill/>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Motherboard</a:t>
            </a:r>
            <a:endParaRPr lang="en-US" dirty="0"/>
          </a:p>
        </p:txBody>
      </p:sp>
      <p:sp>
        <p:nvSpPr>
          <p:cNvPr id="3" name="Content Placeholder 2"/>
          <p:cNvSpPr>
            <a:spLocks noGrp="1"/>
          </p:cNvSpPr>
          <p:nvPr>
            <p:ph sz="quarter" idx="1"/>
          </p:nvPr>
        </p:nvSpPr>
        <p:spPr>
          <a:xfrm>
            <a:off x="457200" y="1600200"/>
            <a:ext cx="8229600" cy="5029200"/>
          </a:xfrm>
        </p:spPr>
        <p:txBody>
          <a:bodyPr>
            <a:normAutofit fontScale="92500" lnSpcReduction="20000"/>
          </a:bodyPr>
          <a:lstStyle/>
          <a:p>
            <a:pPr lvl="1"/>
            <a:r>
              <a:rPr lang="en-US" dirty="0"/>
              <a:t>C</a:t>
            </a:r>
            <a:r>
              <a:rPr lang="en-US" dirty="0" smtClean="0"/>
              <a:t>ontains</a:t>
            </a:r>
          </a:p>
          <a:p>
            <a:pPr lvl="2"/>
            <a:r>
              <a:rPr lang="en-US" dirty="0" smtClean="0"/>
              <a:t>Expansion boards </a:t>
            </a:r>
          </a:p>
          <a:p>
            <a:pPr lvl="3"/>
            <a:r>
              <a:rPr lang="en-US" dirty="0" smtClean="0"/>
              <a:t>Circuit boards that connect to the motherboard to add functionality. (sound and video) **2005</a:t>
            </a:r>
          </a:p>
          <a:p>
            <a:pPr lvl="2"/>
            <a:r>
              <a:rPr lang="en-US" dirty="0" smtClean="0"/>
              <a:t>Clock rate</a:t>
            </a:r>
          </a:p>
          <a:p>
            <a:pPr lvl="3"/>
            <a:r>
              <a:rPr lang="en-US" dirty="0" smtClean="0"/>
              <a:t>Determines the speed at which a CPU can execute instructions</a:t>
            </a:r>
          </a:p>
          <a:p>
            <a:pPr lvl="4"/>
            <a:r>
              <a:rPr lang="en-US" dirty="0" smtClean="0"/>
              <a:t>Megahertz (million of cycles per second) MHz</a:t>
            </a:r>
          </a:p>
          <a:p>
            <a:pPr lvl="4"/>
            <a:r>
              <a:rPr lang="en-US" dirty="0" smtClean="0"/>
              <a:t>Gigahertz (billion of cycles per second)GHz</a:t>
            </a:r>
          </a:p>
          <a:p>
            <a:pPr lvl="2"/>
            <a:r>
              <a:rPr lang="en-US" dirty="0" smtClean="0"/>
              <a:t>Memory</a:t>
            </a:r>
          </a:p>
          <a:p>
            <a:pPr lvl="3"/>
            <a:r>
              <a:rPr lang="en-US" dirty="0" smtClean="0"/>
              <a:t>Stores data electronically</a:t>
            </a:r>
          </a:p>
          <a:p>
            <a:pPr lvl="3"/>
            <a:r>
              <a:rPr lang="en-US" dirty="0" smtClean="0"/>
              <a:t>ROM – Read Only Memory </a:t>
            </a:r>
          </a:p>
          <a:p>
            <a:pPr lvl="4"/>
            <a:r>
              <a:rPr lang="en-US" dirty="0" smtClean="0"/>
              <a:t>Contains most basic operating instructions for computer</a:t>
            </a:r>
          </a:p>
          <a:p>
            <a:pPr lvl="4"/>
            <a:r>
              <a:rPr lang="en-US" dirty="0" smtClean="0"/>
              <a:t>Cannot be changed – permanent </a:t>
            </a:r>
          </a:p>
          <a:p>
            <a:pPr lvl="3"/>
            <a:r>
              <a:rPr lang="en-US" dirty="0" smtClean="0"/>
              <a:t>RAM – Random Access Memory</a:t>
            </a:r>
          </a:p>
          <a:p>
            <a:pPr lvl="4"/>
            <a:r>
              <a:rPr lang="en-US" dirty="0" smtClean="0"/>
              <a:t>Memory where data and instructions are stored temporarily</a:t>
            </a:r>
          </a:p>
          <a:p>
            <a:pPr lvl="4"/>
            <a:r>
              <a:rPr lang="en-US" dirty="0" smtClean="0"/>
              <a:t>Data stored in RAM can be written to any type of storage media (diskette, </a:t>
            </a:r>
            <a:r>
              <a:rPr lang="en-US" dirty="0" err="1" smtClean="0"/>
              <a:t>cd</a:t>
            </a:r>
            <a:r>
              <a:rPr lang="en-US" dirty="0" smtClean="0"/>
              <a:t>, jump drive)</a:t>
            </a:r>
            <a:endParaRPr lang="en-US" dirty="0"/>
          </a:p>
        </p:txBody>
      </p:sp>
    </p:spTree>
    <p:extLst>
      <p:ext uri="{BB962C8B-B14F-4D97-AF65-F5344CB8AC3E}">
        <p14:creationId xmlns:p14="http://schemas.microsoft.com/office/powerpoint/2010/main" xmlns="" val="3763512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Motherboard</a:t>
            </a:r>
            <a:endParaRPr lang="en-US" dirty="0"/>
          </a:p>
        </p:txBody>
      </p:sp>
      <p:sp>
        <p:nvSpPr>
          <p:cNvPr id="3" name="Content Placeholder 2"/>
          <p:cNvSpPr>
            <a:spLocks noGrp="1"/>
          </p:cNvSpPr>
          <p:nvPr>
            <p:ph sz="quarter" idx="1"/>
          </p:nvPr>
        </p:nvSpPr>
        <p:spPr>
          <a:xfrm>
            <a:off x="457200" y="1600200"/>
            <a:ext cx="8229600" cy="5029200"/>
          </a:xfrm>
        </p:spPr>
        <p:txBody>
          <a:bodyPr>
            <a:normAutofit/>
          </a:bodyPr>
          <a:lstStyle/>
          <a:p>
            <a:pPr lvl="1"/>
            <a:r>
              <a:rPr lang="en-US" dirty="0" smtClean="0"/>
              <a:t>Contains </a:t>
            </a:r>
          </a:p>
          <a:p>
            <a:pPr lvl="2"/>
            <a:r>
              <a:rPr lang="en-US" dirty="0" smtClean="0"/>
              <a:t>SRAM – Static Random Access Memory</a:t>
            </a:r>
          </a:p>
          <a:p>
            <a:pPr lvl="3"/>
            <a:r>
              <a:rPr lang="en-US" dirty="0" smtClean="0"/>
              <a:t>High-speed memory referred to as </a:t>
            </a:r>
            <a:r>
              <a:rPr lang="en-US" b="1" dirty="0" smtClean="0"/>
              <a:t>cache</a:t>
            </a:r>
          </a:p>
          <a:p>
            <a:pPr lvl="3"/>
            <a:r>
              <a:rPr lang="en-US" dirty="0" smtClean="0"/>
              <a:t>Used to store frequently used data for quick retrieval</a:t>
            </a:r>
          </a:p>
          <a:p>
            <a:pPr lvl="2"/>
            <a:r>
              <a:rPr lang="en-US" dirty="0" smtClean="0"/>
              <a:t>Bus</a:t>
            </a:r>
          </a:p>
          <a:p>
            <a:pPr lvl="3"/>
            <a:r>
              <a:rPr lang="en-US" dirty="0" smtClean="0"/>
              <a:t>Set of circuits that connect the CPU to other components</a:t>
            </a:r>
          </a:p>
          <a:p>
            <a:pPr lvl="2"/>
            <a:r>
              <a:rPr lang="en-US" dirty="0" smtClean="0"/>
              <a:t>Data Bus/Address Bus</a:t>
            </a:r>
          </a:p>
          <a:p>
            <a:pPr lvl="3"/>
            <a:r>
              <a:rPr lang="en-US" dirty="0" smtClean="0"/>
              <a:t>Transfers data between the CPU, memory and other hardware addresses that indicate where the data is located and where it should go</a:t>
            </a:r>
          </a:p>
          <a:p>
            <a:pPr lvl="2"/>
            <a:r>
              <a:rPr lang="en-US" dirty="0" smtClean="0"/>
              <a:t>Control Bus</a:t>
            </a:r>
          </a:p>
          <a:p>
            <a:pPr lvl="3"/>
            <a:r>
              <a:rPr lang="en-US" dirty="0" smtClean="0"/>
              <a:t>Carries control signals</a:t>
            </a:r>
          </a:p>
        </p:txBody>
      </p:sp>
    </p:spTree>
    <p:extLst>
      <p:ext uri="{BB962C8B-B14F-4D97-AF65-F5344CB8AC3E}">
        <p14:creationId xmlns:p14="http://schemas.microsoft.com/office/powerpoint/2010/main" xmlns="" val="2124137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Access Memory (RAM)</a:t>
            </a:r>
            <a:endParaRPr lang="en-US" dirty="0"/>
          </a:p>
        </p:txBody>
      </p:sp>
      <p:sp>
        <p:nvSpPr>
          <p:cNvPr id="3" name="Content Placeholder 2"/>
          <p:cNvSpPr>
            <a:spLocks noGrp="1"/>
          </p:cNvSpPr>
          <p:nvPr>
            <p:ph sz="quarter" idx="1"/>
          </p:nvPr>
        </p:nvSpPr>
        <p:spPr/>
        <p:txBody>
          <a:bodyPr/>
          <a:lstStyle/>
          <a:p>
            <a:r>
              <a:rPr lang="en-US" dirty="0" smtClean="0"/>
              <a:t>Without RAM your computer will not operate. It will just beep loudly for the next 216 years or until you turn it off.</a:t>
            </a:r>
          </a:p>
          <a:p>
            <a:pPr lvl="1"/>
            <a:r>
              <a:rPr lang="en-US" dirty="0" smtClean="0"/>
              <a:t>RAM is plugged into the motherboard into the long slots with tabs on the end. </a:t>
            </a:r>
          </a:p>
          <a:p>
            <a:pPr lvl="1"/>
            <a:endParaRPr lang="en-US" dirty="0" smtClean="0"/>
          </a:p>
          <a:p>
            <a:pPr lvl="1"/>
            <a:r>
              <a:rPr lang="en-US" dirty="0" smtClean="0"/>
              <a:t>Current PCs have between 512MB and 4GB of RAM installed.</a:t>
            </a:r>
          </a:p>
        </p:txBody>
      </p:sp>
      <p:pic>
        <p:nvPicPr>
          <p:cNvPr id="1026" name="Picture 2" descr="D:\Users\Justin\Desktop\images.jpg"/>
          <p:cNvPicPr>
            <a:picLocks noChangeAspect="1" noChangeArrowheads="1"/>
          </p:cNvPicPr>
          <p:nvPr/>
        </p:nvPicPr>
        <p:blipFill>
          <a:blip r:embed="rId2" cstate="print"/>
          <a:srcRect/>
          <a:stretch>
            <a:fillRect/>
          </a:stretch>
        </p:blipFill>
        <p:spPr bwMode="auto">
          <a:xfrm>
            <a:off x="6400799" y="4648200"/>
            <a:ext cx="1605573" cy="1647825"/>
          </a:xfrm>
          <a:prstGeom prst="rect">
            <a:avLst/>
          </a:prstGeom>
          <a:noFill/>
        </p:spPr>
      </p:pic>
      <p:sp>
        <p:nvSpPr>
          <p:cNvPr id="6" name="TextBox 5"/>
          <p:cNvSpPr txBox="1"/>
          <p:nvPr/>
        </p:nvSpPr>
        <p:spPr>
          <a:xfrm>
            <a:off x="4191000" y="5638800"/>
            <a:ext cx="2133600" cy="369332"/>
          </a:xfrm>
          <a:prstGeom prst="rect">
            <a:avLst/>
          </a:prstGeom>
          <a:noFill/>
        </p:spPr>
        <p:txBody>
          <a:bodyPr wrap="square" rtlCol="0">
            <a:spAutoFit/>
          </a:bodyPr>
          <a:lstStyle/>
          <a:p>
            <a:r>
              <a:rPr lang="en-US" dirty="0" smtClean="0"/>
              <a:t>A stick of RAM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t>
            </a:r>
            <a:endParaRPr lang="en-US" dirty="0"/>
          </a:p>
        </p:txBody>
      </p:sp>
      <p:sp>
        <p:nvSpPr>
          <p:cNvPr id="3" name="Content Placeholder 2"/>
          <p:cNvSpPr>
            <a:spLocks noGrp="1"/>
          </p:cNvSpPr>
          <p:nvPr>
            <p:ph sz="quarter" idx="1"/>
          </p:nvPr>
        </p:nvSpPr>
        <p:spPr/>
        <p:txBody>
          <a:bodyPr/>
          <a:lstStyle/>
          <a:p>
            <a:r>
              <a:rPr lang="en-US" dirty="0" smtClean="0"/>
              <a:t>RAM holds data for all applications that are currently running on your computer, but only while the power is on. </a:t>
            </a:r>
          </a:p>
          <a:p>
            <a:endParaRPr lang="en-US" dirty="0" smtClean="0"/>
          </a:p>
          <a:p>
            <a:pPr lvl="1"/>
            <a:r>
              <a:rPr lang="en-US" dirty="0" smtClean="0"/>
              <a:t>Your computer has RAM because it is up to 1000 times faster than your hard drive where the data is stored.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RAM</a:t>
            </a:r>
            <a:endParaRPr lang="en-US" dirty="0"/>
          </a:p>
        </p:txBody>
      </p:sp>
      <p:sp>
        <p:nvSpPr>
          <p:cNvPr id="3" name="Content Placeholder 2"/>
          <p:cNvSpPr>
            <a:spLocks noGrp="1"/>
          </p:cNvSpPr>
          <p:nvPr>
            <p:ph sz="quarter" idx="1"/>
          </p:nvPr>
        </p:nvSpPr>
        <p:spPr/>
        <p:txBody>
          <a:bodyPr/>
          <a:lstStyle/>
          <a:p>
            <a:r>
              <a:rPr lang="en-US" dirty="0" smtClean="0"/>
              <a:t>Current computers use DDR2 or DDR3 RAM.</a:t>
            </a:r>
          </a:p>
          <a:p>
            <a:endParaRPr lang="en-US" dirty="0" smtClean="0"/>
          </a:p>
          <a:p>
            <a:r>
              <a:rPr lang="en-US" dirty="0" smtClean="0"/>
              <a:t>Notebooks/Laptops use SO-DIMMs which is DDR3 RAM but smaller.</a:t>
            </a:r>
          </a:p>
          <a:p>
            <a:endParaRPr lang="en-US" dirty="0" smtClean="0"/>
          </a:p>
          <a:p>
            <a:r>
              <a:rPr lang="en-US" dirty="0" smtClean="0"/>
              <a:t>DDR= Double Data Rate which means the computer reads data from the RAM at least two times per cycle.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Speed</a:t>
            </a:r>
            <a:endParaRPr lang="en-US" dirty="0"/>
          </a:p>
        </p:txBody>
      </p:sp>
      <p:sp>
        <p:nvSpPr>
          <p:cNvPr id="3" name="Content Placeholder 2"/>
          <p:cNvSpPr>
            <a:spLocks noGrp="1"/>
          </p:cNvSpPr>
          <p:nvPr>
            <p:ph sz="quarter" idx="1"/>
          </p:nvPr>
        </p:nvSpPr>
        <p:spPr/>
        <p:txBody>
          <a:bodyPr/>
          <a:lstStyle/>
          <a:p>
            <a:r>
              <a:rPr lang="en-US" dirty="0" smtClean="0"/>
              <a:t>Speeds are measured in MHz or throughput rate. DDR2-800 and PC2-6400 are the same thing.</a:t>
            </a:r>
          </a:p>
          <a:p>
            <a:endParaRPr lang="en-US" dirty="0" smtClean="0"/>
          </a:p>
          <a:p>
            <a:pPr lvl="1"/>
            <a:r>
              <a:rPr lang="en-US" dirty="0" smtClean="0"/>
              <a:t>When measured in megahertz the speed will be prefixed with DDR, when measured by throughput the speed will be prefixed by PC.</a:t>
            </a:r>
          </a:p>
          <a:p>
            <a:pPr lvl="1"/>
            <a:endParaRPr lang="en-US" dirty="0" smtClean="0"/>
          </a:p>
          <a:p>
            <a:pPr lvl="1"/>
            <a:r>
              <a:rPr lang="en-US" dirty="0" smtClean="0"/>
              <a:t>Throughput is measured in MB/sec so 6400=6400MB/sec or 6.4GB/sec.</a:t>
            </a:r>
          </a:p>
          <a:p>
            <a:pPr lvl="1"/>
            <a:endParaRPr lang="en-US" dirty="0" smtClean="0"/>
          </a:p>
          <a:p>
            <a:pPr lvl="1"/>
            <a:r>
              <a:rPr lang="en-US" dirty="0" smtClean="0"/>
              <a:t>PC2- DDR2 PC3- DDR3</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Bytes</a:t>
            </a:r>
            <a:endParaRPr lang="en-US" dirty="0"/>
          </a:p>
        </p:txBody>
      </p:sp>
      <p:sp>
        <p:nvSpPr>
          <p:cNvPr id="3" name="Content Placeholder 2"/>
          <p:cNvSpPr>
            <a:spLocks noGrp="1"/>
          </p:cNvSpPr>
          <p:nvPr>
            <p:ph sz="quarter" idx="1"/>
          </p:nvPr>
        </p:nvSpPr>
        <p:spPr/>
        <p:txBody>
          <a:bodyPr>
            <a:normAutofit/>
          </a:bodyPr>
          <a:lstStyle/>
          <a:p>
            <a:r>
              <a:rPr lang="en-US" dirty="0" smtClean="0"/>
              <a:t>The unit used to measure memory and storage on a computer is a byte. Bytes can be broken down into bits (binary digit ). A bit is a single 0 or 1 in binary. 1 byte is a character like an A. </a:t>
            </a:r>
          </a:p>
          <a:p>
            <a:endParaRPr lang="en-US" dirty="0" smtClean="0"/>
          </a:p>
          <a:p>
            <a:pPr lvl="1"/>
            <a:r>
              <a:rPr lang="en-US" dirty="0" smtClean="0"/>
              <a:t>Some languages (mainly Asian) require 2 bytes to display one character.</a:t>
            </a:r>
          </a:p>
          <a:p>
            <a:pPr lvl="1"/>
            <a:endParaRPr lang="en-US" dirty="0" smtClean="0"/>
          </a:p>
          <a:p>
            <a:pPr lvl="1"/>
            <a:r>
              <a:rPr lang="en-US" dirty="0" smtClean="0"/>
              <a:t>Remember your metric prefixes from math or science? They apply to computers too!</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Mechanical Devices</a:t>
            </a:r>
            <a:endParaRPr lang="en-US" dirty="0"/>
          </a:p>
        </p:txBody>
      </p:sp>
      <p:sp>
        <p:nvSpPr>
          <p:cNvPr id="3" name="Content Placeholder 2"/>
          <p:cNvSpPr>
            <a:spLocks noGrp="1"/>
          </p:cNvSpPr>
          <p:nvPr>
            <p:ph sz="quarter" idx="1"/>
          </p:nvPr>
        </p:nvSpPr>
        <p:spPr>
          <a:xfrm>
            <a:off x="301752" y="1527048"/>
            <a:ext cx="8503920" cy="4873752"/>
          </a:xfrm>
        </p:spPr>
        <p:txBody>
          <a:bodyPr>
            <a:normAutofit lnSpcReduction="10000"/>
          </a:bodyPr>
          <a:lstStyle/>
          <a:p>
            <a:r>
              <a:rPr lang="en-US" dirty="0" smtClean="0"/>
              <a:t>Difference Machine (1822)</a:t>
            </a:r>
          </a:p>
          <a:p>
            <a:pPr lvl="1"/>
            <a:r>
              <a:rPr lang="en-US" dirty="0" smtClean="0"/>
              <a:t>Charles Babbage</a:t>
            </a:r>
          </a:p>
          <a:p>
            <a:pPr lvl="1"/>
            <a:r>
              <a:rPr lang="en-US" dirty="0" smtClean="0"/>
              <a:t>Produce table of numbers used </a:t>
            </a:r>
            <a:br>
              <a:rPr lang="en-US" dirty="0" smtClean="0"/>
            </a:br>
            <a:r>
              <a:rPr lang="en-US" dirty="0" smtClean="0"/>
              <a:t>by ships’ navigators.</a:t>
            </a:r>
          </a:p>
          <a:p>
            <a:pPr lvl="1"/>
            <a:r>
              <a:rPr lang="en-US" dirty="0" smtClean="0"/>
              <a:t>Never built</a:t>
            </a:r>
          </a:p>
          <a:p>
            <a:pPr lvl="1"/>
            <a:endParaRPr lang="en-US" dirty="0"/>
          </a:p>
          <a:p>
            <a:pPr lvl="1"/>
            <a:endParaRPr lang="en-US" dirty="0" smtClean="0"/>
          </a:p>
          <a:p>
            <a:r>
              <a:rPr lang="en-US" dirty="0" smtClean="0"/>
              <a:t>Analytical Machine (1833)</a:t>
            </a:r>
          </a:p>
          <a:p>
            <a:pPr lvl="1"/>
            <a:r>
              <a:rPr lang="en-US" dirty="0" smtClean="0"/>
              <a:t>Perform variety of calculations </a:t>
            </a:r>
            <a:br>
              <a:rPr lang="en-US" dirty="0" smtClean="0"/>
            </a:br>
            <a:r>
              <a:rPr lang="en-US" dirty="0" smtClean="0"/>
              <a:t>by following a set of instructions </a:t>
            </a:r>
            <a:br>
              <a:rPr lang="en-US" dirty="0" smtClean="0"/>
            </a:br>
            <a:r>
              <a:rPr lang="en-US" dirty="0" smtClean="0"/>
              <a:t>(or program) on punched cards</a:t>
            </a:r>
          </a:p>
          <a:p>
            <a:pPr lvl="1"/>
            <a:r>
              <a:rPr lang="en-US" dirty="0" smtClean="0"/>
              <a:t>Never built </a:t>
            </a:r>
          </a:p>
          <a:p>
            <a:pPr lvl="1"/>
            <a:r>
              <a:rPr lang="en-US" dirty="0" smtClean="0"/>
              <a:t>Used as a model for modern computer</a:t>
            </a:r>
            <a:endParaRPr lang="en-US" dirty="0"/>
          </a:p>
        </p:txBody>
      </p:sp>
      <p:pic>
        <p:nvPicPr>
          <p:cNvPr id="2050" name="Picture 2" descr="http://www.wists.com/thumbnails/9/64/9646666adface161ad1b4939a313c0cf-ori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43637" y="1514014"/>
            <a:ext cx="1828800" cy="2334195"/>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http://www.chronarion.org/ada/AnalyticalEngin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49937" y="4191000"/>
            <a:ext cx="2616200" cy="21621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215389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Kilo- Thousand (1000 bytes)</a:t>
            </a:r>
          </a:p>
          <a:p>
            <a:r>
              <a:rPr lang="en-US" dirty="0" smtClean="0"/>
              <a:t>Mega- Million (1000 KB, 1,000,000 bytes)</a:t>
            </a:r>
          </a:p>
          <a:p>
            <a:r>
              <a:rPr lang="en-US" dirty="0" smtClean="0"/>
              <a:t>Giga- Billion (1000 MB, 1,000,000 KB)</a:t>
            </a:r>
          </a:p>
          <a:p>
            <a:r>
              <a:rPr lang="en-US" dirty="0" smtClean="0"/>
              <a:t>Tera- Trillion (1000 GB, 1,000,000 MB)</a:t>
            </a:r>
          </a:p>
          <a:p>
            <a:r>
              <a:rPr lang="en-US" dirty="0" smtClean="0"/>
              <a:t>Peta- Quadrillion</a:t>
            </a:r>
          </a:p>
          <a:p>
            <a:r>
              <a:rPr lang="en-US" dirty="0" smtClean="0"/>
              <a:t>Exa-  Quintillion</a:t>
            </a:r>
            <a:endParaRPr lang="en-US" baseline="30000" dirty="0" smtClean="0"/>
          </a:p>
          <a:p>
            <a:endParaRPr lang="en-US" baseline="30000" dirty="0" smtClean="0"/>
          </a:p>
          <a:p>
            <a:r>
              <a:rPr lang="en-US" dirty="0" smtClean="0"/>
              <a:t>Add byte to the prefix. Kilobyte, Megabyte etc. All can be abbreviated using the first letter of the prefix and B. (KB, MB, GB).</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Wrong Numbers?	</a:t>
            </a:r>
            <a:endParaRPr lang="en-US" dirty="0"/>
          </a:p>
        </p:txBody>
      </p:sp>
      <p:sp>
        <p:nvSpPr>
          <p:cNvPr id="3" name="Content Placeholder 2"/>
          <p:cNvSpPr>
            <a:spLocks noGrp="1"/>
          </p:cNvSpPr>
          <p:nvPr>
            <p:ph sz="quarter" idx="1"/>
          </p:nvPr>
        </p:nvSpPr>
        <p:spPr/>
        <p:txBody>
          <a:bodyPr/>
          <a:lstStyle/>
          <a:p>
            <a:r>
              <a:rPr lang="en-US" dirty="0" smtClean="0"/>
              <a:t>The numbers you just saw are all in fact wrong- at least when it comes to a computer. </a:t>
            </a:r>
          </a:p>
          <a:p>
            <a:endParaRPr lang="en-US" dirty="0" smtClean="0"/>
          </a:p>
          <a:p>
            <a:pPr lvl="1"/>
            <a:r>
              <a:rPr lang="en-US" dirty="0" smtClean="0"/>
              <a:t>Why is this?</a:t>
            </a:r>
          </a:p>
          <a:p>
            <a:pPr lvl="1"/>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Wrong Numbers?	</a:t>
            </a:r>
            <a:endParaRPr lang="en-US" dirty="0"/>
          </a:p>
        </p:txBody>
      </p:sp>
      <p:sp>
        <p:nvSpPr>
          <p:cNvPr id="3" name="Content Placeholder 2"/>
          <p:cNvSpPr>
            <a:spLocks noGrp="1"/>
          </p:cNvSpPr>
          <p:nvPr>
            <p:ph sz="quarter" idx="1"/>
          </p:nvPr>
        </p:nvSpPr>
        <p:spPr/>
        <p:txBody>
          <a:bodyPr>
            <a:normAutofit/>
          </a:bodyPr>
          <a:lstStyle/>
          <a:p>
            <a:r>
              <a:rPr lang="en-US" dirty="0" smtClean="0"/>
              <a:t>The numbers you just saw are all in fact wrong- at least when it comes to a computer. </a:t>
            </a:r>
          </a:p>
          <a:p>
            <a:endParaRPr lang="en-US" dirty="0" smtClean="0"/>
          </a:p>
          <a:p>
            <a:pPr lvl="1"/>
            <a:r>
              <a:rPr lang="en-US" dirty="0" smtClean="0"/>
              <a:t>Why is this? You will learn the answer soon!</a:t>
            </a:r>
          </a:p>
          <a:p>
            <a:pPr lvl="1"/>
            <a:r>
              <a:rPr lang="en-US" dirty="0" smtClean="0"/>
              <a:t>The numbers are approximations of the actual values which are powers of two.</a:t>
            </a:r>
          </a:p>
          <a:p>
            <a:pPr lvl="1"/>
            <a:endParaRPr lang="en-US" dirty="0" smtClean="0"/>
          </a:p>
          <a:p>
            <a:pPr lvl="1"/>
            <a:r>
              <a:rPr lang="en-US" dirty="0" smtClean="0"/>
              <a:t>1 MB is actually 1,024KB. 1024 is the closest a power of 2 can come to 1000.</a:t>
            </a:r>
          </a:p>
          <a:p>
            <a:pPr lvl="1"/>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quarter" idx="1"/>
          </p:nvPr>
        </p:nvSpPr>
        <p:spPr/>
        <p:txBody>
          <a:bodyPr/>
          <a:lstStyle/>
          <a:p>
            <a:r>
              <a:rPr lang="en-US" dirty="0" smtClean="0"/>
              <a:t>Data can be permanently stored on various devices.</a:t>
            </a:r>
          </a:p>
          <a:p>
            <a:pPr lvl="1"/>
            <a:r>
              <a:rPr lang="en-US" dirty="0" smtClean="0"/>
              <a:t>Examples:</a:t>
            </a:r>
          </a:p>
          <a:p>
            <a:pPr lvl="2"/>
            <a:r>
              <a:rPr lang="en-US" dirty="0" smtClean="0"/>
              <a:t>Hard Drive</a:t>
            </a:r>
          </a:p>
          <a:p>
            <a:pPr lvl="2"/>
            <a:r>
              <a:rPr lang="en-US" dirty="0" smtClean="0"/>
              <a:t>Optical disc (CD/DVD)</a:t>
            </a:r>
          </a:p>
          <a:p>
            <a:pPr lvl="2"/>
            <a:r>
              <a:rPr lang="en-US" dirty="0" smtClean="0"/>
              <a:t>Flash Drive (USB drive/jump drive)</a:t>
            </a:r>
          </a:p>
          <a:p>
            <a:pPr lvl="2"/>
            <a:r>
              <a:rPr lang="en-US" dirty="0" smtClean="0"/>
              <a:t>Floppy Disk</a:t>
            </a:r>
          </a:p>
          <a:p>
            <a:pPr lvl="1"/>
            <a:r>
              <a:rPr lang="en-US" dirty="0" smtClean="0"/>
              <a:t>Unlike RAM- data is not lost when power is turned off to these devices.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Drive</a:t>
            </a:r>
            <a:endParaRPr lang="en-US" dirty="0"/>
          </a:p>
        </p:txBody>
      </p:sp>
      <p:sp>
        <p:nvSpPr>
          <p:cNvPr id="3" name="Content Placeholder 2"/>
          <p:cNvSpPr>
            <a:spLocks noGrp="1"/>
          </p:cNvSpPr>
          <p:nvPr>
            <p:ph sz="quarter" idx="1"/>
          </p:nvPr>
        </p:nvSpPr>
        <p:spPr/>
        <p:txBody>
          <a:bodyPr/>
          <a:lstStyle/>
          <a:p>
            <a:r>
              <a:rPr lang="en-US" dirty="0" smtClean="0"/>
              <a:t>Works much like a record player. Has platters and an arm(called read/write head) that comes very close (but never touches) the platter and records data using magnetic impulses.</a:t>
            </a:r>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5486400" y="3276600"/>
            <a:ext cx="2857500" cy="2857500"/>
          </a:xfrm>
          <a:prstGeom prst="rect">
            <a:avLst/>
          </a:prstGeom>
          <a:noFill/>
          <a:ln w="9525">
            <a:noFill/>
            <a:miter lim="800000"/>
            <a:headEnd/>
            <a:tailEnd/>
          </a:ln>
          <a:effectLst/>
        </p:spPr>
      </p:pic>
      <p:sp>
        <p:nvSpPr>
          <p:cNvPr id="6" name="TextBox 5"/>
          <p:cNvSpPr txBox="1"/>
          <p:nvPr/>
        </p:nvSpPr>
        <p:spPr>
          <a:xfrm>
            <a:off x="2362200" y="5174911"/>
            <a:ext cx="2971800" cy="923330"/>
          </a:xfrm>
          <a:prstGeom prst="rect">
            <a:avLst/>
          </a:prstGeom>
          <a:noFill/>
        </p:spPr>
        <p:txBody>
          <a:bodyPr wrap="square" rtlCol="0">
            <a:spAutoFit/>
          </a:bodyPr>
          <a:lstStyle/>
          <a:p>
            <a:r>
              <a:rPr lang="en-US" dirty="0" smtClean="0"/>
              <a:t>Hard drive with cover off showing a platter and the read/write arm.</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Drives</a:t>
            </a:r>
            <a:endParaRPr lang="en-US" dirty="0"/>
          </a:p>
        </p:txBody>
      </p:sp>
      <p:sp>
        <p:nvSpPr>
          <p:cNvPr id="3" name="Content Placeholder 2"/>
          <p:cNvSpPr>
            <a:spLocks noGrp="1"/>
          </p:cNvSpPr>
          <p:nvPr>
            <p:ph sz="quarter" idx="1"/>
          </p:nvPr>
        </p:nvSpPr>
        <p:spPr/>
        <p:txBody>
          <a:bodyPr/>
          <a:lstStyle/>
          <a:p>
            <a:r>
              <a:rPr lang="en-US" dirty="0" smtClean="0"/>
              <a:t>Optical drives use magnetic media like CDs or DVDs to store data. The data is read using a laser.</a:t>
            </a:r>
          </a:p>
          <a:p>
            <a:endParaRPr lang="en-US" dirty="0" smtClean="0"/>
          </a:p>
          <a:p>
            <a:r>
              <a:rPr lang="en-US" dirty="0" smtClean="0"/>
              <a:t>The laser burns “pits” into the disc to store data. CDs hold around 700MB of data, DVDs hold up to 15.9GB of data.</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Optical</a:t>
            </a:r>
            <a:endParaRPr lang="en-US" dirty="0"/>
          </a:p>
        </p:txBody>
      </p:sp>
      <p:sp>
        <p:nvSpPr>
          <p:cNvPr id="3" name="Content Placeholder 2"/>
          <p:cNvSpPr>
            <a:spLocks noGrp="1"/>
          </p:cNvSpPr>
          <p:nvPr>
            <p:ph sz="quarter" idx="1"/>
          </p:nvPr>
        </p:nvSpPr>
        <p:spPr/>
        <p:txBody>
          <a:bodyPr/>
          <a:lstStyle/>
          <a:p>
            <a:r>
              <a:rPr lang="en-US" dirty="0" smtClean="0"/>
              <a:t>CDs and DVDs can be different types-</a:t>
            </a:r>
          </a:p>
          <a:p>
            <a:endParaRPr lang="en-US" dirty="0" smtClean="0"/>
          </a:p>
          <a:p>
            <a:pPr lvl="1"/>
            <a:r>
              <a:rPr lang="en-US" dirty="0" smtClean="0"/>
              <a:t>Audio</a:t>
            </a:r>
          </a:p>
          <a:p>
            <a:pPr lvl="1"/>
            <a:r>
              <a:rPr lang="en-US" dirty="0" smtClean="0"/>
              <a:t>Video</a:t>
            </a:r>
          </a:p>
          <a:p>
            <a:pPr lvl="1"/>
            <a:r>
              <a:rPr lang="en-US" dirty="0" smtClean="0"/>
              <a:t>Data</a:t>
            </a:r>
          </a:p>
          <a:p>
            <a:pPr lvl="1"/>
            <a:r>
              <a:rPr lang="en-US" dirty="0" smtClean="0"/>
              <a:t>Picture</a:t>
            </a:r>
          </a:p>
          <a:p>
            <a:pPr lvl="1"/>
            <a:r>
              <a:rPr lang="en-US" dirty="0" smtClean="0"/>
              <a:t>The only difference is what </a:t>
            </a:r>
            <a:br>
              <a:rPr lang="en-US" dirty="0" smtClean="0"/>
            </a:br>
            <a:r>
              <a:rPr lang="en-US" dirty="0" smtClean="0"/>
              <a:t>format the data is stored in. </a:t>
            </a:r>
            <a:br>
              <a:rPr lang="en-US" dirty="0" smtClean="0"/>
            </a:br>
            <a:r>
              <a:rPr lang="en-US" dirty="0" smtClean="0"/>
              <a:t>All drives read the discs the </a:t>
            </a:r>
            <a:br>
              <a:rPr lang="en-US" dirty="0" smtClean="0"/>
            </a:br>
            <a:r>
              <a:rPr lang="en-US" dirty="0" smtClean="0"/>
              <a:t>same way.</a:t>
            </a:r>
            <a:endParaRPr lang="en-US" dirty="0"/>
          </a:p>
        </p:txBody>
      </p:sp>
      <p:pic>
        <p:nvPicPr>
          <p:cNvPr id="2050" name="Picture 2" descr="J:\Duck's Documents\Lesson Plans\images\736px-Dvdpencilrsizecomparison.png"/>
          <p:cNvPicPr>
            <a:picLocks noChangeAspect="1" noChangeArrowheads="1"/>
          </p:cNvPicPr>
          <p:nvPr/>
        </p:nvPicPr>
        <p:blipFill>
          <a:blip r:embed="rId2" cstate="print"/>
          <a:srcRect/>
          <a:stretch>
            <a:fillRect/>
          </a:stretch>
        </p:blipFill>
        <p:spPr bwMode="auto">
          <a:xfrm>
            <a:off x="4648200" y="2286000"/>
            <a:ext cx="3386412" cy="2760662"/>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Drives</a:t>
            </a:r>
            <a:endParaRPr lang="en-US" dirty="0"/>
          </a:p>
        </p:txBody>
      </p:sp>
      <p:sp>
        <p:nvSpPr>
          <p:cNvPr id="3" name="Content Placeholder 2"/>
          <p:cNvSpPr>
            <a:spLocks noGrp="1"/>
          </p:cNvSpPr>
          <p:nvPr>
            <p:ph sz="quarter" idx="1"/>
          </p:nvPr>
        </p:nvSpPr>
        <p:spPr/>
        <p:txBody>
          <a:bodyPr/>
          <a:lstStyle/>
          <a:p>
            <a:r>
              <a:rPr lang="en-US" dirty="0" smtClean="0"/>
              <a:t>Flash drives are USB drives are sold in capacities of 128MB to 128GB.</a:t>
            </a:r>
          </a:p>
          <a:p>
            <a:endParaRPr lang="en-US" dirty="0" smtClean="0"/>
          </a:p>
          <a:p>
            <a:pPr lvl="1"/>
            <a:r>
              <a:rPr lang="en-US" dirty="0" smtClean="0"/>
              <a:t>Flash drives use a special type of memory called flash memory based on EEPROM or Electrically Erasable Programmable Read-Only Memory)</a:t>
            </a:r>
          </a:p>
          <a:p>
            <a:pPr lvl="1"/>
            <a:endParaRPr lang="en-US" dirty="0" smtClean="0"/>
          </a:p>
          <a:p>
            <a:pPr lvl="1"/>
            <a:r>
              <a:rPr lang="en-US" dirty="0" smtClean="0"/>
              <a:t>Flash drives are small, and can store data for up to ten years.</a:t>
            </a:r>
          </a:p>
          <a:p>
            <a:pPr lvl="1"/>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Flash</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Unlike other storage- flash drives can be dropped and not lose data.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r>
              <a:rPr lang="en-US" dirty="0" smtClean="0"/>
              <a:t>iPod Nano/iPod Touch/iPhone/</a:t>
            </a:r>
            <a:r>
              <a:rPr lang="en-US" dirty="0" err="1" smtClean="0"/>
              <a:t>iPad</a:t>
            </a:r>
            <a:r>
              <a:rPr lang="en-US" dirty="0" smtClean="0"/>
              <a:t> also use the same flash memory as a flash drive to store music.</a:t>
            </a:r>
            <a:endParaRPr lang="en-US" dirty="0"/>
          </a:p>
        </p:txBody>
      </p:sp>
      <p:pic>
        <p:nvPicPr>
          <p:cNvPr id="1026" name="Picture 2" descr="J:\Duck's Documents\Lesson Plans\images\800px-DSCN0411.JPG"/>
          <p:cNvPicPr>
            <a:picLocks noChangeAspect="1" noChangeArrowheads="1"/>
          </p:cNvPicPr>
          <p:nvPr/>
        </p:nvPicPr>
        <p:blipFill>
          <a:blip r:embed="rId2" cstate="print"/>
          <a:srcRect/>
          <a:stretch>
            <a:fillRect/>
          </a:stretch>
        </p:blipFill>
        <p:spPr bwMode="auto">
          <a:xfrm>
            <a:off x="5410200" y="2663825"/>
            <a:ext cx="2438400" cy="1828800"/>
          </a:xfrm>
          <a:prstGeom prst="rect">
            <a:avLst/>
          </a:prstGeom>
          <a:noFill/>
        </p:spPr>
      </p:pic>
      <p:sp>
        <p:nvSpPr>
          <p:cNvPr id="5" name="TextBox 4"/>
          <p:cNvSpPr txBox="1"/>
          <p:nvPr/>
        </p:nvSpPr>
        <p:spPr>
          <a:xfrm>
            <a:off x="990600" y="3886200"/>
            <a:ext cx="3429000" cy="646331"/>
          </a:xfrm>
          <a:prstGeom prst="rect">
            <a:avLst/>
          </a:prstGeom>
          <a:noFill/>
        </p:spPr>
        <p:txBody>
          <a:bodyPr wrap="square" rtlCol="0">
            <a:spAutoFit/>
          </a:bodyPr>
          <a:lstStyle/>
          <a:p>
            <a:r>
              <a:rPr lang="en-US" dirty="0" smtClean="0"/>
              <a:t>Flash drive opened up showing the memory chips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n-US" dirty="0"/>
              <a:t>Computer Programming </a:t>
            </a:r>
            <a:r>
              <a:rPr lang="en-US" dirty="0" smtClean="0"/>
              <a:t>I</a:t>
            </a:r>
            <a:endParaRPr lang="en-US" dirty="0"/>
          </a:p>
        </p:txBody>
      </p:sp>
      <p:sp>
        <p:nvSpPr>
          <p:cNvPr id="2050" name="Rectangle 2"/>
          <p:cNvSpPr>
            <a:spLocks noGrp="1" noChangeArrowheads="1"/>
          </p:cNvSpPr>
          <p:nvPr>
            <p:ph type="title"/>
          </p:nvPr>
        </p:nvSpPr>
        <p:spPr/>
        <p:txBody>
          <a:bodyPr/>
          <a:lstStyle/>
          <a:p>
            <a:r>
              <a:rPr lang="en-US"/>
              <a:t>Programming Languages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Mechanical Devices</a:t>
            </a:r>
            <a:endParaRPr lang="en-US" dirty="0"/>
          </a:p>
        </p:txBody>
      </p:sp>
      <p:sp>
        <p:nvSpPr>
          <p:cNvPr id="3" name="Content Placeholder 2"/>
          <p:cNvSpPr>
            <a:spLocks noGrp="1"/>
          </p:cNvSpPr>
          <p:nvPr>
            <p:ph sz="quarter" idx="1"/>
          </p:nvPr>
        </p:nvSpPr>
        <p:spPr/>
        <p:txBody>
          <a:bodyPr/>
          <a:lstStyle/>
          <a:p>
            <a:r>
              <a:rPr lang="en-US" dirty="0" smtClean="0"/>
              <a:t>Babbage’s chief collaborator on the Analytical Machine was Ada Byron.</a:t>
            </a:r>
          </a:p>
          <a:p>
            <a:endParaRPr lang="en-US" dirty="0" smtClean="0"/>
          </a:p>
          <a:p>
            <a:r>
              <a:rPr lang="en-US" dirty="0" err="1" smtClean="0"/>
              <a:t>Ada</a:t>
            </a:r>
            <a:r>
              <a:rPr lang="en-US" dirty="0" smtClean="0"/>
              <a:t> Byron</a:t>
            </a:r>
          </a:p>
          <a:p>
            <a:pPr lvl="1"/>
            <a:r>
              <a:rPr lang="en-US" dirty="0" smtClean="0"/>
              <a:t>Sponsor of Analytical Machine</a:t>
            </a:r>
          </a:p>
          <a:p>
            <a:pPr lvl="1"/>
            <a:r>
              <a:rPr lang="en-US" dirty="0" smtClean="0"/>
              <a:t>One of first people to realize its </a:t>
            </a:r>
            <a:br>
              <a:rPr lang="en-US" dirty="0" smtClean="0"/>
            </a:br>
            <a:r>
              <a:rPr lang="en-US" dirty="0" smtClean="0"/>
              <a:t>power and significance</a:t>
            </a:r>
          </a:p>
          <a:p>
            <a:pPr lvl="1"/>
            <a:r>
              <a:rPr lang="en-US" dirty="0" smtClean="0"/>
              <a:t>Often called the first programmer </a:t>
            </a:r>
            <a:br>
              <a:rPr lang="en-US" dirty="0" smtClean="0"/>
            </a:br>
            <a:r>
              <a:rPr lang="en-US" dirty="0" smtClean="0"/>
              <a:t>because she wrote a program based on the design of the Analytical Machine.</a:t>
            </a:r>
            <a:endParaRPr lang="en-US" dirty="0"/>
          </a:p>
        </p:txBody>
      </p:sp>
      <p:pic>
        <p:nvPicPr>
          <p:cNvPr id="3074" name="Picture 2" descr="http://broadcast.oreilly.com/2009/03/24/ada-byron.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19800" y="2285999"/>
            <a:ext cx="1819275" cy="25444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84110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Types of Languages</a:t>
            </a:r>
          </a:p>
        </p:txBody>
      </p:sp>
      <p:sp>
        <p:nvSpPr>
          <p:cNvPr id="53251" name="Rectangle 3"/>
          <p:cNvSpPr>
            <a:spLocks noGrp="1" noChangeArrowheads="1"/>
          </p:cNvSpPr>
          <p:nvPr>
            <p:ph sz="quarter" idx="1"/>
          </p:nvPr>
        </p:nvSpPr>
        <p:spPr/>
        <p:txBody>
          <a:bodyPr/>
          <a:lstStyle/>
          <a:p>
            <a:r>
              <a:rPr lang="en-US"/>
              <a:t>Programming Languages are classified into various categories:</a:t>
            </a:r>
          </a:p>
          <a:p>
            <a:pPr lvl="1"/>
            <a:r>
              <a:rPr lang="en-US"/>
              <a:t>High Level</a:t>
            </a:r>
          </a:p>
          <a:p>
            <a:pPr lvl="1"/>
            <a:r>
              <a:rPr lang="en-US"/>
              <a:t>Very High Level</a:t>
            </a:r>
          </a:p>
          <a:p>
            <a:pPr lvl="1"/>
            <a:r>
              <a:rPr lang="en-US"/>
              <a:t>Low Level</a:t>
            </a:r>
          </a:p>
          <a:p>
            <a:pPr lvl="1"/>
            <a:endParaRPr lang="en-US"/>
          </a:p>
          <a:p>
            <a:pPr lvl="2"/>
            <a:r>
              <a:rPr lang="en-US"/>
              <a:t>The higher the level the more </a:t>
            </a:r>
            <a:r>
              <a:rPr lang="en-US" b="1"/>
              <a:t>abstraction</a:t>
            </a:r>
            <a:r>
              <a:rPr lang="en-US"/>
              <a:t> from the hardware.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Low Level</a:t>
            </a:r>
          </a:p>
        </p:txBody>
      </p:sp>
      <p:sp>
        <p:nvSpPr>
          <p:cNvPr id="55299" name="Rectangle 3"/>
          <p:cNvSpPr>
            <a:spLocks noGrp="1" noChangeArrowheads="1"/>
          </p:cNvSpPr>
          <p:nvPr>
            <p:ph sz="quarter" idx="1"/>
          </p:nvPr>
        </p:nvSpPr>
        <p:spPr/>
        <p:txBody>
          <a:bodyPr/>
          <a:lstStyle/>
          <a:p>
            <a:r>
              <a:rPr lang="en-US" dirty="0"/>
              <a:t>Low level languages have almost no </a:t>
            </a:r>
            <a:r>
              <a:rPr lang="en-US" b="1" dirty="0"/>
              <a:t>abstraction</a:t>
            </a:r>
            <a:r>
              <a:rPr lang="en-US" dirty="0"/>
              <a:t> from the hardware.</a:t>
            </a:r>
          </a:p>
          <a:p>
            <a:pPr lvl="8"/>
            <a:endParaRPr lang="en-US" dirty="0"/>
          </a:p>
          <a:p>
            <a:r>
              <a:rPr lang="en-US" dirty="0"/>
              <a:t>This code is written to specific hardware, and will only operate on the hardware it was written for.</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More Low Level</a:t>
            </a:r>
          </a:p>
        </p:txBody>
      </p:sp>
      <p:sp>
        <p:nvSpPr>
          <p:cNvPr id="56323" name="Rectangle 3"/>
          <p:cNvSpPr>
            <a:spLocks noGrp="1" noChangeArrowheads="1"/>
          </p:cNvSpPr>
          <p:nvPr>
            <p:ph sz="quarter" idx="1"/>
          </p:nvPr>
        </p:nvSpPr>
        <p:spPr/>
        <p:txBody>
          <a:bodyPr/>
          <a:lstStyle/>
          <a:p>
            <a:r>
              <a:rPr lang="en-US" dirty="0"/>
              <a:t>Two types:</a:t>
            </a:r>
          </a:p>
          <a:p>
            <a:pPr lvl="8"/>
            <a:endParaRPr lang="en-US" dirty="0"/>
          </a:p>
          <a:p>
            <a:pPr lvl="1"/>
            <a:r>
              <a:rPr lang="en-US" b="1" dirty="0"/>
              <a:t>Machine Code (1GL</a:t>
            </a:r>
            <a:r>
              <a:rPr lang="en-US" b="1" dirty="0" smtClean="0"/>
              <a:t>)</a:t>
            </a:r>
          </a:p>
          <a:p>
            <a:pPr lvl="8"/>
            <a:endParaRPr lang="en-US" b="1" dirty="0"/>
          </a:p>
          <a:p>
            <a:pPr lvl="1"/>
            <a:r>
              <a:rPr lang="en-US" b="1" dirty="0"/>
              <a:t>Assembly Language (2GL)</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Machine Code</a:t>
            </a:r>
          </a:p>
        </p:txBody>
      </p:sp>
      <p:sp>
        <p:nvSpPr>
          <p:cNvPr id="57347" name="Rectangle 3"/>
          <p:cNvSpPr>
            <a:spLocks noGrp="1" noChangeArrowheads="1"/>
          </p:cNvSpPr>
          <p:nvPr>
            <p:ph sz="quarter" idx="1"/>
          </p:nvPr>
        </p:nvSpPr>
        <p:spPr/>
        <p:txBody>
          <a:bodyPr>
            <a:normAutofit/>
          </a:bodyPr>
          <a:lstStyle/>
          <a:p>
            <a:pPr>
              <a:lnSpc>
                <a:spcPct val="90000"/>
              </a:lnSpc>
            </a:pPr>
            <a:r>
              <a:rPr lang="en-US" sz="2800" dirty="0"/>
              <a:t>Machine code is understood directly by the CPU. An example is below:</a:t>
            </a:r>
          </a:p>
          <a:p>
            <a:pPr lvl="8">
              <a:lnSpc>
                <a:spcPct val="90000"/>
              </a:lnSpc>
            </a:pPr>
            <a:endParaRPr lang="en-US" sz="1500" dirty="0"/>
          </a:p>
          <a:p>
            <a:pPr>
              <a:lnSpc>
                <a:spcPct val="90000"/>
              </a:lnSpc>
            </a:pPr>
            <a:r>
              <a:rPr lang="en-US" sz="2800" dirty="0"/>
              <a:t>8B542408 83FA0077 06B80000 0000C383 FA027706 B8010000 00C353BB 01000000 B9010000 008D0419 83FA0376 078BD98B C84AEBF1 5BC3 </a:t>
            </a:r>
          </a:p>
          <a:p>
            <a:pPr lvl="8">
              <a:lnSpc>
                <a:spcPct val="90000"/>
              </a:lnSpc>
            </a:pPr>
            <a:endParaRPr lang="en-US" sz="1500" dirty="0"/>
          </a:p>
          <a:p>
            <a:pPr>
              <a:lnSpc>
                <a:spcPct val="90000"/>
              </a:lnSpc>
            </a:pPr>
            <a:r>
              <a:rPr lang="en-US" sz="2800" dirty="0"/>
              <a:t>Obviously, it takes specialized knowledge to program in machine code</a:t>
            </a:r>
            <a:r>
              <a:rPr lang="en-US" sz="2800" dirty="0" smtClean="0"/>
              <a:t>.</a:t>
            </a:r>
          </a:p>
          <a:p>
            <a:pPr lvl="8">
              <a:lnSpc>
                <a:spcPct val="90000"/>
              </a:lnSpc>
            </a:pPr>
            <a:endParaRPr lang="en-US" sz="1500" dirty="0"/>
          </a:p>
          <a:p>
            <a:pPr>
              <a:lnSpc>
                <a:spcPct val="90000"/>
              </a:lnSpc>
            </a:pPr>
            <a:r>
              <a:rPr lang="en-US" sz="2800" dirty="0"/>
              <a:t>What numbering system is this</a:t>
            </a:r>
            <a:r>
              <a:rPr lang="en-US" sz="2800" dirty="0" smtClean="0"/>
              <a:t>?</a:t>
            </a:r>
            <a:endParaRPr 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Machine Code</a:t>
            </a:r>
          </a:p>
        </p:txBody>
      </p:sp>
      <p:sp>
        <p:nvSpPr>
          <p:cNvPr id="58371" name="Rectangle 3"/>
          <p:cNvSpPr>
            <a:spLocks noGrp="1" noChangeArrowheads="1"/>
          </p:cNvSpPr>
          <p:nvPr>
            <p:ph sz="quarter" idx="1"/>
          </p:nvPr>
        </p:nvSpPr>
        <p:spPr/>
        <p:txBody>
          <a:bodyPr/>
          <a:lstStyle/>
          <a:p>
            <a:r>
              <a:rPr lang="en-US" dirty="0" smtClean="0"/>
              <a:t>8B542408 </a:t>
            </a:r>
            <a:r>
              <a:rPr lang="en-US" dirty="0"/>
              <a:t>83FA0077 06B80000 0000C383 FA027706 B8010000 00C353BB 01000000 B9010000 008D0419 83FA0376 078BD98B C84AEBF1 5BC3 </a:t>
            </a:r>
            <a:endParaRPr lang="en-US" dirty="0" smtClean="0"/>
          </a:p>
          <a:p>
            <a:pPr lvl="7"/>
            <a:endParaRPr lang="en-US" dirty="0"/>
          </a:p>
          <a:p>
            <a:r>
              <a:rPr lang="en-US" dirty="0"/>
              <a:t>If you said </a:t>
            </a:r>
            <a:r>
              <a:rPr lang="en-US" b="1" dirty="0"/>
              <a:t>Hex</a:t>
            </a:r>
            <a:r>
              <a:rPr lang="en-US" dirty="0"/>
              <a:t>, you are right! Machine code is written in hex. The groups of numbers reference memory addresses in RAM.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715962"/>
          </a:xfrm>
        </p:spPr>
        <p:txBody>
          <a:bodyPr/>
          <a:lstStyle/>
          <a:p>
            <a:r>
              <a:rPr lang="en-US" dirty="0"/>
              <a:t>Assembly Language</a:t>
            </a:r>
          </a:p>
        </p:txBody>
      </p:sp>
      <p:sp>
        <p:nvSpPr>
          <p:cNvPr id="59395" name="Rectangle 3"/>
          <p:cNvSpPr>
            <a:spLocks noGrp="1" noChangeArrowheads="1"/>
          </p:cNvSpPr>
          <p:nvPr>
            <p:ph type="body" sz="half" idx="1"/>
          </p:nvPr>
        </p:nvSpPr>
        <p:spPr/>
        <p:txBody>
          <a:bodyPr/>
          <a:lstStyle/>
          <a:p>
            <a:r>
              <a:rPr lang="en-US" sz="2800"/>
              <a:t>One level of abstraction from machine code is assembly language.</a:t>
            </a:r>
          </a:p>
          <a:p>
            <a:endParaRPr lang="en-US" sz="2800"/>
          </a:p>
          <a:p>
            <a:r>
              <a:rPr lang="en-US" sz="2800"/>
              <a:t>The same program from the last slide is given in MASM an assembly language.</a:t>
            </a:r>
          </a:p>
        </p:txBody>
      </p:sp>
      <p:pic>
        <p:nvPicPr>
          <p:cNvPr id="59396" name="Picture 4" descr="assembly"/>
          <p:cNvPicPr>
            <a:picLocks noGrp="1" noChangeAspect="1" noChangeArrowheads="1"/>
          </p:cNvPicPr>
          <p:nvPr>
            <p:ph sz="half" idx="2"/>
          </p:nvPr>
        </p:nvPicPr>
        <p:blipFill>
          <a:blip r:embed="rId3" cstate="print">
            <a:extLst>
              <a:ext uri="{28A0092B-C50C-407E-A947-70E740481C1C}">
                <a14:useLocalDpi xmlns:a14="http://schemas.microsoft.com/office/drawing/2010/main" xmlns="" val="0"/>
              </a:ext>
            </a:extLst>
          </a:blip>
          <a:stretch>
            <a:fillRect/>
          </a:stretch>
        </p:blipFill>
        <p:spPr>
          <a:xfrm>
            <a:off x="5186362" y="1722437"/>
            <a:ext cx="2962275" cy="428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High Level Language</a:t>
            </a:r>
          </a:p>
        </p:txBody>
      </p:sp>
      <p:sp>
        <p:nvSpPr>
          <p:cNvPr id="61443" name="Rectangle 3"/>
          <p:cNvSpPr>
            <a:spLocks noGrp="1" noChangeArrowheads="1"/>
          </p:cNvSpPr>
          <p:nvPr>
            <p:ph sz="quarter" idx="1"/>
          </p:nvPr>
        </p:nvSpPr>
        <p:spPr/>
        <p:txBody>
          <a:bodyPr/>
          <a:lstStyle/>
          <a:p>
            <a:r>
              <a:rPr lang="en-US" dirty="0"/>
              <a:t>In contrast a </a:t>
            </a:r>
            <a:r>
              <a:rPr lang="en-US" b="1" dirty="0"/>
              <a:t>high level language</a:t>
            </a:r>
            <a:r>
              <a:rPr lang="en-US" dirty="0"/>
              <a:t> provides strong abstraction from the hardware. </a:t>
            </a:r>
          </a:p>
          <a:p>
            <a:endParaRPr lang="en-US" dirty="0"/>
          </a:p>
          <a:p>
            <a:r>
              <a:rPr lang="en-US" dirty="0"/>
              <a:t>This allows a program to be written in a language that can run on multiple types of </a:t>
            </a:r>
            <a:r>
              <a:rPr lang="en-US" dirty="0" smtClean="0"/>
              <a:t>computers (running the same operating system).</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More High Level</a:t>
            </a:r>
          </a:p>
        </p:txBody>
      </p:sp>
      <p:sp>
        <p:nvSpPr>
          <p:cNvPr id="62467" name="Rectangle 3"/>
          <p:cNvSpPr>
            <a:spLocks noGrp="1" noChangeArrowheads="1"/>
          </p:cNvSpPr>
          <p:nvPr>
            <p:ph sz="quarter" idx="1"/>
          </p:nvPr>
        </p:nvSpPr>
        <p:spPr/>
        <p:txBody>
          <a:bodyPr>
            <a:normAutofit/>
          </a:bodyPr>
          <a:lstStyle/>
          <a:p>
            <a:r>
              <a:rPr lang="en-US" dirty="0"/>
              <a:t>We will code </a:t>
            </a:r>
            <a:r>
              <a:rPr lang="en-US" dirty="0" smtClean="0"/>
              <a:t>in Visual Basic 2010</a:t>
            </a:r>
            <a:endParaRPr lang="en-US" dirty="0"/>
          </a:p>
          <a:p>
            <a:pPr lvl="8"/>
            <a:endParaRPr lang="en-US" dirty="0"/>
          </a:p>
          <a:p>
            <a:r>
              <a:rPr lang="en-US" dirty="0"/>
              <a:t>Basic is an old language that has been updated over the years and adapted by Microsoft for use for writing Microsoft Windows and Web applications</a:t>
            </a:r>
            <a:r>
              <a:rPr lang="en-US" dirty="0" smtClean="0"/>
              <a:t>.</a:t>
            </a:r>
          </a:p>
          <a:p>
            <a:pPr lvl="8"/>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Evolution of </a:t>
            </a:r>
            <a:r>
              <a:rPr lang="en-US" dirty="0" smtClean="0"/>
              <a:t>Basic</a:t>
            </a:r>
            <a:endParaRPr lang="en-US" dirty="0"/>
          </a:p>
        </p:txBody>
      </p:sp>
      <p:sp>
        <p:nvSpPr>
          <p:cNvPr id="63491" name="Rectangle 3"/>
          <p:cNvSpPr>
            <a:spLocks noGrp="1" noChangeArrowheads="1"/>
          </p:cNvSpPr>
          <p:nvPr>
            <p:ph sz="quarter" idx="1"/>
          </p:nvPr>
        </p:nvSpPr>
        <p:spPr/>
        <p:txBody>
          <a:bodyPr/>
          <a:lstStyle/>
          <a:p>
            <a:r>
              <a:rPr lang="en-US" dirty="0"/>
              <a:t>Basic first appeared in 1964 and was designed by John George </a:t>
            </a:r>
            <a:r>
              <a:rPr lang="en-US" dirty="0" err="1"/>
              <a:t>Kemeny</a:t>
            </a:r>
            <a:r>
              <a:rPr lang="en-US" dirty="0"/>
              <a:t> and Thomas Eugene Kurtz at Dartmouth University.</a:t>
            </a:r>
          </a:p>
          <a:p>
            <a:pPr lvl="8"/>
            <a:endParaRPr lang="en-US" dirty="0"/>
          </a:p>
          <a:p>
            <a:r>
              <a:rPr lang="en-US" dirty="0"/>
              <a:t>The current version of </a:t>
            </a:r>
            <a:r>
              <a:rPr lang="en-US" dirty="0" smtClean="0"/>
              <a:t>Visual Basic </a:t>
            </a:r>
            <a:r>
              <a:rPr lang="en-US" dirty="0"/>
              <a:t>is the </a:t>
            </a:r>
            <a:r>
              <a:rPr lang="en-US" dirty="0" smtClean="0"/>
              <a:t>9</a:t>
            </a:r>
            <a:r>
              <a:rPr lang="en-US" baseline="30000" dirty="0" smtClean="0"/>
              <a:t>th</a:t>
            </a:r>
            <a:r>
              <a:rPr lang="en-US" dirty="0" smtClean="0"/>
              <a:t> </a:t>
            </a:r>
            <a:r>
              <a:rPr lang="en-US" dirty="0"/>
              <a:t>version from </a:t>
            </a:r>
            <a:r>
              <a:rPr lang="en-US" dirty="0" smtClean="0"/>
              <a:t>Microsoft. (Visual Basic 2010</a:t>
            </a:r>
            <a:r>
              <a:rPr lang="en-US" dirty="0" smtClean="0"/>
              <a:t>)</a:t>
            </a:r>
          </a:p>
          <a:p>
            <a:pPr lvl="8"/>
            <a:endParaRPr lang="en-US" dirty="0" smtClean="0"/>
          </a:p>
          <a:p>
            <a:r>
              <a:rPr lang="en-US" dirty="0" smtClean="0"/>
              <a:t>Microsoft first released VB in 1991. This moved the BASIC language to an event driven and </a:t>
            </a:r>
            <a:r>
              <a:rPr lang="en-US" b="1" dirty="0" smtClean="0"/>
              <a:t>object-oriented programming </a:t>
            </a:r>
            <a:r>
              <a:rPr lang="en-US" dirty="0" smtClean="0"/>
              <a:t>(OOP) language.</a:t>
            </a:r>
          </a:p>
          <a:p>
            <a:endParaRPr lang="en-US" dirty="0" smtClean="0"/>
          </a:p>
          <a:p>
            <a:pPr lvl="8"/>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High Level Languages</a:t>
            </a:r>
            <a:endParaRPr lang="en-US" dirty="0"/>
          </a:p>
        </p:txBody>
      </p:sp>
      <p:sp>
        <p:nvSpPr>
          <p:cNvPr id="3" name="Content Placeholder 2"/>
          <p:cNvSpPr>
            <a:spLocks noGrp="1"/>
          </p:cNvSpPr>
          <p:nvPr>
            <p:ph sz="quarter" idx="1"/>
          </p:nvPr>
        </p:nvSpPr>
        <p:spPr/>
        <p:txBody>
          <a:bodyPr/>
          <a:lstStyle/>
          <a:p>
            <a:r>
              <a:rPr lang="en-US" dirty="0" smtClean="0"/>
              <a:t>C#</a:t>
            </a:r>
          </a:p>
          <a:p>
            <a:r>
              <a:rPr lang="en-US" dirty="0" smtClean="0"/>
              <a:t>C</a:t>
            </a:r>
            <a:r>
              <a:rPr lang="en-US" dirty="0" smtClean="0"/>
              <a:t>++</a:t>
            </a:r>
          </a:p>
          <a:p>
            <a:r>
              <a:rPr lang="en-US" dirty="0" smtClean="0"/>
              <a:t>J#</a:t>
            </a:r>
          </a:p>
          <a:p>
            <a:r>
              <a:rPr lang="en-US" dirty="0" smtClean="0"/>
              <a:t>F#</a:t>
            </a:r>
          </a:p>
          <a:p>
            <a:r>
              <a:rPr lang="en-US" dirty="0" smtClean="0"/>
              <a:t>Java</a:t>
            </a:r>
          </a:p>
          <a:p>
            <a:r>
              <a:rPr lang="en-US" dirty="0" smtClean="0"/>
              <a:t>D</a:t>
            </a:r>
          </a:p>
          <a:p>
            <a:r>
              <a:rPr lang="en-US" dirty="0" smtClean="0"/>
              <a:t>E</a:t>
            </a:r>
          </a:p>
          <a:p>
            <a:r>
              <a:rPr lang="en-US" dirty="0" smtClean="0"/>
              <a:t>And the list goes on and on…</a:t>
            </a:r>
            <a:endParaRPr lang="en-US" dirty="0"/>
          </a:p>
        </p:txBody>
      </p:sp>
    </p:spTree>
    <p:extLst>
      <p:ext uri="{BB962C8B-B14F-4D97-AF65-F5344CB8AC3E}">
        <p14:creationId xmlns:p14="http://schemas.microsoft.com/office/powerpoint/2010/main" xmlns="" val="214655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Electro-Mechanical Devices</a:t>
            </a:r>
            <a:endParaRPr lang="en-US" dirty="0"/>
          </a:p>
        </p:txBody>
      </p:sp>
      <p:sp>
        <p:nvSpPr>
          <p:cNvPr id="3" name="Content Placeholder 2"/>
          <p:cNvSpPr>
            <a:spLocks noGrp="1"/>
          </p:cNvSpPr>
          <p:nvPr>
            <p:ph sz="quarter" idx="1"/>
          </p:nvPr>
        </p:nvSpPr>
        <p:spPr/>
        <p:txBody>
          <a:bodyPr>
            <a:normAutofit/>
          </a:bodyPr>
          <a:lstStyle/>
          <a:p>
            <a:r>
              <a:rPr lang="en-US" dirty="0" smtClean="0"/>
              <a:t>Hollerith’s Tabulating Machine</a:t>
            </a:r>
          </a:p>
          <a:p>
            <a:pPr lvl="1"/>
            <a:r>
              <a:rPr lang="en-US" dirty="0" smtClean="0"/>
              <a:t>Herman Hollerith – used electricity </a:t>
            </a:r>
          </a:p>
          <a:p>
            <a:pPr lvl="1"/>
            <a:r>
              <a:rPr lang="en-US" dirty="0" smtClean="0"/>
              <a:t>For US Census</a:t>
            </a:r>
            <a:endParaRPr lang="en-US" dirty="0"/>
          </a:p>
          <a:p>
            <a:pPr lvl="1"/>
            <a:r>
              <a:rPr lang="en-US" dirty="0" smtClean="0"/>
              <a:t>Holes representing information to </a:t>
            </a:r>
            <a:br>
              <a:rPr lang="en-US" dirty="0" smtClean="0"/>
            </a:br>
            <a:r>
              <a:rPr lang="en-US" dirty="0" smtClean="0"/>
              <a:t>be tabulated were punched in cards</a:t>
            </a:r>
          </a:p>
          <a:p>
            <a:pPr lvl="1"/>
            <a:r>
              <a:rPr lang="en-US" dirty="0" smtClean="0"/>
              <a:t>Successful</a:t>
            </a:r>
          </a:p>
          <a:p>
            <a:r>
              <a:rPr lang="en-US" dirty="0" smtClean="0"/>
              <a:t>Mark I (1944)</a:t>
            </a:r>
          </a:p>
          <a:p>
            <a:pPr lvl="1"/>
            <a:r>
              <a:rPr lang="en-US" dirty="0" smtClean="0"/>
              <a:t>IBM &amp; Harvard</a:t>
            </a:r>
          </a:p>
          <a:p>
            <a:pPr lvl="1"/>
            <a:r>
              <a:rPr lang="en-US" dirty="0" smtClean="0"/>
              <a:t>Mechanical telephone replay switches to store information and accepted data on punch cards.</a:t>
            </a:r>
          </a:p>
          <a:p>
            <a:pPr lvl="1"/>
            <a:r>
              <a:rPr lang="en-US" dirty="0" smtClean="0"/>
              <a:t>Highly sophisticated calculator - unreliable</a:t>
            </a:r>
          </a:p>
        </p:txBody>
      </p:sp>
      <p:pic>
        <p:nvPicPr>
          <p:cNvPr id="4098" name="Picture 2" descr="http://www.officemuseum.com/1908_Hollerith_Machin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48400" y="1447800"/>
            <a:ext cx="2376546" cy="3276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045333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History Lesson</a:t>
            </a:r>
            <a:endParaRPr lang="en-US" dirty="0"/>
          </a:p>
        </p:txBody>
      </p:sp>
      <p:sp>
        <p:nvSpPr>
          <p:cNvPr id="3" name="Content Placeholder 2"/>
          <p:cNvSpPr>
            <a:spLocks noGrp="1"/>
          </p:cNvSpPr>
          <p:nvPr>
            <p:ph sz="quarter" idx="1"/>
          </p:nvPr>
        </p:nvSpPr>
        <p:spPr/>
        <p:txBody>
          <a:bodyPr/>
          <a:lstStyle/>
          <a:p>
            <a:r>
              <a:rPr lang="en-US" dirty="0" smtClean="0"/>
              <a:t>When was the first computer program written and who wrote it?</a:t>
            </a:r>
          </a:p>
          <a:p>
            <a:endParaRPr lang="en-US" dirty="0"/>
          </a:p>
          <a:p>
            <a:endParaRPr lang="en-US" dirty="0"/>
          </a:p>
        </p:txBody>
      </p:sp>
    </p:spTree>
    <p:extLst>
      <p:ext uri="{BB962C8B-B14F-4D97-AF65-F5344CB8AC3E}">
        <p14:creationId xmlns:p14="http://schemas.microsoft.com/office/powerpoint/2010/main" xmlns="" val="12363808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History Lesson</a:t>
            </a:r>
            <a:endParaRPr lang="en-US" dirty="0"/>
          </a:p>
        </p:txBody>
      </p:sp>
      <p:sp>
        <p:nvSpPr>
          <p:cNvPr id="3" name="Content Placeholder 2"/>
          <p:cNvSpPr>
            <a:spLocks noGrp="1"/>
          </p:cNvSpPr>
          <p:nvPr>
            <p:ph sz="quarter" idx="1"/>
          </p:nvPr>
        </p:nvSpPr>
        <p:spPr/>
        <p:txBody>
          <a:bodyPr>
            <a:normAutofit/>
          </a:bodyPr>
          <a:lstStyle/>
          <a:p>
            <a:r>
              <a:rPr lang="en-US" dirty="0" smtClean="0"/>
              <a:t>When was the first computer program written and who wrote it?</a:t>
            </a:r>
          </a:p>
          <a:p>
            <a:pPr lvl="8"/>
            <a:endParaRPr lang="en-US" dirty="0"/>
          </a:p>
          <a:p>
            <a:r>
              <a:rPr lang="en-US" dirty="0" smtClean="0"/>
              <a:t>A: Ada Lovelace- in 1842-43.</a:t>
            </a:r>
          </a:p>
          <a:p>
            <a:pPr lvl="8"/>
            <a:endParaRPr lang="en-US" dirty="0"/>
          </a:p>
          <a:p>
            <a:r>
              <a:rPr lang="en-US" dirty="0" smtClean="0"/>
              <a:t>Modern programming is said to of started in the 1940s.</a:t>
            </a:r>
          </a:p>
          <a:p>
            <a:pPr lvl="8"/>
            <a:endParaRPr lang="en-US" dirty="0"/>
          </a:p>
          <a:p>
            <a:r>
              <a:rPr lang="en-US" dirty="0"/>
              <a:t>The first “modern” language was </a:t>
            </a:r>
            <a:r>
              <a:rPr lang="en-US" dirty="0" err="1" smtClean="0"/>
              <a:t>Plankalkül</a:t>
            </a:r>
            <a:r>
              <a:rPr lang="en-US" dirty="0" smtClean="0"/>
              <a:t> which was described in 1943, but not implemented until 1998. It was designed by </a:t>
            </a:r>
            <a:r>
              <a:rPr lang="en-US" dirty="0" err="1" smtClean="0"/>
              <a:t>Konrad</a:t>
            </a:r>
            <a:r>
              <a:rPr lang="en-US" dirty="0" smtClean="0"/>
              <a:t> </a:t>
            </a:r>
            <a:r>
              <a:rPr lang="en-US" dirty="0" err="1" smtClean="0"/>
              <a:t>Zuse</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xmlns="" val="184204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Used Today</a:t>
            </a:r>
            <a:endParaRPr lang="en-US" dirty="0"/>
          </a:p>
        </p:txBody>
      </p:sp>
      <p:sp>
        <p:nvSpPr>
          <p:cNvPr id="3" name="Content Placeholder 2"/>
          <p:cNvSpPr>
            <a:spLocks noGrp="1"/>
          </p:cNvSpPr>
          <p:nvPr>
            <p:ph sz="quarter" idx="1"/>
          </p:nvPr>
        </p:nvSpPr>
        <p:spPr/>
        <p:txBody>
          <a:bodyPr/>
          <a:lstStyle/>
          <a:p>
            <a:r>
              <a:rPr lang="en-US" dirty="0" smtClean="0"/>
              <a:t>The 1950s and 1960s brought about languages still used today:</a:t>
            </a:r>
          </a:p>
          <a:p>
            <a:pPr lvl="8"/>
            <a:endParaRPr lang="en-US" dirty="0" smtClean="0"/>
          </a:p>
          <a:p>
            <a:pPr lvl="1"/>
            <a:r>
              <a:rPr lang="en-US" dirty="0" smtClean="0"/>
              <a:t>FORTRAN- John Backus et al. (1955</a:t>
            </a:r>
            <a:r>
              <a:rPr lang="en-US" dirty="0" smtClean="0"/>
              <a:t>)</a:t>
            </a:r>
          </a:p>
          <a:p>
            <a:pPr lvl="8"/>
            <a:endParaRPr lang="en-US" dirty="0" smtClean="0"/>
          </a:p>
          <a:p>
            <a:pPr lvl="1"/>
            <a:r>
              <a:rPr lang="en-US" dirty="0" smtClean="0"/>
              <a:t>LISP- John McCarthy et al.(1958</a:t>
            </a:r>
            <a:r>
              <a:rPr lang="en-US" dirty="0" smtClean="0"/>
              <a:t>)</a:t>
            </a:r>
          </a:p>
          <a:p>
            <a:pPr lvl="8"/>
            <a:endParaRPr lang="en-US" dirty="0" smtClean="0"/>
          </a:p>
          <a:p>
            <a:pPr lvl="1"/>
            <a:r>
              <a:rPr lang="en-US" dirty="0" smtClean="0"/>
              <a:t>COBOL- Grace Hopper et al. (1959</a:t>
            </a:r>
            <a:r>
              <a:rPr lang="en-US" dirty="0" smtClean="0"/>
              <a:t>)</a:t>
            </a:r>
          </a:p>
          <a:p>
            <a:pPr lvl="8"/>
            <a:endParaRPr lang="en-US" dirty="0" smtClean="0"/>
          </a:p>
          <a:p>
            <a:pPr lvl="1"/>
            <a:r>
              <a:rPr lang="en-US" dirty="0" smtClean="0"/>
              <a:t>RPG- IBM (1959</a:t>
            </a:r>
            <a:r>
              <a:rPr lang="en-US" dirty="0" smtClean="0"/>
              <a:t>)</a:t>
            </a:r>
          </a:p>
          <a:p>
            <a:pPr lvl="8"/>
            <a:endParaRPr lang="en-US" dirty="0" smtClean="0"/>
          </a:p>
          <a:p>
            <a:pPr lvl="1"/>
            <a:r>
              <a:rPr lang="en-US" dirty="0" smtClean="0"/>
              <a:t>BASIC- 1964 (as noted previously)</a:t>
            </a:r>
            <a:endParaRPr lang="en-US" dirty="0"/>
          </a:p>
        </p:txBody>
      </p:sp>
    </p:spTree>
    <p:extLst>
      <p:ext uri="{BB962C8B-B14F-4D97-AF65-F5344CB8AC3E}">
        <p14:creationId xmlns:p14="http://schemas.microsoft.com/office/powerpoint/2010/main" xmlns="" val="36450955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1960s and 1970s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This was the period when most of the languages used today were invented or are derived from one of the languages invented in this time period.</a:t>
            </a:r>
          </a:p>
          <a:p>
            <a:pPr lvl="8"/>
            <a:endParaRPr lang="en-US" dirty="0"/>
          </a:p>
          <a:p>
            <a:pPr lvl="1"/>
            <a:r>
              <a:rPr lang="en-US" dirty="0" smtClean="0"/>
              <a:t>1969- B (forerunner to C</a:t>
            </a:r>
            <a:r>
              <a:rPr lang="en-US" dirty="0" smtClean="0"/>
              <a:t>)</a:t>
            </a:r>
          </a:p>
          <a:p>
            <a:pPr lvl="8"/>
            <a:endParaRPr lang="en-US" dirty="0" smtClean="0"/>
          </a:p>
          <a:p>
            <a:pPr lvl="1"/>
            <a:r>
              <a:rPr lang="en-US" dirty="0" smtClean="0"/>
              <a:t>1970- Pascal (Java borrows from Pascal</a:t>
            </a:r>
            <a:r>
              <a:rPr lang="en-US" dirty="0" smtClean="0"/>
              <a:t>)</a:t>
            </a:r>
          </a:p>
          <a:p>
            <a:pPr lvl="8"/>
            <a:endParaRPr lang="en-US" dirty="0" smtClean="0"/>
          </a:p>
          <a:p>
            <a:pPr lvl="1"/>
            <a:r>
              <a:rPr lang="en-US" dirty="0" smtClean="0"/>
              <a:t>1972- C (C++, Java, C#, and many others are based on C</a:t>
            </a:r>
            <a:r>
              <a:rPr lang="en-US" dirty="0" smtClean="0"/>
              <a:t>)</a:t>
            </a:r>
          </a:p>
          <a:p>
            <a:pPr lvl="8"/>
            <a:endParaRPr lang="en-US" dirty="0" smtClean="0"/>
          </a:p>
          <a:p>
            <a:pPr lvl="1"/>
            <a:r>
              <a:rPr lang="en-US" dirty="0" smtClean="0"/>
              <a:t>1973- ML (F# is based on ML, C++ borrows from ML too</a:t>
            </a:r>
            <a:r>
              <a:rPr lang="en-US" dirty="0" smtClean="0"/>
              <a:t>)</a:t>
            </a:r>
          </a:p>
          <a:p>
            <a:pPr lvl="8"/>
            <a:endParaRPr lang="en-US" dirty="0" smtClean="0"/>
          </a:p>
          <a:p>
            <a:pPr lvl="1"/>
            <a:r>
              <a:rPr lang="en-US" dirty="0" smtClean="0"/>
              <a:t>1978- SQL (databases)</a:t>
            </a:r>
            <a:endParaRPr lang="en-US" dirty="0"/>
          </a:p>
        </p:txBody>
      </p:sp>
    </p:spTree>
    <p:extLst>
      <p:ext uri="{BB962C8B-B14F-4D97-AF65-F5344CB8AC3E}">
        <p14:creationId xmlns:p14="http://schemas.microsoft.com/office/powerpoint/2010/main" xmlns="" val="9863273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Age 1990s</a:t>
            </a:r>
            <a:endParaRPr lang="en-US" dirty="0"/>
          </a:p>
        </p:txBody>
      </p:sp>
      <p:sp>
        <p:nvSpPr>
          <p:cNvPr id="3" name="Content Placeholder 2"/>
          <p:cNvSpPr>
            <a:spLocks noGrp="1"/>
          </p:cNvSpPr>
          <p:nvPr>
            <p:ph sz="quarter" idx="1"/>
          </p:nvPr>
        </p:nvSpPr>
        <p:spPr/>
        <p:txBody>
          <a:bodyPr/>
          <a:lstStyle/>
          <a:p>
            <a:r>
              <a:rPr lang="en-US" dirty="0" smtClean="0"/>
              <a:t>During the early/mid 1990s many Internet languages were developed:</a:t>
            </a:r>
          </a:p>
          <a:p>
            <a:pPr lvl="8"/>
            <a:endParaRPr lang="en-US" dirty="0" smtClean="0"/>
          </a:p>
          <a:p>
            <a:pPr lvl="1"/>
            <a:r>
              <a:rPr lang="en-US" dirty="0" smtClean="0"/>
              <a:t>1991-Python</a:t>
            </a:r>
          </a:p>
          <a:p>
            <a:pPr lvl="8"/>
            <a:endParaRPr lang="en-US" dirty="0"/>
          </a:p>
          <a:p>
            <a:pPr lvl="1"/>
            <a:r>
              <a:rPr lang="en-US" dirty="0" smtClean="0"/>
              <a:t>1995- </a:t>
            </a:r>
            <a:r>
              <a:rPr lang="en-US" dirty="0" smtClean="0"/>
              <a:t>Java</a:t>
            </a:r>
          </a:p>
          <a:p>
            <a:pPr lvl="8"/>
            <a:endParaRPr lang="en-US" dirty="0" smtClean="0"/>
          </a:p>
          <a:p>
            <a:pPr lvl="1"/>
            <a:r>
              <a:rPr lang="en-US" dirty="0" smtClean="0"/>
              <a:t>1995- </a:t>
            </a:r>
            <a:r>
              <a:rPr lang="en-US" dirty="0" err="1" smtClean="0"/>
              <a:t>Javascript</a:t>
            </a:r>
            <a:r>
              <a:rPr lang="en-US" dirty="0" smtClean="0"/>
              <a:t> (not related to Java</a:t>
            </a:r>
            <a:r>
              <a:rPr lang="en-US" dirty="0" smtClean="0"/>
              <a:t>)</a:t>
            </a:r>
          </a:p>
          <a:p>
            <a:pPr lvl="8"/>
            <a:endParaRPr lang="en-US" dirty="0" smtClean="0"/>
          </a:p>
          <a:p>
            <a:pPr lvl="1"/>
            <a:r>
              <a:rPr lang="en-US" dirty="0" smtClean="0"/>
              <a:t>1995- </a:t>
            </a:r>
            <a:r>
              <a:rPr lang="en-US" dirty="0" smtClean="0"/>
              <a:t>PHP	</a:t>
            </a:r>
          </a:p>
          <a:p>
            <a:pPr lvl="8"/>
            <a:endParaRPr lang="en-US" dirty="0" smtClean="0"/>
          </a:p>
          <a:p>
            <a:pPr lvl="1"/>
            <a:r>
              <a:rPr lang="en-US" dirty="0" smtClean="0"/>
              <a:t>1995- Delphi (Object Pascal)</a:t>
            </a:r>
            <a:endParaRPr lang="en-US" dirty="0"/>
          </a:p>
        </p:txBody>
      </p:sp>
    </p:spTree>
    <p:extLst>
      <p:ext uri="{BB962C8B-B14F-4D97-AF65-F5344CB8AC3E}">
        <p14:creationId xmlns:p14="http://schemas.microsoft.com/office/powerpoint/2010/main" xmlns="" val="2436038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has changed?</a:t>
            </a:r>
            <a:endParaRPr lang="en-US" dirty="0"/>
          </a:p>
        </p:txBody>
      </p:sp>
      <p:sp>
        <p:nvSpPr>
          <p:cNvPr id="3" name="Content Placeholder 2"/>
          <p:cNvSpPr>
            <a:spLocks noGrp="1"/>
          </p:cNvSpPr>
          <p:nvPr>
            <p:ph sz="quarter" idx="1"/>
          </p:nvPr>
        </p:nvSpPr>
        <p:spPr/>
        <p:txBody>
          <a:bodyPr>
            <a:normAutofit/>
          </a:bodyPr>
          <a:lstStyle/>
          <a:p>
            <a:r>
              <a:rPr lang="en-US" dirty="0" smtClean="0"/>
              <a:t>The past few slides contained a list of all these languages, but how have they evolved?</a:t>
            </a:r>
          </a:p>
          <a:p>
            <a:pPr lvl="8"/>
            <a:endParaRPr lang="en-US" dirty="0"/>
          </a:p>
          <a:p>
            <a:r>
              <a:rPr lang="en-US" dirty="0" smtClean="0"/>
              <a:t>The biggest change is more abstraction as described previously. </a:t>
            </a:r>
          </a:p>
          <a:p>
            <a:pPr lvl="8"/>
            <a:endParaRPr lang="en-US" dirty="0"/>
          </a:p>
          <a:p>
            <a:pPr lvl="1"/>
            <a:r>
              <a:rPr lang="en-US" dirty="0" smtClean="0"/>
              <a:t>For example a program written in Java on a Windows system an run on a Mac, Windows, Linux, etc. as long a the proper software (a Java complier) is installed</a:t>
            </a:r>
            <a:r>
              <a:rPr lang="en-US" dirty="0" smtClean="0"/>
              <a:t>.</a:t>
            </a:r>
          </a:p>
          <a:p>
            <a:pPr lvl="8"/>
            <a:endParaRPr lang="en-US" dirty="0" smtClean="0"/>
          </a:p>
          <a:p>
            <a:r>
              <a:rPr lang="en-US" dirty="0" smtClean="0"/>
              <a:t>Early programs were bound to specific hardware- current programs are not.</a:t>
            </a:r>
            <a:endParaRPr lang="en-US" dirty="0"/>
          </a:p>
        </p:txBody>
      </p:sp>
    </p:spTree>
    <p:extLst>
      <p:ext uri="{BB962C8B-B14F-4D97-AF65-F5344CB8AC3E}">
        <p14:creationId xmlns:p14="http://schemas.microsoft.com/office/powerpoint/2010/main" xmlns="" val="11794817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(Object Oriented Programming)</a:t>
            </a:r>
            <a:endParaRPr lang="en-US" dirty="0"/>
          </a:p>
        </p:txBody>
      </p:sp>
      <p:sp>
        <p:nvSpPr>
          <p:cNvPr id="3" name="Content Placeholder 2"/>
          <p:cNvSpPr>
            <a:spLocks noGrp="1"/>
          </p:cNvSpPr>
          <p:nvPr>
            <p:ph sz="quarter" idx="1"/>
          </p:nvPr>
        </p:nvSpPr>
        <p:spPr/>
        <p:txBody>
          <a:bodyPr/>
          <a:lstStyle/>
          <a:p>
            <a:r>
              <a:rPr lang="en-US" dirty="0" smtClean="0"/>
              <a:t>The next major evolution is the move to object oriented programming or OOP.</a:t>
            </a:r>
          </a:p>
          <a:p>
            <a:pPr lvl="8"/>
            <a:endParaRPr lang="en-US" dirty="0"/>
          </a:p>
          <a:p>
            <a:r>
              <a:rPr lang="en-US" dirty="0" smtClean="0"/>
              <a:t>As defined </a:t>
            </a:r>
            <a:r>
              <a:rPr lang="en-US" dirty="0"/>
              <a:t>by Wikipedia: </a:t>
            </a:r>
            <a:r>
              <a:rPr lang="en-US" dirty="0" smtClean="0"/>
              <a:t/>
            </a:r>
            <a:br>
              <a:rPr lang="en-US" dirty="0" smtClean="0"/>
            </a:br>
            <a:r>
              <a:rPr lang="en-US" dirty="0" smtClean="0"/>
              <a:t/>
            </a:r>
            <a:br>
              <a:rPr lang="en-US" dirty="0" smtClean="0"/>
            </a:br>
            <a:r>
              <a:rPr lang="en-US" dirty="0" smtClean="0"/>
              <a:t>Object-oriented </a:t>
            </a:r>
            <a:r>
              <a:rPr lang="en-US" dirty="0"/>
              <a:t>programming (OOP) is a programming paradigm using "objects" – data structures consisting of data fields and methods together with their interactions – to design applications and computer programs.</a:t>
            </a:r>
          </a:p>
        </p:txBody>
      </p:sp>
    </p:spTree>
    <p:extLst>
      <p:ext uri="{BB962C8B-B14F-4D97-AF65-F5344CB8AC3E}">
        <p14:creationId xmlns:p14="http://schemas.microsoft.com/office/powerpoint/2010/main" xmlns="" val="1376835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it Up</a:t>
            </a:r>
            <a:endParaRPr lang="en-US" dirty="0"/>
          </a:p>
        </p:txBody>
      </p:sp>
      <p:sp>
        <p:nvSpPr>
          <p:cNvPr id="3" name="Content Placeholder 2"/>
          <p:cNvSpPr>
            <a:spLocks noGrp="1"/>
          </p:cNvSpPr>
          <p:nvPr>
            <p:ph sz="quarter" idx="1"/>
          </p:nvPr>
        </p:nvSpPr>
        <p:spPr/>
        <p:txBody>
          <a:bodyPr/>
          <a:lstStyle/>
          <a:p>
            <a:r>
              <a:rPr lang="en-US" dirty="0" smtClean="0"/>
              <a:t>In this lesson we took a look at how a computer works and the evolution of </a:t>
            </a:r>
            <a:r>
              <a:rPr lang="en-US" dirty="0" smtClean="0"/>
              <a:t>computers and programming languages..</a:t>
            </a:r>
            <a:endParaRPr lang="en-US" dirty="0"/>
          </a:p>
        </p:txBody>
      </p:sp>
    </p:spTree>
    <p:extLst>
      <p:ext uri="{BB962C8B-B14F-4D97-AF65-F5344CB8AC3E}">
        <p14:creationId xmlns:p14="http://schemas.microsoft.com/office/powerpoint/2010/main" xmlns="" val="413707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Mark 1</a:t>
            </a:r>
            <a:endParaRPr lang="en-US" dirty="0"/>
          </a:p>
        </p:txBody>
      </p:sp>
      <p:pic>
        <p:nvPicPr>
          <p:cNvPr id="5122" name="Picture 2" descr="http://www.diycalculator.com/imgs/hist-mark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491006"/>
            <a:ext cx="7543800" cy="48431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7299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Generation Computers</a:t>
            </a:r>
            <a:endParaRPr lang="en-US" dirty="0"/>
          </a:p>
        </p:txBody>
      </p:sp>
      <p:sp>
        <p:nvSpPr>
          <p:cNvPr id="3" name="Content Placeholder 2"/>
          <p:cNvSpPr>
            <a:spLocks noGrp="1"/>
          </p:cNvSpPr>
          <p:nvPr>
            <p:ph sz="quarter" idx="1"/>
          </p:nvPr>
        </p:nvSpPr>
        <p:spPr>
          <a:xfrm>
            <a:off x="457200" y="1600200"/>
            <a:ext cx="6477000" cy="4876800"/>
          </a:xfrm>
        </p:spPr>
        <p:txBody>
          <a:bodyPr>
            <a:normAutofit fontScale="92500"/>
          </a:bodyPr>
          <a:lstStyle/>
          <a:p>
            <a:r>
              <a:rPr lang="en-US" dirty="0" err="1" smtClean="0"/>
              <a:t>Atanasoff</a:t>
            </a:r>
            <a:r>
              <a:rPr lang="en-US" dirty="0" smtClean="0"/>
              <a:t>-Berry Computer (ABC)</a:t>
            </a:r>
          </a:p>
          <a:p>
            <a:pPr lvl="1"/>
            <a:r>
              <a:rPr lang="en-US" dirty="0" smtClean="0"/>
              <a:t>Built b/w 1939-1942</a:t>
            </a:r>
          </a:p>
          <a:p>
            <a:pPr lvl="1"/>
            <a:r>
              <a:rPr lang="en-US" dirty="0" smtClean="0"/>
              <a:t>Used binary number system</a:t>
            </a:r>
          </a:p>
          <a:p>
            <a:pPr lvl="1"/>
            <a:r>
              <a:rPr lang="en-US" dirty="0" smtClean="0"/>
              <a:t>Vacuum tubes</a:t>
            </a:r>
          </a:p>
          <a:p>
            <a:pPr lvl="1"/>
            <a:r>
              <a:rPr lang="en-US" dirty="0" smtClean="0"/>
              <a:t>Stored info by electronically burning holes in sheets of paper.</a:t>
            </a:r>
          </a:p>
          <a:p>
            <a:r>
              <a:rPr lang="en-US" dirty="0" smtClean="0"/>
              <a:t>ENIAC</a:t>
            </a:r>
          </a:p>
          <a:p>
            <a:pPr lvl="1"/>
            <a:r>
              <a:rPr lang="en-US" dirty="0" smtClean="0"/>
              <a:t>Electronic Numerical Integration and Calculator</a:t>
            </a:r>
          </a:p>
          <a:p>
            <a:pPr lvl="1"/>
            <a:r>
              <a:rPr lang="en-US" dirty="0" smtClean="0"/>
              <a:t>1943, 30 tons, 1500 sq ft., 17,000+ vacuum tubes</a:t>
            </a:r>
          </a:p>
          <a:p>
            <a:pPr lvl="1"/>
            <a:r>
              <a:rPr lang="en-US" dirty="0" smtClean="0"/>
              <a:t>Secret military project during WWII to calculate trajectory of artillery shells.</a:t>
            </a:r>
          </a:p>
          <a:p>
            <a:pPr lvl="1"/>
            <a:r>
              <a:rPr lang="en-US" dirty="0" smtClean="0"/>
              <a:t>Solve a problem in 20 min that would have take a team of mathematicians three days to solve.</a:t>
            </a:r>
          </a:p>
        </p:txBody>
      </p:sp>
      <p:pic>
        <p:nvPicPr>
          <p:cNvPr id="3074" name="Picture 2" descr="http://www.computermuseum.li/Testpage/UNIVAC-Tube-872A-Rectifier.jpg"/>
          <p:cNvPicPr>
            <a:picLocks noChangeAspect="1" noChangeArrowheads="1"/>
          </p:cNvPicPr>
          <p:nvPr/>
        </p:nvPicPr>
        <p:blipFill>
          <a:blip r:embed="rId2" cstate="print"/>
          <a:srcRect/>
          <a:stretch>
            <a:fillRect/>
          </a:stretch>
        </p:blipFill>
        <p:spPr bwMode="auto">
          <a:xfrm>
            <a:off x="6781800" y="1631576"/>
            <a:ext cx="1995513" cy="3549650"/>
          </a:xfrm>
          <a:prstGeom prst="rect">
            <a:avLst/>
          </a:prstGeom>
          <a:noFill/>
        </p:spPr>
      </p:pic>
    </p:spTree>
    <p:extLst>
      <p:ext uri="{BB962C8B-B14F-4D97-AF65-F5344CB8AC3E}">
        <p14:creationId xmlns:p14="http://schemas.microsoft.com/office/powerpoint/2010/main" xmlns="" val="1192096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Computer?</a:t>
            </a:r>
            <a:endParaRPr lang="en-US" dirty="0"/>
          </a:p>
        </p:txBody>
      </p:sp>
      <p:sp>
        <p:nvSpPr>
          <p:cNvPr id="3" name="Content Placeholder 2"/>
          <p:cNvSpPr>
            <a:spLocks noGrp="1"/>
          </p:cNvSpPr>
          <p:nvPr>
            <p:ph sz="quarter" idx="1"/>
          </p:nvPr>
        </p:nvSpPr>
        <p:spPr/>
        <p:txBody>
          <a:bodyPr/>
          <a:lstStyle/>
          <a:p>
            <a:r>
              <a:rPr lang="en-US" dirty="0" smtClean="0"/>
              <a:t>An electronic machine that accepts data, processes it according to instructions, and provides the results as new data.</a:t>
            </a:r>
            <a:endParaRPr lang="en-US" dirty="0"/>
          </a:p>
        </p:txBody>
      </p:sp>
      <p:pic>
        <p:nvPicPr>
          <p:cNvPr id="1026" name="Picture 2" descr="Atanasoff-Berry Computer"/>
          <p:cNvPicPr>
            <a:picLocks noChangeAspect="1" noChangeArrowheads="1"/>
          </p:cNvPicPr>
          <p:nvPr/>
        </p:nvPicPr>
        <p:blipFill>
          <a:blip r:embed="rId2" cstate="print"/>
          <a:srcRect/>
          <a:stretch>
            <a:fillRect/>
          </a:stretch>
        </p:blipFill>
        <p:spPr bwMode="auto">
          <a:xfrm>
            <a:off x="609600" y="3352800"/>
            <a:ext cx="3810000" cy="3105150"/>
          </a:xfrm>
          <a:prstGeom prst="rect">
            <a:avLst/>
          </a:prstGeom>
          <a:noFill/>
        </p:spPr>
      </p:pic>
      <p:pic>
        <p:nvPicPr>
          <p:cNvPr id="1028" name="Picture 4" descr="http://mosaicum.org/wp-content/uploads/2009/11/eniac.jpg"/>
          <p:cNvPicPr>
            <a:picLocks noChangeAspect="1" noChangeArrowheads="1"/>
          </p:cNvPicPr>
          <p:nvPr/>
        </p:nvPicPr>
        <p:blipFill>
          <a:blip r:embed="rId3" cstate="print"/>
          <a:srcRect b="5618"/>
          <a:stretch>
            <a:fillRect/>
          </a:stretch>
        </p:blipFill>
        <p:spPr bwMode="auto">
          <a:xfrm>
            <a:off x="5257800" y="3276600"/>
            <a:ext cx="2747798" cy="3200400"/>
          </a:xfrm>
          <a:prstGeom prst="rect">
            <a:avLst/>
          </a:prstGeom>
          <a:noFill/>
        </p:spPr>
      </p:pic>
    </p:spTree>
    <p:extLst>
      <p:ext uri="{BB962C8B-B14F-4D97-AF65-F5344CB8AC3E}">
        <p14:creationId xmlns:p14="http://schemas.microsoft.com/office/powerpoint/2010/main" xmlns="" val="39798408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54d439ce536159f3bc18959a8dddd336cd28"/>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632</TotalTime>
  <Words>2859</Words>
  <Application>Microsoft Office PowerPoint</Application>
  <PresentationFormat>On-screen Show (4:3)</PresentationFormat>
  <Paragraphs>462</Paragraphs>
  <Slides>67</Slides>
  <Notes>8</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Civic</vt:lpstr>
      <vt:lpstr>Introduction to a Computer</vt:lpstr>
      <vt:lpstr>Evolution of Computers</vt:lpstr>
      <vt:lpstr>Mechanical Devices</vt:lpstr>
      <vt:lpstr>Mechanical Devices</vt:lpstr>
      <vt:lpstr>Mechanical Devices</vt:lpstr>
      <vt:lpstr>Electro-Mechanical Devices</vt:lpstr>
      <vt:lpstr>The Mark 1</vt:lpstr>
      <vt:lpstr>First Generation Computers</vt:lpstr>
      <vt:lpstr>What is a Computer?</vt:lpstr>
      <vt:lpstr>The Stored Program Computer</vt:lpstr>
      <vt:lpstr>The Stored Program Computer</vt:lpstr>
      <vt:lpstr>The Stored Program Computer</vt:lpstr>
      <vt:lpstr>Second Generation Computers</vt:lpstr>
      <vt:lpstr>Second Generation Computers</vt:lpstr>
      <vt:lpstr>Third Generation Computers</vt:lpstr>
      <vt:lpstr>Mainframes</vt:lpstr>
      <vt:lpstr>Fourth Generation Computer</vt:lpstr>
      <vt:lpstr>Components of a Computer</vt:lpstr>
      <vt:lpstr>Components of the Computer</vt:lpstr>
      <vt:lpstr>The Personal Computer</vt:lpstr>
      <vt:lpstr>Desktop and Mobile Computing</vt:lpstr>
      <vt:lpstr>Desktop and Mobile Computing</vt:lpstr>
      <vt:lpstr>Desktop and Mobile Computing</vt:lpstr>
      <vt:lpstr>Desktop and Mobile Computing</vt:lpstr>
      <vt:lpstr>The Personal Computer</vt:lpstr>
      <vt:lpstr>CPU/Processor</vt:lpstr>
      <vt:lpstr>CPU</vt:lpstr>
      <vt:lpstr>Data Flow through the CPU</vt:lpstr>
      <vt:lpstr>CPU</vt:lpstr>
      <vt:lpstr>What is Cache?</vt:lpstr>
      <vt:lpstr>Cache</vt:lpstr>
      <vt:lpstr>CPU</vt:lpstr>
      <vt:lpstr>The Motherboard</vt:lpstr>
      <vt:lpstr>The Motherboard</vt:lpstr>
      <vt:lpstr>Random Access Memory (RAM)</vt:lpstr>
      <vt:lpstr>RAM</vt:lpstr>
      <vt:lpstr>Types of RAM</vt:lpstr>
      <vt:lpstr>RAM Speed</vt:lpstr>
      <vt:lpstr>Bytes</vt:lpstr>
      <vt:lpstr>Bytes</vt:lpstr>
      <vt:lpstr>Wrong Numbers? </vt:lpstr>
      <vt:lpstr>Wrong Numbers? </vt:lpstr>
      <vt:lpstr>Storage</vt:lpstr>
      <vt:lpstr>Hard Drive</vt:lpstr>
      <vt:lpstr>Optical Drives</vt:lpstr>
      <vt:lpstr>More Optical</vt:lpstr>
      <vt:lpstr>Flash Drives</vt:lpstr>
      <vt:lpstr>More Flash</vt:lpstr>
      <vt:lpstr>Programming Languages</vt:lpstr>
      <vt:lpstr>Types of Languages</vt:lpstr>
      <vt:lpstr>Low Level</vt:lpstr>
      <vt:lpstr>More Low Level</vt:lpstr>
      <vt:lpstr>Machine Code</vt:lpstr>
      <vt:lpstr>Machine Code</vt:lpstr>
      <vt:lpstr>Assembly Language</vt:lpstr>
      <vt:lpstr>High Level Language</vt:lpstr>
      <vt:lpstr>More High Level</vt:lpstr>
      <vt:lpstr>Evolution of Basic</vt:lpstr>
      <vt:lpstr>Other High Level Languages</vt:lpstr>
      <vt:lpstr>A History Lesson</vt:lpstr>
      <vt:lpstr>A History Lesson</vt:lpstr>
      <vt:lpstr>Languages Used Today</vt:lpstr>
      <vt:lpstr>Late 1960s and 1970s</vt:lpstr>
      <vt:lpstr>The Internet Age 1990s</vt:lpstr>
      <vt:lpstr>So what has changed?</vt:lpstr>
      <vt:lpstr>OOP (Object Oriented Programming)</vt:lpstr>
      <vt:lpstr>Wrapping it Up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 Computer Coach Crompton Fall 2008</dc:title>
  <dc:creator>Justin</dc:creator>
  <cp:lastModifiedBy>Leslie</cp:lastModifiedBy>
  <cp:revision>60</cp:revision>
  <dcterms:created xsi:type="dcterms:W3CDTF">2008-07-01T00:42:32Z</dcterms:created>
  <dcterms:modified xsi:type="dcterms:W3CDTF">2012-01-25T00:33:20Z</dcterms:modified>
</cp:coreProperties>
</file>