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70" r:id="rId4"/>
    <p:sldId id="276" r:id="rId5"/>
    <p:sldId id="259" r:id="rId6"/>
    <p:sldId id="269" r:id="rId7"/>
    <p:sldId id="272" r:id="rId8"/>
    <p:sldId id="273" r:id="rId9"/>
    <p:sldId id="274" r:id="rId10"/>
    <p:sldId id="275" r:id="rId11"/>
  </p:sldIdLst>
  <p:sldSz cx="9144000" cy="6858000" type="screen4x3"/>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558"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CE7118-95FD-4D09-98CC-0A76A2343590}" type="datetimeFigureOut">
              <a:rPr lang="en-US" smtClean="0"/>
              <a:pPr/>
              <a:t>1/25/2012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8781E1-090F-4796-A774-701016C269C0}" type="slidenum">
              <a:rPr lang="en-US" smtClean="0"/>
              <a:pPr/>
              <a:t>‹#›</a:t>
            </a:fld>
            <a:endParaRPr lang="en-US"/>
          </a:p>
        </p:txBody>
      </p:sp>
    </p:spTree>
    <p:extLst>
      <p:ext uri="{BB962C8B-B14F-4D97-AF65-F5344CB8AC3E}">
        <p14:creationId xmlns:p14="http://schemas.microsoft.com/office/powerpoint/2010/main" val="3454156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D055B81-9FCE-43BF-A6F2-1F4D51039A44}" type="datetimeFigureOut">
              <a:rPr lang="en-US" smtClean="0"/>
              <a:pPr/>
              <a:t>1/25/2012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05104B8-D875-46A7-9188-8FAB34B19C3A}"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055B81-9FCE-43BF-A6F2-1F4D51039A44}" type="datetimeFigureOut">
              <a:rPr lang="en-US" smtClean="0"/>
              <a:pPr/>
              <a:t>1/25/2012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104B8-D875-46A7-9188-8FAB34B19C3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305104B8-D875-46A7-9188-8FAB34B19C3A}"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055B81-9FCE-43BF-A6F2-1F4D51039A44}" type="datetimeFigureOut">
              <a:rPr lang="en-US" smtClean="0"/>
              <a:pPr/>
              <a:t>1/25/2012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D055B81-9FCE-43BF-A6F2-1F4D51039A44}" type="datetimeFigureOut">
              <a:rPr lang="en-US" smtClean="0"/>
              <a:pPr/>
              <a:t>1/25/2012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305104B8-D875-46A7-9188-8FAB34B19C3A}"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D055B81-9FCE-43BF-A6F2-1F4D51039A44}" type="datetimeFigureOut">
              <a:rPr lang="en-US" smtClean="0"/>
              <a:pPr/>
              <a:t>1/25/2012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05104B8-D875-46A7-9188-8FAB34B19C3A}"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2D055B81-9FCE-43BF-A6F2-1F4D51039A44}" type="datetimeFigureOut">
              <a:rPr lang="en-US" smtClean="0"/>
              <a:pPr/>
              <a:t>1/25/2012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5104B8-D875-46A7-9188-8FAB34B19C3A}"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D055B81-9FCE-43BF-A6F2-1F4D51039A44}" type="datetimeFigureOut">
              <a:rPr lang="en-US" smtClean="0"/>
              <a:pPr/>
              <a:t>1/25/2012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305104B8-D875-46A7-9188-8FAB34B19C3A}"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D055B81-9FCE-43BF-A6F2-1F4D51039A44}" type="datetimeFigureOut">
              <a:rPr lang="en-US" smtClean="0"/>
              <a:pPr/>
              <a:t>1/25/2012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305104B8-D875-46A7-9188-8FAB34B19C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D055B81-9FCE-43BF-A6F2-1F4D51039A44}" type="datetimeFigureOut">
              <a:rPr lang="en-US" smtClean="0"/>
              <a:pPr/>
              <a:t>1/25/2012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05104B8-D875-46A7-9188-8FAB34B19C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05104B8-D875-46A7-9188-8FAB34B19C3A}"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D055B81-9FCE-43BF-A6F2-1F4D51039A44}" type="datetimeFigureOut">
              <a:rPr lang="en-US" smtClean="0"/>
              <a:pPr/>
              <a:t>1/25/2012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305104B8-D875-46A7-9188-8FAB34B19C3A}"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D055B81-9FCE-43BF-A6F2-1F4D51039A44}" type="datetimeFigureOut">
              <a:rPr lang="en-US" smtClean="0"/>
              <a:pPr/>
              <a:t>1/25/2012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D055B81-9FCE-43BF-A6F2-1F4D51039A44}" type="datetimeFigureOut">
              <a:rPr lang="en-US" smtClean="0"/>
              <a:pPr/>
              <a:t>1/25/2012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05104B8-D875-46A7-9188-8FAB34B19C3A}"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Computer Programming I</a:t>
            </a:r>
            <a:endParaRPr lang="en-US" dirty="0"/>
          </a:p>
        </p:txBody>
      </p:sp>
      <p:sp>
        <p:nvSpPr>
          <p:cNvPr id="2" name="Title 1"/>
          <p:cNvSpPr>
            <a:spLocks noGrp="1"/>
          </p:cNvSpPr>
          <p:nvPr>
            <p:ph type="ctrTitle"/>
          </p:nvPr>
        </p:nvSpPr>
        <p:spPr/>
        <p:txBody>
          <a:bodyPr/>
          <a:lstStyle/>
          <a:p>
            <a:r>
              <a:rPr lang="en-US" dirty="0" smtClean="0"/>
              <a:t>Understand the</a:t>
            </a:r>
            <a:br>
              <a:rPr lang="en-US" dirty="0" smtClean="0"/>
            </a:br>
            <a:r>
              <a:rPr lang="en-US" dirty="0" smtClean="0"/>
              <a:t>Programming Process</a:t>
            </a:r>
            <a:endParaRPr lang="en-US" dirty="0"/>
          </a:p>
        </p:txBody>
      </p:sp>
    </p:spTree>
    <p:extLst>
      <p:ext uri="{BB962C8B-B14F-4D97-AF65-F5344CB8AC3E}">
        <p14:creationId xmlns:p14="http://schemas.microsoft.com/office/powerpoint/2010/main" val="316812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Programming Process</a:t>
            </a:r>
            <a:endParaRPr lang="en-US" dirty="0"/>
          </a:p>
        </p:txBody>
      </p:sp>
      <p:sp>
        <p:nvSpPr>
          <p:cNvPr id="3" name="Content Placeholder 2"/>
          <p:cNvSpPr>
            <a:spLocks noGrp="1"/>
          </p:cNvSpPr>
          <p:nvPr>
            <p:ph sz="quarter" idx="1"/>
          </p:nvPr>
        </p:nvSpPr>
        <p:spPr>
          <a:xfrm>
            <a:off x="301752" y="1752600"/>
            <a:ext cx="8503920" cy="4346448"/>
          </a:xfrm>
        </p:spPr>
        <p:txBody>
          <a:bodyPr/>
          <a:lstStyle/>
          <a:p>
            <a:r>
              <a:rPr lang="en-US" dirty="0" smtClean="0"/>
              <a:t>Remember programming is a dynamic process.</a:t>
            </a:r>
          </a:p>
          <a:p>
            <a:pPr lvl="8"/>
            <a:endParaRPr lang="en-US" dirty="0" smtClean="0"/>
          </a:p>
          <a:p>
            <a:r>
              <a:rPr lang="en-US" dirty="0" smtClean="0"/>
              <a:t>Good programmers follow the process.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Objective/Essential  Standard</a:t>
            </a:r>
          </a:p>
        </p:txBody>
      </p:sp>
      <p:sp>
        <p:nvSpPr>
          <p:cNvPr id="4" name="Date Placeholder 3"/>
          <p:cNvSpPr>
            <a:spLocks noGrp="1"/>
          </p:cNvSpPr>
          <p:nvPr>
            <p:ph type="dt" sz="half" idx="10"/>
          </p:nvPr>
        </p:nvSpPr>
        <p:spPr/>
        <p:txBody>
          <a:bodyPr/>
          <a:lstStyle/>
          <a:p>
            <a:fld id="{0A95F35C-E1F7-4D70-8B02-54B0D431C502}" type="datetime1">
              <a:rPr lang="en-US" smtClean="0"/>
              <a:pPr/>
              <a:t>1/25/2012</a:t>
            </a:fld>
            <a:endParaRPr lang="en-US" dirty="0"/>
          </a:p>
        </p:txBody>
      </p:sp>
      <p:sp>
        <p:nvSpPr>
          <p:cNvPr id="5" name="Footer Placeholder 4"/>
          <p:cNvSpPr>
            <a:spLocks noGrp="1"/>
          </p:cNvSpPr>
          <p:nvPr>
            <p:ph type="ftr" sz="quarter" idx="11"/>
          </p:nvPr>
        </p:nvSpPr>
        <p:spPr/>
        <p:txBody>
          <a:bodyPr/>
          <a:lstStyle/>
          <a:p>
            <a:r>
              <a:rPr lang="en-US" dirty="0" smtClean="0"/>
              <a:t>Computer Programming I- Summer 2011</a:t>
            </a:r>
            <a:endParaRPr lang="en-US" dirty="0"/>
          </a:p>
        </p:txBody>
      </p:sp>
      <p:sp>
        <p:nvSpPr>
          <p:cNvPr id="6" name="Slide Number Placeholder 5"/>
          <p:cNvSpPr>
            <a:spLocks noGrp="1"/>
          </p:cNvSpPr>
          <p:nvPr>
            <p:ph type="sldNum" sz="quarter" idx="12"/>
          </p:nvPr>
        </p:nvSpPr>
        <p:spPr/>
        <p:txBody>
          <a:bodyPr/>
          <a:lstStyle/>
          <a:p>
            <a:fld id="{A1BD1395-057C-4A20-8D93-C77D452DF921}" type="slidenum">
              <a:rPr lang="en-US" smtClean="0"/>
              <a:pPr/>
              <a:t>2</a:t>
            </a:fld>
            <a:endParaRPr lang="en-US" dirty="0"/>
          </a:p>
        </p:txBody>
      </p:sp>
      <p:sp>
        <p:nvSpPr>
          <p:cNvPr id="3" name="Content Placeholder 2"/>
          <p:cNvSpPr>
            <a:spLocks noGrp="1"/>
          </p:cNvSpPr>
          <p:nvPr>
            <p:ph sz="quarter" idx="1"/>
          </p:nvPr>
        </p:nvSpPr>
        <p:spPr/>
        <p:txBody>
          <a:bodyPr/>
          <a:lstStyle/>
          <a:p>
            <a:r>
              <a:rPr lang="en-US" dirty="0"/>
              <a:t>Essential Standard</a:t>
            </a:r>
            <a:r>
              <a:rPr lang="en-US" dirty="0" smtClean="0"/>
              <a:t>: 2.00 Understand the Solution Development Process</a:t>
            </a:r>
          </a:p>
          <a:p>
            <a:endParaRPr lang="en-US" dirty="0"/>
          </a:p>
          <a:p>
            <a:r>
              <a:rPr lang="en-US" dirty="0" smtClean="0"/>
              <a:t>Indicator: 2.01 Understand the Programming Process. (3%)</a:t>
            </a:r>
            <a:endParaRPr lang="en-US" dirty="0"/>
          </a:p>
        </p:txBody>
      </p:sp>
    </p:spTree>
    <p:extLst>
      <p:ext uri="{BB962C8B-B14F-4D97-AF65-F5344CB8AC3E}">
        <p14:creationId xmlns:p14="http://schemas.microsoft.com/office/powerpoint/2010/main" val="2694431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Programming Process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 A computer program is a list of instructions that contain data for a computer to follow. Different programs are written with different languages.</a:t>
            </a:r>
          </a:p>
          <a:p>
            <a:endParaRPr lang="en-US" dirty="0" smtClean="0"/>
          </a:p>
          <a:p>
            <a:r>
              <a:rPr lang="en-US" dirty="0" smtClean="0"/>
              <a:t>A five step programming process is outlined in this section.</a:t>
            </a:r>
          </a:p>
          <a:p>
            <a:pPr>
              <a:buNone/>
            </a:pPr>
            <a:endParaRPr lang="en-US" dirty="0" smtClean="0"/>
          </a:p>
          <a:p>
            <a:pPr marL="514350" indent="-514350">
              <a:buFont typeface="+mj-lt"/>
              <a:buAutoNum type="arabicPeriod"/>
            </a:pPr>
            <a:r>
              <a:rPr lang="en-US" dirty="0" smtClean="0"/>
              <a:t>Identify the Problem</a:t>
            </a:r>
          </a:p>
          <a:p>
            <a:pPr marL="514350" indent="-514350">
              <a:buFont typeface="+mj-lt"/>
              <a:buAutoNum type="arabicPeriod"/>
            </a:pPr>
            <a:r>
              <a:rPr lang="en-US" dirty="0" smtClean="0"/>
              <a:t>Design the Solution</a:t>
            </a:r>
          </a:p>
          <a:p>
            <a:pPr marL="514350" indent="-514350">
              <a:buFont typeface="+mj-lt"/>
              <a:buAutoNum type="arabicPeriod"/>
            </a:pPr>
            <a:r>
              <a:rPr lang="en-US" dirty="0" smtClean="0"/>
              <a:t>Write the Program</a:t>
            </a:r>
          </a:p>
          <a:p>
            <a:pPr marL="514350" indent="-514350">
              <a:buFont typeface="+mj-lt"/>
              <a:buAutoNum type="arabicPeriod"/>
            </a:pPr>
            <a:r>
              <a:rPr lang="en-US" dirty="0" smtClean="0"/>
              <a:t>Test the Program</a:t>
            </a:r>
          </a:p>
          <a:p>
            <a:pPr marL="514350" indent="-514350">
              <a:buFont typeface="+mj-lt"/>
              <a:buAutoNum type="arabicPeriod"/>
            </a:pPr>
            <a:r>
              <a:rPr lang="en-US" dirty="0" smtClean="0"/>
              <a:t>Document and Maintain the Program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Identify the Problem</a:t>
            </a:r>
          </a:p>
        </p:txBody>
      </p:sp>
      <p:sp>
        <p:nvSpPr>
          <p:cNvPr id="3" name="Content Placeholder 2"/>
          <p:cNvSpPr>
            <a:spLocks noGrp="1"/>
          </p:cNvSpPr>
          <p:nvPr>
            <p:ph sz="quarter" idx="1"/>
          </p:nvPr>
        </p:nvSpPr>
        <p:spPr/>
        <p:txBody>
          <a:bodyPr>
            <a:normAutofit fontScale="92500" lnSpcReduction="20000"/>
          </a:bodyPr>
          <a:lstStyle/>
          <a:p>
            <a:r>
              <a:rPr lang="en-US" dirty="0" smtClean="0"/>
              <a:t>Two parts to this step</a:t>
            </a:r>
          </a:p>
          <a:p>
            <a:endParaRPr lang="en-US" dirty="0" smtClean="0"/>
          </a:p>
          <a:p>
            <a:pPr marL="731520" lvl="1" indent="-457200">
              <a:buFont typeface="+mj-lt"/>
              <a:buAutoNum type="arabicPeriod"/>
            </a:pPr>
            <a:r>
              <a:rPr lang="en-US" dirty="0" smtClean="0">
                <a:solidFill>
                  <a:schemeClr val="tx1"/>
                </a:solidFill>
              </a:rPr>
              <a:t>Requirements</a:t>
            </a:r>
          </a:p>
          <a:p>
            <a:pPr marL="2560320" lvl="8" indent="-457200">
              <a:buFont typeface="+mj-lt"/>
              <a:buAutoNum type="arabicPeriod"/>
            </a:pPr>
            <a:endParaRPr lang="en-US" dirty="0" smtClean="0"/>
          </a:p>
          <a:p>
            <a:pPr marL="1005840" lvl="2" indent="-457200"/>
            <a:r>
              <a:rPr lang="en-US" dirty="0" smtClean="0"/>
              <a:t>What is needed to be part of the solution</a:t>
            </a:r>
          </a:p>
          <a:p>
            <a:pPr marL="1005840" lvl="2" indent="-457200"/>
            <a:r>
              <a:rPr lang="en-US" dirty="0" smtClean="0"/>
              <a:t>Define what your program needs to do (</a:t>
            </a:r>
            <a:r>
              <a:rPr lang="en-US" dirty="0"/>
              <a:t>the desired output </a:t>
            </a:r>
            <a:r>
              <a:rPr lang="en-US" dirty="0" smtClean="0"/>
              <a:t>)</a:t>
            </a:r>
          </a:p>
          <a:p>
            <a:pPr marL="1005840" lvl="2" indent="-457200"/>
            <a:r>
              <a:rPr lang="en-US" dirty="0" smtClean="0"/>
              <a:t>Understand </a:t>
            </a:r>
            <a:r>
              <a:rPr lang="en-US" dirty="0"/>
              <a:t>the reason for creating the program and who will be using it. </a:t>
            </a:r>
            <a:endParaRPr lang="en-US" dirty="0" smtClean="0"/>
          </a:p>
          <a:p>
            <a:pPr marL="1005840" lvl="2" indent="-457200"/>
            <a:r>
              <a:rPr lang="en-US" dirty="0" smtClean="0"/>
              <a:t>Examine </a:t>
            </a:r>
            <a:r>
              <a:rPr lang="en-US" dirty="0"/>
              <a:t>the data to be processed to ensure the program will handle data requirements.</a:t>
            </a:r>
          </a:p>
          <a:p>
            <a:pPr marL="2560320" lvl="8" indent="-457200"/>
            <a:endParaRPr lang="en-US" dirty="0" smtClean="0"/>
          </a:p>
          <a:p>
            <a:pPr marL="2560320" lvl="8" indent="-457200"/>
            <a:endParaRPr lang="en-US" dirty="0" smtClean="0"/>
          </a:p>
          <a:p>
            <a:pPr marL="731520" lvl="1" indent="-457200">
              <a:buFont typeface="+mj-lt"/>
              <a:buAutoNum type="arabicPeriod"/>
            </a:pPr>
            <a:r>
              <a:rPr lang="en-US" dirty="0" smtClean="0">
                <a:solidFill>
                  <a:schemeClr val="tx1"/>
                </a:solidFill>
              </a:rPr>
              <a:t>Specifications</a:t>
            </a:r>
          </a:p>
          <a:p>
            <a:pPr marL="1005840" lvl="2" indent="-457200"/>
            <a:r>
              <a:rPr lang="en-US" dirty="0" smtClean="0"/>
              <a:t>What does your program need to do to fulfill requirements.</a:t>
            </a:r>
            <a:r>
              <a:rPr lang="en-US" dirty="0"/>
              <a:t> </a:t>
            </a:r>
            <a:endParaRPr lang="en-US" dirty="0" smtClean="0"/>
          </a:p>
          <a:p>
            <a:pPr marL="1005840" lvl="2" indent="-457200"/>
            <a:r>
              <a:rPr lang="en-US" dirty="0" smtClean="0"/>
              <a:t>Determine </a:t>
            </a:r>
            <a:r>
              <a:rPr lang="en-US" dirty="0"/>
              <a:t>the needs of the users</a:t>
            </a:r>
          </a:p>
          <a:p>
            <a:pPr marL="1005840" lvl="2" indent="-457200"/>
            <a:endParaRPr lang="en-US" dirty="0" smtClean="0"/>
          </a:p>
          <a:p>
            <a:pPr marL="1005840" lvl="2" indent="-457200"/>
            <a:endParaRPr lang="en-US" dirty="0"/>
          </a:p>
        </p:txBody>
      </p:sp>
    </p:spTree>
    <p:extLst>
      <p:ext uri="{BB962C8B-B14F-4D97-AF65-F5344CB8AC3E}">
        <p14:creationId xmlns:p14="http://schemas.microsoft.com/office/powerpoint/2010/main" val="1134248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dirty="0" smtClean="0"/>
              <a:t>2. Design the Solution</a:t>
            </a:r>
          </a:p>
        </p:txBody>
      </p:sp>
      <p:sp>
        <p:nvSpPr>
          <p:cNvPr id="3" name="Content Placeholder 2"/>
          <p:cNvSpPr>
            <a:spLocks noGrp="1"/>
          </p:cNvSpPr>
          <p:nvPr>
            <p:ph sz="quarter" idx="1"/>
          </p:nvPr>
        </p:nvSpPr>
        <p:spPr/>
        <p:txBody>
          <a:bodyPr>
            <a:normAutofit/>
          </a:bodyPr>
          <a:lstStyle/>
          <a:p>
            <a:r>
              <a:rPr lang="en-US" sz="2200" dirty="0" smtClean="0"/>
              <a:t>The most frequently used design in the programming process is called </a:t>
            </a:r>
            <a:r>
              <a:rPr lang="en-US" sz="2200" b="1" dirty="0" smtClean="0"/>
              <a:t>Top-Down Design</a:t>
            </a:r>
            <a:r>
              <a:rPr lang="en-US" sz="2200" dirty="0" smtClean="0"/>
              <a:t>.</a:t>
            </a:r>
          </a:p>
          <a:p>
            <a:pPr lvl="8"/>
            <a:endParaRPr lang="en-US" sz="900" dirty="0" smtClean="0"/>
          </a:p>
          <a:p>
            <a:r>
              <a:rPr lang="en-US" sz="2200" dirty="0" smtClean="0"/>
              <a:t>A solution method is broken down into smaller sub-problems, which in turn are broken down into smaller sub-problems,  continuing until each sub problem can be solved in a few steps. </a:t>
            </a:r>
            <a:br>
              <a:rPr lang="en-US" sz="2200" dirty="0" smtClean="0"/>
            </a:br>
            <a:r>
              <a:rPr lang="en-US" sz="2200" dirty="0" smtClean="0"/>
              <a:t>This is called </a:t>
            </a:r>
            <a:r>
              <a:rPr lang="en-US" sz="2200" b="1" dirty="0" smtClean="0"/>
              <a:t>modularization</a:t>
            </a:r>
            <a:r>
              <a:rPr lang="en-US" sz="2200" dirty="0" smtClean="0"/>
              <a:t>.</a:t>
            </a:r>
          </a:p>
          <a:p>
            <a:pPr lvl="8"/>
            <a:endParaRPr lang="en-US" sz="900" dirty="0" smtClean="0"/>
          </a:p>
          <a:p>
            <a:pPr lvl="1"/>
            <a:r>
              <a:rPr lang="en-US" sz="1700" dirty="0" smtClean="0">
                <a:solidFill>
                  <a:schemeClr val="tx1"/>
                </a:solidFill>
              </a:rPr>
              <a:t>In large projects, sub-problems may be assigned to different programmers, or teams of programmers, who are given precise guidelines about how their sub-problems fits into the overall solution design.  </a:t>
            </a:r>
          </a:p>
          <a:p>
            <a:pPr lvl="8"/>
            <a:endParaRPr lang="en-US" sz="900" dirty="0" smtClean="0"/>
          </a:p>
          <a:p>
            <a:pPr lvl="1"/>
            <a:r>
              <a:rPr lang="en-US" sz="1700" dirty="0" smtClean="0">
                <a:solidFill>
                  <a:schemeClr val="tx1"/>
                </a:solidFill>
              </a:rPr>
              <a:t>These  individuals or teams are then given the opportunity to design the solution to their sub-problem  as they deem best.</a:t>
            </a:r>
          </a:p>
          <a:p>
            <a:endParaRPr lang="en-US" sz="2200"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698148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dirty="0" smtClean="0"/>
              <a:t>2. Design the Solution</a:t>
            </a:r>
          </a:p>
        </p:txBody>
      </p:sp>
      <p:sp>
        <p:nvSpPr>
          <p:cNvPr id="3" name="Content Placeholder 2"/>
          <p:cNvSpPr>
            <a:spLocks noGrp="1"/>
          </p:cNvSpPr>
          <p:nvPr>
            <p:ph sz="quarter" idx="1"/>
          </p:nvPr>
        </p:nvSpPr>
        <p:spPr/>
        <p:txBody>
          <a:bodyPr>
            <a:normAutofit lnSpcReduction="10000"/>
          </a:bodyPr>
          <a:lstStyle/>
          <a:p>
            <a:r>
              <a:rPr lang="en-US" sz="2200" dirty="0" smtClean="0"/>
              <a:t>One method of designing a solution to a problem or sub-problem is to create an algorithm. </a:t>
            </a:r>
          </a:p>
          <a:p>
            <a:pPr lvl="8"/>
            <a:endParaRPr lang="en-US" sz="900" dirty="0"/>
          </a:p>
          <a:p>
            <a:r>
              <a:rPr lang="en-US" sz="2200" dirty="0" smtClean="0"/>
              <a:t>An </a:t>
            </a:r>
            <a:r>
              <a:rPr lang="en-US" sz="2200" b="1" dirty="0" smtClean="0"/>
              <a:t>algorithm</a:t>
            </a:r>
            <a:r>
              <a:rPr lang="en-US" sz="2200" dirty="0" smtClean="0"/>
              <a:t> is a set of steps that create an ordered approach to a problem solution.</a:t>
            </a:r>
          </a:p>
          <a:p>
            <a:endParaRPr lang="en-US" sz="2200" dirty="0" smtClean="0"/>
          </a:p>
          <a:p>
            <a:r>
              <a:rPr lang="en-US" sz="2200" dirty="0" smtClean="0"/>
              <a:t>Several methods for designing a programming algorithm exist.</a:t>
            </a:r>
          </a:p>
          <a:p>
            <a:pPr marL="514350" indent="-514350">
              <a:buFont typeface="+mj-lt"/>
              <a:buAutoNum type="arabicPeriod"/>
            </a:pPr>
            <a:r>
              <a:rPr lang="en-US" sz="2200" dirty="0" smtClean="0"/>
              <a:t>An algorithm can be written in plain </a:t>
            </a:r>
            <a:r>
              <a:rPr lang="en-US" sz="2200" b="1" dirty="0" smtClean="0"/>
              <a:t>English or outline </a:t>
            </a:r>
            <a:r>
              <a:rPr lang="en-US" sz="2200" dirty="0" smtClean="0"/>
              <a:t>form. </a:t>
            </a:r>
          </a:p>
          <a:p>
            <a:pPr marL="514350" indent="-514350">
              <a:buFont typeface="+mj-lt"/>
              <a:buAutoNum type="arabicPeriod"/>
            </a:pPr>
            <a:r>
              <a:rPr lang="en-US" sz="2200" dirty="0" smtClean="0"/>
              <a:t>An method called </a:t>
            </a:r>
            <a:r>
              <a:rPr lang="en-US" sz="2200" b="1" dirty="0" smtClean="0"/>
              <a:t>pseudocode</a:t>
            </a:r>
            <a:r>
              <a:rPr lang="en-US" sz="2200" dirty="0" smtClean="0"/>
              <a:t> may be used to create an algorithm.</a:t>
            </a:r>
          </a:p>
          <a:p>
            <a:pPr marL="514350" indent="-514350">
              <a:buFont typeface="+mj-lt"/>
              <a:buAutoNum type="arabicPeriod"/>
            </a:pPr>
            <a:r>
              <a:rPr lang="en-US" sz="2200" dirty="0" smtClean="0"/>
              <a:t>A third method of creating an algorithm is called </a:t>
            </a:r>
            <a:r>
              <a:rPr lang="en-US" sz="2200" b="1" dirty="0" smtClean="0"/>
              <a:t>flowcharting</a:t>
            </a:r>
            <a:r>
              <a:rPr lang="en-US" sz="2200" dirty="0" smtClean="0"/>
              <a:t>.</a:t>
            </a:r>
          </a:p>
          <a:p>
            <a:pPr marL="514350" indent="-514350">
              <a:buFont typeface="+mj-lt"/>
              <a:buAutoNum type="arabicPeriod"/>
            </a:pP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Write the Program</a:t>
            </a:r>
            <a:endParaRPr lang="en-US" dirty="0"/>
          </a:p>
        </p:txBody>
      </p:sp>
      <p:sp>
        <p:nvSpPr>
          <p:cNvPr id="3" name="Content Placeholder 2"/>
          <p:cNvSpPr>
            <a:spLocks noGrp="1"/>
          </p:cNvSpPr>
          <p:nvPr>
            <p:ph sz="quarter" idx="1"/>
          </p:nvPr>
        </p:nvSpPr>
        <p:spPr/>
        <p:txBody>
          <a:bodyPr>
            <a:normAutofit/>
          </a:bodyPr>
          <a:lstStyle/>
          <a:p>
            <a:r>
              <a:rPr lang="en-US" sz="2800" dirty="0" smtClean="0"/>
              <a:t>Coding the program should include:</a:t>
            </a:r>
          </a:p>
          <a:p>
            <a:pPr lvl="8"/>
            <a:r>
              <a:rPr lang="en-US" sz="1500" dirty="0" smtClean="0"/>
              <a:t>							</a:t>
            </a:r>
          </a:p>
          <a:p>
            <a:pPr marL="457200" indent="-457200">
              <a:buFont typeface="+mj-lt"/>
              <a:buAutoNum type="arabicPeriod"/>
            </a:pPr>
            <a:r>
              <a:rPr lang="en-US" sz="2200" dirty="0" smtClean="0"/>
              <a:t>Choosing the </a:t>
            </a:r>
            <a:r>
              <a:rPr lang="en-US" sz="2200" b="1" dirty="0" smtClean="0"/>
              <a:t>correct programming language </a:t>
            </a:r>
            <a:r>
              <a:rPr lang="en-US" sz="2200" dirty="0" smtClean="0"/>
              <a:t>that will best suit the needs and desired outcome of the users. </a:t>
            </a:r>
          </a:p>
          <a:p>
            <a:pPr lvl="1"/>
            <a:r>
              <a:rPr lang="en-US" sz="1700" dirty="0" smtClean="0">
                <a:solidFill>
                  <a:schemeClr val="tx1"/>
                </a:solidFill>
              </a:rPr>
              <a:t>Different languages are designed to handle data in different ways. </a:t>
            </a:r>
          </a:p>
          <a:p>
            <a:pPr lvl="1"/>
            <a:r>
              <a:rPr lang="en-US" sz="1700" dirty="0" smtClean="0">
                <a:solidFill>
                  <a:schemeClr val="tx1"/>
                </a:solidFill>
              </a:rPr>
              <a:t>Some languages are designed to handle numeric processing, others are better suited to  handle textual data. </a:t>
            </a:r>
          </a:p>
          <a:p>
            <a:pPr marL="2560320" lvl="8" indent="-457200">
              <a:buFont typeface="+mj-lt"/>
              <a:buAutoNum type="arabicPeriod"/>
            </a:pPr>
            <a:endParaRPr lang="en-US" sz="900" dirty="0" smtClean="0"/>
          </a:p>
          <a:p>
            <a:pPr marL="457200" indent="-457200">
              <a:buFont typeface="+mj-lt"/>
              <a:buAutoNum type="arabicPeriod"/>
            </a:pPr>
            <a:r>
              <a:rPr lang="en-US" sz="2200" dirty="0" smtClean="0"/>
              <a:t>Once the programming language has been determined, follow the </a:t>
            </a:r>
            <a:r>
              <a:rPr lang="en-US" sz="2200" b="1" dirty="0" smtClean="0"/>
              <a:t>syntax</a:t>
            </a:r>
            <a:r>
              <a:rPr lang="en-US" sz="2200" dirty="0" smtClean="0"/>
              <a:t> of the programming language precisely. </a:t>
            </a:r>
          </a:p>
          <a:p>
            <a:pPr marL="2560320" lvl="8" indent="-457200">
              <a:buFont typeface="+mj-lt"/>
              <a:buAutoNum type="arabicPeriod"/>
            </a:pPr>
            <a:endParaRPr lang="en-US" sz="900" dirty="0" smtClean="0"/>
          </a:p>
          <a:p>
            <a:pPr marL="457200" indent="-457200">
              <a:buFont typeface="+mj-lt"/>
              <a:buAutoNum type="arabicPeriod"/>
            </a:pPr>
            <a:r>
              <a:rPr lang="en-US" sz="2200" dirty="0" smtClean="0"/>
              <a:t>Follow  good </a:t>
            </a:r>
            <a:r>
              <a:rPr lang="en-US" sz="2200" b="1" dirty="0" smtClean="0"/>
              <a:t>programming style</a:t>
            </a:r>
            <a:r>
              <a:rPr lang="en-US" sz="2200" dirty="0" smtClean="0"/>
              <a:t>. </a:t>
            </a:r>
          </a:p>
          <a:p>
            <a:pPr lvl="1"/>
            <a:r>
              <a:rPr lang="en-US" sz="1700" dirty="0" smtClean="0">
                <a:solidFill>
                  <a:schemeClr val="tx1"/>
                </a:solidFill>
              </a:rPr>
              <a:t>For example, in Visual Basic, label names should begin with </a:t>
            </a:r>
            <a:r>
              <a:rPr lang="en-US" sz="1700" dirty="0" err="1" smtClean="0">
                <a:solidFill>
                  <a:schemeClr val="tx1"/>
                </a:solidFill>
              </a:rPr>
              <a:t>lbl</a:t>
            </a:r>
            <a:r>
              <a:rPr lang="en-US" sz="1700" dirty="0" smtClean="0">
                <a:solidFill>
                  <a:schemeClr val="tx1"/>
                </a:solidFill>
              </a:rPr>
              <a:t>.</a:t>
            </a:r>
          </a:p>
          <a:p>
            <a:pPr lvl="1"/>
            <a:r>
              <a:rPr lang="en-US" sz="1700" dirty="0" smtClean="0">
                <a:solidFill>
                  <a:schemeClr val="tx1"/>
                </a:solidFill>
              </a:rPr>
              <a:t>Agreed upon “rules” to make reading code easier.</a:t>
            </a:r>
            <a:endParaRPr lang="en-US" sz="17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838200"/>
          </a:xfrm>
        </p:spPr>
        <p:txBody>
          <a:bodyPr>
            <a:normAutofit/>
          </a:bodyPr>
          <a:lstStyle/>
          <a:p>
            <a:r>
              <a:rPr lang="en-US" dirty="0" smtClean="0"/>
              <a:t>4. Test the Program</a:t>
            </a:r>
            <a:endParaRPr lang="en-US" dirty="0"/>
          </a:p>
        </p:txBody>
      </p:sp>
      <p:sp>
        <p:nvSpPr>
          <p:cNvPr id="3" name="Content Placeholder 2"/>
          <p:cNvSpPr>
            <a:spLocks noGrp="1"/>
          </p:cNvSpPr>
          <p:nvPr>
            <p:ph sz="quarter" idx="1"/>
          </p:nvPr>
        </p:nvSpPr>
        <p:spPr/>
        <p:txBody>
          <a:bodyPr>
            <a:normAutofit/>
          </a:bodyPr>
          <a:lstStyle/>
          <a:p>
            <a:r>
              <a:rPr lang="en-US" dirty="0" smtClean="0"/>
              <a:t>After coding the program, </a:t>
            </a:r>
            <a:r>
              <a:rPr lang="en-US" b="1" dirty="0" smtClean="0"/>
              <a:t>testing</a:t>
            </a:r>
            <a:r>
              <a:rPr lang="en-US" dirty="0" smtClean="0"/>
              <a:t> should occur in several steps:</a:t>
            </a:r>
          </a:p>
          <a:p>
            <a:pPr lvl="8"/>
            <a:endParaRPr lang="en-US" dirty="0" smtClean="0"/>
          </a:p>
          <a:p>
            <a:pPr marL="514350" indent="-514350">
              <a:buFont typeface="+mj-lt"/>
              <a:buAutoNum type="arabicPeriod"/>
            </a:pPr>
            <a:r>
              <a:rPr lang="en-US" sz="2200" dirty="0" smtClean="0"/>
              <a:t>First, the program should be tested for all syntax errors (</a:t>
            </a:r>
            <a:r>
              <a:rPr lang="en-US" sz="2200" b="1" dirty="0" smtClean="0"/>
              <a:t>debugging </a:t>
            </a:r>
            <a:r>
              <a:rPr lang="en-US" sz="2200" dirty="0" smtClean="0"/>
              <a:t>– running your program). </a:t>
            </a:r>
          </a:p>
          <a:p>
            <a:pPr marL="2617470" lvl="8" indent="-514350">
              <a:buFont typeface="+mj-lt"/>
              <a:buAutoNum type="arabicPeriod"/>
            </a:pPr>
            <a:endParaRPr lang="en-US" sz="900" dirty="0" smtClean="0"/>
          </a:p>
          <a:p>
            <a:pPr marL="514350" indent="-514350">
              <a:buFont typeface="+mj-lt"/>
              <a:buAutoNum type="arabicPeriod"/>
            </a:pPr>
            <a:r>
              <a:rPr lang="en-US" sz="2200" dirty="0" smtClean="0"/>
              <a:t>When the program executes or compiles correctly, it should be checked for </a:t>
            </a:r>
            <a:r>
              <a:rPr lang="en-US" sz="2200" b="1" dirty="0" smtClean="0"/>
              <a:t>logic errors</a:t>
            </a:r>
            <a:r>
              <a:rPr lang="en-US" sz="2200" dirty="0" smtClean="0"/>
              <a:t>.  Just because it runs does not mean it is working correctly. Run some diagnostic tests with sample data to be certain that the data which is input is handled correctly and produces the desired output.</a:t>
            </a:r>
          </a:p>
          <a:p>
            <a:pPr marL="2617470" lvl="8" indent="-514350">
              <a:buFont typeface="+mj-lt"/>
              <a:buAutoNum type="arabicPeriod"/>
            </a:pPr>
            <a:endParaRPr lang="en-US" sz="900" dirty="0" smtClean="0"/>
          </a:p>
          <a:p>
            <a:pPr marL="514350" indent="-514350">
              <a:buFont typeface="+mj-lt"/>
              <a:buAutoNum type="arabicPeriod"/>
            </a:pPr>
            <a:r>
              <a:rPr lang="en-US" sz="2200" b="1" dirty="0" smtClean="0"/>
              <a:t>Beta test </a:t>
            </a:r>
            <a:r>
              <a:rPr lang="en-US" sz="2200" dirty="0" smtClean="0"/>
              <a:t>your program by using some real world data.</a:t>
            </a:r>
          </a:p>
          <a:p>
            <a:pPr marL="514350" indent="-514350">
              <a:buFont typeface="+mj-lt"/>
              <a:buAutoNum type="arabicPeriod"/>
            </a:pPr>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Documentation and Maintenance</a:t>
            </a:r>
            <a:endParaRPr lang="en-US" dirty="0"/>
          </a:p>
        </p:txBody>
      </p:sp>
      <p:sp>
        <p:nvSpPr>
          <p:cNvPr id="3" name="Content Placeholder 2"/>
          <p:cNvSpPr>
            <a:spLocks noGrp="1"/>
          </p:cNvSpPr>
          <p:nvPr>
            <p:ph sz="quarter" idx="1"/>
          </p:nvPr>
        </p:nvSpPr>
        <p:spPr/>
        <p:txBody>
          <a:bodyPr>
            <a:normAutofit/>
          </a:bodyPr>
          <a:lstStyle/>
          <a:p>
            <a:r>
              <a:rPr lang="en-US" dirty="0" smtClean="0"/>
              <a:t>Documentation is crucial for user information as well as  for programmer understanding.</a:t>
            </a:r>
          </a:p>
          <a:p>
            <a:pPr lvl="8"/>
            <a:endParaRPr lang="en-US" dirty="0" smtClean="0"/>
          </a:p>
          <a:p>
            <a:r>
              <a:rPr lang="en-US" sz="2300" dirty="0" smtClean="0"/>
              <a:t>Use documentation to create </a:t>
            </a:r>
            <a:r>
              <a:rPr lang="en-US" sz="2300" b="1" dirty="0" smtClean="0"/>
              <a:t>User Guides </a:t>
            </a:r>
            <a:r>
              <a:rPr lang="en-US" sz="2300" dirty="0" smtClean="0"/>
              <a:t>so users will be certain they are adhering to the design of the program.</a:t>
            </a:r>
          </a:p>
          <a:p>
            <a:pPr lvl="1"/>
            <a:r>
              <a:rPr lang="en-US" sz="1500" dirty="0" smtClean="0"/>
              <a:t>For example, an input field asking for your birthday might also have the desired format included in parentheses next to the input field  (mm/</a:t>
            </a:r>
            <a:r>
              <a:rPr lang="en-US" sz="1500" dirty="0" err="1" smtClean="0"/>
              <a:t>dd</a:t>
            </a:r>
            <a:r>
              <a:rPr lang="en-US" sz="1500" dirty="0" smtClean="0"/>
              <a:t>/</a:t>
            </a:r>
            <a:r>
              <a:rPr lang="en-US" sz="1500" dirty="0" err="1" smtClean="0"/>
              <a:t>yyyy</a:t>
            </a:r>
            <a:r>
              <a:rPr lang="en-US" sz="1500" dirty="0" smtClean="0"/>
              <a:t>).</a:t>
            </a:r>
          </a:p>
          <a:p>
            <a:pPr lvl="8"/>
            <a:endParaRPr lang="en-US" sz="700" dirty="0" smtClean="0"/>
          </a:p>
          <a:p>
            <a:r>
              <a:rPr lang="en-US" sz="2300" dirty="0" smtClean="0"/>
              <a:t>Always apply documentation </a:t>
            </a:r>
            <a:r>
              <a:rPr lang="en-US" sz="2300" b="1" dirty="0" smtClean="0"/>
              <a:t>through comments </a:t>
            </a:r>
            <a:r>
              <a:rPr lang="en-US" sz="2300" dirty="0" smtClean="0"/>
              <a:t>to your code so you can remember what you are doing and so other programmers can follow the logic of the code. </a:t>
            </a:r>
          </a:p>
          <a:p>
            <a:pPr lvl="1"/>
            <a:r>
              <a:rPr lang="en-US" sz="1800" dirty="0" smtClean="0"/>
              <a:t>This is also a good practice to follow each time you update or change code written by someone else.</a:t>
            </a:r>
            <a:endParaRPr lang="en-US" sz="18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f5dd3b5eab04799935286d652a75b776e2b83c"/>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538</TotalTime>
  <Words>545</Words>
  <Application>Microsoft Office PowerPoint</Application>
  <PresentationFormat>On-screen Show (4:3)</PresentationFormat>
  <Paragraphs>85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Civic</vt:lpstr>
      <vt:lpstr>Understand the Programming Process</vt:lpstr>
      <vt:lpstr>Objective/Essential  Standard</vt:lpstr>
      <vt:lpstr>The Programming Process</vt:lpstr>
      <vt:lpstr>1. Identify the Problem</vt:lpstr>
      <vt:lpstr>2. Design the Solution</vt:lpstr>
      <vt:lpstr>2. Design the Solution</vt:lpstr>
      <vt:lpstr>3. Write the Program</vt:lpstr>
      <vt:lpstr>4. Test the Program</vt:lpstr>
      <vt:lpstr>5. Documentation and Maintenance</vt:lpstr>
      <vt:lpstr>The Programming Process</vt:lpstr>
    </vt:vector>
  </TitlesOfParts>
  <Company>GCS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Documentation</dc:title>
  <dc:creator>Justin Crompton</dc:creator>
  <cp:lastModifiedBy>Mrs. C. Smith</cp:lastModifiedBy>
  <cp:revision>62</cp:revision>
  <dcterms:created xsi:type="dcterms:W3CDTF">2011-07-26T15:53:04Z</dcterms:created>
  <dcterms:modified xsi:type="dcterms:W3CDTF">2012-01-25T14:37:02Z</dcterms:modified>
</cp:coreProperties>
</file>