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93" r:id="rId6"/>
    <p:sldId id="294" r:id="rId7"/>
    <p:sldId id="268" r:id="rId8"/>
    <p:sldId id="283" r:id="rId9"/>
    <p:sldId id="270" r:id="rId10"/>
    <p:sldId id="261" r:id="rId11"/>
    <p:sldId id="272" r:id="rId12"/>
    <p:sldId id="273" r:id="rId13"/>
    <p:sldId id="274" r:id="rId14"/>
    <p:sldId id="275" r:id="rId15"/>
    <p:sldId id="298" r:id="rId16"/>
    <p:sldId id="299" r:id="rId17"/>
    <p:sldId id="300" r:id="rId18"/>
    <p:sldId id="301" r:id="rId19"/>
    <p:sldId id="302" r:id="rId20"/>
    <p:sldId id="303" r:id="rId21"/>
    <p:sldId id="296" r:id="rId22"/>
    <p:sldId id="276" r:id="rId23"/>
    <p:sldId id="277" r:id="rId24"/>
    <p:sldId id="285" r:id="rId25"/>
    <p:sldId id="305" r:id="rId26"/>
    <p:sldId id="306" r:id="rId27"/>
    <p:sldId id="297" r:id="rId28"/>
    <p:sldId id="278" r:id="rId29"/>
    <p:sldId id="281" r:id="rId30"/>
    <p:sldId id="282" r:id="rId31"/>
    <p:sldId id="280" r:id="rId32"/>
    <p:sldId id="265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9" autoAdjust="0"/>
  </p:normalViewPr>
  <p:slideViewPr>
    <p:cSldViewPr>
      <p:cViewPr varScale="1">
        <p:scale>
          <a:sx n="68" d="100"/>
          <a:sy n="68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6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8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E7118-95FD-4D09-98CC-0A76A2343590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781E1-090F-4796-A774-701016C26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Multiline</a:t>
            </a:r>
            <a:r>
              <a:rPr lang="en-US" baseline="0" dirty="0" smtClean="0"/>
              <a:t> comments are not supported in VB. Each line of the comment must begin with a </a:t>
            </a:r>
            <a:r>
              <a:rPr lang="en-US" dirty="0" smtClean="0"/>
              <a:t>'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781E1-090F-4796-A774-701016C269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D055B81-9FCE-43BF-A6F2-1F4D51039A44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 Problem Solving </a:t>
            </a:r>
            <a:r>
              <a:rPr lang="en-US" dirty="0"/>
              <a:t>Tools to Design Programming Solutions</a:t>
            </a:r>
          </a:p>
        </p:txBody>
      </p:sp>
    </p:spTree>
    <p:extLst>
      <p:ext uri="{BB962C8B-B14F-4D97-AF65-F5344CB8AC3E}">
        <p14:creationId xmlns:p14="http://schemas.microsoft.com/office/powerpoint/2010/main" val="31681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third tool in programming is through the use of a </a:t>
            </a:r>
            <a:r>
              <a:rPr lang="en-US" b="1" i="1" dirty="0" smtClean="0">
                <a:solidFill>
                  <a:srgbClr val="C00000"/>
                </a:solidFill>
              </a:rPr>
              <a:t>flowchart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Flowcharts use symbols and text to give a visual representation of a solution to a problem. </a:t>
            </a:r>
          </a:p>
          <a:p>
            <a:endParaRPr lang="en-US" dirty="0"/>
          </a:p>
          <a:p>
            <a:r>
              <a:rPr lang="en-US" dirty="0" smtClean="0"/>
              <a:t>The direction of the arrows indicates the flow of the logic.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Flowcharts help the programmer begin to plan the programming project.</a:t>
            </a:r>
          </a:p>
          <a:p>
            <a:endParaRPr lang="en-US" dirty="0" smtClean="0"/>
          </a:p>
          <a:p>
            <a:r>
              <a:rPr lang="en-US" dirty="0" smtClean="0"/>
              <a:t>They provide a </a:t>
            </a:r>
            <a:r>
              <a:rPr lang="en-US" b="1" dirty="0" smtClean="0"/>
              <a:t>visual representation </a:t>
            </a:r>
            <a:r>
              <a:rPr lang="en-US" dirty="0" smtClean="0"/>
              <a:t>of the algorithm or process.</a:t>
            </a:r>
          </a:p>
          <a:p>
            <a:endParaRPr lang="en-US" dirty="0" smtClean="0"/>
          </a:p>
          <a:p>
            <a:r>
              <a:rPr lang="en-US" dirty="0" smtClean="0"/>
              <a:t>They describe the inputs, processes and outputs of the program that are needed to successfully complete the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There are many flowchart programs, however you can also use Microsoft Word to create a flowchart – or just a piece of paper and a pencil.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create the flowchart, there are different symbols that represent the various parts. We will only use a few of these symbols.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lines with arrows to indicate flow of control.</a:t>
            </a:r>
          </a:p>
          <a:p>
            <a:pPr>
              <a:spcBef>
                <a:spcPts val="1800"/>
              </a:spcBef>
            </a:pPr>
            <a:r>
              <a:rPr lang="en-US" dirty="0"/>
              <a:t>The text in your flowchart symbols is your </a:t>
            </a:r>
            <a:r>
              <a:rPr lang="en-US" dirty="0" err="1"/>
              <a:t>pseudocode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Symbols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3400" y="1600200"/>
            <a:ext cx="2286000" cy="685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/>
              <a:t>Start/End</a:t>
            </a:r>
            <a:endParaRPr lang="en-US" sz="2000" b="1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81000" y="2667000"/>
            <a:ext cx="25146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err="1"/>
              <a:t>Input/Output</a:t>
            </a:r>
            <a:endParaRPr lang="en-US" sz="2000" b="1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33400" y="3886200"/>
            <a:ext cx="22098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Processes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" y="4953000"/>
            <a:ext cx="2133600" cy="1676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Decisions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00400" y="1447800"/>
            <a:ext cx="5486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Ovals</a:t>
            </a:r>
            <a:r>
              <a:rPr lang="en-US" sz="2000" dirty="0" smtClean="0"/>
              <a:t> :  Start </a:t>
            </a:r>
            <a:r>
              <a:rPr lang="en-US" sz="2000" dirty="0"/>
              <a:t>should always be the first shape, with a </a:t>
            </a:r>
            <a:r>
              <a:rPr lang="en-US" sz="2000" dirty="0" smtClean="0"/>
              <a:t>End at </a:t>
            </a:r>
            <a:r>
              <a:rPr lang="en-US" sz="2000" dirty="0"/>
              <a:t>the end of the flow </a:t>
            </a:r>
            <a:r>
              <a:rPr lang="en-US" sz="2000" dirty="0" smtClean="0"/>
              <a:t>chart or a process.</a:t>
            </a:r>
            <a:endParaRPr lang="en-US" sz="2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00400" y="2514600"/>
            <a:ext cx="5486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Parallelogram</a:t>
            </a:r>
            <a:r>
              <a:rPr lang="en-US" sz="2000" dirty="0" smtClean="0"/>
              <a:t>:  This </a:t>
            </a:r>
            <a:r>
              <a:rPr lang="en-US" sz="2000" dirty="0"/>
              <a:t>shape is used to show raw materials used for ‘ingredients’ and to show the finished product</a:t>
            </a:r>
            <a:r>
              <a:rPr lang="en-US" sz="2000" dirty="0" smtClean="0"/>
              <a:t>. </a:t>
            </a:r>
            <a:r>
              <a:rPr lang="en-US" sz="2000" dirty="0" err="1" smtClean="0"/>
              <a:t>Input/Output</a:t>
            </a:r>
            <a:r>
              <a:rPr lang="en-US" sz="2000" dirty="0" smtClean="0"/>
              <a:t> – Get/Display</a:t>
            </a:r>
            <a:endParaRPr lang="en-US" sz="20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00400" y="3861137"/>
            <a:ext cx="5486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Rectangles</a:t>
            </a:r>
            <a:r>
              <a:rPr lang="en-US" sz="2000" dirty="0" smtClean="0"/>
              <a:t>  </a:t>
            </a:r>
            <a:r>
              <a:rPr lang="en-US" sz="2000" dirty="0"/>
              <a:t>should be used to show </a:t>
            </a:r>
            <a:r>
              <a:rPr lang="en-US" sz="2000" dirty="0" smtClean="0"/>
              <a:t>processes/commands, </a:t>
            </a:r>
            <a:r>
              <a:rPr lang="en-US" sz="2000" dirty="0" err="1"/>
              <a:t>eg</a:t>
            </a:r>
            <a:r>
              <a:rPr lang="en-US" sz="2000" dirty="0"/>
              <a:t>. ‘Bake Cake</a:t>
            </a:r>
            <a:r>
              <a:rPr lang="en-US" sz="2000" dirty="0" smtClean="0"/>
              <a:t>’. These are activities.</a:t>
            </a:r>
            <a:endParaRPr lang="en-US" sz="20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29857" y="5232737"/>
            <a:ext cx="5486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Diamonds</a:t>
            </a:r>
            <a:r>
              <a:rPr lang="en-US" sz="2000" dirty="0" smtClean="0"/>
              <a:t>:  Hold questions that resolve into True or False.  Used for </a:t>
            </a:r>
            <a:r>
              <a:rPr lang="en-US" sz="2000" b="1" dirty="0" smtClean="0"/>
              <a:t>decisions</a:t>
            </a:r>
            <a:r>
              <a:rPr lang="en-US" sz="2000" dirty="0" smtClean="0"/>
              <a:t> that  divide </a:t>
            </a:r>
            <a:r>
              <a:rPr lang="en-US" sz="2000" dirty="0"/>
              <a:t>into two </a:t>
            </a:r>
            <a:r>
              <a:rPr lang="en-US" sz="2000" dirty="0" smtClean="0"/>
              <a:t>options and to control </a:t>
            </a:r>
            <a:r>
              <a:rPr lang="en-US" sz="2000" b="1" dirty="0" smtClean="0"/>
              <a:t>loops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9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Callout 37"/>
          <p:cNvSpPr/>
          <p:nvPr/>
        </p:nvSpPr>
        <p:spPr>
          <a:xfrm>
            <a:off x="424097" y="228600"/>
            <a:ext cx="1866900" cy="876300"/>
          </a:xfrm>
          <a:prstGeom prst="wedgeEllipseCallout">
            <a:avLst>
              <a:gd name="adj1" fmla="val 68880"/>
              <a:gd name="adj2" fmla="val 140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874657" y="2609850"/>
            <a:ext cx="3162300" cy="1790700"/>
          </a:xfrm>
          <a:prstGeom prst="wedgeEllipseCallout">
            <a:avLst>
              <a:gd name="adj1" fmla="val -70664"/>
              <a:gd name="adj2" fmla="val 113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Callout 33"/>
          <p:cNvSpPr/>
          <p:nvPr/>
        </p:nvSpPr>
        <p:spPr>
          <a:xfrm>
            <a:off x="5981700" y="4610100"/>
            <a:ext cx="2514600" cy="1790700"/>
          </a:xfrm>
          <a:prstGeom prst="wedgeEllipseCallout">
            <a:avLst>
              <a:gd name="adj1" fmla="val -79130"/>
              <a:gd name="adj2" fmla="val -71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5981700" y="228600"/>
            <a:ext cx="2857500" cy="2209800"/>
          </a:xfrm>
          <a:prstGeom prst="wedgeEllipseCallout">
            <a:avLst>
              <a:gd name="adj1" fmla="val -60844"/>
              <a:gd name="adj2" fmla="val 213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628900" y="419100"/>
            <a:ext cx="205740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Start</a:t>
            </a:r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743200" y="1219200"/>
            <a:ext cx="2057400" cy="457200"/>
          </a:xfrm>
          <a:prstGeom prst="flowChartInputOutput">
            <a:avLst/>
          </a:prstGeom>
          <a:solidFill>
            <a:srgbClr val="FFFFFF"/>
          </a:solidFill>
          <a:ln w="38100">
            <a:solidFill>
              <a:srgbClr val="A1B14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latin typeface="Times New Roman" pitchFamily="18" charset="0"/>
              </a:rPr>
              <a:t>Input</a:t>
            </a:r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19400" y="1981200"/>
            <a:ext cx="1600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Process A</a:t>
            </a:r>
            <a:endParaRPr lang="en-US" dirty="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514600" y="4953000"/>
            <a:ext cx="2057400" cy="457200"/>
          </a:xfrm>
          <a:prstGeom prst="flowChartInputOutput">
            <a:avLst/>
          </a:prstGeom>
          <a:solidFill>
            <a:srgbClr val="FFFFFF"/>
          </a:solidFill>
          <a:ln w="38100">
            <a:solidFill>
              <a:srgbClr val="A1B14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Output</a:t>
            </a:r>
            <a:endParaRPr lang="en-US" dirty="0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438400" y="5943600"/>
            <a:ext cx="2171700" cy="4572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Stop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3657600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576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657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3657600" y="44958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657600" y="54864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5"/>
          <p:cNvSpPr>
            <a:spLocks/>
          </p:cNvSpPr>
          <p:nvPr/>
        </p:nvSpPr>
        <p:spPr bwMode="auto">
          <a:xfrm>
            <a:off x="482184" y="419100"/>
            <a:ext cx="1714500" cy="457200"/>
          </a:xfrm>
          <a:prstGeom prst="borderCallout1">
            <a:avLst>
              <a:gd name="adj1" fmla="val 37500"/>
              <a:gd name="adj2" fmla="val 104444"/>
              <a:gd name="adj3" fmla="val 67190"/>
              <a:gd name="adj4" fmla="val 133611"/>
            </a:avLst>
          </a:prstGeom>
          <a:solidFill>
            <a:srgbClr val="FFFF00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 smtClean="0"/>
              <a:t>Oval</a:t>
            </a:r>
          </a:p>
          <a:p>
            <a:r>
              <a:rPr lang="en-US" sz="1200" dirty="0" smtClean="0">
                <a:latin typeface="Times New Roman" pitchFamily="18" charset="0"/>
              </a:rPr>
              <a:t>Used </a:t>
            </a:r>
            <a:r>
              <a:rPr lang="en-US" sz="1200" dirty="0">
                <a:latin typeface="Times New Roman" pitchFamily="18" charset="0"/>
              </a:rPr>
              <a:t>for </a:t>
            </a:r>
            <a:r>
              <a:rPr lang="en-US" sz="1200" b="1" u="sng" dirty="0">
                <a:latin typeface="Times New Roman" pitchFamily="18" charset="0"/>
              </a:rPr>
              <a:t>Start &amp; Stop </a:t>
            </a:r>
            <a:endParaRPr lang="en-US" b="1" u="sng" dirty="0"/>
          </a:p>
        </p:txBody>
      </p:sp>
      <p:sp>
        <p:nvSpPr>
          <p:cNvPr id="23" name="AutoShape 16"/>
          <p:cNvSpPr>
            <a:spLocks/>
          </p:cNvSpPr>
          <p:nvPr/>
        </p:nvSpPr>
        <p:spPr bwMode="auto">
          <a:xfrm>
            <a:off x="6477000" y="457200"/>
            <a:ext cx="2209800" cy="1600200"/>
          </a:xfrm>
          <a:prstGeom prst="borderCallout1">
            <a:avLst>
              <a:gd name="adj1" fmla="val 69738"/>
              <a:gd name="adj2" fmla="val -47992"/>
              <a:gd name="adj3" fmla="val 27781"/>
              <a:gd name="adj4" fmla="val -7385"/>
            </a:avLst>
          </a:prstGeom>
          <a:solidFill>
            <a:srgbClr val="FFFF00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b="1" dirty="0" smtClean="0"/>
              <a:t>Parallelogram: </a:t>
            </a:r>
            <a:r>
              <a:rPr lang="en-US" dirty="0" smtClean="0"/>
              <a:t>Used </a:t>
            </a:r>
            <a:r>
              <a:rPr lang="en-US" dirty="0"/>
              <a:t>for</a:t>
            </a:r>
            <a:r>
              <a:rPr lang="en-US" b="1" u="sng" dirty="0"/>
              <a:t> inputs </a:t>
            </a:r>
            <a:r>
              <a:rPr lang="en-US" dirty="0"/>
              <a:t>– </a:t>
            </a:r>
            <a:r>
              <a:rPr lang="en-US" sz="1600" dirty="0"/>
              <a:t>raw materials </a:t>
            </a:r>
          </a:p>
          <a:p>
            <a:r>
              <a:rPr lang="en-US" dirty="0"/>
              <a:t>Examples: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Get Cake Ingredients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Plastic</a:t>
            </a:r>
            <a:r>
              <a:rPr lang="en-US" sz="1600" dirty="0"/>
              <a:t>, metal</a:t>
            </a:r>
          </a:p>
        </p:txBody>
      </p:sp>
      <p:sp>
        <p:nvSpPr>
          <p:cNvPr id="24" name="AutoShape 17"/>
          <p:cNvSpPr>
            <a:spLocks/>
          </p:cNvSpPr>
          <p:nvPr/>
        </p:nvSpPr>
        <p:spPr bwMode="auto">
          <a:xfrm>
            <a:off x="6324600" y="4667250"/>
            <a:ext cx="1828800" cy="1536700"/>
          </a:xfrm>
          <a:prstGeom prst="borderCallout1">
            <a:avLst>
              <a:gd name="adj1" fmla="val 9731"/>
              <a:gd name="adj2" fmla="val -4167"/>
              <a:gd name="adj3" fmla="val 11806"/>
              <a:gd name="adj4" fmla="val 685"/>
            </a:avLst>
          </a:prstGeom>
          <a:ln>
            <a:noFill/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r>
              <a:rPr lang="en-US" b="1" dirty="0"/>
              <a:t>Parallelogram: </a:t>
            </a:r>
            <a:endParaRPr lang="en-US" b="1" dirty="0" smtClean="0"/>
          </a:p>
          <a:p>
            <a:r>
              <a:rPr lang="en-US" dirty="0" smtClean="0"/>
              <a:t>Used </a:t>
            </a:r>
            <a:r>
              <a:rPr lang="en-US" dirty="0"/>
              <a:t>for </a:t>
            </a:r>
            <a:r>
              <a:rPr lang="en-US" b="1" u="sng" dirty="0" smtClean="0"/>
              <a:t>outputs</a:t>
            </a:r>
          </a:p>
          <a:p>
            <a:r>
              <a:rPr lang="en-US" dirty="0" smtClean="0"/>
              <a:t>– </a:t>
            </a:r>
            <a:r>
              <a:rPr lang="en-US" sz="1600" dirty="0"/>
              <a:t>finished </a:t>
            </a:r>
            <a:r>
              <a:rPr lang="en-US" sz="1600" dirty="0" smtClean="0"/>
              <a:t>product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sz="1600" dirty="0"/>
              <a:t>Finished cake</a:t>
            </a:r>
          </a:p>
          <a:p>
            <a:r>
              <a:rPr lang="en-US" sz="1600" dirty="0"/>
              <a:t>   Car door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895600" y="3962400"/>
            <a:ext cx="14859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Process B</a:t>
            </a:r>
            <a:endParaRPr lang="en-US" dirty="0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6576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457200" y="5829300"/>
            <a:ext cx="1890040" cy="31024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57200" y="647700"/>
            <a:ext cx="0" cy="5181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2590800" y="2895600"/>
            <a:ext cx="2057400" cy="457200"/>
          </a:xfrm>
          <a:prstGeom prst="flowChartInputOutput">
            <a:avLst/>
          </a:prstGeom>
          <a:solidFill>
            <a:srgbClr val="FFFFFF"/>
          </a:solidFill>
          <a:ln w="38100">
            <a:solidFill>
              <a:srgbClr val="A1B14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Input</a:t>
            </a:r>
            <a:endParaRPr lang="en-US" dirty="0"/>
          </a:p>
        </p:txBody>
      </p:sp>
      <p:sp>
        <p:nvSpPr>
          <p:cNvPr id="30" name="AutoShape 36"/>
          <p:cNvSpPr>
            <a:spLocks/>
          </p:cNvSpPr>
          <p:nvPr/>
        </p:nvSpPr>
        <p:spPr bwMode="auto">
          <a:xfrm>
            <a:off x="6172200" y="2819400"/>
            <a:ext cx="2209800" cy="1371600"/>
          </a:xfrm>
          <a:prstGeom prst="borderCallout1">
            <a:avLst>
              <a:gd name="adj1" fmla="val 10778"/>
              <a:gd name="adj2" fmla="val -4167"/>
              <a:gd name="adj3" fmla="val 8670"/>
              <a:gd name="adj4" fmla="val -4078"/>
            </a:avLst>
          </a:prstGeom>
          <a:ln>
            <a:noFill/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/>
            <a:r>
              <a:rPr lang="en-US" b="1" dirty="0" smtClean="0"/>
              <a:t>Rectangle</a:t>
            </a:r>
            <a:r>
              <a:rPr lang="en-US" dirty="0" smtClean="0"/>
              <a:t> :</a:t>
            </a:r>
          </a:p>
          <a:p>
            <a:r>
              <a:rPr lang="en-US" dirty="0" smtClean="0"/>
              <a:t>Used </a:t>
            </a:r>
            <a:r>
              <a:rPr lang="en-US" dirty="0"/>
              <a:t>for all </a:t>
            </a:r>
            <a:r>
              <a:rPr lang="en-US" b="1" u="sng" dirty="0"/>
              <a:t>processes</a:t>
            </a:r>
            <a:r>
              <a:rPr lang="en-US" dirty="0"/>
              <a:t>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   </a:t>
            </a:r>
            <a:r>
              <a:rPr lang="en-US" sz="1600" dirty="0"/>
              <a:t>Bake </a:t>
            </a:r>
            <a:r>
              <a:rPr lang="en-US" sz="1600" dirty="0" smtClean="0"/>
              <a:t>cake,  </a:t>
            </a:r>
            <a:r>
              <a:rPr lang="en-US" sz="1600" dirty="0"/>
              <a:t>Review music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choices or  </a:t>
            </a:r>
            <a:r>
              <a:rPr lang="en-US" sz="1600" dirty="0"/>
              <a:t>Build wheels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H="1">
            <a:off x="4572000" y="3657600"/>
            <a:ext cx="7620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4572000" y="1809750"/>
            <a:ext cx="1086757" cy="10858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 flipV="1">
            <a:off x="4648200" y="1447800"/>
            <a:ext cx="1066800" cy="342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 flipV="1">
            <a:off x="4381500" y="5181600"/>
            <a:ext cx="9525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 flipV="1">
            <a:off x="4369320" y="2149941"/>
            <a:ext cx="964680" cy="150765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219200"/>
            <a:ext cx="16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Logic Structure</a:t>
            </a:r>
          </a:p>
          <a:p>
            <a:endParaRPr lang="en-US" dirty="0"/>
          </a:p>
          <a:p>
            <a:r>
              <a:rPr lang="en-US" dirty="0" smtClean="0"/>
              <a:t>Commands one after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Structured 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 technique that has proven to be very effective in solving programs as well as in modifying solutions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principles of structured programming are fundamental to procedure-oriented programming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They are also relevant to object-oriented programming.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Structured 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Structured programming is the ability to express a problem solution using only three basic patterns of logic. These patterns are referred to as </a:t>
            </a:r>
            <a:r>
              <a:rPr lang="en-US" sz="2800" b="1" dirty="0">
                <a:cs typeface="Times New Roman" pitchFamily="18" charset="0"/>
              </a:rPr>
              <a:t>control structures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patterns are based on the computer’s ability to execute instructions in a step-by-step, sequential manner; its ability to make decisions; and its ability to repeat instructions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“Structure theorem” (paper by C. </a:t>
            </a:r>
            <a:r>
              <a:rPr lang="en-US" sz="2800" dirty="0" err="1">
                <a:cs typeface="Times New Roman" pitchFamily="18" charset="0"/>
              </a:rPr>
              <a:t>Bohm</a:t>
            </a:r>
            <a:r>
              <a:rPr lang="en-US" sz="2800" dirty="0">
                <a:cs typeface="Times New Roman" pitchFamily="18" charset="0"/>
              </a:rPr>
              <a:t> and G. </a:t>
            </a:r>
            <a:r>
              <a:rPr lang="en-US" sz="2800" dirty="0" err="1">
                <a:cs typeface="Times New Roman" pitchFamily="18" charset="0"/>
              </a:rPr>
              <a:t>Jacopini</a:t>
            </a:r>
            <a:r>
              <a:rPr lang="en-US" sz="2800" dirty="0">
                <a:cs typeface="Times New Roman" pitchFamily="18" charset="0"/>
              </a:rPr>
              <a:t> in 1965) – accepted as a proof of the claim that the three structures are sufficient for programming.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cs typeface="Times New Roman" pitchFamily="18" charset="0"/>
              </a:rPr>
              <a:t>Basic Control Structures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b="1" dirty="0">
                <a:cs typeface="Times New Roman" pitchFamily="18" charset="0"/>
              </a:rPr>
              <a:t>Three patterns:</a:t>
            </a:r>
          </a:p>
          <a:p>
            <a:pPr marL="609600" indent="-609600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Simple Sequence control structure</a:t>
            </a:r>
          </a:p>
          <a:p>
            <a:pPr marL="2712720" lvl="8" indent="-609600">
              <a:buFontTx/>
              <a:buAutoNum type="arabicPeriod"/>
            </a:pPr>
            <a:endParaRPr lang="en-US" dirty="0"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Conditional control structure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Decision</a:t>
            </a:r>
          </a:p>
          <a:p>
            <a:pPr marL="2712720" lvl="8" indent="-609600">
              <a:buFontTx/>
              <a:buAutoNum type="arabicPeriod"/>
            </a:pPr>
            <a:endParaRPr lang="en-US" dirty="0"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Iteration control structure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Loops</a:t>
            </a:r>
            <a:endParaRPr lang="en-US" dirty="0">
              <a:cs typeface="Times New Roman" pitchFamily="18" charset="0"/>
            </a:endParaRPr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cs typeface="Times New Roman" pitchFamily="18" charset="0"/>
              </a:rPr>
              <a:t>SIMPLE </a:t>
            </a:r>
            <a:r>
              <a:rPr lang="en-US" b="0" dirty="0" smtClean="0">
                <a:cs typeface="Times New Roman" pitchFamily="18" charset="0"/>
              </a:rPr>
              <a:t>SEQUENCE Control </a:t>
            </a:r>
            <a:r>
              <a:rPr lang="en-US" b="0" dirty="0">
                <a:cs typeface="Times New Roman" pitchFamily="18" charset="0"/>
              </a:rPr>
              <a:t>Structure</a:t>
            </a:r>
            <a:r>
              <a:rPr lang="en-US" dirty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Represents the computer’s ability to execute instructions in a step-by-step, sequential manner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Example: directions to get to the school – steps must be followed sequentially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cs typeface="Times New Roman" pitchFamily="18" charset="0"/>
              </a:rPr>
              <a:t>SIMPLE </a:t>
            </a:r>
            <a:r>
              <a:rPr lang="en-US" b="0" dirty="0" smtClean="0">
                <a:cs typeface="Times New Roman" pitchFamily="18" charset="0"/>
              </a:rPr>
              <a:t>SEQUENCE Control </a:t>
            </a:r>
            <a:r>
              <a:rPr lang="en-US" b="0" dirty="0">
                <a:cs typeface="Times New Roman" pitchFamily="18" charset="0"/>
              </a:rPr>
              <a:t>Structure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Proceed down Main Street for two miles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Turn left on Ocean Drive,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Proceed on Ocean Drive for three blocks, to the fork.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At the fork, take Swan Street to the left.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Proceed two blocks.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House is second on the left. (246 Swan Street.)</a:t>
            </a:r>
          </a:p>
        </p:txBody>
      </p:sp>
    </p:spTree>
    <p:extLst>
      <p:ext uri="{BB962C8B-B14F-4D97-AF65-F5344CB8AC3E}">
        <p14:creationId xmlns:p14="http://schemas.microsoft.com/office/powerpoint/2010/main" val="41343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Objective/Essential  Standard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1395-057C-4A20-8D93-C77D452DF9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Essential Standard</a:t>
            </a:r>
            <a:r>
              <a:rPr lang="en-US" dirty="0" smtClean="0"/>
              <a:t>: 2.00 Understand the Solution Development Process</a:t>
            </a:r>
          </a:p>
          <a:p>
            <a:endParaRPr lang="en-US" dirty="0"/>
          </a:p>
          <a:p>
            <a:r>
              <a:rPr lang="en-US" dirty="0" smtClean="0"/>
              <a:t>Indicator: 2.02  Understand Problem Solving Tools to Design Programming Solutions. (3%)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Conditional </a:t>
            </a:r>
            <a:r>
              <a:rPr lang="en-US" b="0" dirty="0" smtClean="0">
                <a:cs typeface="Times New Roman" pitchFamily="18" charset="0"/>
              </a:rPr>
              <a:t>Control </a:t>
            </a:r>
            <a:r>
              <a:rPr lang="en-US" b="0" dirty="0">
                <a:cs typeface="Times New Roman" pitchFamily="18" charset="0"/>
              </a:rPr>
              <a:t>Structure</a:t>
            </a:r>
            <a:r>
              <a:rPr lang="en-US" dirty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Represents the computer’s ability to make a </a:t>
            </a:r>
            <a:r>
              <a:rPr lang="en-US" dirty="0" smtClean="0">
                <a:cs typeface="Times New Roman" pitchFamily="18" charset="0"/>
              </a:rPr>
              <a:t>decision</a:t>
            </a:r>
          </a:p>
          <a:p>
            <a:pPr lvl="8"/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Example: provide alternate directions if there is a blocked intersection.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7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000500" y="304800"/>
            <a:ext cx="2057400" cy="4572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Start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886200" y="990600"/>
            <a:ext cx="2590800" cy="457200"/>
          </a:xfrm>
          <a:prstGeom prst="flowChartInputOutpu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</a:rPr>
              <a:t>Input -optional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29337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Process 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00500" y="5181600"/>
            <a:ext cx="2933700" cy="457200"/>
          </a:xfrm>
          <a:prstGeom prst="flowChartInputOutpu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Times New Roman" pitchFamily="18" charset="0"/>
              </a:rPr>
              <a:t>Output -optional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6500" y="2933700"/>
            <a:ext cx="1600200" cy="4651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Process 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00500" y="6019800"/>
            <a:ext cx="2171700" cy="4572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Stop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02920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029200" y="14478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667000" y="2231570"/>
            <a:ext cx="0" cy="702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43500" y="48768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43500" y="56769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886200" y="1619249"/>
            <a:ext cx="2400300" cy="1285387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</a:rPr>
              <a:t>If </a:t>
            </a:r>
            <a:r>
              <a:rPr lang="en-US" sz="1400" b="1" dirty="0" smtClean="0">
                <a:solidFill>
                  <a:prstClr val="black"/>
                </a:solidFill>
                <a:latin typeface="Times New Roman" pitchFamily="18" charset="0"/>
              </a:rPr>
              <a:t>Question- answered true or 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false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2667000" y="2215242"/>
            <a:ext cx="1219200" cy="326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286500" y="2261942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086600" y="2261942"/>
            <a:ext cx="0" cy="671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086100" y="1828800"/>
            <a:ext cx="914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dirty="0">
                <a:solidFill>
                  <a:prstClr val="black"/>
                </a:solidFill>
                <a:latin typeface="Times New Roman" pitchFamily="18" charset="0"/>
              </a:rPr>
              <a:t>True (yes)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286500" y="1828800"/>
            <a:ext cx="80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dirty="0">
                <a:solidFill>
                  <a:prstClr val="black"/>
                </a:solidFill>
                <a:latin typeface="Times New Roman" pitchFamily="18" charset="0"/>
              </a:rPr>
              <a:t>False (no)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2667000" y="4587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6670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086600" y="34448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6172200" y="4572000"/>
            <a:ext cx="9144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900" y="319314"/>
            <a:ext cx="17907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Conditional (Decision)</a:t>
            </a:r>
          </a:p>
          <a:p>
            <a:r>
              <a:rPr lang="en-US" sz="2400" dirty="0" smtClean="0"/>
              <a:t>Logic Structure</a:t>
            </a:r>
          </a:p>
          <a:p>
            <a:endParaRPr lang="en-US" dirty="0"/>
          </a:p>
          <a:p>
            <a:r>
              <a:rPr lang="en-US" dirty="0" smtClean="0"/>
              <a:t>One time through – one way or the other only</a:t>
            </a:r>
            <a:endParaRPr lang="en-US" dirty="0"/>
          </a:p>
        </p:txBody>
      </p:sp>
      <p:sp>
        <p:nvSpPr>
          <p:cNvPr id="51" name="AutoShape 2"/>
          <p:cNvSpPr>
            <a:spLocks noChangeArrowheads="1"/>
          </p:cNvSpPr>
          <p:nvPr/>
        </p:nvSpPr>
        <p:spPr bwMode="auto">
          <a:xfrm>
            <a:off x="4114800" y="4389437"/>
            <a:ext cx="2057400" cy="4572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</a:rPr>
              <a:t>End Decision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2857500" y="304800"/>
            <a:ext cx="205740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</a:rPr>
              <a:t>Start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971800" y="1104900"/>
            <a:ext cx="2057400" cy="457200"/>
          </a:xfrm>
          <a:prstGeom prst="flowChartInputOutpu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Input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2933700"/>
            <a:ext cx="1600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Process A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971800" y="5219700"/>
            <a:ext cx="2057400" cy="457200"/>
          </a:xfrm>
          <a:prstGeom prst="flowChartInputOutpu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Output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43500" y="2933700"/>
            <a:ext cx="1600200" cy="46513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Process B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57500" y="6019800"/>
            <a:ext cx="217170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</a:rPr>
              <a:t>Stop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886200" y="762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86200" y="1562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43100" y="21336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000500" y="487680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000500" y="567690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457200" y="342900"/>
            <a:ext cx="1714500" cy="304800"/>
          </a:xfrm>
          <a:prstGeom prst="borderCallout1">
            <a:avLst>
              <a:gd name="adj1" fmla="val 37500"/>
              <a:gd name="adj2" fmla="val 104444"/>
              <a:gd name="adj3" fmla="val 67190"/>
              <a:gd name="adj4" fmla="val 133611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Start &amp; Stop </a:t>
            </a:r>
            <a:endParaRPr lang="en-US" b="1" dirty="0"/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>
            <a:off x="6781800" y="1247508"/>
            <a:ext cx="1943100" cy="1058863"/>
          </a:xfrm>
          <a:prstGeom prst="borderCallout1">
            <a:avLst>
              <a:gd name="adj1" fmla="val 10796"/>
              <a:gd name="adj2" fmla="val -3921"/>
              <a:gd name="adj3" fmla="val 7948"/>
              <a:gd name="adj4" fmla="val -95751"/>
            </a:avLst>
          </a:prstGeom>
          <a:solidFill>
            <a:srgbClr val="FFFF00"/>
          </a:solidFill>
          <a:ln w="9525">
            <a:solidFill>
              <a:srgbClr val="007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inputs – raw materials </a:t>
            </a:r>
          </a:p>
          <a:p>
            <a:r>
              <a:rPr lang="en-US" sz="1200" b="1" dirty="0">
                <a:latin typeface="Times New Roman" pitchFamily="18" charset="0"/>
              </a:rPr>
              <a:t>Examples:</a:t>
            </a:r>
          </a:p>
          <a:p>
            <a:r>
              <a:rPr lang="en-US" sz="1200" b="1" dirty="0">
                <a:latin typeface="Times New Roman" pitchFamily="18" charset="0"/>
              </a:rPr>
              <a:t>   Cake Ingredients</a:t>
            </a:r>
          </a:p>
          <a:p>
            <a:r>
              <a:rPr lang="en-US" sz="1200" b="1" dirty="0">
                <a:latin typeface="Times New Roman" pitchFamily="18" charset="0"/>
              </a:rPr>
              <a:t>   Plastic, metal</a:t>
            </a:r>
            <a:endParaRPr lang="en-US" b="1" dirty="0"/>
          </a:p>
        </p:txBody>
      </p:sp>
      <p:sp>
        <p:nvSpPr>
          <p:cNvPr id="15" name="AutoShape 15"/>
          <p:cNvSpPr>
            <a:spLocks/>
          </p:cNvSpPr>
          <p:nvPr/>
        </p:nvSpPr>
        <p:spPr bwMode="auto">
          <a:xfrm>
            <a:off x="6553200" y="4914900"/>
            <a:ext cx="1828800" cy="1174750"/>
          </a:xfrm>
          <a:prstGeom prst="borderCallout1">
            <a:avLst>
              <a:gd name="adj1" fmla="val 9731"/>
              <a:gd name="adj2" fmla="val -4167"/>
              <a:gd name="adj3" fmla="val 43917"/>
              <a:gd name="adj4" fmla="val -85676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outputs – finished product </a:t>
            </a:r>
          </a:p>
          <a:p>
            <a:r>
              <a:rPr lang="en-US" sz="1200" b="1" dirty="0">
                <a:latin typeface="Times New Roman" pitchFamily="18" charset="0"/>
              </a:rPr>
              <a:t>Examples:</a:t>
            </a:r>
          </a:p>
          <a:p>
            <a:r>
              <a:rPr lang="en-US" sz="1200" b="1" dirty="0">
                <a:latin typeface="Times New Roman" pitchFamily="18" charset="0"/>
              </a:rPr>
              <a:t>   Finished cake</a:t>
            </a:r>
          </a:p>
          <a:p>
            <a:r>
              <a:rPr lang="en-US" sz="1200" b="1" dirty="0">
                <a:latin typeface="Times New Roman" pitchFamily="18" charset="0"/>
              </a:rPr>
              <a:t>   Car door</a:t>
            </a:r>
            <a:endParaRPr lang="en-US" b="1" dirty="0"/>
          </a:p>
        </p:txBody>
      </p:sp>
      <p:sp>
        <p:nvSpPr>
          <p:cNvPr id="16" name="AutoShape 16"/>
          <p:cNvSpPr>
            <a:spLocks/>
          </p:cNvSpPr>
          <p:nvPr/>
        </p:nvSpPr>
        <p:spPr bwMode="auto">
          <a:xfrm>
            <a:off x="2971800" y="2898775"/>
            <a:ext cx="1828800" cy="1060450"/>
          </a:xfrm>
          <a:prstGeom prst="borderCallout1">
            <a:avLst>
              <a:gd name="adj1" fmla="val 17636"/>
              <a:gd name="adj2" fmla="val 98611"/>
              <a:gd name="adj3" fmla="val 29048"/>
              <a:gd name="adj4" fmla="val 117071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all processes </a:t>
            </a:r>
          </a:p>
          <a:p>
            <a:r>
              <a:rPr lang="en-US" sz="1200" b="1" dirty="0">
                <a:latin typeface="Times New Roman" pitchFamily="18" charset="0"/>
              </a:rPr>
              <a:t>Examples:</a:t>
            </a:r>
          </a:p>
          <a:p>
            <a:r>
              <a:rPr lang="en-US" sz="1200" b="1" dirty="0">
                <a:latin typeface="Times New Roman" pitchFamily="18" charset="0"/>
              </a:rPr>
              <a:t>   Bake cake</a:t>
            </a:r>
          </a:p>
          <a:p>
            <a:r>
              <a:rPr lang="en-US" sz="1200" b="1" dirty="0">
                <a:latin typeface="Times New Roman" pitchFamily="18" charset="0"/>
              </a:rPr>
              <a:t>   Review music choices</a:t>
            </a:r>
          </a:p>
          <a:p>
            <a:r>
              <a:rPr lang="en-US" sz="1200" b="1" dirty="0">
                <a:latin typeface="Times New Roman" pitchFamily="18" charset="0"/>
              </a:rPr>
              <a:t>   Build wheels</a:t>
            </a:r>
            <a:endParaRPr lang="en-US" b="1" dirty="0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895600" y="1790700"/>
            <a:ext cx="2057400" cy="762000"/>
          </a:xfrm>
          <a:prstGeom prst="flowChartDecision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>
                <a:latin typeface="Times New Roman" pitchFamily="18" charset="0"/>
              </a:rPr>
              <a:t>If Process    </a:t>
            </a:r>
          </a:p>
          <a:p>
            <a:r>
              <a:rPr lang="en-US" sz="1400" b="1" dirty="0">
                <a:latin typeface="Times New Roman" pitchFamily="18" charset="0"/>
              </a:rPr>
              <a:t>       A</a:t>
            </a:r>
            <a:endParaRPr lang="en-US" b="1" dirty="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1943100" y="2133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914900" y="213360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943600" y="21336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2743200" y="3162300"/>
            <a:ext cx="228600" cy="1143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057400" y="1790700"/>
            <a:ext cx="914400" cy="220663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sz="1200" dirty="0"/>
              <a:t>True (yes)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075464" y="1776940"/>
            <a:ext cx="914400" cy="234423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sz="1200" dirty="0"/>
              <a:t>False (no)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1943101" y="4587873"/>
            <a:ext cx="1171574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943100" y="344487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943600" y="344487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800600" y="4587874"/>
            <a:ext cx="1143000" cy="258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7467600" y="2398712"/>
            <a:ext cx="1398588" cy="947737"/>
          </a:xfrm>
          <a:prstGeom prst="borderCallout1">
            <a:avLst>
              <a:gd name="adj1" fmla="val 16667"/>
              <a:gd name="adj2" fmla="val -6060"/>
              <a:gd name="adj3" fmla="val -12269"/>
              <a:gd name="adj4" fmla="val -239773"/>
            </a:avLst>
          </a:prstGeom>
          <a:solidFill>
            <a:srgbClr val="FFFF00"/>
          </a:solidFill>
          <a:ln w="9525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 dirty="0" smtClean="0"/>
          </a:p>
          <a:p>
            <a:r>
              <a:rPr lang="en-US" sz="1200" dirty="0" smtClean="0"/>
              <a:t>Used </a:t>
            </a:r>
            <a:r>
              <a:rPr lang="en-US" sz="1200" dirty="0">
                <a:latin typeface="Times New Roman" pitchFamily="18" charset="0"/>
              </a:rPr>
              <a:t>for</a:t>
            </a:r>
            <a:r>
              <a:rPr lang="en-US" sz="1200" dirty="0"/>
              <a:t> </a:t>
            </a:r>
            <a:r>
              <a:rPr lang="en-US" sz="1200" dirty="0" smtClean="0"/>
              <a:t> decision </a:t>
            </a:r>
            <a:r>
              <a:rPr lang="en-US" sz="1200" dirty="0"/>
              <a:t>making </a:t>
            </a:r>
          </a:p>
          <a:p>
            <a:r>
              <a:rPr lang="en-US" sz="1200" dirty="0"/>
              <a:t> - Questions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898979" y="6248400"/>
            <a:ext cx="1672772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898979" y="603250"/>
            <a:ext cx="0" cy="564515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43500" y="167670"/>
            <a:ext cx="3848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Conditional (Decision)</a:t>
            </a:r>
          </a:p>
          <a:p>
            <a:r>
              <a:rPr lang="en-US" sz="2400" dirty="0" smtClean="0"/>
              <a:t>Logic Structure</a:t>
            </a:r>
          </a:p>
        </p:txBody>
      </p:sp>
      <p:sp>
        <p:nvSpPr>
          <p:cNvPr id="36" name="AutoShape 2"/>
          <p:cNvSpPr>
            <a:spLocks noChangeArrowheads="1"/>
          </p:cNvSpPr>
          <p:nvPr/>
        </p:nvSpPr>
        <p:spPr bwMode="auto">
          <a:xfrm>
            <a:off x="3114675" y="4385129"/>
            <a:ext cx="161925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</a:rPr>
              <a:t>End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ff.com/flowchart_input_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5419725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19314"/>
            <a:ext cx="18669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(Decision)</a:t>
            </a:r>
          </a:p>
          <a:p>
            <a:r>
              <a:rPr lang="en-US" sz="2400" dirty="0" smtClean="0"/>
              <a:t>Logic Structure</a:t>
            </a:r>
          </a:p>
          <a:p>
            <a:endParaRPr lang="en-US" dirty="0"/>
          </a:p>
          <a:p>
            <a:r>
              <a:rPr lang="en-US" dirty="0" smtClean="0"/>
              <a:t>One time through – one way or the other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6362700" y="5119914"/>
            <a:ext cx="1676400" cy="56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Decision</a:t>
            </a:r>
            <a:endParaRPr lang="en-US" dirty="0"/>
          </a:p>
        </p:txBody>
      </p:sp>
      <p:sp>
        <p:nvSpPr>
          <p:cNvPr id="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6724" y="136752"/>
            <a:ext cx="8229600" cy="71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Decision - </a:t>
            </a:r>
            <a:r>
              <a:rPr lang="en-US" dirty="0" err="1" smtClean="0">
                <a:cs typeface="Times New Roman" pitchFamily="18" charset="0"/>
              </a:rPr>
              <a:t>Pseudocode</a:t>
            </a:r>
            <a:r>
              <a:rPr lang="en-US" dirty="0" smtClean="0">
                <a:cs typeface="Times New Roman" pitchFamily="18" charset="0"/>
              </a:rPr>
              <a:t> and Flowchart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500"/>
            <a:ext cx="8229600" cy="44116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smtClean="0"/>
              <a:t>Proceed down hall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smtClean="0"/>
              <a:t>Turn left at first intersecting </a:t>
            </a:r>
            <a:r>
              <a:rPr lang="en-US" sz="2400" dirty="0" smtClean="0"/>
              <a:t>hallway</a:t>
            </a:r>
            <a:br>
              <a:rPr lang="en-US" sz="2400" dirty="0" smtClean="0"/>
            </a:b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smtClean="0"/>
              <a:t>IF hungry </a:t>
            </a:r>
            <a:r>
              <a:rPr lang="en-US" sz="2400" dirty="0" smtClean="0"/>
              <a:t> THEN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Turn </a:t>
            </a:r>
            <a:r>
              <a:rPr lang="en-US" sz="2400" dirty="0" smtClean="0"/>
              <a:t>right into the cafeteria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smtClean="0"/>
              <a:t>ELSE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Continue </a:t>
            </a:r>
            <a:r>
              <a:rPr lang="en-US" sz="2400" dirty="0" smtClean="0"/>
              <a:t>to classroom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dirty="0" err="1" smtClean="0"/>
              <a:t>ENDIf</a:t>
            </a:r>
            <a:endParaRPr lang="en-US" sz="2400" dirty="0" smtClean="0"/>
          </a:p>
        </p:txBody>
      </p:sp>
      <p:sp>
        <p:nvSpPr>
          <p:cNvPr id="22" name="Oval 21"/>
          <p:cNvSpPr/>
          <p:nvPr/>
        </p:nvSpPr>
        <p:spPr>
          <a:xfrm>
            <a:off x="6224984" y="5919787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7400" y="15240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Proceed down hall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21336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left at first intersecting hallway</a:t>
            </a:r>
            <a:endParaRPr lang="en-US" dirty="0"/>
          </a:p>
        </p:txBody>
      </p:sp>
      <p:sp>
        <p:nvSpPr>
          <p:cNvPr id="25" name="Flowchart: Decision 24"/>
          <p:cNvSpPr/>
          <p:nvPr/>
        </p:nvSpPr>
        <p:spPr>
          <a:xfrm>
            <a:off x="6172200" y="2895600"/>
            <a:ext cx="2057400" cy="9715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Hungry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658100" y="3932464"/>
            <a:ext cx="13335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right into cafeteria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48400" y="838200"/>
            <a:ext cx="1981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rot="5400000">
            <a:off x="7162800" y="1447800"/>
            <a:ext cx="152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124700" y="20193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 flipH="1">
            <a:off x="7200900" y="2667000"/>
            <a:ext cx="19447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53113" y="3381375"/>
            <a:ext cx="4763" cy="539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686800" y="4770664"/>
            <a:ext cx="0" cy="631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2" idx="0"/>
          </p:cNvCxnSpPr>
          <p:nvPr/>
        </p:nvCxnSpPr>
        <p:spPr>
          <a:xfrm>
            <a:off x="7200900" y="5684156"/>
            <a:ext cx="14684" cy="235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5" idx="3"/>
          </p:cNvCxnSpPr>
          <p:nvPr/>
        </p:nvCxnSpPr>
        <p:spPr>
          <a:xfrm flipV="1">
            <a:off x="8229600" y="3381374"/>
            <a:ext cx="4572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867400" y="3381374"/>
            <a:ext cx="30003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867400" y="5402035"/>
            <a:ext cx="2828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5293518" y="3932464"/>
            <a:ext cx="14478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to Classroom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21" idx="3"/>
          </p:cNvCxnSpPr>
          <p:nvPr/>
        </p:nvCxnSpPr>
        <p:spPr>
          <a:xfrm flipH="1">
            <a:off x="8686800" y="3383756"/>
            <a:ext cx="4762" cy="536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53113" y="4770664"/>
            <a:ext cx="9524" cy="631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0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53113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cs typeface="Times New Roman" pitchFamily="18" charset="0"/>
              </a:rPr>
              <a:t>Iteration Control </a:t>
            </a:r>
            <a:r>
              <a:rPr lang="en-US" b="0" dirty="0">
                <a:cs typeface="Times New Roman" pitchFamily="18" charset="0"/>
              </a:rPr>
              <a:t>Structure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Represents the computer’s ability to repeat a series of instructions </a:t>
            </a:r>
            <a:endParaRPr lang="en-US" sz="2800" dirty="0" smtClean="0">
              <a:cs typeface="Times New Roman" pitchFamily="18" charset="0"/>
            </a:endParaRP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Loop</a:t>
            </a:r>
            <a:r>
              <a:rPr lang="en-US" sz="2800" dirty="0">
                <a:cs typeface="Times New Roman" pitchFamily="18" charset="0"/>
              </a:rPr>
              <a:t> – a series of repeated </a:t>
            </a:r>
            <a:r>
              <a:rPr lang="en-US" sz="2800" dirty="0" smtClean="0">
                <a:cs typeface="Times New Roman" pitchFamily="18" charset="0"/>
              </a:rPr>
              <a:t>instructions</a:t>
            </a: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Infinite loop</a:t>
            </a:r>
            <a:r>
              <a:rPr lang="en-US" sz="2800" dirty="0">
                <a:cs typeface="Times New Roman" pitchFamily="18" charset="0"/>
              </a:rPr>
              <a:t> – instructions that would continue without a way out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8">
              <a:lnSpc>
                <a:spcPct val="90000"/>
              </a:lnSpc>
            </a:pPr>
            <a:endParaRPr lang="en-US" sz="15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Every loop must include a statement that defines how many times to execute the loop steps or under what condition to continue or stop the looping process.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7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Iteration Control </a:t>
            </a:r>
            <a:r>
              <a:rPr lang="en-US" b="0" dirty="0">
                <a:cs typeface="Times New Roman" pitchFamily="18" charset="0"/>
              </a:rPr>
              <a:t>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DOWHILE hair is not clean</a:t>
            </a:r>
          </a:p>
          <a:p>
            <a:pPr>
              <a:buFont typeface="Wingdings" pitchFamily="2" charset="2"/>
              <a:buNone/>
            </a:pPr>
            <a:r>
              <a:rPr lang="en-US"/>
              <a:t>	Wash hair</a:t>
            </a:r>
          </a:p>
          <a:p>
            <a:pPr>
              <a:buFont typeface="Wingdings" pitchFamily="2" charset="2"/>
              <a:buNone/>
            </a:pPr>
            <a:r>
              <a:rPr lang="en-US"/>
              <a:t>	Rinse hair</a:t>
            </a:r>
          </a:p>
          <a:p>
            <a:pPr>
              <a:buFont typeface="Wingdings" pitchFamily="2" charset="2"/>
              <a:buNone/>
            </a:pPr>
            <a:r>
              <a:rPr lang="en-US"/>
              <a:t>ENDDO</a:t>
            </a:r>
          </a:p>
        </p:txBody>
      </p:sp>
    </p:spTree>
    <p:extLst>
      <p:ext uri="{BB962C8B-B14F-4D97-AF65-F5344CB8AC3E}">
        <p14:creationId xmlns:p14="http://schemas.microsoft.com/office/powerpoint/2010/main" val="8734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6362700" y="5181600"/>
            <a:ext cx="1535708" cy="70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Decision</a:t>
            </a:r>
            <a:endParaRPr lang="en-US" dirty="0"/>
          </a:p>
        </p:txBody>
      </p:sp>
      <p:sp>
        <p:nvSpPr>
          <p:cNvPr id="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6724" y="136752"/>
            <a:ext cx="8229600" cy="71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Loop - </a:t>
            </a:r>
            <a:r>
              <a:rPr lang="en-US" dirty="0" err="1" smtClean="0">
                <a:cs typeface="Times New Roman" pitchFamily="18" charset="0"/>
              </a:rPr>
              <a:t>Pseudocode</a:t>
            </a:r>
            <a:r>
              <a:rPr lang="en-US" dirty="0" smtClean="0">
                <a:cs typeface="Times New Roman" pitchFamily="18" charset="0"/>
              </a:rPr>
              <a:t> and Flowchart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Proceed down hall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Get food in cafeteria 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DOWHILE  hungry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Eat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END DO </a:t>
            </a:r>
          </a:p>
        </p:txBody>
      </p:sp>
      <p:sp>
        <p:nvSpPr>
          <p:cNvPr id="22" name="Oval 21"/>
          <p:cNvSpPr/>
          <p:nvPr/>
        </p:nvSpPr>
        <p:spPr>
          <a:xfrm>
            <a:off x="6350992" y="6095999"/>
            <a:ext cx="1547416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7400" y="15240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Proceed down hall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21336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food in </a:t>
            </a:r>
            <a:r>
              <a:rPr lang="en-US" dirty="0" err="1" smtClean="0"/>
              <a:t>cafteteria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Flowchart: Decision 24"/>
          <p:cNvSpPr/>
          <p:nvPr/>
        </p:nvSpPr>
        <p:spPr>
          <a:xfrm>
            <a:off x="6172200" y="2895600"/>
            <a:ext cx="2057400" cy="9715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Hungry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6520954" y="4262437"/>
            <a:ext cx="1219200" cy="4654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Eat Food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48400" y="729343"/>
            <a:ext cx="1981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7220347" y="1262743"/>
            <a:ext cx="18653" cy="261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124700" y="20193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 flipH="1">
            <a:off x="7200900" y="2667000"/>
            <a:ext cx="38894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7200900" y="3867150"/>
            <a:ext cx="0" cy="395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2" idx="0"/>
          </p:cNvCxnSpPr>
          <p:nvPr/>
        </p:nvCxnSpPr>
        <p:spPr>
          <a:xfrm flipH="1">
            <a:off x="7124700" y="5890077"/>
            <a:ext cx="5854" cy="20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5" idx="3"/>
          </p:cNvCxnSpPr>
          <p:nvPr/>
        </p:nvCxnSpPr>
        <p:spPr>
          <a:xfrm flipV="1">
            <a:off x="8229600" y="3381374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91562" y="3383756"/>
            <a:ext cx="0" cy="2152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7" idx="6"/>
          </p:cNvCxnSpPr>
          <p:nvPr/>
        </p:nvCxnSpPr>
        <p:spPr>
          <a:xfrm flipH="1">
            <a:off x="7898408" y="5535838"/>
            <a:ext cx="79315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0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8737" y="38801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720543" y="4508303"/>
            <a:ext cx="79315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20543" y="3381374"/>
            <a:ext cx="0" cy="11137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20543" y="3381375"/>
            <a:ext cx="396577" cy="2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2819400" y="228600"/>
            <a:ext cx="205740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</a:rPr>
              <a:t>Start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933700" y="1028700"/>
            <a:ext cx="2057400" cy="457200"/>
          </a:xfrm>
          <a:prstGeom prst="flowChartInputOutpu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Input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0" y="3619500"/>
            <a:ext cx="1600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Process A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05400" y="2857500"/>
            <a:ext cx="21717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NO PROCESSES ALLOWED HERE!!!!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Exit only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162300" y="5981700"/>
            <a:ext cx="217170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</a:rPr>
              <a:t>Stop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848100" y="68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848100" y="1485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66900" y="23241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076700" y="5600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13"/>
          <p:cNvSpPr>
            <a:spLocks/>
          </p:cNvSpPr>
          <p:nvPr/>
        </p:nvSpPr>
        <p:spPr bwMode="auto">
          <a:xfrm>
            <a:off x="419100" y="266700"/>
            <a:ext cx="1714500" cy="304800"/>
          </a:xfrm>
          <a:prstGeom prst="borderCallout1">
            <a:avLst>
              <a:gd name="adj1" fmla="val 37500"/>
              <a:gd name="adj2" fmla="val 104444"/>
              <a:gd name="adj3" fmla="val 67190"/>
              <a:gd name="adj4" fmla="val 133611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Start &amp; Stop </a:t>
            </a:r>
            <a:endParaRPr lang="en-US" b="1" dirty="0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6743700" y="876300"/>
            <a:ext cx="1943100" cy="1058863"/>
          </a:xfrm>
          <a:prstGeom prst="borderCallout1">
            <a:avLst>
              <a:gd name="adj1" fmla="val 10796"/>
              <a:gd name="adj2" fmla="val -3921"/>
              <a:gd name="adj3" fmla="val 29537"/>
              <a:gd name="adj4" fmla="val -92810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inputs – raw materials </a:t>
            </a:r>
          </a:p>
          <a:p>
            <a:r>
              <a:rPr lang="en-US" sz="1200" b="1" dirty="0">
                <a:latin typeface="Times New Roman" pitchFamily="18" charset="0"/>
              </a:rPr>
              <a:t>Examples:</a:t>
            </a:r>
          </a:p>
          <a:p>
            <a:r>
              <a:rPr lang="en-US" sz="1200" b="1" dirty="0">
                <a:latin typeface="Times New Roman" pitchFamily="18" charset="0"/>
              </a:rPr>
              <a:t>   Cake Ingredients</a:t>
            </a:r>
          </a:p>
          <a:p>
            <a:r>
              <a:rPr lang="en-US" sz="1200" b="1" dirty="0">
                <a:latin typeface="Times New Roman" pitchFamily="18" charset="0"/>
              </a:rPr>
              <a:t>   Plastic, metal</a:t>
            </a:r>
            <a:endParaRPr lang="en-US" b="1" dirty="0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6800850" y="5642429"/>
            <a:ext cx="1828800" cy="533400"/>
          </a:xfrm>
          <a:prstGeom prst="borderCallout1">
            <a:avLst>
              <a:gd name="adj1" fmla="val 9731"/>
              <a:gd name="adj2" fmla="val -4167"/>
              <a:gd name="adj3" fmla="val -11976"/>
              <a:gd name="adj4" fmla="val -87065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 to show where loop stops – required.</a:t>
            </a:r>
            <a:endParaRPr lang="en-US" b="1" dirty="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2857500" y="1714500"/>
            <a:ext cx="2438400" cy="1219200"/>
          </a:xfrm>
          <a:prstGeom prst="flowChartDecision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dirty="0">
                <a:latin typeface="Times New Roman" pitchFamily="18" charset="0"/>
              </a:rPr>
              <a:t>DOWHILE Question </a:t>
            </a:r>
          </a:p>
          <a:p>
            <a:pPr algn="ctr"/>
            <a:r>
              <a:rPr lang="en-US" sz="1400" b="1" dirty="0">
                <a:latin typeface="Times New Roman" pitchFamily="18" charset="0"/>
              </a:rPr>
              <a:t>(T or F)</a:t>
            </a:r>
            <a:endParaRPr lang="en-US" b="1" dirty="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5295900" y="23241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6134100" y="24003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314700" y="3009900"/>
            <a:ext cx="914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dirty="0">
                <a:latin typeface="Times New Roman" pitchFamily="18" charset="0"/>
              </a:rPr>
              <a:t>True (yes)</a:t>
            </a:r>
            <a:endParaRPr lang="en-US" dirty="0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309507" y="1834470"/>
            <a:ext cx="914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dirty="0">
                <a:latin typeface="Times New Roman" pitchFamily="18" charset="0"/>
              </a:rPr>
              <a:t>False (no)</a:t>
            </a:r>
            <a:endParaRPr lang="en-US" dirty="0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314700" y="4381500"/>
            <a:ext cx="14859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Times New Roman" pitchFamily="18" charset="0"/>
              </a:rPr>
              <a:t>Process B</a:t>
            </a:r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H="1" flipV="1">
            <a:off x="1943100" y="46101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6134100" y="41529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 flipV="1">
            <a:off x="5295900" y="54483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4076700" y="29337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AutoShape 30"/>
          <p:cNvSpPr>
            <a:spLocks/>
          </p:cNvSpPr>
          <p:nvPr/>
        </p:nvSpPr>
        <p:spPr bwMode="auto">
          <a:xfrm>
            <a:off x="7581900" y="2065791"/>
            <a:ext cx="1257300" cy="685800"/>
          </a:xfrm>
          <a:prstGeom prst="borderCallout1">
            <a:avLst>
              <a:gd name="adj1" fmla="val 16667"/>
              <a:gd name="adj2" fmla="val -6060"/>
              <a:gd name="adj3" fmla="val -12533"/>
              <a:gd name="adj4" fmla="val -237754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1200" b="1" dirty="0">
                <a:latin typeface="Times New Roman" pitchFamily="18" charset="0"/>
              </a:rPr>
              <a:t>Used for decision making </a:t>
            </a:r>
          </a:p>
          <a:p>
            <a:r>
              <a:rPr lang="en-US" sz="1200" b="1" dirty="0">
                <a:latin typeface="Times New Roman" pitchFamily="18" charset="0"/>
              </a:rPr>
              <a:t> - Questions</a:t>
            </a:r>
            <a:endParaRPr lang="en-US" b="1" dirty="0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647700" y="6134100"/>
            <a:ext cx="1981200" cy="762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647700" y="647700"/>
            <a:ext cx="0" cy="54864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1866900" y="24003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4076700" y="40767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>
            <a:off x="3162300" y="5219700"/>
            <a:ext cx="2057400" cy="4572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</a:rPr>
              <a:t>ENDDO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19700" y="159261"/>
            <a:ext cx="377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Iteration (Loop) Structure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Microsoft Word to Create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508248" cy="479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Microsoft Word.</a:t>
            </a:r>
          </a:p>
          <a:p>
            <a:r>
              <a:rPr lang="en-US" dirty="0" smtClean="0"/>
              <a:t>Under Insert choose Shapes</a:t>
            </a:r>
          </a:p>
          <a:p>
            <a:r>
              <a:rPr lang="en-US" dirty="0" smtClean="0"/>
              <a:t>Look down the list until you see Flowchart.</a:t>
            </a:r>
          </a:p>
          <a:p>
            <a:r>
              <a:rPr lang="en-US" dirty="0" smtClean="0"/>
              <a:t>Hoover your mouse over a shape, you will see a popup telling you what that shape is used for.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510056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562600" y="4038600"/>
            <a:ext cx="1752600" cy="609600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created to solve problems.</a:t>
            </a:r>
          </a:p>
          <a:p>
            <a:endParaRPr lang="en-US" dirty="0"/>
          </a:p>
          <a:p>
            <a:r>
              <a:rPr lang="en-US" dirty="0" smtClean="0"/>
              <a:t>A solution must be designed prior to coding.</a:t>
            </a:r>
          </a:p>
          <a:p>
            <a:endParaRPr lang="en-US" dirty="0"/>
          </a:p>
          <a:p>
            <a:r>
              <a:rPr lang="en-US" dirty="0" smtClean="0"/>
              <a:t>One method of designing a solution to a problem is to create 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Microsoft Word to Create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Select and draw the shapes needed for your program logic.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Once you draw a shape you can right click and select Add Text to enter information into your symbol.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Join your symbols using arrows indicating program data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develop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198"/>
            <a:ext cx="4905578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59260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Iteration (Loop) Structure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general rules:</a:t>
            </a:r>
          </a:p>
          <a:p>
            <a:pPr lvl="1"/>
            <a:r>
              <a:rPr lang="en-US" dirty="0" smtClean="0"/>
              <a:t>If you do not understand the problem, you probably will not be able to create a solution.</a:t>
            </a:r>
          </a:p>
          <a:p>
            <a:pPr lvl="1"/>
            <a:r>
              <a:rPr lang="en-US" dirty="0" smtClean="0"/>
              <a:t>Remember to start with the solution in mind.</a:t>
            </a:r>
          </a:p>
          <a:p>
            <a:pPr lvl="1"/>
            <a:r>
              <a:rPr lang="en-US" dirty="0" smtClean="0"/>
              <a:t>Your program solution should not necessarily look like that of another programmer.</a:t>
            </a:r>
          </a:p>
          <a:p>
            <a:pPr lvl="1"/>
            <a:r>
              <a:rPr lang="en-US" dirty="0" smtClean="0"/>
              <a:t>Use your tools to help you determine </a:t>
            </a:r>
            <a:r>
              <a:rPr lang="en-US" smtClean="0"/>
              <a:t>your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C00000"/>
                </a:solidFill>
              </a:rPr>
              <a:t>algorithm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list of steps to solve a </a:t>
            </a:r>
            <a:r>
              <a:rPr lang="en-US" dirty="0" smtClean="0"/>
              <a:t>problem written in plain English. </a:t>
            </a:r>
          </a:p>
          <a:p>
            <a:pPr lvl="8"/>
            <a:endParaRPr lang="en-US" dirty="0" smtClean="0"/>
          </a:p>
          <a:p>
            <a:pPr lvl="1"/>
            <a:r>
              <a:rPr lang="en-US" b="1" dirty="0" smtClean="0"/>
              <a:t>Steps</a:t>
            </a:r>
            <a:r>
              <a:rPr lang="en-US" dirty="0" smtClean="0"/>
              <a:t> to solve a problem are written out and numbered in the order in which they should be executed. </a:t>
            </a:r>
          </a:p>
          <a:p>
            <a:pPr lvl="8"/>
            <a:endParaRPr lang="en-US" dirty="0"/>
          </a:p>
          <a:p>
            <a:r>
              <a:rPr lang="en-US" dirty="0" smtClean="0"/>
              <a:t>They should be as extensive as necessary to outline the solution.</a:t>
            </a:r>
          </a:p>
          <a:p>
            <a:pPr lvl="8"/>
            <a:endParaRPr lang="en-US" dirty="0"/>
          </a:p>
          <a:p>
            <a:r>
              <a:rPr lang="en-US" dirty="0"/>
              <a:t>Your algorithm is not only going to tell your program what to do but how to do it.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Example – Going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Walk Algorithm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Leave classroom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Turn right out of school building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Walk 1.2 miles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Turn right on street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4</a:t>
            </a:r>
            <a:r>
              <a:rPr lang="en-US" baseline="30000" dirty="0" smtClean="0"/>
              <a:t>th</a:t>
            </a:r>
            <a:r>
              <a:rPr lang="en-US" dirty="0" smtClean="0"/>
              <a:t> house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r>
              <a:rPr lang="en-US" dirty="0" smtClean="0"/>
              <a:t>The Bus Algorithm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the bus area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in right bus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Go to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algorithms, and others that accomplish the same task (of getting you home).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There are advantages and disadvantages associated with each option.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have to consider each option and its advantages/disadvantages before you choose the algorithm you want to continue developing into your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Simple steps representing a process for dealing with a guessing game in which the computer generates a random number and the player guesses.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Generate a secret random number between 1 and 100.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Get a number from the player.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the player’s guess to the secret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the numbers. If the numbers are identical, go to step 5. Otherwise, tell the player the number was either too high and return to step 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Display a message stating the secret number was guessed.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8"/>
            <a:endParaRPr lang="en-US" dirty="0" smtClean="0"/>
          </a:p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mix of English language and code that represents what you want your program to do.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It helps you determine how you want the program to work as well as what variables and methods/functions you will want to include.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Developing </a:t>
            </a:r>
            <a:r>
              <a:rPr lang="en-US" dirty="0" err="1" smtClean="0"/>
              <a:t>pseudocode</a:t>
            </a:r>
            <a:r>
              <a:rPr lang="en-US" dirty="0" smtClean="0"/>
              <a:t> will help you work through your logic, reducing the number of errors and potential re-writes you will have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	Represents the same process for dealing with a guessing game in which the computer generates a random number and the player guesses the number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Sub </a:t>
            </a:r>
            <a:r>
              <a:rPr lang="en-US" sz="1800" dirty="0" err="1" smtClean="0">
                <a:solidFill>
                  <a:schemeClr val="tx1"/>
                </a:solidFill>
              </a:rPr>
              <a:t>btnCheckGuess_Click</a:t>
            </a:r>
            <a:r>
              <a:rPr lang="en-US" sz="1800" dirty="0" smtClean="0">
                <a:solidFill>
                  <a:schemeClr val="tx1"/>
                </a:solidFill>
              </a:rPr>
              <a:t>()</a:t>
            </a:r>
          </a:p>
          <a:p>
            <a:pPr lvl="2">
              <a:buNone/>
            </a:pPr>
            <a:r>
              <a:rPr lang="en-US" sz="1800" dirty="0" err="1" smtClean="0"/>
              <a:t>randomNumber</a:t>
            </a:r>
            <a:r>
              <a:rPr lang="en-US" sz="1800" dirty="0" smtClean="0"/>
              <a:t> = 37</a:t>
            </a:r>
          </a:p>
          <a:p>
            <a:pPr lvl="2">
              <a:buNone/>
            </a:pPr>
            <a:r>
              <a:rPr lang="en-US" sz="1800" dirty="0" smtClean="0"/>
              <a:t>Get </a:t>
            </a:r>
            <a:r>
              <a:rPr lang="en-US" sz="1800" dirty="0" err="1" smtClean="0"/>
              <a:t>playerGuess</a:t>
            </a:r>
            <a:r>
              <a:rPr lang="en-US" sz="1800" dirty="0" smtClean="0"/>
              <a:t> from text box</a:t>
            </a:r>
          </a:p>
          <a:p>
            <a:pPr lvl="2">
              <a:buNone/>
            </a:pPr>
            <a:r>
              <a:rPr lang="en-US" sz="1800" dirty="0" smtClean="0"/>
              <a:t>If </a:t>
            </a:r>
            <a:r>
              <a:rPr lang="en-US" sz="1800" dirty="0" err="1" smtClean="0"/>
              <a:t>playerGuess</a:t>
            </a:r>
            <a:r>
              <a:rPr lang="en-US" sz="1800" dirty="0" smtClean="0"/>
              <a:t> = </a:t>
            </a:r>
            <a:r>
              <a:rPr lang="en-US" sz="1800" dirty="0" err="1" smtClean="0"/>
              <a:t>randomNumber</a:t>
            </a:r>
            <a:r>
              <a:rPr lang="en-US" sz="1800" dirty="0" smtClean="0"/>
              <a:t>  Then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Display “Correct”</a:t>
            </a:r>
          </a:p>
          <a:p>
            <a:pPr lvl="2">
              <a:buNone/>
            </a:pPr>
            <a:r>
              <a:rPr lang="en-US" sz="1800" dirty="0" err="1" smtClean="0"/>
              <a:t>ElseIf</a:t>
            </a:r>
            <a:r>
              <a:rPr lang="en-US" sz="1800" dirty="0" smtClean="0"/>
              <a:t> </a:t>
            </a:r>
            <a:r>
              <a:rPr lang="en-US" sz="1800" dirty="0" err="1" smtClean="0"/>
              <a:t>playerGuess</a:t>
            </a:r>
            <a:r>
              <a:rPr lang="en-US" sz="1800" dirty="0" smtClean="0"/>
              <a:t> &lt; </a:t>
            </a:r>
            <a:r>
              <a:rPr lang="en-US" sz="1800" dirty="0" err="1" smtClean="0"/>
              <a:t>randomNumber</a:t>
            </a:r>
            <a:r>
              <a:rPr lang="en-US" sz="1800" dirty="0" smtClean="0"/>
              <a:t> Then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Display “Guess too Low”</a:t>
            </a:r>
          </a:p>
          <a:p>
            <a:pPr lvl="2">
              <a:buNone/>
            </a:pPr>
            <a:r>
              <a:rPr lang="en-US" sz="1800" dirty="0" smtClean="0"/>
              <a:t>Else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Display “Guess too High”</a:t>
            </a:r>
          </a:p>
          <a:p>
            <a:pPr lvl="2">
              <a:buNone/>
            </a:pPr>
            <a:r>
              <a:rPr lang="en-US" sz="1800" dirty="0" smtClean="0"/>
              <a:t>End Sub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en-US" sz="1800" dirty="0" smtClean="0"/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5d5e6560ba36884527413a53517d17866972f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1059</TotalTime>
  <Words>1454</Words>
  <Application>Microsoft Office PowerPoint</Application>
  <PresentationFormat>On-screen Show (4:3)</PresentationFormat>
  <Paragraphs>301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Understand Problem Solving Tools to Design Programming Solutions</vt:lpstr>
      <vt:lpstr>Objective/Essential  Standard</vt:lpstr>
      <vt:lpstr>Problem Solving Tools</vt:lpstr>
      <vt:lpstr>Algorithms</vt:lpstr>
      <vt:lpstr>Algorithm Example – Going Home</vt:lpstr>
      <vt:lpstr>Algorithms</vt:lpstr>
      <vt:lpstr>Programming Algorithm Example</vt:lpstr>
      <vt:lpstr>Pseudocode</vt:lpstr>
      <vt:lpstr>Pseudocode Example</vt:lpstr>
      <vt:lpstr>Flowchart</vt:lpstr>
      <vt:lpstr>Flowchart</vt:lpstr>
      <vt:lpstr>Flowchart Symbols</vt:lpstr>
      <vt:lpstr>Flowchart Symbols</vt:lpstr>
      <vt:lpstr>PowerPoint Presentation</vt:lpstr>
      <vt:lpstr>Structured Programming</vt:lpstr>
      <vt:lpstr>Structured Programming</vt:lpstr>
      <vt:lpstr>Basic Control Structures</vt:lpstr>
      <vt:lpstr>SIMPLE SEQUENCE Control Structure </vt:lpstr>
      <vt:lpstr>SIMPLE SEQUENCE Control Structure</vt:lpstr>
      <vt:lpstr>Conditional Control Structure </vt:lpstr>
      <vt:lpstr>PowerPoint Presentation</vt:lpstr>
      <vt:lpstr>PowerPoint Presentation</vt:lpstr>
      <vt:lpstr>PowerPoint Presentation</vt:lpstr>
      <vt:lpstr>Decision - Pseudocode and Flowchart</vt:lpstr>
      <vt:lpstr>Iteration Control Structure</vt:lpstr>
      <vt:lpstr>Iteration Control Structure</vt:lpstr>
      <vt:lpstr>Loop - Pseudocode and Flowchart</vt:lpstr>
      <vt:lpstr>PowerPoint Presentation</vt:lpstr>
      <vt:lpstr>Using Microsoft Word to Create a Flowchart</vt:lpstr>
      <vt:lpstr>Using Microsoft Word to Create a Flowchart</vt:lpstr>
      <vt:lpstr>PowerPoint Presentation</vt:lpstr>
      <vt:lpstr>Expectations</vt:lpstr>
    </vt:vector>
  </TitlesOfParts>
  <Company>GCS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Documentation</dc:title>
  <dc:creator>Justin Crompton</dc:creator>
  <cp:lastModifiedBy>lkeller</cp:lastModifiedBy>
  <cp:revision>87</cp:revision>
  <dcterms:created xsi:type="dcterms:W3CDTF">2011-07-26T15:53:04Z</dcterms:created>
  <dcterms:modified xsi:type="dcterms:W3CDTF">2012-01-26T15:24:04Z</dcterms:modified>
</cp:coreProperties>
</file>