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9" r:id="rId4"/>
    <p:sldId id="278" r:id="rId5"/>
    <p:sldId id="275" r:id="rId6"/>
    <p:sldId id="289" r:id="rId7"/>
    <p:sldId id="272" r:id="rId8"/>
    <p:sldId id="262" r:id="rId9"/>
    <p:sldId id="260" r:id="rId10"/>
    <p:sldId id="280" r:id="rId11"/>
    <p:sldId id="288" r:id="rId12"/>
    <p:sldId id="261" r:id="rId13"/>
    <p:sldId id="281" r:id="rId14"/>
    <p:sldId id="263" r:id="rId15"/>
    <p:sldId id="264" r:id="rId16"/>
    <p:sldId id="276" r:id="rId17"/>
    <p:sldId id="282" r:id="rId18"/>
    <p:sldId id="283" r:id="rId19"/>
    <p:sldId id="287" r:id="rId20"/>
    <p:sldId id="277" r:id="rId21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03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EA7CC-BD8B-456F-A70E-6EA74D1BCCFA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D20F9-2A4F-4152-81F0-3E0980A793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28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programming block is</a:t>
            </a:r>
            <a:r>
              <a:rPr lang="en-US" baseline="0" dirty="0" smtClean="0"/>
              <a:t> group of code- like a sub, an IF statement, or a loop.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D20F9-2A4F-4152-81F0-3E0980A7932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15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watch window allows the coder</a:t>
            </a:r>
            <a:r>
              <a:rPr lang="en-US" baseline="0" dirty="0" smtClean="0"/>
              <a:t> to track the value of variables as the program is being executed. This is useful way to catch logic errors that might otherwise be missed.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D20F9-2A4F-4152-81F0-3E0980A7932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15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D20F9-2A4F-4152-81F0-3E0980A7932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11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Try..Catch</a:t>
            </a:r>
            <a:r>
              <a:rPr lang="en-US" dirty="0" smtClean="0"/>
              <a:t> can be used</a:t>
            </a:r>
            <a:r>
              <a:rPr lang="en-US" baseline="0" dirty="0" smtClean="0"/>
              <a:t> for other things too, but this is a main use. An exception is an error the program cannot handle on its 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D20F9-2A4F-4152-81F0-3E0980A7932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1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A226-4919-4BDC-9238-C8C12EF4F8AD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229553D-8D24-4692-8A37-5FBC23994E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A226-4919-4BDC-9238-C8C12EF4F8AD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553D-8D24-4692-8A37-5FBC23994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229553D-8D24-4692-8A37-5FBC23994E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A226-4919-4BDC-9238-C8C12EF4F8AD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A226-4919-4BDC-9238-C8C12EF4F8AD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229553D-8D24-4692-8A37-5FBC23994E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A226-4919-4BDC-9238-C8C12EF4F8AD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229553D-8D24-4692-8A37-5FBC23994E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3D0A226-4919-4BDC-9238-C8C12EF4F8AD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553D-8D24-4692-8A37-5FBC23994E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A226-4919-4BDC-9238-C8C12EF4F8AD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229553D-8D24-4692-8A37-5FBC23994E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A226-4919-4BDC-9238-C8C12EF4F8AD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229553D-8D24-4692-8A37-5FBC23994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A226-4919-4BDC-9238-C8C12EF4F8AD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229553D-8D24-4692-8A37-5FBC23994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229553D-8D24-4692-8A37-5FBC23994E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A226-4919-4BDC-9238-C8C12EF4F8AD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229553D-8D24-4692-8A37-5FBC23994E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3D0A226-4919-4BDC-9238-C8C12EF4F8AD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3D0A226-4919-4BDC-9238-C8C12EF4F8AD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229553D-8D24-4692-8A37-5FBC23994E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Computer Programming 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3.01 Apply Controls Associated With Visual Studio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3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5"/>
          <a:stretch/>
        </p:blipFill>
        <p:spPr bwMode="auto">
          <a:xfrm>
            <a:off x="9832" y="152401"/>
            <a:ext cx="9124333" cy="662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438400" y="4604266"/>
            <a:ext cx="2369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Designer Window </a:t>
            </a:r>
          </a:p>
        </p:txBody>
      </p:sp>
      <p:sp>
        <p:nvSpPr>
          <p:cNvPr id="5" name="Rectangle 4"/>
          <p:cNvSpPr/>
          <p:nvPr/>
        </p:nvSpPr>
        <p:spPr>
          <a:xfrm>
            <a:off x="5943600" y="1210270"/>
            <a:ext cx="12987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Solution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Explorer 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Window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5000" y="2477869"/>
            <a:ext cx="15007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Properties 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Window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2356513"/>
            <a:ext cx="115127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Toolbox</a:t>
            </a:r>
          </a:p>
        </p:txBody>
      </p:sp>
      <p:cxnSp>
        <p:nvCxnSpPr>
          <p:cNvPr id="9" name="Straight Arrow Connector 8"/>
          <p:cNvCxnSpPr>
            <a:stCxn id="5" idx="3"/>
          </p:cNvCxnSpPr>
          <p:nvPr/>
        </p:nvCxnSpPr>
        <p:spPr>
          <a:xfrm flipV="1">
            <a:off x="7242352" y="1452265"/>
            <a:ext cx="301448" cy="2196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046986" y="2725845"/>
            <a:ext cx="510853" cy="1407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25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 Explorer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Solution Explorer window displays a list of the projects in the solution and the items contained in the  project.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581400"/>
            <a:ext cx="2281237" cy="1910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Callout 2 5"/>
          <p:cNvSpPr/>
          <p:nvPr/>
        </p:nvSpPr>
        <p:spPr>
          <a:xfrm>
            <a:off x="5943600" y="5257800"/>
            <a:ext cx="2057400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2551"/>
              <a:gd name="adj6" fmla="val -83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Code File</a:t>
            </a:r>
            <a:endParaRPr lang="en-US" dirty="0"/>
          </a:p>
        </p:txBody>
      </p:sp>
      <p:sp>
        <p:nvSpPr>
          <p:cNvPr id="7" name="Line Callout 2 6"/>
          <p:cNvSpPr/>
          <p:nvPr/>
        </p:nvSpPr>
        <p:spPr>
          <a:xfrm>
            <a:off x="5943600" y="4572000"/>
            <a:ext cx="2057400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272"/>
              <a:gd name="adj6" fmla="val -641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Project files</a:t>
            </a:r>
            <a:endParaRPr lang="en-US" dirty="0"/>
          </a:p>
        </p:txBody>
      </p:sp>
      <p:sp>
        <p:nvSpPr>
          <p:cNvPr id="8" name="Line Callout 2 7"/>
          <p:cNvSpPr/>
          <p:nvPr/>
        </p:nvSpPr>
        <p:spPr>
          <a:xfrm>
            <a:off x="5943600" y="3810000"/>
            <a:ext cx="2057400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5108"/>
              <a:gd name="adj6" fmla="val -558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Designer</a:t>
            </a:r>
            <a:endParaRPr lang="en-US" dirty="0"/>
          </a:p>
        </p:txBody>
      </p:sp>
      <p:sp>
        <p:nvSpPr>
          <p:cNvPr id="9" name="Line Callout 2 8"/>
          <p:cNvSpPr/>
          <p:nvPr/>
        </p:nvSpPr>
        <p:spPr>
          <a:xfrm>
            <a:off x="5638800" y="2895600"/>
            <a:ext cx="2057400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5590"/>
              <a:gd name="adj6" fmla="val -569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Code</a:t>
            </a:r>
            <a:endParaRPr lang="en-US" dirty="0"/>
          </a:p>
        </p:txBody>
      </p:sp>
      <p:sp>
        <p:nvSpPr>
          <p:cNvPr id="10" name="Line Callout 2 9"/>
          <p:cNvSpPr/>
          <p:nvPr/>
        </p:nvSpPr>
        <p:spPr>
          <a:xfrm>
            <a:off x="838200" y="3276600"/>
            <a:ext cx="2057400" cy="612648"/>
          </a:xfrm>
          <a:prstGeom prst="borderCallout2">
            <a:avLst>
              <a:gd name="adj1" fmla="val 22347"/>
              <a:gd name="adj2" fmla="val 100369"/>
              <a:gd name="adj3" fmla="val 22347"/>
              <a:gd name="adj4" fmla="val 141299"/>
              <a:gd name="adj5" fmla="val 103440"/>
              <a:gd name="adj6" fmla="val 1567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Refresh</a:t>
            </a:r>
            <a:endParaRPr lang="en-US" dirty="0"/>
          </a:p>
        </p:txBody>
      </p:sp>
      <p:sp>
        <p:nvSpPr>
          <p:cNvPr id="11" name="Line Callout 2 10"/>
          <p:cNvSpPr/>
          <p:nvPr/>
        </p:nvSpPr>
        <p:spPr>
          <a:xfrm>
            <a:off x="609600" y="4724400"/>
            <a:ext cx="2057400" cy="612648"/>
          </a:xfrm>
          <a:prstGeom prst="borderCallout2">
            <a:avLst>
              <a:gd name="adj1" fmla="val 34935"/>
              <a:gd name="adj2" fmla="val 103582"/>
              <a:gd name="adj3" fmla="val 31338"/>
              <a:gd name="adj4" fmla="val 113990"/>
              <a:gd name="adj5" fmla="val -88972"/>
              <a:gd name="adj6" fmla="val 151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All Files</a:t>
            </a:r>
            <a:endParaRPr lang="en-US" dirty="0"/>
          </a:p>
        </p:txBody>
      </p:sp>
      <p:sp>
        <p:nvSpPr>
          <p:cNvPr id="12" name="Line Callout 2 11"/>
          <p:cNvSpPr/>
          <p:nvPr/>
        </p:nvSpPr>
        <p:spPr>
          <a:xfrm>
            <a:off x="609600" y="4038600"/>
            <a:ext cx="2057400" cy="612648"/>
          </a:xfrm>
          <a:prstGeom prst="borderCallout2">
            <a:avLst>
              <a:gd name="adj1" fmla="val 34935"/>
              <a:gd name="adj2" fmla="val 103582"/>
              <a:gd name="adj3" fmla="val 31338"/>
              <a:gd name="adj4" fmla="val 113990"/>
              <a:gd name="adj5" fmla="val -858"/>
              <a:gd name="adj6" fmla="val 135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Designer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Designer Window </a:t>
            </a:r>
          </a:p>
          <a:p>
            <a:pPr lvl="1"/>
            <a:r>
              <a:rPr lang="en-US" dirty="0" smtClean="0"/>
              <a:t>Contains a Form.</a:t>
            </a:r>
          </a:p>
          <a:p>
            <a:pPr lvl="2"/>
            <a:r>
              <a:rPr lang="en-US" dirty="0" smtClean="0"/>
              <a:t>To Change the size of the Form</a:t>
            </a:r>
          </a:p>
          <a:p>
            <a:pPr marL="1337310" lvl="3" indent="-514350">
              <a:buFont typeface="+mj-lt"/>
              <a:buAutoNum type="arabicPeriod"/>
            </a:pPr>
            <a:r>
              <a:rPr lang="en-US" dirty="0" smtClean="0"/>
              <a:t>Click and Drag the </a:t>
            </a:r>
            <a:r>
              <a:rPr lang="en-US" dirty="0"/>
              <a:t>S</a:t>
            </a:r>
            <a:r>
              <a:rPr lang="en-US" dirty="0" smtClean="0"/>
              <a:t>izing Handles on the Corner of the Form or </a:t>
            </a:r>
          </a:p>
          <a:p>
            <a:pPr marL="1337310" lvl="3" indent="-514350">
              <a:buFont typeface="+mj-lt"/>
              <a:buAutoNum type="arabicPeriod"/>
            </a:pPr>
            <a:r>
              <a:rPr lang="en-US" dirty="0" smtClean="0"/>
              <a:t>Change the Size Properties (Measured in Pixels) on the Properties Window.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4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Editor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White Window Will Contain Your Program Code.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2" y="2667000"/>
            <a:ext cx="581977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ine Callout 2 4"/>
          <p:cNvSpPr/>
          <p:nvPr/>
        </p:nvSpPr>
        <p:spPr>
          <a:xfrm>
            <a:off x="228600" y="4419600"/>
            <a:ext cx="2362200" cy="1066800"/>
          </a:xfrm>
          <a:prstGeom prst="borderCallout2">
            <a:avLst>
              <a:gd name="adj1" fmla="val 22346"/>
              <a:gd name="adj2" fmla="val 104337"/>
              <a:gd name="adj3" fmla="val 22347"/>
              <a:gd name="adj4" fmla="val 118117"/>
              <a:gd name="adj5" fmla="val -131130"/>
              <a:gd name="adj6" fmla="val 1198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 Name List</a:t>
            </a:r>
          </a:p>
          <a:p>
            <a:pPr algn="ctr"/>
            <a:r>
              <a:rPr lang="en-US" dirty="0" smtClean="0"/>
              <a:t>Contains all control objects on form</a:t>
            </a:r>
            <a:endParaRPr lang="en-US" dirty="0"/>
          </a:p>
        </p:txBody>
      </p:sp>
      <p:sp>
        <p:nvSpPr>
          <p:cNvPr id="6" name="Line Callout 2 5"/>
          <p:cNvSpPr/>
          <p:nvPr/>
        </p:nvSpPr>
        <p:spPr>
          <a:xfrm>
            <a:off x="3352800" y="4419600"/>
            <a:ext cx="2362200" cy="1066800"/>
          </a:xfrm>
          <a:prstGeom prst="borderCallout2">
            <a:avLst>
              <a:gd name="adj1" fmla="val 23379"/>
              <a:gd name="adj2" fmla="val 102471"/>
              <a:gd name="adj3" fmla="val 22347"/>
              <a:gd name="adj4" fmla="val 112054"/>
              <a:gd name="adj5" fmla="val -131130"/>
              <a:gd name="adj6" fmla="val 114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Name List</a:t>
            </a:r>
          </a:p>
          <a:p>
            <a:pPr algn="ctr"/>
            <a:r>
              <a:rPr lang="en-US" dirty="0" smtClean="0"/>
              <a:t>Contains all methods for the chosen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7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76400"/>
            <a:ext cx="8503920" cy="4572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Properties Window is Utilized to Change the Characteristics of Your Form During Design Time</a:t>
            </a:r>
            <a:r>
              <a:rPr lang="en-US" dirty="0" smtClean="0"/>
              <a:t>.</a:t>
            </a:r>
          </a:p>
          <a:p>
            <a:pPr lvl="8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Some of the Object Properties You Can Change </a:t>
            </a:r>
            <a:r>
              <a:rPr lang="en-US" dirty="0" smtClean="0"/>
              <a:t>include:</a:t>
            </a:r>
          </a:p>
          <a:p>
            <a:pPr lvl="8">
              <a:lnSpc>
                <a:spcPct val="90000"/>
              </a:lnSpc>
            </a:pPr>
            <a:endParaRPr lang="en-US" dirty="0"/>
          </a:p>
          <a:p>
            <a:pPr marL="548640" lvl="2">
              <a:lnSpc>
                <a:spcPct val="90000"/>
              </a:lnSpc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500" dirty="0" smtClean="0">
                <a:solidFill>
                  <a:schemeClr val="tx1"/>
                </a:solidFill>
              </a:rPr>
              <a:t>Name</a:t>
            </a:r>
            <a:endParaRPr lang="en-US" sz="2500" dirty="0">
              <a:solidFill>
                <a:schemeClr val="tx1"/>
              </a:solidFill>
            </a:endParaRPr>
          </a:p>
          <a:p>
            <a:pPr marL="548640" lvl="2">
              <a:lnSpc>
                <a:spcPct val="90000"/>
              </a:lnSpc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500" dirty="0">
                <a:solidFill>
                  <a:schemeClr val="tx1"/>
                </a:solidFill>
              </a:rPr>
              <a:t>Font</a:t>
            </a:r>
          </a:p>
          <a:p>
            <a:pPr marL="548640" lvl="2">
              <a:lnSpc>
                <a:spcPct val="90000"/>
              </a:lnSpc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500" dirty="0" err="1">
                <a:solidFill>
                  <a:schemeClr val="tx1"/>
                </a:solidFill>
              </a:rPr>
              <a:t>AutoSize</a:t>
            </a:r>
            <a:endParaRPr lang="en-US" sz="2500" dirty="0">
              <a:solidFill>
                <a:schemeClr val="tx1"/>
              </a:solidFill>
            </a:endParaRPr>
          </a:p>
          <a:p>
            <a:pPr marL="548640" lvl="2">
              <a:lnSpc>
                <a:spcPct val="90000"/>
              </a:lnSpc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500" dirty="0" err="1">
                <a:solidFill>
                  <a:schemeClr val="tx1"/>
                </a:solidFill>
              </a:rPr>
              <a:t>BackColor</a:t>
            </a:r>
            <a:endParaRPr lang="en-US" sz="2500" dirty="0">
              <a:solidFill>
                <a:schemeClr val="tx1"/>
              </a:solidFill>
            </a:endParaRPr>
          </a:p>
          <a:p>
            <a:pPr marL="548640" lvl="2">
              <a:lnSpc>
                <a:spcPct val="90000"/>
              </a:lnSpc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500" dirty="0" err="1">
                <a:solidFill>
                  <a:schemeClr val="tx1"/>
                </a:solidFill>
              </a:rPr>
              <a:t>ForeColor</a:t>
            </a:r>
            <a:endParaRPr lang="en-US" sz="2500" dirty="0">
              <a:solidFill>
                <a:schemeClr val="tx1"/>
              </a:solidFill>
            </a:endParaRPr>
          </a:p>
          <a:p>
            <a:pPr marL="548640" lvl="2">
              <a:lnSpc>
                <a:spcPct val="90000"/>
              </a:lnSpc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500" dirty="0">
                <a:solidFill>
                  <a:schemeClr val="tx1"/>
                </a:solidFill>
              </a:rPr>
              <a:t>Enabled</a:t>
            </a:r>
          </a:p>
          <a:p>
            <a:pPr marL="548640" lvl="2">
              <a:lnSpc>
                <a:spcPct val="90000"/>
              </a:lnSpc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500" dirty="0">
                <a:solidFill>
                  <a:schemeClr val="tx1"/>
                </a:solidFill>
              </a:rPr>
              <a:t>Size</a:t>
            </a:r>
          </a:p>
          <a:p>
            <a:pPr marL="548640" lvl="2">
              <a:lnSpc>
                <a:spcPct val="90000"/>
              </a:lnSpc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500" dirty="0">
                <a:solidFill>
                  <a:schemeClr val="tx1"/>
                </a:solidFill>
              </a:rPr>
              <a:t>Text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3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49"/>
          <a:stretch>
            <a:fillRect/>
          </a:stretch>
        </p:blipFill>
        <p:spPr bwMode="auto">
          <a:xfrm>
            <a:off x="6324600" y="2108688"/>
            <a:ext cx="2133600" cy="39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dirty="0" smtClean="0"/>
              <a:t>The Toolbox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Toolbox Contains the Controls for Designing  a Form.</a:t>
            </a:r>
          </a:p>
          <a:p>
            <a:r>
              <a:rPr lang="en-US" dirty="0" smtClean="0"/>
              <a:t>The Toolbox Tab Appears on the </a:t>
            </a:r>
            <a:br>
              <a:rPr lang="en-US" dirty="0" smtClean="0"/>
            </a:br>
            <a:r>
              <a:rPr lang="en-US" dirty="0" smtClean="0"/>
              <a:t>Left of the IDE. </a:t>
            </a:r>
          </a:p>
          <a:p>
            <a:r>
              <a:rPr lang="en-US" dirty="0" smtClean="0"/>
              <a:t>To Make the Toolbox Visible, </a:t>
            </a:r>
          </a:p>
          <a:p>
            <a:pPr lvl="1"/>
            <a:r>
              <a:rPr lang="en-US" dirty="0" smtClean="0"/>
              <a:t>Click Toolbox Tab and Click the </a:t>
            </a:r>
            <a:br>
              <a:rPr lang="en-US" dirty="0" smtClean="0"/>
            </a:br>
            <a:r>
              <a:rPr lang="en-US" dirty="0" smtClean="0"/>
              <a:t>Virtual Push Pin.</a:t>
            </a:r>
          </a:p>
          <a:p>
            <a:pPr lvl="1"/>
            <a:r>
              <a:rPr lang="en-US" dirty="0" smtClean="0"/>
              <a:t>View Menu &gt; Toolbox</a:t>
            </a:r>
          </a:p>
          <a:p>
            <a:pPr lvl="1"/>
            <a:r>
              <a:rPr lang="en-US" dirty="0" smtClean="0"/>
              <a:t>Click the Toolbox button.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486400"/>
            <a:ext cx="16573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19275" y="5462232"/>
            <a:ext cx="304800" cy="323850"/>
          </a:xfrm>
          <a:prstGeom prst="rect">
            <a:avLst/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876800" y="2362200"/>
            <a:ext cx="3200400" cy="1752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24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Toolbox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Controls Are Objects Which Can Be </a:t>
            </a:r>
            <a:br>
              <a:rPr lang="en-US" dirty="0" smtClean="0"/>
            </a:br>
            <a:r>
              <a:rPr lang="en-US" dirty="0" smtClean="0"/>
              <a:t>Placed on Your Form Using Either </a:t>
            </a:r>
            <a:br>
              <a:rPr lang="en-US" dirty="0" smtClean="0"/>
            </a:br>
            <a:r>
              <a:rPr lang="en-US" dirty="0" smtClean="0"/>
              <a:t>the Double-Click or Click and Drag </a:t>
            </a:r>
            <a:br>
              <a:rPr lang="en-US" dirty="0" smtClean="0"/>
            </a:br>
            <a:r>
              <a:rPr lang="en-US" dirty="0" smtClean="0"/>
              <a:t>Method.</a:t>
            </a:r>
          </a:p>
          <a:p>
            <a:r>
              <a:rPr lang="en-US" dirty="0" smtClean="0"/>
              <a:t>Examples of Some Toolbox Controls:</a:t>
            </a:r>
          </a:p>
          <a:p>
            <a:pPr lvl="1"/>
            <a:r>
              <a:rPr lang="en-US" dirty="0" smtClean="0"/>
              <a:t>Buttons</a:t>
            </a:r>
          </a:p>
          <a:p>
            <a:pPr lvl="1"/>
            <a:r>
              <a:rPr lang="en-US" dirty="0" smtClean="0"/>
              <a:t>Labels</a:t>
            </a:r>
          </a:p>
          <a:p>
            <a:pPr lvl="1"/>
            <a:r>
              <a:rPr lang="en-US" dirty="0" smtClean="0"/>
              <a:t>Option Buttons</a:t>
            </a:r>
          </a:p>
          <a:p>
            <a:pPr lvl="1"/>
            <a:r>
              <a:rPr lang="en-US" dirty="0" smtClean="0"/>
              <a:t>Check Boxes</a:t>
            </a:r>
          </a:p>
          <a:p>
            <a:pPr lvl="1"/>
            <a:r>
              <a:rPr lang="en-US" dirty="0" smtClean="0"/>
              <a:t>List Boxes, etc.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24000"/>
            <a:ext cx="2133600" cy="474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Button</a:t>
            </a:r>
          </a:p>
          <a:p>
            <a:pPr lvl="1"/>
            <a:r>
              <a:rPr lang="en-US" dirty="0" smtClean="0"/>
              <a:t>clicked </a:t>
            </a:r>
            <a:r>
              <a:rPr lang="en-US" dirty="0"/>
              <a:t>by the user to perform an action or group of </a:t>
            </a:r>
            <a:r>
              <a:rPr lang="en-US" dirty="0" smtClean="0"/>
              <a:t>actions.</a:t>
            </a:r>
          </a:p>
          <a:p>
            <a:pPr lvl="8"/>
            <a:endParaRPr lang="en-US" dirty="0"/>
          </a:p>
          <a:p>
            <a:r>
              <a:rPr lang="en-US" dirty="0" err="1" smtClean="0"/>
              <a:t>TextBox</a:t>
            </a:r>
            <a:endParaRPr lang="en-US" dirty="0" smtClean="0"/>
          </a:p>
          <a:p>
            <a:pPr lvl="1"/>
            <a:r>
              <a:rPr lang="en-US" dirty="0" smtClean="0"/>
              <a:t>used </a:t>
            </a:r>
            <a:r>
              <a:rPr lang="en-US" dirty="0"/>
              <a:t>to gather input from a user or to display text back to the user</a:t>
            </a:r>
            <a:r>
              <a:rPr lang="en-US" dirty="0" smtClean="0"/>
              <a:t>.</a:t>
            </a:r>
          </a:p>
          <a:p>
            <a:pPr lvl="8"/>
            <a:endParaRPr lang="en-US" dirty="0"/>
          </a:p>
          <a:p>
            <a:r>
              <a:rPr lang="en-US" dirty="0" smtClean="0"/>
              <a:t>Label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to display information to the user either to identify another object, provide instructions, or display output</a:t>
            </a:r>
            <a:r>
              <a:rPr lang="en-US" dirty="0" smtClean="0"/>
              <a:t>.</a:t>
            </a:r>
          </a:p>
          <a:p>
            <a:pPr lvl="8"/>
            <a:endParaRPr lang="en-US" dirty="0"/>
          </a:p>
          <a:p>
            <a:r>
              <a:rPr lang="en-US" dirty="0" err="1" smtClean="0"/>
              <a:t>ListBox</a:t>
            </a:r>
            <a:endParaRPr lang="en-US" dirty="0" smtClean="0"/>
          </a:p>
          <a:p>
            <a:pPr lvl="1"/>
            <a:r>
              <a:rPr lang="en-US" dirty="0" smtClean="0"/>
              <a:t>used </a:t>
            </a:r>
            <a:r>
              <a:rPr lang="en-US" dirty="0"/>
              <a:t>to display a list of items for a user to select. Multiple items can be selected.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5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ComboBox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drop down menu that also allows a user to type in an </a:t>
            </a:r>
            <a:r>
              <a:rPr lang="en-US" dirty="0" smtClean="0"/>
              <a:t>entry or select an option.</a:t>
            </a:r>
          </a:p>
          <a:p>
            <a:pPr lvl="1"/>
            <a:r>
              <a:rPr lang="en-US" dirty="0" smtClean="0"/>
              <a:t>Combines a </a:t>
            </a:r>
            <a:r>
              <a:rPr lang="en-US" dirty="0" err="1" smtClean="0"/>
              <a:t>ListBox</a:t>
            </a:r>
            <a:r>
              <a:rPr lang="en-US" dirty="0" smtClean="0"/>
              <a:t> and a </a:t>
            </a:r>
            <a:r>
              <a:rPr lang="en-US" dirty="0" err="1" smtClean="0"/>
              <a:t>TextBox</a:t>
            </a:r>
            <a:endParaRPr lang="en-US" dirty="0" smtClean="0"/>
          </a:p>
          <a:p>
            <a:pPr lvl="8"/>
            <a:endParaRPr lang="en-US" dirty="0"/>
          </a:p>
          <a:p>
            <a:r>
              <a:rPr lang="en-US" dirty="0" err="1" smtClean="0"/>
              <a:t>CheckBox</a:t>
            </a:r>
            <a:endParaRPr lang="en-US" dirty="0" smtClean="0"/>
          </a:p>
          <a:p>
            <a:pPr lvl="1"/>
            <a:r>
              <a:rPr lang="en-US" dirty="0" smtClean="0"/>
              <a:t>Usually </a:t>
            </a:r>
            <a:r>
              <a:rPr lang="en-US" dirty="0"/>
              <a:t>found in a group </a:t>
            </a:r>
            <a:r>
              <a:rPr lang="en-US" dirty="0" smtClean="0"/>
              <a:t>box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users to provide multiple inputs to answer a </a:t>
            </a:r>
            <a:r>
              <a:rPr lang="en-US" dirty="0" smtClean="0"/>
              <a:t>question</a:t>
            </a:r>
          </a:p>
          <a:p>
            <a:pPr lvl="8"/>
            <a:endParaRPr lang="en-US" dirty="0"/>
          </a:p>
          <a:p>
            <a:r>
              <a:rPr lang="en-US" dirty="0" err="1" smtClean="0"/>
              <a:t>RadioButton</a:t>
            </a:r>
            <a:endParaRPr lang="en-US" dirty="0" smtClean="0"/>
          </a:p>
          <a:p>
            <a:pPr lvl="1"/>
            <a:r>
              <a:rPr lang="en-US" dirty="0" smtClean="0"/>
              <a:t>Used </a:t>
            </a:r>
            <a:r>
              <a:rPr lang="en-US" dirty="0"/>
              <a:t>with group </a:t>
            </a:r>
            <a:r>
              <a:rPr lang="en-US" dirty="0" smtClean="0"/>
              <a:t>boxes</a:t>
            </a:r>
          </a:p>
          <a:p>
            <a:pPr lvl="1"/>
            <a:r>
              <a:rPr lang="en-US" dirty="0" smtClean="0"/>
              <a:t>Allows user to make </a:t>
            </a:r>
            <a:r>
              <a:rPr lang="en-US" u="sng" dirty="0" smtClean="0"/>
              <a:t>only</a:t>
            </a:r>
            <a:r>
              <a:rPr lang="en-US" dirty="0" smtClean="0"/>
              <a:t> </a:t>
            </a:r>
            <a:r>
              <a:rPr lang="en-US" dirty="0"/>
              <a:t>one choice from the options in the group</a:t>
            </a:r>
            <a:r>
              <a:rPr lang="en-US" dirty="0" smtClean="0"/>
              <a:t>.</a:t>
            </a:r>
          </a:p>
          <a:p>
            <a:pPr lvl="8"/>
            <a:endParaRPr lang="en-US" dirty="0"/>
          </a:p>
          <a:p>
            <a:r>
              <a:rPr lang="en-US" dirty="0" err="1" smtClean="0"/>
              <a:t>PictureBox</a:t>
            </a:r>
            <a:endParaRPr lang="en-US" dirty="0" smtClean="0"/>
          </a:p>
          <a:p>
            <a:pPr lvl="1"/>
            <a:r>
              <a:rPr lang="en-US" dirty="0" smtClean="0"/>
              <a:t>used </a:t>
            </a:r>
            <a:r>
              <a:rPr lang="en-US" dirty="0"/>
              <a:t>to display a picture or image to the user.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39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cs typeface="Times New Roman" pitchFamily="18" charset="0"/>
              </a:rPr>
              <a:t>To </a:t>
            </a:r>
            <a:r>
              <a:rPr lang="en-US" sz="2800" dirty="0">
                <a:cs typeface="Times New Roman" pitchFamily="18" charset="0"/>
              </a:rPr>
              <a:t>add an object to a form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>
                <a:cs typeface="Times New Roman" pitchFamily="18" charset="0"/>
              </a:rPr>
              <a:t>Click a control in the Toolbox and then click the form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>
                <a:cs typeface="Times New Roman" pitchFamily="18" charset="0"/>
              </a:rPr>
              <a:t>The pointer shape displays an icon similar to the selected control.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smtClean="0"/>
              <a:t>There are snap-to lines that you can use for alignment.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z="2400" dirty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cs typeface="Times New Roman" pitchFamily="18" charset="0"/>
              </a:rPr>
              <a:t>Moving an object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>
                <a:cs typeface="Times New Roman" pitchFamily="18" charset="0"/>
              </a:rPr>
              <a:t>Drag a control object to move it.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>
                <a:cs typeface="Times New Roman" pitchFamily="18" charset="0"/>
              </a:rPr>
              <a:t>You can select a group to move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74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 Standard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Essential Standard  3.00 Apply Procedures To Construct Windows Form</a:t>
            </a:r>
          </a:p>
          <a:p>
            <a:endParaRPr lang="en-US" dirty="0"/>
          </a:p>
          <a:p>
            <a:r>
              <a:rPr lang="en-US" dirty="0" smtClean="0"/>
              <a:t>3.01 Apply Controls Associated With Visual Studio Form (3%)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83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Remember that a balanced and pleasing design to a form is important.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Try to make your form appear as professional as possible.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When applying background color to your form, consider the user and/or culture.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Visual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/>
          </a:bodyPr>
          <a:lstStyle/>
          <a:p>
            <a:r>
              <a:rPr lang="en-US" dirty="0"/>
              <a:t>First Time Only: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Choose Default Environment Settings Dialogue Box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100" dirty="0"/>
              <a:t>Pick the language you are using for the class.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Click on Start Visual Studio.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Microsoft Visual Studio will Load User Settings – Be Patient</a:t>
            </a:r>
            <a:r>
              <a:rPr lang="en-US" sz="26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The IDE (Integrated Development Environment) screen will pop up where you create your </a:t>
            </a:r>
            <a:r>
              <a:rPr lang="en-US" sz="2600" smtClean="0"/>
              <a:t>projects objects and code.</a:t>
            </a:r>
            <a:endParaRPr lang="en-US" sz="2600" dirty="0"/>
          </a:p>
          <a:p>
            <a:pPr marL="1062990" lvl="2" indent="-514350">
              <a:buNone/>
            </a:pPr>
            <a:endParaRPr 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val="217948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0" y="3034618"/>
            <a:ext cx="3314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Start Page you will see each time you open Visual Studio.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0"/>
          <a:stretch/>
        </p:blipFill>
        <p:spPr bwMode="auto">
          <a:xfrm>
            <a:off x="0" y="207172"/>
            <a:ext cx="9144000" cy="6578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92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391" y="1606850"/>
            <a:ext cx="3696269" cy="380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Create a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File &gt; New &gt; Project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New Project </a:t>
            </a:r>
            <a:br>
              <a:rPr lang="en-US" dirty="0"/>
            </a:br>
            <a:r>
              <a:rPr lang="en-US" dirty="0" smtClean="0"/>
              <a:t>button</a:t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Recent Projects,</a:t>
            </a:r>
            <a:br>
              <a:rPr lang="en-US" dirty="0" smtClean="0"/>
            </a:br>
            <a:r>
              <a:rPr lang="en-US" dirty="0" smtClean="0"/>
              <a:t>Create: Project, </a:t>
            </a:r>
            <a:br>
              <a:rPr lang="en-US" dirty="0" smtClean="0"/>
            </a:br>
            <a:r>
              <a:rPr lang="en-US" dirty="0" smtClean="0"/>
              <a:t>click Project</a:t>
            </a:r>
            <a:br>
              <a:rPr lang="en-US" dirty="0" smtClean="0"/>
            </a:br>
            <a:endParaRPr lang="en-US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952164" y="1752600"/>
            <a:ext cx="867486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733800" y="4495800"/>
            <a:ext cx="1744638" cy="281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733800" y="2286000"/>
            <a:ext cx="1197591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931391" y="1866900"/>
            <a:ext cx="402609" cy="2667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29200" y="2152650"/>
            <a:ext cx="449238" cy="2667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619039" y="4636145"/>
            <a:ext cx="1467561" cy="2667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6632448" cy="4949952"/>
          </a:xfrm>
        </p:spPr>
        <p:txBody>
          <a:bodyPr>
            <a:normAutofit/>
          </a:bodyPr>
          <a:lstStyle/>
          <a:p>
            <a:r>
              <a:rPr lang="en-US" dirty="0" smtClean="0"/>
              <a:t>The New Project dialog box is displayed.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Choose your programming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Choose the template</a:t>
            </a:r>
          </a:p>
          <a:p>
            <a:pPr lvl="1"/>
            <a:r>
              <a:rPr lang="en-US" dirty="0" smtClean="0"/>
              <a:t>VB: Windows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Change the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Change the Location</a:t>
            </a:r>
            <a:br>
              <a:rPr lang="en-US" dirty="0" smtClean="0"/>
            </a:br>
            <a:r>
              <a:rPr lang="en-US" dirty="0" smtClean="0"/>
              <a:t>to where you are </a:t>
            </a:r>
            <a:br>
              <a:rPr lang="en-US" dirty="0" smtClean="0"/>
            </a:br>
            <a:r>
              <a:rPr lang="en-US" dirty="0" smtClean="0"/>
              <a:t>saving your work.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OK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5" y="2640233"/>
            <a:ext cx="4676775" cy="3379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03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dirty="0" smtClean="0"/>
              <a:t>Visual Basic Project Folder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3352800"/>
            <a:ext cx="8503920" cy="3200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Contains the name of  your current project and the many individual components which may be related to </a:t>
            </a:r>
            <a:br>
              <a:rPr lang="en-US" dirty="0" smtClean="0"/>
            </a:br>
            <a:r>
              <a:rPr lang="en-US" dirty="0" smtClean="0"/>
              <a:t>the project.</a:t>
            </a:r>
          </a:p>
          <a:p>
            <a:pPr lvl="8"/>
            <a:endParaRPr lang="en-US" cap="none" dirty="0" smtClean="0"/>
          </a:p>
          <a:p>
            <a:pPr lvl="1"/>
            <a:r>
              <a:rPr lang="en-US" dirty="0" smtClean="0"/>
              <a:t>includes a project file (.</a:t>
            </a:r>
            <a:r>
              <a:rPr lang="en-US" dirty="0" err="1" smtClean="0"/>
              <a:t>vbproj</a:t>
            </a:r>
            <a:r>
              <a:rPr lang="en-US" dirty="0" smtClean="0"/>
              <a:t>) and a solution file (.</a:t>
            </a:r>
            <a:r>
              <a:rPr lang="en-US" dirty="0" err="1" smtClean="0"/>
              <a:t>sln</a:t>
            </a:r>
            <a:r>
              <a:rPr lang="en-US" dirty="0" smtClean="0"/>
              <a:t>).</a:t>
            </a:r>
          </a:p>
          <a:p>
            <a:pPr lvl="8"/>
            <a:endParaRPr lang="en-US" cap="none" dirty="0" smtClean="0"/>
          </a:p>
          <a:p>
            <a:r>
              <a:rPr lang="en-US" dirty="0" smtClean="0"/>
              <a:t>A project file contains information specific to a single programming task.</a:t>
            </a:r>
          </a:p>
          <a:p>
            <a:pPr lvl="8"/>
            <a:endParaRPr lang="en-US" cap="none" dirty="0" smtClean="0"/>
          </a:p>
          <a:p>
            <a:r>
              <a:rPr lang="en-US" dirty="0" smtClean="0"/>
              <a:t>A solution file contains information about one or more projects.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1219200"/>
            <a:ext cx="5705475" cy="1943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828800"/>
            <a:ext cx="216217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Bent Arrow 14"/>
          <p:cNvSpPr/>
          <p:nvPr/>
        </p:nvSpPr>
        <p:spPr>
          <a:xfrm>
            <a:off x="762000" y="1371600"/>
            <a:ext cx="2286000" cy="533400"/>
          </a:xfrm>
          <a:prstGeom prst="bentArrow">
            <a:avLst>
              <a:gd name="adj1" fmla="val 17037"/>
              <a:gd name="adj2" fmla="val 28563"/>
              <a:gd name="adj3" fmla="val 50000"/>
              <a:gd name="adj4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14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Explorer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Special Note: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If Your  Visual Basic Project Only Contains One Project (.</a:t>
            </a:r>
            <a:r>
              <a:rPr lang="en-US" dirty="0" err="1" smtClean="0"/>
              <a:t>vbproj</a:t>
            </a:r>
            <a:r>
              <a:rPr lang="en-US" dirty="0" smtClean="0"/>
              <a:t>) and One Solution (.</a:t>
            </a:r>
            <a:r>
              <a:rPr lang="en-US" dirty="0" err="1" smtClean="0"/>
              <a:t>sln</a:t>
            </a:r>
            <a:r>
              <a:rPr lang="en-US" dirty="0" smtClean="0"/>
              <a:t>), Opening the Project is the Same as Opening the Solution .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For a Multi-Project Solution, Open the Solution File Only.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 Visual Studio IDE Appears.</a:t>
            </a:r>
          </a:p>
          <a:p>
            <a:pPr lvl="8"/>
            <a:endParaRPr lang="en-US" dirty="0" smtClean="0"/>
          </a:p>
          <a:p>
            <a:pPr>
              <a:buNone/>
            </a:pPr>
            <a:r>
              <a:rPr lang="en-US" dirty="0" smtClean="0"/>
              <a:t>The Main Tools Visible 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Designer Window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Solution Explorer Window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Properties Window, 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Toolbox</a:t>
            </a:r>
          </a:p>
        </p:txBody>
      </p:sp>
    </p:spTree>
    <p:extLst>
      <p:ext uri="{BB962C8B-B14F-4D97-AF65-F5344CB8AC3E}">
        <p14:creationId xmlns:p14="http://schemas.microsoft.com/office/powerpoint/2010/main" val="339795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53c84d7fa4417cb61095a0b9cc749baa60cbb58f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809</TotalTime>
  <Words>762</Words>
  <Application>Microsoft Office PowerPoint</Application>
  <PresentationFormat>On-screen Show (4:3)</PresentationFormat>
  <Paragraphs>151</Paragraphs>
  <Slides>20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Civic</vt:lpstr>
      <vt:lpstr>3.01 Apply Controls Associated With Visual Studio Form</vt:lpstr>
      <vt:lpstr>Essential Standard and Objectives</vt:lpstr>
      <vt:lpstr>Starting Visual Studio</vt:lpstr>
      <vt:lpstr>PowerPoint Presentation</vt:lpstr>
      <vt:lpstr>Ways to Create a Project</vt:lpstr>
      <vt:lpstr>Creating a New Project</vt:lpstr>
      <vt:lpstr>Visual Basic Project Folder</vt:lpstr>
      <vt:lpstr>Solution Explorer Window</vt:lpstr>
      <vt:lpstr>Visual Studio Tools</vt:lpstr>
      <vt:lpstr>PowerPoint Presentation</vt:lpstr>
      <vt:lpstr>The Solution Explorer Window</vt:lpstr>
      <vt:lpstr>    Designer Window</vt:lpstr>
      <vt:lpstr>    The Editor Window</vt:lpstr>
      <vt:lpstr>Properties Window</vt:lpstr>
      <vt:lpstr>The Toolbox</vt:lpstr>
      <vt:lpstr>The Toolbox Controls</vt:lpstr>
      <vt:lpstr>Common Controls</vt:lpstr>
      <vt:lpstr>Common Controls</vt:lpstr>
      <vt:lpstr>Adding a Control</vt:lpstr>
      <vt:lpstr>Designing a Form</vt:lpstr>
    </vt:vector>
  </TitlesOfParts>
  <Company>Academy at Central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3.04 Apply Breakpoint, Watch Window and Try &amp; Catch</dc:title>
  <dc:creator>Justin Crompton</dc:creator>
  <cp:lastModifiedBy>csmith2</cp:lastModifiedBy>
  <cp:revision>86</cp:revision>
  <dcterms:created xsi:type="dcterms:W3CDTF">2011-07-12T16:04:35Z</dcterms:created>
  <dcterms:modified xsi:type="dcterms:W3CDTF">2013-09-03T13:49:13Z</dcterms:modified>
</cp:coreProperties>
</file>