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2" r:id="rId4"/>
    <p:sldId id="273" r:id="rId5"/>
    <p:sldId id="298" r:id="rId6"/>
    <p:sldId id="274" r:id="rId7"/>
    <p:sldId id="275" r:id="rId8"/>
    <p:sldId id="305" r:id="rId9"/>
    <p:sldId id="304" r:id="rId10"/>
    <p:sldId id="288" r:id="rId11"/>
    <p:sldId id="299" r:id="rId12"/>
    <p:sldId id="300" r:id="rId13"/>
    <p:sldId id="301" r:id="rId14"/>
    <p:sldId id="276" r:id="rId15"/>
    <p:sldId id="289" r:id="rId16"/>
    <p:sldId id="295" r:id="rId17"/>
    <p:sldId id="280" r:id="rId18"/>
    <p:sldId id="281" r:id="rId19"/>
    <p:sldId id="282" r:id="rId20"/>
    <p:sldId id="296" r:id="rId21"/>
    <p:sldId id="291" r:id="rId22"/>
    <p:sldId id="283" r:id="rId23"/>
    <p:sldId id="285" r:id="rId24"/>
    <p:sldId id="284" r:id="rId25"/>
    <p:sldId id="292" r:id="rId26"/>
    <p:sldId id="287" r:id="rId27"/>
    <p:sldId id="293" r:id="rId28"/>
    <p:sldId id="294" r:id="rId29"/>
    <p:sldId id="286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9" autoAdjust="0"/>
  </p:normalViewPr>
  <p:slideViewPr>
    <p:cSldViewPr>
      <p:cViewPr>
        <p:scale>
          <a:sx n="60" d="100"/>
          <a:sy n="60" d="100"/>
        </p:scale>
        <p:origin x="-82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A7CC-BD8B-456F-A70E-6EA74D1BCCFA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D20F9-2A4F-4152-81F0-3E0980A793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D0A226-4919-4BDC-9238-C8C12EF4F8AD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.02 Apply Properties Associated with the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Label Control VB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will </a:t>
            </a:r>
            <a:r>
              <a:rPr lang="en-US" dirty="0" smtClean="0"/>
              <a:t>use the label to display a message, information or a prompt</a:t>
            </a:r>
            <a:r>
              <a:rPr lang="en-US" dirty="0" smtClean="0"/>
              <a:t>.  This is output to user and shows on the form.  </a:t>
            </a:r>
          </a:p>
          <a:p>
            <a:pPr lvl="1"/>
            <a:r>
              <a:rPr lang="en-US" dirty="0" smtClean="0"/>
              <a:t>Strings must be in double quotes</a:t>
            </a:r>
            <a:r>
              <a:rPr lang="en-US" dirty="0"/>
              <a:t>. </a:t>
            </a:r>
            <a:r>
              <a:rPr lang="en-US" dirty="0" smtClean="0"/>
              <a:t> Ex: “Smith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Numbers can just be written and will calculate before moving to the label .  Ex: 5 + 3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Syntax for a label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lbl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.Text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“message/info/prompt here”</a:t>
            </a:r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Strings </a:t>
            </a:r>
            <a:r>
              <a:rPr lang="en-US" dirty="0" smtClean="0"/>
              <a:t>can be combined from several different sources. This is called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concatenation</a:t>
            </a:r>
            <a:r>
              <a:rPr lang="en-US" dirty="0" smtClean="0"/>
              <a:t>. 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US" dirty="0" smtClean="0"/>
              <a:t> in between each segment</a:t>
            </a:r>
            <a:r>
              <a:rPr lang="en-US" dirty="0" smtClean="0"/>
              <a:t>.  Spaces must surround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&amp;.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err="1" smtClean="0"/>
              <a:t>lblAnswer.Text</a:t>
            </a:r>
            <a:r>
              <a:rPr lang="en-US" sz="2200" dirty="0" smtClean="0"/>
              <a:t> </a:t>
            </a:r>
            <a:r>
              <a:rPr lang="en-US" sz="2200" dirty="0" smtClean="0"/>
              <a:t>= </a:t>
            </a:r>
            <a:r>
              <a:rPr lang="en-US" sz="2200" dirty="0" smtClean="0"/>
              <a:t>“Some </a:t>
            </a:r>
            <a:r>
              <a:rPr lang="en-US" sz="2200" dirty="0" smtClean="0"/>
              <a:t>data “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US" sz="2200" b="1" dirty="0" smtClean="0"/>
              <a:t> </a:t>
            </a:r>
            <a:r>
              <a:rPr lang="en-US" sz="2200" dirty="0" smtClean="0"/>
              <a:t>“ Some more data”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US" sz="2200" dirty="0" smtClean="0"/>
              <a:t> </a:t>
            </a:r>
            <a:r>
              <a:rPr lang="en-US" sz="2200" dirty="0" smtClean="0"/>
              <a:t>“ Third data”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819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 to the existing data in a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Repeat the </a:t>
            </a:r>
            <a:r>
              <a:rPr lang="en-US" dirty="0" err="1" smtClean="0"/>
              <a:t>lblAnswer.Text</a:t>
            </a:r>
            <a:r>
              <a:rPr lang="en-US" dirty="0" smtClean="0"/>
              <a:t> on the right of the = to ADD ON to the </a:t>
            </a:r>
            <a:r>
              <a:rPr lang="en-US" dirty="0"/>
              <a:t>existing data instead of replacing it</a:t>
            </a:r>
            <a:r>
              <a:rPr lang="en-US" dirty="0" smtClean="0"/>
              <a:t>!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 err="1"/>
              <a:t>lblAnswer.Text</a:t>
            </a:r>
            <a:r>
              <a:rPr lang="en-US" sz="2400" b="1" dirty="0"/>
              <a:t> = </a:t>
            </a:r>
            <a:r>
              <a:rPr lang="en-US" sz="2400" b="1" u="sng" dirty="0" err="1" smtClean="0"/>
              <a:t>lblAnswer.Text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sz="2400" dirty="0" smtClean="0"/>
              <a:t>“Some data to add on”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short form of this code is below.  Try both when you really understand the long form above.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lblAnswer.Text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b="1" u="sng" dirty="0"/>
              <a:t>&amp; </a:t>
            </a:r>
            <a:r>
              <a:rPr lang="en-US" sz="2400" b="1" u="sng" dirty="0" smtClean="0"/>
              <a:t>=</a:t>
            </a:r>
            <a:r>
              <a:rPr lang="en-US" sz="2400" dirty="0" smtClean="0"/>
              <a:t> “</a:t>
            </a:r>
            <a:r>
              <a:rPr lang="en-US" sz="2400" dirty="0"/>
              <a:t>Some data to add on”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9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the next line - </a:t>
            </a:r>
            <a:r>
              <a:rPr lang="en-US" b="1" dirty="0" err="1" smtClean="0"/>
              <a:t>VbCrlf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8"/>
            <a:endParaRPr lang="en-US" dirty="0"/>
          </a:p>
          <a:p>
            <a:r>
              <a:rPr lang="en-US" dirty="0" smtClean="0"/>
              <a:t>To put your message on multiple lines, add </a:t>
            </a:r>
            <a:r>
              <a:rPr lang="en-US" dirty="0" err="1" smtClean="0"/>
              <a:t>vbCrlf</a:t>
            </a:r>
            <a:r>
              <a:rPr lang="en-US" dirty="0" smtClean="0"/>
              <a:t> using the &amp; to join the “pieces”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vbCrlf</a:t>
            </a:r>
            <a:r>
              <a:rPr lang="en-US" dirty="0" smtClean="0"/>
              <a:t> is built </a:t>
            </a:r>
            <a:r>
              <a:rPr lang="en-US" dirty="0" smtClean="0"/>
              <a:t>into </a:t>
            </a:r>
            <a:r>
              <a:rPr lang="en-US" dirty="0" smtClean="0"/>
              <a:t>Visual Basic and moves the text to the next </a:t>
            </a:r>
            <a:r>
              <a:rPr lang="en-US" dirty="0" smtClean="0"/>
              <a:t>line (like hitting enter)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lblInfo.Text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“message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vbCrlf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&amp;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“info”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Button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Button control </a:t>
            </a:r>
            <a:r>
              <a:rPr lang="en-US" dirty="0" smtClean="0">
                <a:cs typeface="Times New Roman" charset="0"/>
              </a:rPr>
              <a:t>properties</a:t>
            </a:r>
          </a:p>
          <a:p>
            <a:pPr lvl="8"/>
            <a:endParaRPr lang="en-US" dirty="0">
              <a:cs typeface="Times New Roman" charset="0"/>
            </a:endParaRPr>
          </a:p>
          <a:p>
            <a:pPr lvl="1"/>
            <a:r>
              <a:rPr lang="en-US" sz="2400" b="1" dirty="0">
                <a:cs typeface="Times New Roman" charset="0"/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Name</a:t>
            </a:r>
            <a:r>
              <a:rPr lang="en-US" sz="2400" b="1" dirty="0">
                <a:cs typeface="Times New Roman" charset="0"/>
              </a:rPr>
              <a:t>) </a:t>
            </a:r>
            <a:r>
              <a:rPr lang="en-US" sz="2400" dirty="0">
                <a:cs typeface="Times New Roman" charset="0"/>
              </a:rPr>
              <a:t>should begin </a:t>
            </a:r>
            <a:r>
              <a:rPr lang="en-US" sz="2400" dirty="0" smtClean="0">
                <a:cs typeface="Times New Roman" charset="0"/>
              </a:rPr>
              <a:t>with</a:t>
            </a:r>
            <a:r>
              <a:rPr lang="en-US" dirty="0" smtClean="0"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btn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(</a:t>
            </a:r>
            <a:r>
              <a:rPr lang="en-US" sz="2400" dirty="0" err="1">
                <a:cs typeface="Times New Roman" charset="0"/>
              </a:rPr>
              <a:t>btnComplete</a:t>
            </a:r>
            <a:r>
              <a:rPr lang="en-US" sz="2400" dirty="0">
                <a:cs typeface="Times New Roman" charset="0"/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</a:t>
            </a:r>
            <a:r>
              <a:rPr lang="en-US" dirty="0">
                <a:cs typeface="Times New Roman" charset="0"/>
              </a:rPr>
              <a:t> – text displayed on the button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42290"/>
            <a:ext cx="6400800" cy="315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2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Button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Times New Roman" charset="0"/>
              </a:rPr>
              <a:t>A Click event is usually coded for a Button object</a:t>
            </a:r>
            <a:r>
              <a:rPr lang="en-US" dirty="0" smtClean="0">
                <a:cs typeface="Times New Roman" charset="0"/>
              </a:rPr>
              <a:t>.</a:t>
            </a:r>
          </a:p>
          <a:p>
            <a:endParaRPr lang="en-US" dirty="0">
              <a:cs typeface="Times New Roman" charset="0"/>
            </a:endParaRPr>
          </a:p>
          <a:p>
            <a:endParaRPr lang="en-US" dirty="0" smtClean="0">
              <a:cs typeface="Times New Roman" charset="0"/>
            </a:endParaRPr>
          </a:p>
          <a:p>
            <a:endParaRPr lang="en-US" dirty="0">
              <a:cs typeface="Times New Roman" charset="0"/>
            </a:endParaRPr>
          </a:p>
          <a:p>
            <a:r>
              <a:rPr lang="en-US" dirty="0" smtClean="0">
                <a:cs typeface="Times New Roman" charset="0"/>
              </a:rPr>
              <a:t>The </a:t>
            </a:r>
            <a:r>
              <a:rPr lang="en-US" dirty="0" err="1" smtClean="0">
                <a:cs typeface="Times New Roman" charset="0"/>
              </a:rPr>
              <a:t>object.method</a:t>
            </a:r>
            <a:r>
              <a:rPr lang="en-US" dirty="0" smtClean="0">
                <a:cs typeface="Times New Roman" charset="0"/>
              </a:rPr>
              <a:t> (</a:t>
            </a:r>
            <a:r>
              <a:rPr lang="en-US" dirty="0" err="1" smtClean="0">
                <a:cs typeface="Times New Roman" charset="0"/>
              </a:rPr>
              <a:t>btnCalc.click</a:t>
            </a:r>
            <a:r>
              <a:rPr lang="en-US" dirty="0" smtClean="0">
                <a:cs typeface="Times New Roman" charset="0"/>
              </a:rPr>
              <a:t>) after the “</a:t>
            </a:r>
            <a:r>
              <a:rPr lang="en-US" b="1" u="sng" dirty="0" smtClean="0">
                <a:solidFill>
                  <a:srgbClr val="FF0000"/>
                </a:solidFill>
                <a:cs typeface="Times New Roman" charset="0"/>
              </a:rPr>
              <a:t>Handles</a:t>
            </a:r>
            <a:r>
              <a:rPr lang="en-US" dirty="0" smtClean="0">
                <a:cs typeface="Times New Roman" charset="0"/>
              </a:rPr>
              <a:t>” is the connection to the form. </a:t>
            </a:r>
          </a:p>
          <a:p>
            <a:r>
              <a:rPr lang="en-US" dirty="0" smtClean="0">
                <a:cs typeface="Times New Roman" charset="0"/>
              </a:rPr>
              <a:t> This code will run when </a:t>
            </a:r>
            <a:r>
              <a:rPr lang="en-US" dirty="0" err="1" smtClean="0">
                <a:cs typeface="Times New Roman" charset="0"/>
              </a:rPr>
              <a:t>btnCalc</a:t>
            </a:r>
            <a:r>
              <a:rPr lang="en-US" dirty="0" smtClean="0">
                <a:cs typeface="Times New Roman" charset="0"/>
              </a:rPr>
              <a:t> is clicked during runtime. </a:t>
            </a:r>
          </a:p>
          <a:p>
            <a:r>
              <a:rPr lang="en-US" dirty="0" smtClean="0">
                <a:cs typeface="Times New Roman" charset="0"/>
              </a:rPr>
              <a:t>The same </a:t>
            </a:r>
            <a:r>
              <a:rPr lang="en-US" dirty="0" err="1" smtClean="0">
                <a:cs typeface="Times New Roman" charset="0"/>
              </a:rPr>
              <a:t>object.method</a:t>
            </a:r>
            <a:r>
              <a:rPr lang="en-US" dirty="0" smtClean="0">
                <a:cs typeface="Times New Roman" charset="0"/>
              </a:rPr>
              <a:t>(</a:t>
            </a:r>
            <a:r>
              <a:rPr lang="en-US" dirty="0" err="1" smtClean="0">
                <a:cs typeface="Times New Roman" charset="0"/>
              </a:rPr>
              <a:t>btnCalc.click</a:t>
            </a:r>
            <a:r>
              <a:rPr lang="en-US" dirty="0" smtClean="0">
                <a:cs typeface="Times New Roman" charset="0"/>
              </a:rPr>
              <a:t>) after the “</a:t>
            </a:r>
            <a:r>
              <a:rPr lang="en-US" dirty="0" smtClean="0">
                <a:solidFill>
                  <a:srgbClr val="FF0000"/>
                </a:solidFill>
                <a:cs typeface="Times New Roman" charset="0"/>
              </a:rPr>
              <a:t>Sub</a:t>
            </a:r>
            <a:r>
              <a:rPr lang="en-US" dirty="0" smtClean="0">
                <a:cs typeface="Times New Roman" charset="0"/>
              </a:rPr>
              <a:t>” does NOT matter and can be changed without affecting when this code runs.</a:t>
            </a:r>
          </a:p>
          <a:p>
            <a:endParaRPr lang="en-US" dirty="0" smtClean="0">
              <a:cs typeface="Times New Roman" charset="0"/>
            </a:endParaRPr>
          </a:p>
          <a:p>
            <a:pPr lvl="8"/>
            <a:endParaRPr lang="en-US" dirty="0" smtClean="0"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62150"/>
            <a:ext cx="8686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2286000"/>
            <a:ext cx="1143000" cy="228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2271156"/>
            <a:ext cx="1143000" cy="228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Button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Times New Roman" charset="0"/>
              </a:rPr>
              <a:t>Double click the button    – or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the code editor window.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Select the button from the class name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Select the Click from the method name list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71800"/>
            <a:ext cx="6781800" cy="91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19600"/>
            <a:ext cx="6858000" cy="194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4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indent="-228600">
              <a:tabLst>
                <a:tab pos="457200" algn="l"/>
              </a:tabLst>
            </a:pPr>
            <a:r>
              <a:rPr lang="en-US" sz="2400" dirty="0" smtClean="0">
                <a:cs typeface="Times New Roman" charset="0"/>
              </a:rPr>
              <a:t>Allows </a:t>
            </a:r>
            <a:r>
              <a:rPr lang="en-US" sz="2400" dirty="0">
                <a:cs typeface="Times New Roman" charset="0"/>
              </a:rPr>
              <a:t>user to select options.</a:t>
            </a:r>
          </a:p>
          <a:p>
            <a:pPr lvl="8">
              <a:tabLst>
                <a:tab pos="457200" algn="l"/>
              </a:tabLst>
            </a:pPr>
            <a:endParaRPr lang="en-US" sz="1100" dirty="0">
              <a:cs typeface="Times New Roman" charset="0"/>
            </a:endParaRPr>
          </a:p>
          <a:p>
            <a:pPr indent="-228600" eaLnBrk="0" hangingPunct="0">
              <a:tabLst>
                <a:tab pos="457200" algn="l"/>
              </a:tabLst>
            </a:pPr>
            <a:r>
              <a:rPr lang="en-US" sz="2400" dirty="0">
                <a:cs typeface="Times New Roman" charset="0"/>
              </a:rPr>
              <a:t>Can select more than one option.</a:t>
            </a:r>
          </a:p>
          <a:p>
            <a:pPr lvl="8" eaLnBrk="0" hangingPunct="0">
              <a:tabLst>
                <a:tab pos="457200" algn="l"/>
              </a:tabLst>
            </a:pPr>
            <a:endParaRPr lang="en-US" sz="1100" dirty="0">
              <a:cs typeface="Times New Roman" charset="0"/>
            </a:endParaRPr>
          </a:p>
          <a:p>
            <a:pPr indent="-228600" eaLnBrk="0" hangingPunct="0">
              <a:tabLst>
                <a:tab pos="457200" algn="l"/>
              </a:tabLst>
            </a:pPr>
            <a:r>
              <a:rPr lang="en-US" sz="2400" dirty="0">
                <a:cs typeface="Times New Roman" charset="0"/>
              </a:rPr>
              <a:t>Properties</a:t>
            </a:r>
          </a:p>
          <a:p>
            <a:pPr lvl="1" indent="-228600" eaLnBrk="0" hangingPunct="0">
              <a:tabLst>
                <a:tab pos="457200" algn="l"/>
              </a:tabLst>
            </a:pP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Name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sz="1900" dirty="0">
                <a:cs typeface="Times New Roman" charset="0"/>
              </a:rPr>
              <a:t>– identifies the control – prefix is 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chk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cs typeface="Times New Roman" charset="0"/>
            </a:endParaRPr>
          </a:p>
          <a:p>
            <a:pPr lvl="1" indent="-228600" eaLnBrk="0" hangingPunct="0">
              <a:tabLst>
                <a:tab pos="457200" algn="l"/>
              </a:tabLst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</a:t>
            </a:r>
            <a:r>
              <a:rPr lang="en-US" sz="1900" dirty="0" smtClean="0">
                <a:cs typeface="Times New Roman" charset="0"/>
              </a:rPr>
              <a:t> – text displayed next to the box</a:t>
            </a:r>
          </a:p>
          <a:p>
            <a:pPr lvl="1" indent="-228600" eaLnBrk="0" hangingPunct="0">
              <a:tabLst>
                <a:tab pos="457200" algn="l"/>
              </a:tabLst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Checked</a:t>
            </a:r>
            <a:r>
              <a:rPr lang="en-US" sz="1900" dirty="0" smtClean="0">
                <a:cs typeface="Times New Roman" charset="0"/>
              </a:rPr>
              <a:t> </a:t>
            </a:r>
            <a:r>
              <a:rPr lang="en-US" sz="1900" dirty="0">
                <a:cs typeface="Times New Roman" charset="0"/>
              </a:rPr>
              <a:t>– True or </a:t>
            </a:r>
            <a:r>
              <a:rPr lang="en-US" sz="1900" dirty="0" smtClean="0">
                <a:cs typeface="Times New Roman" charset="0"/>
              </a:rPr>
              <a:t>False (will change  to True when clicked and checkmark shows, changes to False when clicked and checkmark is removed).  Can be set in properties window and also at runtime.</a:t>
            </a:r>
            <a:endParaRPr lang="en-US" sz="1900" dirty="0">
              <a:cs typeface="Times New Roman" charset="0"/>
            </a:endParaRPr>
          </a:p>
          <a:p>
            <a:pPr lvl="8" eaLnBrk="0" hangingPunct="0">
              <a:tabLst>
                <a:tab pos="457200" algn="l"/>
              </a:tabLst>
            </a:pPr>
            <a:endParaRPr lang="en-US" sz="1100" dirty="0">
              <a:cs typeface="Times New Roman" charset="0"/>
            </a:endParaRPr>
          </a:p>
          <a:p>
            <a:pPr indent="-228600" eaLnBrk="0" hangingPunct="0">
              <a:tabLst>
                <a:tab pos="457200" algn="l"/>
              </a:tabLst>
            </a:pPr>
            <a:r>
              <a:rPr lang="en-US" sz="2400" dirty="0">
                <a:cs typeface="Times New Roman" charset="0"/>
              </a:rPr>
              <a:t>Can be placed in a </a:t>
            </a:r>
            <a:r>
              <a:rPr lang="en-US" sz="2400" dirty="0" err="1">
                <a:cs typeface="Times New Roman" charset="0"/>
              </a:rPr>
              <a:t>GroupBox</a:t>
            </a:r>
            <a:r>
              <a:rPr lang="en-US" sz="2400" dirty="0">
                <a:cs typeface="Times New Roman" charset="0"/>
              </a:rPr>
              <a:t> (add </a:t>
            </a:r>
            <a:r>
              <a:rPr lang="en-US" sz="2400" dirty="0" err="1">
                <a:cs typeface="Times New Roman" charset="0"/>
              </a:rPr>
              <a:t>GroupBox</a:t>
            </a:r>
            <a:r>
              <a:rPr lang="en-US" sz="2400" dirty="0">
                <a:cs typeface="Times New Roman" charset="0"/>
              </a:rPr>
              <a:t> </a:t>
            </a:r>
            <a:r>
              <a:rPr lang="en-US" sz="2400" b="1" dirty="0">
                <a:cs typeface="Times New Roman" charset="0"/>
              </a:rPr>
              <a:t>before</a:t>
            </a:r>
            <a:r>
              <a:rPr lang="en-US" sz="2400" dirty="0">
                <a:cs typeface="Times New Roman" charset="0"/>
              </a:rPr>
              <a:t> adding Checkboxes</a:t>
            </a:r>
            <a:r>
              <a:rPr lang="en-US" sz="2400" dirty="0" smtClean="0">
                <a:cs typeface="Times New Roman" charset="0"/>
              </a:rPr>
              <a:t>)</a:t>
            </a:r>
          </a:p>
          <a:p>
            <a:pPr lvl="1" indent="-228600" eaLnBrk="0" hangingPunct="0">
              <a:tabLst>
                <a:tab pos="457200" algn="l"/>
              </a:tabLst>
            </a:pPr>
            <a:r>
              <a:rPr lang="en-US" sz="1900" dirty="0" smtClean="0">
                <a:cs typeface="Times New Roman" charset="0"/>
              </a:rPr>
              <a:t>Placing in a </a:t>
            </a:r>
            <a:r>
              <a:rPr lang="en-US" sz="1900" dirty="0" err="1" smtClean="0">
                <a:cs typeface="Times New Roman" charset="0"/>
              </a:rPr>
              <a:t>GroupBox</a:t>
            </a:r>
            <a:r>
              <a:rPr lang="en-US" sz="1900" dirty="0" smtClean="0">
                <a:cs typeface="Times New Roman" charset="0"/>
              </a:rPr>
              <a:t> ties the </a:t>
            </a:r>
            <a:r>
              <a:rPr lang="en-US" sz="1900" dirty="0" err="1" smtClean="0">
                <a:cs typeface="Times New Roman" charset="0"/>
              </a:rPr>
              <a:t>CheckBoxes</a:t>
            </a:r>
            <a:r>
              <a:rPr lang="en-US" sz="1900" dirty="0" smtClean="0">
                <a:cs typeface="Times New Roman" charset="0"/>
              </a:rPr>
              <a:t> together.</a:t>
            </a:r>
            <a:endParaRPr lang="en-US" sz="1900" dirty="0"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GroupBox</a:t>
            </a:r>
            <a:r>
              <a:rPr lang="en-US" dirty="0" smtClean="0"/>
              <a:t> 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GroupBox</a:t>
            </a:r>
            <a:r>
              <a:rPr lang="en-US" dirty="0" smtClean="0"/>
              <a:t> is in the Containers area of the Toolbox.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(Name) </a:t>
            </a:r>
            <a:r>
              <a:rPr lang="en-US" dirty="0" smtClean="0"/>
              <a:t>should begin with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grp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grpCookies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– text displayed </a:t>
            </a:r>
            <a:r>
              <a:rPr lang="en-US" dirty="0" smtClean="0">
                <a:cs typeface="Times New Roman" charset="0"/>
              </a:rPr>
              <a:t>at the top of the box</a:t>
            </a:r>
            <a:endParaRPr lang="en-US" dirty="0">
              <a:cs typeface="Times New Roman" charset="0"/>
            </a:endParaRPr>
          </a:p>
          <a:p>
            <a:pPr lvl="2"/>
            <a:endParaRPr lang="en-US" b="1" dirty="0">
              <a:solidFill>
                <a:schemeClr val="accent1">
                  <a:lumMod val="50000"/>
                </a:schemeClr>
              </a:solidFill>
              <a:cs typeface="Times New Roman" charset="0"/>
            </a:endParaRPr>
          </a:p>
          <a:p>
            <a:pPr lvl="2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34" y="4038600"/>
            <a:ext cx="499366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4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CheckBox</a:t>
            </a:r>
            <a:r>
              <a:rPr lang="en-US" dirty="0"/>
              <a:t> Control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121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1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Standard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Standard- </a:t>
            </a:r>
            <a:r>
              <a:rPr lang="en-US" dirty="0"/>
              <a:t> </a:t>
            </a:r>
            <a:r>
              <a:rPr lang="en-US" dirty="0" smtClean="0"/>
              <a:t>3.00- Apply Procedures To Construct Windows Form</a:t>
            </a:r>
          </a:p>
          <a:p>
            <a:endParaRPr lang="en-US" dirty="0"/>
          </a:p>
          <a:p>
            <a:r>
              <a:rPr lang="en-US" dirty="0" smtClean="0"/>
              <a:t>3.02 </a:t>
            </a:r>
            <a:r>
              <a:rPr lang="en-US" dirty="0"/>
              <a:t>Apply Properties Associated with the </a:t>
            </a:r>
            <a:r>
              <a:rPr lang="en-US" dirty="0" smtClean="0"/>
              <a:t>Controls (3%)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checkmark shows when the </a:t>
            </a:r>
            <a:r>
              <a:rPr lang="en-US" dirty="0" err="1" smtClean="0"/>
              <a:t>Chili.Checked</a:t>
            </a:r>
            <a:r>
              <a:rPr lang="en-US" dirty="0" smtClean="0"/>
              <a:t> property is set to TRUE.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Onion.Checked</a:t>
            </a:r>
            <a:r>
              <a:rPr lang="en-US" dirty="0" smtClean="0"/>
              <a:t> property by default is set to FALSE so no checkmark shows.</a:t>
            </a:r>
          </a:p>
          <a:p>
            <a:r>
              <a:rPr lang="en-US" dirty="0" smtClean="0"/>
              <a:t>During runtime, clicking on the checkboxes will both change the property and show the checkmark..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t="4883" r="37043" b="47558"/>
          <a:stretch/>
        </p:blipFill>
        <p:spPr bwMode="auto">
          <a:xfrm>
            <a:off x="2667000" y="4183258"/>
            <a:ext cx="3429000" cy="21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2346552">
            <a:off x="5825967" y="4152518"/>
            <a:ext cx="230166" cy="1158379"/>
          </a:xfrm>
          <a:prstGeom prst="downArrow">
            <a:avLst>
              <a:gd name="adj1" fmla="val 50000"/>
              <a:gd name="adj2" fmla="val 117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use a </a:t>
            </a:r>
            <a:r>
              <a:rPr lang="en-US" dirty="0" err="1" smtClean="0"/>
              <a:t>CheckBox</a:t>
            </a:r>
            <a:r>
              <a:rPr lang="en-US" dirty="0" smtClean="0"/>
              <a:t> in several ways.</a:t>
            </a:r>
          </a:p>
          <a:p>
            <a:pPr lvl="1"/>
            <a:r>
              <a:rPr lang="en-US" b="1" dirty="0" smtClean="0"/>
              <a:t>Click</a:t>
            </a:r>
            <a:r>
              <a:rPr lang="en-US" dirty="0" smtClean="0"/>
              <a:t> </a:t>
            </a:r>
            <a:r>
              <a:rPr lang="en-US" b="1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CheckChanged</a:t>
            </a:r>
            <a:r>
              <a:rPr lang="en-US" dirty="0" smtClean="0"/>
              <a:t> </a:t>
            </a:r>
            <a:r>
              <a:rPr lang="en-US" b="1" dirty="0" smtClean="0"/>
              <a:t>Event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Checked Property</a:t>
            </a:r>
          </a:p>
          <a:p>
            <a:pPr lvl="2"/>
            <a:r>
              <a:rPr lang="en-US" dirty="0" smtClean="0"/>
              <a:t>We will use this in the decision unit(4.00) later to determine which checkbox was chosen.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can create a </a:t>
            </a:r>
            <a:r>
              <a:rPr lang="en-US" dirty="0" err="1" smtClean="0"/>
              <a:t>CheckBox</a:t>
            </a:r>
            <a:r>
              <a:rPr lang="en-US" dirty="0" smtClean="0"/>
              <a:t> Click event the same way you created the Button Click.</a:t>
            </a:r>
          </a:p>
          <a:p>
            <a:r>
              <a:rPr lang="en-US" dirty="0" smtClean="0"/>
              <a:t>To create a </a:t>
            </a:r>
            <a:r>
              <a:rPr lang="en-US" dirty="0" err="1" smtClean="0"/>
              <a:t>CheckChanged</a:t>
            </a:r>
            <a:r>
              <a:rPr lang="en-US" dirty="0" smtClean="0"/>
              <a:t> event, you will need to select the method from the code editor window.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6" t="6597" r="22715" b="-6597"/>
          <a:stretch/>
        </p:blipFill>
        <p:spPr bwMode="auto">
          <a:xfrm>
            <a:off x="228600" y="3276600"/>
            <a:ext cx="768397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864824" cy="48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2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 group of radio control buttons is often used in an application to enable the user to choose from a set of options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cs typeface="Times New Roman" pitchFamily="18" charset="0"/>
              </a:rPr>
              <a:t>Only one </a:t>
            </a:r>
            <a:r>
              <a:rPr lang="en-US" sz="2800" dirty="0">
                <a:cs typeface="Times New Roman" pitchFamily="18" charset="0"/>
              </a:rPr>
              <a:t>radio button can be selected at any time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RadioButton</a:t>
            </a:r>
            <a:r>
              <a:rPr lang="en-US" sz="2800" dirty="0">
                <a:cs typeface="Times New Roman" pitchFamily="18" charset="0"/>
              </a:rPr>
              <a:t> control </a:t>
            </a:r>
            <a:r>
              <a:rPr lang="en-US" sz="2800" dirty="0" smtClean="0">
                <a:cs typeface="Times New Roman" pitchFamily="18" charset="0"/>
              </a:rPr>
              <a:t>properties</a:t>
            </a: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(Name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) </a:t>
            </a:r>
            <a:r>
              <a:rPr lang="en-US" dirty="0" smtClean="0">
                <a:cs typeface="Times New Roman" pitchFamily="18" charset="0"/>
              </a:rPr>
              <a:t>Should begin with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rad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radChocChip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 </a:t>
            </a: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text displayed next to the button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Checked </a:t>
            </a:r>
            <a:r>
              <a:rPr lang="en-US" dirty="0" smtClean="0">
                <a:cs typeface="Times New Roman" pitchFamily="18" charset="0"/>
              </a:rPr>
              <a:t>set </a:t>
            </a:r>
            <a:r>
              <a:rPr lang="en-US" dirty="0">
                <a:cs typeface="Times New Roman" pitchFamily="18" charset="0"/>
              </a:rPr>
              <a:t>to either True or False to display the radio button as selected or not selected.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RadioButton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RadioButtons</a:t>
            </a:r>
            <a:r>
              <a:rPr lang="en-US" dirty="0" smtClean="0"/>
              <a:t> also use the </a:t>
            </a:r>
            <a:r>
              <a:rPr lang="en-US" dirty="0" err="1" smtClean="0"/>
              <a:t>GroupBox</a:t>
            </a:r>
            <a:r>
              <a:rPr lang="en-US" dirty="0" smtClean="0"/>
              <a:t> container.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Put your </a:t>
            </a:r>
            <a:r>
              <a:rPr lang="en-US" dirty="0" err="1" smtClean="0"/>
              <a:t>GroupBox</a:t>
            </a:r>
            <a:r>
              <a:rPr lang="en-US" dirty="0" smtClean="0"/>
              <a:t> on the form </a:t>
            </a:r>
            <a:r>
              <a:rPr lang="en-US" u="sng" dirty="0" smtClean="0"/>
              <a:t>first</a:t>
            </a:r>
            <a:r>
              <a:rPr lang="en-US" dirty="0" smtClean="0"/>
              <a:t>, then add the </a:t>
            </a:r>
            <a:r>
              <a:rPr lang="en-US" dirty="0" err="1" smtClean="0"/>
              <a:t>RadioButtons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If you do not, the user will be able to select more than one radio button.</a:t>
            </a:r>
          </a:p>
          <a:p>
            <a:pPr lvl="8"/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Add </a:t>
            </a:r>
            <a:r>
              <a:rPr lang="en-US" sz="1800" dirty="0">
                <a:cs typeface="Times New Roman" pitchFamily="18" charset="0"/>
              </a:rPr>
              <a:t>the </a:t>
            </a:r>
            <a:r>
              <a:rPr lang="en-US" sz="1800" dirty="0" err="1">
                <a:cs typeface="Times New Roman" pitchFamily="18" charset="0"/>
              </a:rPr>
              <a:t>RadioButton</a:t>
            </a:r>
            <a:r>
              <a:rPr lang="en-US" sz="1800" dirty="0">
                <a:cs typeface="Times New Roman" pitchFamily="18" charset="0"/>
              </a:rPr>
              <a:t> objects by clicking the </a:t>
            </a:r>
            <a:r>
              <a:rPr lang="en-US" sz="1800" dirty="0" err="1">
                <a:cs typeface="Times New Roman" pitchFamily="18" charset="0"/>
              </a:rPr>
              <a:t>RadioButton</a:t>
            </a:r>
            <a:r>
              <a:rPr lang="en-US" sz="1800" dirty="0">
                <a:cs typeface="Times New Roman" pitchFamily="18" charset="0"/>
              </a:rPr>
              <a:t> control, then clicking the group box</a:t>
            </a:r>
            <a:r>
              <a:rPr lang="en-US" sz="18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32822" cy="411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3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err="1"/>
              <a:t>RadioButton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use a </a:t>
            </a:r>
            <a:r>
              <a:rPr lang="en-US" dirty="0" err="1" smtClean="0"/>
              <a:t>RadioButton</a:t>
            </a:r>
            <a:r>
              <a:rPr lang="en-US" dirty="0" smtClean="0"/>
              <a:t> in </a:t>
            </a:r>
            <a:r>
              <a:rPr lang="en-US" dirty="0"/>
              <a:t>several ways.</a:t>
            </a:r>
          </a:p>
          <a:p>
            <a:pPr lvl="1"/>
            <a:r>
              <a:rPr lang="en-US" b="1" dirty="0"/>
              <a:t>Click Event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 err="1"/>
              <a:t>CheckChanged</a:t>
            </a:r>
            <a:r>
              <a:rPr lang="en-US" b="1" dirty="0"/>
              <a:t>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Checked Property</a:t>
            </a:r>
          </a:p>
          <a:p>
            <a:pPr lvl="2"/>
            <a:r>
              <a:rPr lang="en-US" dirty="0"/>
              <a:t>We will learn more about this property </a:t>
            </a:r>
            <a:r>
              <a:rPr lang="en-US" dirty="0" smtClean="0"/>
              <a:t>later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can create a </a:t>
            </a:r>
            <a:r>
              <a:rPr lang="en-US" dirty="0" err="1" smtClean="0"/>
              <a:t>RadioButton</a:t>
            </a:r>
            <a:r>
              <a:rPr lang="en-US" dirty="0" smtClean="0"/>
              <a:t> Click event the same way you created the Button Click.</a:t>
            </a:r>
          </a:p>
          <a:p>
            <a:r>
              <a:rPr lang="en-US" dirty="0" smtClean="0"/>
              <a:t>To create a </a:t>
            </a:r>
            <a:r>
              <a:rPr lang="en-US" dirty="0" err="1" smtClean="0"/>
              <a:t>CheckChanged</a:t>
            </a:r>
            <a:r>
              <a:rPr lang="en-US" dirty="0" smtClean="0"/>
              <a:t> event, you will need to select the method from the code editor window.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"/>
          <a:stretch>
            <a:fillRect/>
          </a:stretch>
        </p:blipFill>
        <p:spPr bwMode="auto">
          <a:xfrm>
            <a:off x="914400" y="3200400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05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2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Controls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 new Project called example.</a:t>
            </a:r>
          </a:p>
          <a:p>
            <a:r>
              <a:rPr lang="en-US" dirty="0" smtClean="0"/>
              <a:t>Add the following Controls</a:t>
            </a:r>
          </a:p>
          <a:p>
            <a:pPr lvl="1"/>
            <a:r>
              <a:rPr lang="en-US" dirty="0" smtClean="0"/>
              <a:t>Button – </a:t>
            </a:r>
            <a:r>
              <a:rPr lang="en-US" dirty="0" err="1" smtClean="0"/>
              <a:t>btnHello</a:t>
            </a:r>
            <a:endParaRPr lang="en-US" dirty="0" smtClean="0"/>
          </a:p>
          <a:p>
            <a:pPr lvl="1"/>
            <a:r>
              <a:rPr lang="en-US" dirty="0" smtClean="0"/>
              <a:t>Label – </a:t>
            </a:r>
            <a:r>
              <a:rPr lang="en-US" dirty="0" err="1" smtClean="0"/>
              <a:t>lblMessage</a:t>
            </a:r>
            <a:endParaRPr lang="en-US" dirty="0" smtClean="0"/>
          </a:p>
          <a:p>
            <a:r>
              <a:rPr lang="en-US" dirty="0" smtClean="0"/>
              <a:t>Create a button click event for your </a:t>
            </a:r>
            <a:r>
              <a:rPr lang="en-US" dirty="0" err="1" smtClean="0"/>
              <a:t>btnHello</a:t>
            </a:r>
            <a:endParaRPr lang="en-US" dirty="0" smtClean="0"/>
          </a:p>
          <a:p>
            <a:r>
              <a:rPr lang="en-US" dirty="0" smtClean="0"/>
              <a:t>Add the code to display the message “Hello” in the </a:t>
            </a:r>
            <a:r>
              <a:rPr lang="en-US" dirty="0" err="1" smtClean="0"/>
              <a:t>lblMessage</a:t>
            </a:r>
            <a:r>
              <a:rPr lang="en-US" dirty="0" smtClean="0"/>
              <a:t> label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lblMessage.Text</a:t>
            </a:r>
            <a:r>
              <a:rPr lang="en-US" dirty="0" smtClean="0"/>
              <a:t> = “Hello”</a:t>
            </a:r>
          </a:p>
          <a:p>
            <a:pPr lvl="1"/>
            <a:r>
              <a:rPr lang="en-US" dirty="0" smtClean="0"/>
              <a:t>Note </a:t>
            </a:r>
          </a:p>
          <a:p>
            <a:pPr lvl="2"/>
            <a:r>
              <a:rPr lang="en-US" dirty="0" smtClean="0"/>
              <a:t>Your string </a:t>
            </a:r>
            <a:r>
              <a:rPr lang="en-US" u="sng" dirty="0" smtClean="0"/>
              <a:t>must</a:t>
            </a:r>
            <a:r>
              <a:rPr lang="en-US" dirty="0" smtClean="0"/>
              <a:t> be in the double quotation marks.</a:t>
            </a:r>
          </a:p>
          <a:p>
            <a:pPr lvl="2"/>
            <a:r>
              <a:rPr lang="en-US" dirty="0" smtClean="0"/>
              <a:t>You must write the statement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 </a:t>
            </a:r>
            <a:r>
              <a:rPr lang="en-US" dirty="0" err="1" smtClean="0"/>
              <a:t>GroupBox</a:t>
            </a:r>
            <a:r>
              <a:rPr lang="en-US" dirty="0" smtClean="0"/>
              <a:t> – </a:t>
            </a:r>
            <a:r>
              <a:rPr lang="en-US" dirty="0" err="1" smtClean="0"/>
              <a:t>grpChoices</a:t>
            </a:r>
            <a:endParaRPr lang="en-US" dirty="0" smtClean="0"/>
          </a:p>
          <a:p>
            <a:r>
              <a:rPr lang="en-US" dirty="0" smtClean="0"/>
              <a:t>Add the following </a:t>
            </a:r>
            <a:r>
              <a:rPr lang="en-US" dirty="0" err="1" smtClean="0"/>
              <a:t>RadioBoxes</a:t>
            </a:r>
            <a:endParaRPr lang="en-US" dirty="0" smtClean="0"/>
          </a:p>
          <a:p>
            <a:pPr lvl="1"/>
            <a:r>
              <a:rPr lang="en-US" dirty="0" err="1" smtClean="0"/>
              <a:t>radEnglish</a:t>
            </a:r>
            <a:endParaRPr lang="en-US" dirty="0" smtClean="0"/>
          </a:p>
          <a:p>
            <a:pPr lvl="1"/>
            <a:r>
              <a:rPr lang="en-US" dirty="0" err="1" smtClean="0"/>
              <a:t>radFrench</a:t>
            </a:r>
            <a:endParaRPr lang="en-US" dirty="0" smtClean="0"/>
          </a:p>
          <a:p>
            <a:pPr lvl="1"/>
            <a:r>
              <a:rPr lang="en-US" dirty="0" err="1" smtClean="0"/>
              <a:t>radGerman</a:t>
            </a:r>
            <a:endParaRPr lang="en-US" dirty="0" smtClean="0"/>
          </a:p>
          <a:p>
            <a:r>
              <a:rPr lang="en-US" dirty="0" smtClean="0"/>
              <a:t>Add the following messages in Click events for each.</a:t>
            </a:r>
          </a:p>
          <a:p>
            <a:pPr lvl="1"/>
            <a:r>
              <a:rPr lang="en-US" dirty="0" err="1" smtClean="0"/>
              <a:t>radEnglish_Click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lblMessage.Text</a:t>
            </a:r>
            <a:r>
              <a:rPr lang="en-US" dirty="0"/>
              <a:t> = “Hello”</a:t>
            </a:r>
          </a:p>
          <a:p>
            <a:pPr lvl="1"/>
            <a:r>
              <a:rPr lang="en-US" dirty="0" err="1" smtClean="0"/>
              <a:t>radFrench_Click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lblMessage.Text</a:t>
            </a:r>
            <a:r>
              <a:rPr lang="en-US" dirty="0"/>
              <a:t> = </a:t>
            </a:r>
            <a:r>
              <a:rPr lang="en-US" dirty="0" smtClean="0"/>
              <a:t>“Bonjour”</a:t>
            </a:r>
            <a:endParaRPr lang="en-US" dirty="0"/>
          </a:p>
          <a:p>
            <a:pPr lvl="1"/>
            <a:r>
              <a:rPr lang="en-US" dirty="0" err="1" smtClean="0"/>
              <a:t>radGerman_Click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lblMessage.Text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Guten</a:t>
            </a:r>
            <a:r>
              <a:rPr lang="en-US" dirty="0" smtClean="0"/>
              <a:t> Tag”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your </a:t>
            </a:r>
            <a:r>
              <a:rPr lang="en-US" dirty="0" err="1" smtClean="0"/>
              <a:t>RadioButtons</a:t>
            </a:r>
            <a:r>
              <a:rPr lang="en-US" dirty="0" smtClean="0"/>
              <a:t> to </a:t>
            </a:r>
            <a:r>
              <a:rPr lang="en-US" dirty="0" err="1" smtClean="0"/>
              <a:t>CheckBoxes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the same messages.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add additional controls during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application will have at least one form which is automatically included.</a:t>
            </a:r>
          </a:p>
          <a:p>
            <a:pPr lvl="8"/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form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is a graphical object that contains a title bar, a system menu and minimize, maximize and close buttons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15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project Design window displays the Form object. Click to select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15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selected object </a:t>
            </a:r>
            <a:r>
              <a:rPr lang="en-US" sz="2800" dirty="0">
                <a:cs typeface="Times New Roman" pitchFamily="18" charset="0"/>
              </a:rPr>
              <a:t>displays handles that appear as squares.</a:t>
            </a:r>
            <a:r>
              <a:rPr lang="en-US" sz="2800" dirty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You can drag a side handle to change the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properties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of the Form object define its appearance, behavior, position and other attributes</a:t>
            </a:r>
            <a:r>
              <a:rPr lang="en-US" dirty="0" smtClean="0">
                <a:cs typeface="Times New Roman" charset="0"/>
              </a:rPr>
              <a:t>.</a:t>
            </a:r>
          </a:p>
          <a:p>
            <a:pPr lvl="8"/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To set a property value</a:t>
            </a:r>
          </a:p>
          <a:p>
            <a:pPr lvl="1"/>
            <a:r>
              <a:rPr lang="en-US" dirty="0">
                <a:cs typeface="Times New Roman" charset="0"/>
              </a:rPr>
              <a:t>Type or select a new value in the Properties window.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14937"/>
            <a:ext cx="4105275" cy="30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7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charset="0"/>
              </a:rPr>
              <a:t>Form </a:t>
            </a:r>
            <a:r>
              <a:rPr lang="en-US" sz="2800" dirty="0">
                <a:cs typeface="Times New Roman" charset="0"/>
              </a:rPr>
              <a:t>Control Properties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Name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</a:t>
            </a:r>
            <a:r>
              <a:rPr lang="en-US" sz="2500" dirty="0" smtClean="0">
                <a:cs typeface="Times New Roman" charset="0"/>
              </a:rPr>
              <a:t> </a:t>
            </a:r>
            <a:r>
              <a:rPr lang="en-US" sz="2500" dirty="0">
                <a:cs typeface="Times New Roman" charset="0"/>
              </a:rPr>
              <a:t>is </a:t>
            </a:r>
            <a:r>
              <a:rPr lang="en-US" sz="2500" dirty="0" smtClean="0">
                <a:cs typeface="Times New Roman" charset="0"/>
              </a:rPr>
              <a:t>displayed </a:t>
            </a:r>
            <a:r>
              <a:rPr lang="en-US" sz="2500" dirty="0">
                <a:cs typeface="Times New Roman" charset="0"/>
              </a:rPr>
              <a:t>in the </a:t>
            </a:r>
            <a:r>
              <a:rPr lang="en-US" sz="2500" dirty="0" smtClean="0">
                <a:cs typeface="Times New Roman" charset="0"/>
              </a:rPr>
              <a:t>title bar on top.</a:t>
            </a:r>
            <a:endParaRPr lang="en-US" sz="2500" dirty="0">
              <a:cs typeface="Times New Roman" charset="0"/>
            </a:endParaRP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BackColor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sz="2500" dirty="0" smtClean="0">
                <a:cs typeface="Times New Roman" charset="0"/>
              </a:rPr>
              <a:t> changes the color of the form background</a:t>
            </a:r>
            <a:endParaRPr lang="en-US" sz="2500" dirty="0">
              <a:cs typeface="Times New Roman" charset="0"/>
            </a:endParaRPr>
          </a:p>
          <a:p>
            <a:pPr marL="2463800" lvl="8" indent="-234950">
              <a:spcBef>
                <a:spcPct val="50000"/>
              </a:spcBef>
              <a:buFont typeface="Wingdings" pitchFamily="2" charset="2"/>
              <a:buChar char="§"/>
            </a:pPr>
            <a:endParaRPr lang="en-US" sz="17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Set the properties in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Properties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window </a:t>
            </a:r>
            <a:r>
              <a:rPr lang="en-US" sz="2800" dirty="0" smtClean="0">
                <a:cs typeface="Times New Roman" charset="0"/>
              </a:rPr>
              <a:t>or during runtime.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charset="0"/>
              </a:rPr>
              <a:t>Ex: </a:t>
            </a:r>
            <a:r>
              <a:rPr lang="en-US" sz="2800" dirty="0" err="1" smtClean="0">
                <a:cs typeface="Times New Roman" charset="0"/>
              </a:rPr>
              <a:t>BackColor</a:t>
            </a:r>
            <a:r>
              <a:rPr lang="en-US" sz="2800" dirty="0" smtClean="0">
                <a:cs typeface="Times New Roman" charset="0"/>
              </a:rPr>
              <a:t> = </a:t>
            </a:r>
            <a:r>
              <a:rPr lang="en-US" sz="2800" dirty="0" err="1" smtClean="0">
                <a:cs typeface="Times New Roman" charset="0"/>
              </a:rPr>
              <a:t>Color.Azure</a:t>
            </a:r>
            <a:r>
              <a:rPr lang="en-US" sz="2800" dirty="0" smtClean="0">
                <a:cs typeface="Times New Roman" charset="0"/>
              </a:rPr>
              <a:t> </a:t>
            </a:r>
            <a:endParaRPr lang="en-US" sz="2800" dirty="0"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3577" r="51896" b="58405"/>
          <a:stretch/>
        </p:blipFill>
        <p:spPr bwMode="auto">
          <a:xfrm>
            <a:off x="5546834" y="4495800"/>
            <a:ext cx="3310758" cy="204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5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Label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label allows you to display information or prompt the user.</a:t>
            </a:r>
          </a:p>
          <a:p>
            <a:pPr lvl="8"/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Label Control Properties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500" b="1" dirty="0">
                <a:cs typeface="Times New Roman" charset="0"/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Name</a:t>
            </a:r>
            <a:r>
              <a:rPr lang="en-US" sz="2500" b="1" dirty="0">
                <a:cs typeface="Times New Roman" charset="0"/>
              </a:rPr>
              <a:t>) </a:t>
            </a:r>
            <a:r>
              <a:rPr lang="en-US" sz="2500" dirty="0">
                <a:cs typeface="Times New Roman" charset="0"/>
              </a:rPr>
              <a:t>should begin with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lbl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 </a:t>
            </a:r>
            <a:r>
              <a:rPr lang="en-US" sz="2500" dirty="0">
                <a:cs typeface="Times New Roman" charset="0"/>
              </a:rPr>
              <a:t>(</a:t>
            </a:r>
            <a:r>
              <a:rPr lang="en-US" sz="2500" dirty="0" err="1">
                <a:cs typeface="Times New Roman" charset="0"/>
              </a:rPr>
              <a:t>lblPrompt</a:t>
            </a:r>
            <a:r>
              <a:rPr lang="en-US" sz="2500" dirty="0">
                <a:cs typeface="Times New Roman" charset="0"/>
              </a:rPr>
              <a:t>).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</a:t>
            </a:r>
            <a:r>
              <a:rPr lang="en-US" sz="2500" dirty="0">
                <a:cs typeface="Times New Roman" charset="0"/>
              </a:rPr>
              <a:t> is the text displayed in the label.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Font</a:t>
            </a:r>
            <a:r>
              <a:rPr lang="en-US" sz="2500" dirty="0">
                <a:cs typeface="Times New Roman" charset="0"/>
              </a:rPr>
              <a:t> defines the font name, style, and size of the label text.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Autosize</a:t>
            </a:r>
            <a:r>
              <a:rPr lang="en-US" sz="2500" dirty="0">
                <a:cs typeface="Times New Roman" charset="0"/>
              </a:rPr>
              <a:t> sizes the label to fit its text. Can be set to False so that the label size does not change.</a:t>
            </a:r>
          </a:p>
          <a:p>
            <a:pPr marL="635000" lvl="1" indent="-2349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TextAlign</a:t>
            </a:r>
            <a:r>
              <a:rPr lang="en-US" sz="2500" dirty="0">
                <a:cs typeface="Times New Roman" charset="0"/>
              </a:rPr>
              <a:t> sets the alignment of the text within the label</a:t>
            </a:r>
            <a:r>
              <a:rPr lang="en-US" sz="2500" dirty="0" smtClean="0">
                <a:cs typeface="Times New Roman" charset="0"/>
              </a:rPr>
              <a:t>.</a:t>
            </a:r>
          </a:p>
          <a:p>
            <a:pPr marL="2463800" lvl="8" indent="-234950">
              <a:spcBef>
                <a:spcPct val="50000"/>
              </a:spcBef>
              <a:buFont typeface="Wingdings" pitchFamily="2" charset="2"/>
              <a:buChar char="§"/>
            </a:pPr>
            <a:endParaRPr lang="en-US" sz="17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Set the properties in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Times New Roman" charset="0"/>
              </a:rPr>
              <a:t>Properties window</a:t>
            </a:r>
            <a:r>
              <a:rPr lang="en-US" sz="2800" dirty="0">
                <a:cs typeface="Times New Roman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Label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19728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9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Assignment </a:t>
            </a:r>
            <a:r>
              <a:rPr lang="en-US" sz="3600" dirty="0" smtClean="0">
                <a:cs typeface="Times New Roman" pitchFamily="18" charset="0"/>
              </a:rPr>
              <a:t>Statement uses </a:t>
            </a:r>
            <a:r>
              <a:rPr lang="en-US" sz="4800" b="1" dirty="0" smtClean="0">
                <a:cs typeface="Times New Roman" pitchFamily="18" charset="0"/>
              </a:rPr>
              <a:t>=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Assignment </a:t>
            </a:r>
            <a:r>
              <a:rPr lang="en-US" sz="2800" dirty="0" smtClean="0">
                <a:cs typeface="Times New Roman" pitchFamily="18" charset="0"/>
              </a:rPr>
              <a:t>Statement 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=  </a:t>
            </a:r>
            <a:r>
              <a:rPr lang="en-US" sz="2800" b="1" dirty="0" smtClean="0">
                <a:cs typeface="Times New Roman" pitchFamily="18" charset="0"/>
              </a:rPr>
              <a:t>MOVES</a:t>
            </a:r>
            <a:r>
              <a:rPr lang="en-US" sz="2800" dirty="0" smtClean="0">
                <a:cs typeface="Times New Roman" pitchFamily="18" charset="0"/>
              </a:rPr>
              <a:t> data from </a:t>
            </a:r>
            <a:r>
              <a:rPr lang="en-US" sz="2800" b="1" dirty="0" smtClean="0">
                <a:cs typeface="Times New Roman" pitchFamily="18" charset="0"/>
              </a:rPr>
              <a:t>right</a:t>
            </a:r>
            <a:r>
              <a:rPr lang="en-US" sz="2800" dirty="0" smtClean="0">
                <a:cs typeface="Times New Roman" pitchFamily="18" charset="0"/>
              </a:rPr>
              <a:t> to left!!  It is NOT equality.</a:t>
            </a:r>
          </a:p>
          <a:p>
            <a:endParaRPr lang="en-US" sz="2800" dirty="0">
              <a:cs typeface="Times New Roman" pitchFamily="18" charset="0"/>
            </a:endParaRPr>
          </a:p>
          <a:p>
            <a:endParaRPr lang="en-US" sz="2800" dirty="0">
              <a:cs typeface="Times New Roman" pitchFamily="18" charset="0"/>
            </a:endParaRPr>
          </a:p>
          <a:p>
            <a:endParaRPr lang="en-US" sz="2800" dirty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>
                <a:cs typeface="Times New Roman" pitchFamily="18" charset="0"/>
              </a:rPr>
              <a:t>		</a:t>
            </a:r>
            <a:r>
              <a:rPr lang="en-US" sz="2800" dirty="0" err="1">
                <a:cs typeface="Times New Roman" pitchFamily="18" charset="0"/>
              </a:rPr>
              <a:t>lblMessage.Text</a:t>
            </a:r>
            <a:r>
              <a:rPr lang="en-US" sz="2800" dirty="0">
                <a:cs typeface="Times New Roman" pitchFamily="18" charset="0"/>
              </a:rPr>
              <a:t> = “Smile”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fontAlgn="auto">
              <a:spcAft>
                <a:spcPts val="0"/>
              </a:spcAft>
              <a:defRPr/>
            </a:pPr>
            <a:endParaRPr 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 smtClean="0"/>
              <a:t>This statement moves the “Smile” data into the </a:t>
            </a:r>
            <a:r>
              <a:rPr lang="en-US" sz="2800" b="1" dirty="0" smtClean="0"/>
              <a:t>text </a:t>
            </a:r>
            <a:r>
              <a:rPr lang="en-US" sz="2800" dirty="0" smtClean="0"/>
              <a:t>property of </a:t>
            </a:r>
            <a:r>
              <a:rPr lang="en-US" sz="2800" dirty="0" err="1" smtClean="0"/>
              <a:t>lblMessage</a:t>
            </a:r>
            <a:r>
              <a:rPr lang="en-US" sz="2800" dirty="0" smtClean="0"/>
              <a:t> and thus shows on the form. </a:t>
            </a:r>
            <a:endParaRPr lang="en-US" sz="2800" dirty="0"/>
          </a:p>
        </p:txBody>
      </p:sp>
      <p:sp>
        <p:nvSpPr>
          <p:cNvPr id="4" name="Curved Up Arrow 3"/>
          <p:cNvSpPr/>
          <p:nvPr/>
        </p:nvSpPr>
        <p:spPr>
          <a:xfrm rot="10800000">
            <a:off x="4648200" y="3204339"/>
            <a:ext cx="1524000" cy="7239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5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Assignment </a:t>
            </a:r>
            <a:r>
              <a:rPr lang="en-US" dirty="0" smtClean="0">
                <a:latin typeface="Arial" charset="0"/>
                <a:cs typeface="Arial" charset="0"/>
              </a:rPr>
              <a:t>Statements Uses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Used in a </a:t>
            </a:r>
            <a:r>
              <a:rPr lang="en-US" b="1" dirty="0" smtClean="0">
                <a:cs typeface="Times New Roman" pitchFamily="18" charset="0"/>
              </a:rPr>
              <a:t>procedure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(Button click) to </a:t>
            </a:r>
            <a:r>
              <a:rPr lang="en-US" dirty="0" smtClean="0">
                <a:cs typeface="Times New Roman" pitchFamily="18" charset="0"/>
              </a:rPr>
              <a:t>change a </a:t>
            </a:r>
            <a:r>
              <a:rPr lang="en-US" b="1" dirty="0" smtClean="0">
                <a:cs typeface="Times New Roman" pitchFamily="18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at run </a:t>
            </a:r>
            <a:r>
              <a:rPr lang="en-US" dirty="0" smtClean="0">
                <a:cs typeface="Times New Roman" pitchFamily="18" charset="0"/>
              </a:rPr>
              <a:t>time (Move it to the left).</a:t>
            </a: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Can set </a:t>
            </a:r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b="1" dirty="0" smtClean="0">
                <a:cs typeface="Times New Roman" pitchFamily="18" charset="0"/>
              </a:rPr>
              <a:t>object </a:t>
            </a:r>
            <a:r>
              <a:rPr lang="en-US" b="1" dirty="0" smtClean="0">
                <a:cs typeface="Times New Roman" pitchFamily="18" charset="0"/>
              </a:rPr>
              <a:t>property</a:t>
            </a:r>
            <a:r>
              <a:rPr lang="en-US" dirty="0" smtClean="0">
                <a:cs typeface="Times New Roman" pitchFamily="18" charset="0"/>
              </a:rPr>
              <a:t> (Text) </a:t>
            </a:r>
            <a:r>
              <a:rPr lang="en-US" dirty="0" smtClean="0">
                <a:cs typeface="Times New Roman" pitchFamily="18" charset="0"/>
              </a:rPr>
              <a:t>at run time.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cs typeface="Times New Roman" pitchFamily="18" charset="0"/>
              </a:rPr>
              <a:t>Form of statement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Object.Property</a:t>
            </a:r>
            <a:r>
              <a:rPr lang="en-US" dirty="0" smtClean="0">
                <a:cs typeface="Times New Roman" pitchFamily="18" charset="0"/>
              </a:rPr>
              <a:t> = Value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cs typeface="Times New Roman" pitchFamily="18" charset="0"/>
              </a:rPr>
              <a:t>Object </a:t>
            </a:r>
            <a:r>
              <a:rPr lang="en-US" dirty="0" smtClean="0">
                <a:cs typeface="Times New Roman" pitchFamily="18" charset="0"/>
              </a:rPr>
              <a:t>is the control object’s </a:t>
            </a:r>
            <a:r>
              <a:rPr lang="en-US" dirty="0" smtClean="0">
                <a:cs typeface="Times New Roman" pitchFamily="18" charset="0"/>
              </a:rPr>
              <a:t>name (</a:t>
            </a:r>
            <a:r>
              <a:rPr lang="en-US" dirty="0" err="1" smtClean="0">
                <a:cs typeface="Times New Roman" pitchFamily="18" charset="0"/>
              </a:rPr>
              <a:t>lblMessage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cs typeface="Times New Roman" pitchFamily="18" charset="0"/>
              </a:rPr>
              <a:t>Property is the name of the property for the </a:t>
            </a:r>
            <a:r>
              <a:rPr lang="en-US" dirty="0" smtClean="0">
                <a:cs typeface="Times New Roman" pitchFamily="18" charset="0"/>
              </a:rPr>
              <a:t>object (Text)</a:t>
            </a:r>
            <a:endParaRPr lang="en-US" dirty="0" smtClean="0">
              <a:cs typeface="Times New Roman" pitchFamily="18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cs typeface="Times New Roman" pitchFamily="18" charset="0"/>
              </a:rPr>
              <a:t>Value is valid property </a:t>
            </a:r>
            <a:r>
              <a:rPr lang="en-US" dirty="0" smtClean="0">
                <a:cs typeface="Times New Roman" pitchFamily="18" charset="0"/>
              </a:rPr>
              <a:t>setting (“Smile”)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cs typeface="Times New Roman" pitchFamily="18" charset="0"/>
            </a:endParaRPr>
          </a:p>
          <a:p>
            <a:pPr marL="274320" lvl="1" indent="0" fontAlgn="auto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cs typeface="Times New Roman" pitchFamily="18" charset="0"/>
              </a:rPr>
              <a:t>lblMessage.Text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 = “Smile”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921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13a1cea625e35eb595b22bd03d01ed654e5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929</TotalTime>
  <Words>1159</Words>
  <Application>Microsoft Office PowerPoint</Application>
  <PresentationFormat>On-screen Show (4:3)</PresentationFormat>
  <Paragraphs>194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3.02 Apply Properties Associated with the Controls</vt:lpstr>
      <vt:lpstr>Essential Standard and Objectives</vt:lpstr>
      <vt:lpstr>Form Control</vt:lpstr>
      <vt:lpstr>Form Control</vt:lpstr>
      <vt:lpstr>The Form Control</vt:lpstr>
      <vt:lpstr>The Label Control</vt:lpstr>
      <vt:lpstr>The Label Control</vt:lpstr>
      <vt:lpstr>Assignment Statement uses =</vt:lpstr>
      <vt:lpstr>Assignment Statements Uses</vt:lpstr>
      <vt:lpstr>Using the Label Control VB</vt:lpstr>
      <vt:lpstr>Combining multiple strings </vt:lpstr>
      <vt:lpstr>Adding  to the existing data in a label</vt:lpstr>
      <vt:lpstr>Moving to the next line - VbCrlf</vt:lpstr>
      <vt:lpstr>The Button Control</vt:lpstr>
      <vt:lpstr>Using the Button Control</vt:lpstr>
      <vt:lpstr>To Create a Button Click</vt:lpstr>
      <vt:lpstr>The CheckBox Control</vt:lpstr>
      <vt:lpstr>The GroupBox  Control</vt:lpstr>
      <vt:lpstr>The CheckBox Control</vt:lpstr>
      <vt:lpstr>Checked Property</vt:lpstr>
      <vt:lpstr>Using the CheckBox Control</vt:lpstr>
      <vt:lpstr>The RadioButton Control</vt:lpstr>
      <vt:lpstr>The RadioButton Control</vt:lpstr>
      <vt:lpstr>The RadioButton Control</vt:lpstr>
      <vt:lpstr>Using The RadioButton Control</vt:lpstr>
      <vt:lpstr>Using Controls Examples</vt:lpstr>
      <vt:lpstr>Using Controls Examples</vt:lpstr>
      <vt:lpstr>Using Controls Examples</vt:lpstr>
      <vt:lpstr>Additional Controls</vt:lpstr>
    </vt:vector>
  </TitlesOfParts>
  <Company>Academy at Central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3.04 Apply Breakpoint, Watch Window and Try &amp; Catch</dc:title>
  <dc:creator>Justin Crompton</dc:creator>
  <cp:lastModifiedBy>csmith2</cp:lastModifiedBy>
  <cp:revision>118</cp:revision>
  <dcterms:created xsi:type="dcterms:W3CDTF">2011-07-12T16:04:35Z</dcterms:created>
  <dcterms:modified xsi:type="dcterms:W3CDTF">2013-02-25T15:37:02Z</dcterms:modified>
</cp:coreProperties>
</file>