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sldIdLst>
    <p:sldId id="256" r:id="rId2"/>
    <p:sldId id="257" r:id="rId3"/>
    <p:sldId id="294" r:id="rId4"/>
    <p:sldId id="259" r:id="rId5"/>
    <p:sldId id="260" r:id="rId6"/>
    <p:sldId id="307" r:id="rId7"/>
    <p:sldId id="261" r:id="rId8"/>
    <p:sldId id="306" r:id="rId9"/>
    <p:sldId id="277" r:id="rId10"/>
    <p:sldId id="308" r:id="rId11"/>
    <p:sldId id="262" r:id="rId12"/>
    <p:sldId id="305" r:id="rId13"/>
    <p:sldId id="263" r:id="rId14"/>
    <p:sldId id="264" r:id="rId15"/>
    <p:sldId id="309" r:id="rId16"/>
    <p:sldId id="299" r:id="rId17"/>
    <p:sldId id="300" r:id="rId18"/>
    <p:sldId id="265" r:id="rId19"/>
    <p:sldId id="266" r:id="rId20"/>
    <p:sldId id="272" r:id="rId21"/>
    <p:sldId id="273" r:id="rId22"/>
    <p:sldId id="278" r:id="rId23"/>
    <p:sldId id="280" r:id="rId24"/>
    <p:sldId id="288" r:id="rId25"/>
    <p:sldId id="282" r:id="rId26"/>
    <p:sldId id="283" r:id="rId27"/>
    <p:sldId id="284" r:id="rId28"/>
    <p:sldId id="285" r:id="rId29"/>
    <p:sldId id="286" r:id="rId30"/>
    <p:sldId id="302" r:id="rId31"/>
    <p:sldId id="303" r:id="rId32"/>
    <p:sldId id="310" r:id="rId33"/>
    <p:sldId id="289" r:id="rId34"/>
    <p:sldId id="287" r:id="rId35"/>
    <p:sldId id="281" r:id="rId36"/>
    <p:sldId id="267" r:id="rId37"/>
    <p:sldId id="268" r:id="rId38"/>
    <p:sldId id="271" r:id="rId39"/>
    <p:sldId id="274" r:id="rId40"/>
    <p:sldId id="301" r:id="rId41"/>
    <p:sldId id="290" r:id="rId42"/>
    <p:sldId id="293" r:id="rId43"/>
    <p:sldId id="295" r:id="rId44"/>
    <p:sldId id="296" r:id="rId45"/>
    <p:sldId id="297" r:id="rId46"/>
    <p:sldId id="304" r:id="rId47"/>
    <p:sldId id="298" r:id="rId48"/>
  </p:sldIdLst>
  <p:sldSz cx="9144000" cy="6858000" type="screen4x3"/>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4696" autoAdjust="0"/>
  </p:normalViewPr>
  <p:slideViewPr>
    <p:cSldViewPr>
      <p:cViewPr varScale="1">
        <p:scale>
          <a:sx n="64" d="100"/>
          <a:sy n="64" d="100"/>
        </p:scale>
        <p:origin x="-37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16211-B0DC-48C1-8E8F-78C38C2B4626}" type="datetimeFigureOut">
              <a:rPr lang="en-US" smtClean="0"/>
              <a:pPr/>
              <a:t>2/22/2013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E7256-E6F1-4D24-A0B7-D62F33C101E0}" type="slidenum">
              <a:rPr lang="en-US" smtClean="0"/>
              <a:pPr/>
              <a:t>‹#›</a:t>
            </a:fld>
            <a:endParaRPr lang="en-US"/>
          </a:p>
        </p:txBody>
      </p:sp>
    </p:spTree>
    <p:extLst>
      <p:ext uri="{BB962C8B-B14F-4D97-AF65-F5344CB8AC3E}">
        <p14:creationId xmlns:p14="http://schemas.microsoft.com/office/powerpoint/2010/main" val="2432697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Naming conventions</a:t>
            </a:r>
            <a:r>
              <a:rPr lang="en-US" baseline="0" dirty="0" smtClean="0"/>
              <a:t> for variables are covered in this PowerPoint- objects are covered in Indicator 5.02.</a:t>
            </a:r>
            <a:endParaRPr lang="en-US" dirty="0"/>
          </a:p>
        </p:txBody>
      </p:sp>
      <p:sp>
        <p:nvSpPr>
          <p:cNvPr id="4" name="Slide Number Placeholder 3"/>
          <p:cNvSpPr>
            <a:spLocks noGrp="1"/>
          </p:cNvSpPr>
          <p:nvPr>
            <p:ph type="sldNum" sz="quarter" idx="10"/>
          </p:nvPr>
        </p:nvSpPr>
        <p:spPr/>
        <p:txBody>
          <a:bodyPr/>
          <a:lstStyle/>
          <a:p>
            <a:fld id="{84BE7256-E6F1-4D24-A0B7-D62F33C101E0}" type="slidenum">
              <a:rPr lang="en-US" smtClean="0"/>
              <a:pPr/>
              <a:t>5</a:t>
            </a:fld>
            <a:endParaRPr lang="en-US"/>
          </a:p>
        </p:txBody>
      </p:sp>
    </p:spTree>
    <p:extLst>
      <p:ext uri="{BB962C8B-B14F-4D97-AF65-F5344CB8AC3E}">
        <p14:creationId xmlns:p14="http://schemas.microsoft.com/office/powerpoint/2010/main" val="2889530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Global</a:t>
            </a:r>
            <a:r>
              <a:rPr lang="en-US" baseline="0" dirty="0" smtClean="0"/>
              <a:t> variables do not exist in C#. C# teachers ignore this slide.</a:t>
            </a:r>
            <a:endParaRPr lang="en-US" dirty="0"/>
          </a:p>
        </p:txBody>
      </p:sp>
      <p:sp>
        <p:nvSpPr>
          <p:cNvPr id="4" name="Slide Number Placeholder 3"/>
          <p:cNvSpPr>
            <a:spLocks noGrp="1"/>
          </p:cNvSpPr>
          <p:nvPr>
            <p:ph type="sldNum" sz="quarter" idx="10"/>
          </p:nvPr>
        </p:nvSpPr>
        <p:spPr/>
        <p:txBody>
          <a:bodyPr/>
          <a:lstStyle/>
          <a:p>
            <a:fld id="{84BE7256-E6F1-4D24-A0B7-D62F33C101E0}" type="slidenum">
              <a:rPr lang="en-US" smtClean="0"/>
              <a:pPr/>
              <a:t>21</a:t>
            </a:fld>
            <a:endParaRPr lang="en-US"/>
          </a:p>
        </p:txBody>
      </p:sp>
    </p:spTree>
    <p:extLst>
      <p:ext uri="{BB962C8B-B14F-4D97-AF65-F5344CB8AC3E}">
        <p14:creationId xmlns:p14="http://schemas.microsoft.com/office/powerpoint/2010/main" val="1682125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format:</a:t>
            </a:r>
            <a:r>
              <a:rPr lang="en-US" baseline="0" dirty="0" smtClean="0"/>
              <a:t> Variable/Label/Text Box = </a:t>
            </a:r>
            <a:r>
              <a:rPr lang="en-US" baseline="0" dirty="0" err="1" smtClean="0"/>
              <a:t>variable.ToString</a:t>
            </a:r>
            <a:r>
              <a:rPr lang="en-US" baseline="0" dirty="0" smtClean="0"/>
              <a:t>(“format”) The unpacked content has sample programs that contain output that should be formatted.</a:t>
            </a:r>
            <a:endParaRPr lang="en-US" dirty="0"/>
          </a:p>
        </p:txBody>
      </p:sp>
      <p:sp>
        <p:nvSpPr>
          <p:cNvPr id="4" name="Slide Number Placeholder 3"/>
          <p:cNvSpPr>
            <a:spLocks noGrp="1"/>
          </p:cNvSpPr>
          <p:nvPr>
            <p:ph type="sldNum" sz="quarter" idx="10"/>
          </p:nvPr>
        </p:nvSpPr>
        <p:spPr/>
        <p:txBody>
          <a:bodyPr/>
          <a:lstStyle/>
          <a:p>
            <a:fld id="{84BE7256-E6F1-4D24-A0B7-D62F33C101E0}" type="slidenum">
              <a:rPr lang="en-US" smtClean="0"/>
              <a:pPr/>
              <a:t>23</a:t>
            </a:fld>
            <a:endParaRPr lang="en-US"/>
          </a:p>
        </p:txBody>
      </p:sp>
    </p:spTree>
    <p:extLst>
      <p:ext uri="{BB962C8B-B14F-4D97-AF65-F5344CB8AC3E}">
        <p14:creationId xmlns:p14="http://schemas.microsoft.com/office/powerpoint/2010/main" val="1384592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application will stop running and revert</a:t>
            </a:r>
            <a:r>
              <a:rPr lang="en-US" baseline="0" dirty="0" smtClean="0"/>
              <a:t> to the code view with the above error.</a:t>
            </a:r>
            <a:endParaRPr lang="en-US" dirty="0"/>
          </a:p>
        </p:txBody>
      </p:sp>
      <p:sp>
        <p:nvSpPr>
          <p:cNvPr id="4" name="Slide Number Placeholder 3"/>
          <p:cNvSpPr>
            <a:spLocks noGrp="1"/>
          </p:cNvSpPr>
          <p:nvPr>
            <p:ph type="sldNum" sz="quarter" idx="10"/>
          </p:nvPr>
        </p:nvSpPr>
        <p:spPr/>
        <p:txBody>
          <a:bodyPr/>
          <a:lstStyle/>
          <a:p>
            <a:fld id="{84BE7256-E6F1-4D24-A0B7-D62F33C101E0}" type="slidenum">
              <a:rPr lang="en-US" smtClean="0"/>
              <a:pPr/>
              <a:t>32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BE7256-E6F1-4D24-A0B7-D62F33C101E0}" type="slidenum">
              <a:rPr lang="en-US" smtClean="0"/>
              <a:pPr/>
              <a:t>35</a:t>
            </a:fld>
            <a:endParaRPr lang="en-US"/>
          </a:p>
        </p:txBody>
      </p:sp>
    </p:spTree>
    <p:extLst>
      <p:ext uri="{BB962C8B-B14F-4D97-AF65-F5344CB8AC3E}">
        <p14:creationId xmlns:p14="http://schemas.microsoft.com/office/powerpoint/2010/main" val="1750467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2 slides contain the code to write the program. One slide contains the VB code the other the C# code.</a:t>
            </a:r>
            <a:endParaRPr lang="en-US" dirty="0"/>
          </a:p>
        </p:txBody>
      </p:sp>
      <p:sp>
        <p:nvSpPr>
          <p:cNvPr id="4" name="Slide Number Placeholder 3"/>
          <p:cNvSpPr>
            <a:spLocks noGrp="1"/>
          </p:cNvSpPr>
          <p:nvPr>
            <p:ph type="sldNum" sz="quarter" idx="10"/>
          </p:nvPr>
        </p:nvSpPr>
        <p:spPr/>
        <p:txBody>
          <a:bodyPr/>
          <a:lstStyle/>
          <a:p>
            <a:fld id="{84BE7256-E6F1-4D24-A0B7-D62F33C101E0}" type="slidenum">
              <a:rPr lang="en-US" smtClean="0"/>
              <a:pPr/>
              <a:t>36</a:t>
            </a:fld>
            <a:endParaRPr lang="en-US"/>
          </a:p>
        </p:txBody>
      </p:sp>
    </p:spTree>
    <p:extLst>
      <p:ext uri="{BB962C8B-B14F-4D97-AF65-F5344CB8AC3E}">
        <p14:creationId xmlns:p14="http://schemas.microsoft.com/office/powerpoint/2010/main" val="116422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BE7256-E6F1-4D24-A0B7-D62F33C101E0}" type="slidenum">
              <a:rPr lang="en-US" smtClean="0"/>
              <a:pPr/>
              <a:t>37</a:t>
            </a:fld>
            <a:endParaRPr lang="en-US"/>
          </a:p>
        </p:txBody>
      </p:sp>
    </p:spTree>
    <p:extLst>
      <p:ext uri="{BB962C8B-B14F-4D97-AF65-F5344CB8AC3E}">
        <p14:creationId xmlns:p14="http://schemas.microsoft.com/office/powerpoint/2010/main" val="1651220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two slides that follow one is for VB and one is for C#.</a:t>
            </a:r>
            <a:endParaRPr lang="en-US" dirty="0"/>
          </a:p>
        </p:txBody>
      </p:sp>
      <p:sp>
        <p:nvSpPr>
          <p:cNvPr id="4" name="Slide Number Placeholder 3"/>
          <p:cNvSpPr>
            <a:spLocks noGrp="1"/>
          </p:cNvSpPr>
          <p:nvPr>
            <p:ph type="sldNum" sz="quarter" idx="10"/>
          </p:nvPr>
        </p:nvSpPr>
        <p:spPr/>
        <p:txBody>
          <a:bodyPr/>
          <a:lstStyle/>
          <a:p>
            <a:fld id="{84BE7256-E6F1-4D24-A0B7-D62F33C101E0}" type="slidenum">
              <a:rPr lang="en-US" smtClean="0"/>
              <a:pPr/>
              <a:t>38</a:t>
            </a:fld>
            <a:endParaRPr lang="en-US"/>
          </a:p>
        </p:txBody>
      </p:sp>
    </p:spTree>
    <p:extLst>
      <p:ext uri="{BB962C8B-B14F-4D97-AF65-F5344CB8AC3E}">
        <p14:creationId xmlns:p14="http://schemas.microsoft.com/office/powerpoint/2010/main" val="835052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constant</a:t>
            </a:r>
            <a:r>
              <a:rPr lang="en-US" baseline="0" dirty="0" smtClean="0"/>
              <a:t> variable must be given a value when it is declared or the program will produce an error. Once set this value cannot be changed elsewhere in the program.</a:t>
            </a:r>
            <a:endParaRPr lang="en-US" dirty="0"/>
          </a:p>
        </p:txBody>
      </p:sp>
      <p:sp>
        <p:nvSpPr>
          <p:cNvPr id="4" name="Slide Number Placeholder 3"/>
          <p:cNvSpPr>
            <a:spLocks noGrp="1"/>
          </p:cNvSpPr>
          <p:nvPr>
            <p:ph type="sldNum" sz="quarter" idx="10"/>
          </p:nvPr>
        </p:nvSpPr>
        <p:spPr/>
        <p:txBody>
          <a:bodyPr/>
          <a:lstStyle/>
          <a:p>
            <a:fld id="{84BE7256-E6F1-4D24-A0B7-D62F33C101E0}" type="slidenum">
              <a:rPr lang="en-US" smtClean="0"/>
              <a:pPr/>
              <a:t>39</a:t>
            </a:fld>
            <a:endParaRPr lang="en-US"/>
          </a:p>
        </p:txBody>
      </p:sp>
    </p:spTree>
    <p:extLst>
      <p:ext uri="{BB962C8B-B14F-4D97-AF65-F5344CB8AC3E}">
        <p14:creationId xmlns:p14="http://schemas.microsoft.com/office/powerpoint/2010/main" val="1602719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Dim (or another</a:t>
            </a:r>
            <a:r>
              <a:rPr lang="en-US" baseline="0" dirty="0" smtClean="0"/>
              <a:t> keyword- described later) is required in VB to declare a variable, in C# the data type goes first and tells C# that a variable is being declared. Notice that Integer is spelled out in VB but not in C#. Using “Integer” in C# will produce a syntax error.</a:t>
            </a:r>
            <a:endParaRPr lang="en-US" dirty="0"/>
          </a:p>
        </p:txBody>
      </p:sp>
      <p:sp>
        <p:nvSpPr>
          <p:cNvPr id="4" name="Slide Number Placeholder 3"/>
          <p:cNvSpPr>
            <a:spLocks noGrp="1"/>
          </p:cNvSpPr>
          <p:nvPr>
            <p:ph type="sldNum" sz="quarter" idx="10"/>
          </p:nvPr>
        </p:nvSpPr>
        <p:spPr/>
        <p:txBody>
          <a:bodyPr/>
          <a:lstStyle/>
          <a:p>
            <a:fld id="{84BE7256-E6F1-4D24-A0B7-D62F33C101E0}" type="slidenum">
              <a:rPr lang="en-US" smtClean="0"/>
              <a:pPr/>
              <a:t>6</a:t>
            </a:fld>
            <a:endParaRPr lang="en-US"/>
          </a:p>
        </p:txBody>
      </p:sp>
    </p:spTree>
    <p:extLst>
      <p:ext uri="{BB962C8B-B14F-4D97-AF65-F5344CB8AC3E}">
        <p14:creationId xmlns:p14="http://schemas.microsoft.com/office/powerpoint/2010/main" val="17451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prefixes</a:t>
            </a:r>
            <a:r>
              <a:rPr lang="en-US" baseline="0" dirty="0" smtClean="0"/>
              <a:t> in () are for </a:t>
            </a:r>
            <a:r>
              <a:rPr lang="en-US" b="1" dirty="0" smtClean="0"/>
              <a:t>Hungarian notation.</a:t>
            </a:r>
          </a:p>
        </p:txBody>
      </p:sp>
      <p:sp>
        <p:nvSpPr>
          <p:cNvPr id="4" name="Slide Number Placeholder 3"/>
          <p:cNvSpPr>
            <a:spLocks noGrp="1"/>
          </p:cNvSpPr>
          <p:nvPr>
            <p:ph type="sldNum" sz="quarter" idx="10"/>
          </p:nvPr>
        </p:nvSpPr>
        <p:spPr/>
        <p:txBody>
          <a:bodyPr/>
          <a:lstStyle/>
          <a:p>
            <a:fld id="{84BE7256-E6F1-4D24-A0B7-D62F33C101E0}" type="slidenum">
              <a:rPr lang="en-US" smtClean="0"/>
              <a:pPr/>
              <a:t>9</a:t>
            </a:fld>
            <a:endParaRPr lang="en-US"/>
          </a:p>
        </p:txBody>
      </p:sp>
    </p:spTree>
    <p:extLst>
      <p:ext uri="{BB962C8B-B14F-4D97-AF65-F5344CB8AC3E}">
        <p14:creationId xmlns:p14="http://schemas.microsoft.com/office/powerpoint/2010/main" val="2696841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Create the variable names with a prefix that shows which data type is used.  Use a full English word with a Capital. Ex </a:t>
            </a:r>
            <a:r>
              <a:rPr lang="en-US" dirty="0" err="1" smtClean="0"/>
              <a:t>intCounter</a:t>
            </a:r>
            <a:r>
              <a:rPr lang="en-US" dirty="0" smtClean="0"/>
              <a:t> </a:t>
            </a:r>
          </a:p>
          <a:p>
            <a:pPr marL="171450" indent="-171450">
              <a:buFont typeface="Arial" pitchFamily="34" charset="0"/>
              <a:buChar char="•"/>
            </a:pPr>
            <a:r>
              <a:rPr lang="en-US" dirty="0" smtClean="0"/>
              <a:t>Use Decimal for all currency</a:t>
            </a:r>
          </a:p>
          <a:p>
            <a:pPr marL="171450" indent="-171450">
              <a:buFont typeface="Arial" pitchFamily="34" charset="0"/>
              <a:buChar char="•"/>
            </a:pPr>
            <a:r>
              <a:rPr lang="en-US" dirty="0" smtClean="0"/>
              <a:t>Float not used in this course, used for small numbers – will be used in Programming II </a:t>
            </a:r>
            <a:endParaRPr lang="en-US" dirty="0"/>
          </a:p>
        </p:txBody>
      </p:sp>
      <p:sp>
        <p:nvSpPr>
          <p:cNvPr id="4" name="Slide Number Placeholder 3"/>
          <p:cNvSpPr>
            <a:spLocks noGrp="1"/>
          </p:cNvSpPr>
          <p:nvPr>
            <p:ph type="sldNum" sz="quarter" idx="10"/>
          </p:nvPr>
        </p:nvSpPr>
        <p:spPr/>
        <p:txBody>
          <a:bodyPr/>
          <a:lstStyle/>
          <a:p>
            <a:fld id="{84BE7256-E6F1-4D24-A0B7-D62F33C101E0}" type="slidenum">
              <a:rPr lang="en-US" smtClean="0"/>
              <a:pPr/>
              <a:t>10</a:t>
            </a:fld>
            <a:endParaRPr lang="en-US"/>
          </a:p>
        </p:txBody>
      </p:sp>
    </p:spTree>
    <p:extLst>
      <p:ext uri="{BB962C8B-B14F-4D97-AF65-F5344CB8AC3E}">
        <p14:creationId xmlns:p14="http://schemas.microsoft.com/office/powerpoint/2010/main" val="1235355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 and Char hold text</a:t>
            </a:r>
            <a:r>
              <a:rPr lang="en-US" baseline="0" dirty="0" smtClean="0"/>
              <a:t> and numbers. All the other data types listed are for numbers except Boolean which is a binary variable- TRUE or FALSE are the two possible values.</a:t>
            </a:r>
            <a:endParaRPr lang="en-US" dirty="0"/>
          </a:p>
        </p:txBody>
      </p:sp>
      <p:sp>
        <p:nvSpPr>
          <p:cNvPr id="4" name="Slide Number Placeholder 3"/>
          <p:cNvSpPr>
            <a:spLocks noGrp="1"/>
          </p:cNvSpPr>
          <p:nvPr>
            <p:ph type="sldNum" sz="quarter" idx="10"/>
          </p:nvPr>
        </p:nvSpPr>
        <p:spPr/>
        <p:txBody>
          <a:bodyPr/>
          <a:lstStyle/>
          <a:p>
            <a:fld id="{84BE7256-E6F1-4D24-A0B7-D62F33C101E0}" type="slidenum">
              <a:rPr lang="en-US" smtClean="0"/>
              <a:pPr/>
              <a:t>11</a:t>
            </a:fld>
            <a:endParaRPr lang="en-US"/>
          </a:p>
        </p:txBody>
      </p:sp>
    </p:spTree>
    <p:extLst>
      <p:ext uri="{BB962C8B-B14F-4D97-AF65-F5344CB8AC3E}">
        <p14:creationId xmlns:p14="http://schemas.microsoft.com/office/powerpoint/2010/main" val="269684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called</a:t>
            </a:r>
            <a:r>
              <a:rPr lang="en-US" baseline="0" dirty="0" smtClean="0"/>
              <a:t> </a:t>
            </a:r>
            <a:r>
              <a:rPr lang="en-US" b="1" dirty="0" smtClean="0"/>
              <a:t>Hungarian notation </a:t>
            </a:r>
            <a:r>
              <a:rPr lang="en-US" b="0" dirty="0" smtClean="0"/>
              <a:t>and is common in Windows </a:t>
            </a:r>
            <a:r>
              <a:rPr lang="en-US" b="0" smtClean="0"/>
              <a:t>programming.</a:t>
            </a:r>
            <a:endParaRPr lang="en-US" b="1" dirty="0" smtClean="0"/>
          </a:p>
          <a:p>
            <a:endParaRPr lang="en-US" dirty="0"/>
          </a:p>
        </p:txBody>
      </p:sp>
      <p:sp>
        <p:nvSpPr>
          <p:cNvPr id="4" name="Slide Number Placeholder 3"/>
          <p:cNvSpPr>
            <a:spLocks noGrp="1"/>
          </p:cNvSpPr>
          <p:nvPr>
            <p:ph type="sldNum" sz="quarter" idx="10"/>
          </p:nvPr>
        </p:nvSpPr>
        <p:spPr/>
        <p:txBody>
          <a:bodyPr/>
          <a:lstStyle/>
          <a:p>
            <a:fld id="{84BE7256-E6F1-4D24-A0B7-D62F33C101E0}" type="slidenum">
              <a:rPr lang="en-US" smtClean="0"/>
              <a:pPr/>
              <a:t>12</a:t>
            </a:fld>
            <a:endParaRPr lang="en-US"/>
          </a:p>
        </p:txBody>
      </p:sp>
    </p:spTree>
    <p:extLst>
      <p:ext uri="{BB962C8B-B14F-4D97-AF65-F5344CB8AC3E}">
        <p14:creationId xmlns:p14="http://schemas.microsoft.com/office/powerpoint/2010/main" val="2808206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Dim (or another</a:t>
            </a:r>
            <a:r>
              <a:rPr lang="en-US" baseline="0" dirty="0" smtClean="0"/>
              <a:t> keyword- described later) is required in VB to declare a variable, in C# the data type goes first and tells C# that a variable is being declared. Notice that Integer is spelled out in VB but not in C#. Using “Integer” in C# will produce a syntax error.</a:t>
            </a:r>
            <a:endParaRPr lang="en-US" dirty="0"/>
          </a:p>
        </p:txBody>
      </p:sp>
      <p:sp>
        <p:nvSpPr>
          <p:cNvPr id="4" name="Slide Number Placeholder 3"/>
          <p:cNvSpPr>
            <a:spLocks noGrp="1"/>
          </p:cNvSpPr>
          <p:nvPr>
            <p:ph type="sldNum" sz="quarter" idx="10"/>
          </p:nvPr>
        </p:nvSpPr>
        <p:spPr/>
        <p:txBody>
          <a:bodyPr/>
          <a:lstStyle/>
          <a:p>
            <a:fld id="{84BE7256-E6F1-4D24-A0B7-D62F33C101E0}" type="slidenum">
              <a:rPr lang="en-US" smtClean="0"/>
              <a:pPr/>
              <a:t>13</a:t>
            </a:fld>
            <a:endParaRPr lang="en-US"/>
          </a:p>
        </p:txBody>
      </p:sp>
    </p:spTree>
    <p:extLst>
      <p:ext uri="{BB962C8B-B14F-4D97-AF65-F5344CB8AC3E}">
        <p14:creationId xmlns:p14="http://schemas.microsoft.com/office/powerpoint/2010/main" val="174511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VB the assignment operator</a:t>
            </a:r>
            <a:r>
              <a:rPr lang="en-US" baseline="0" dirty="0" smtClean="0"/>
              <a:t> is also used for comparisons of equality. This is NOT the case in C#.</a:t>
            </a:r>
            <a:endParaRPr lang="en-US" dirty="0"/>
          </a:p>
        </p:txBody>
      </p:sp>
      <p:sp>
        <p:nvSpPr>
          <p:cNvPr id="4" name="Slide Number Placeholder 3"/>
          <p:cNvSpPr>
            <a:spLocks noGrp="1"/>
          </p:cNvSpPr>
          <p:nvPr>
            <p:ph type="sldNum" sz="quarter" idx="10"/>
          </p:nvPr>
        </p:nvSpPr>
        <p:spPr/>
        <p:txBody>
          <a:bodyPr/>
          <a:lstStyle/>
          <a:p>
            <a:fld id="{84BE7256-E6F1-4D24-A0B7-D62F33C101E0}" type="slidenum">
              <a:rPr lang="en-US" smtClean="0"/>
              <a:pPr/>
              <a:t>14</a:t>
            </a:fld>
            <a:endParaRPr lang="en-US"/>
          </a:p>
        </p:txBody>
      </p:sp>
    </p:spTree>
    <p:extLst>
      <p:ext uri="{BB962C8B-B14F-4D97-AF65-F5344CB8AC3E}">
        <p14:creationId xmlns:p14="http://schemas.microsoft.com/office/powerpoint/2010/main" val="3932805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Global</a:t>
            </a:r>
            <a:r>
              <a:rPr lang="en-US" baseline="0" dirty="0" smtClean="0"/>
              <a:t> variables should be avoided unless absolutely required (there are cases when they are called for) as they are bad programming practice and open up the program to common attacks by hackers. C# does not support global variables.</a:t>
            </a:r>
            <a:endParaRPr lang="en-US" dirty="0"/>
          </a:p>
        </p:txBody>
      </p:sp>
      <p:sp>
        <p:nvSpPr>
          <p:cNvPr id="4" name="Slide Number Placeholder 3"/>
          <p:cNvSpPr>
            <a:spLocks noGrp="1"/>
          </p:cNvSpPr>
          <p:nvPr>
            <p:ph type="sldNum" sz="quarter" idx="10"/>
          </p:nvPr>
        </p:nvSpPr>
        <p:spPr/>
        <p:txBody>
          <a:bodyPr/>
          <a:lstStyle/>
          <a:p>
            <a:fld id="{84BE7256-E6F1-4D24-A0B7-D62F33C101E0}" type="slidenum">
              <a:rPr lang="en-US" smtClean="0"/>
              <a:pPr/>
              <a:t>20</a:t>
            </a:fld>
            <a:endParaRPr lang="en-US"/>
          </a:p>
        </p:txBody>
      </p:sp>
    </p:spTree>
    <p:extLst>
      <p:ext uri="{BB962C8B-B14F-4D97-AF65-F5344CB8AC3E}">
        <p14:creationId xmlns:p14="http://schemas.microsoft.com/office/powerpoint/2010/main" val="1715205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AA4D060-4193-4B94-84E7-8FF3F53C5C53}" type="datetime1">
              <a:rPr lang="en-US" smtClean="0"/>
              <a:pPr/>
              <a:t>2/22/2013</a:t>
            </a:fld>
            <a:endParaRPr lang="en-US"/>
          </a:p>
        </p:txBody>
      </p:sp>
      <p:sp>
        <p:nvSpPr>
          <p:cNvPr id="17" name="Footer Placeholder 16"/>
          <p:cNvSpPr>
            <a:spLocks noGrp="1"/>
          </p:cNvSpPr>
          <p:nvPr>
            <p:ph type="ftr" sz="quarter" idx="11"/>
          </p:nvPr>
        </p:nvSpPr>
        <p:spPr/>
        <p:txBody>
          <a:bodyPr/>
          <a:lstStyle/>
          <a:p>
            <a:r>
              <a:rPr lang="en-US" smtClean="0"/>
              <a:t>Computer Programming I- Summer 2011</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1BD1395-057C-4A20-8D93-C77D452DF921}"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EBD7F8-0B42-4D30-90D4-790B17BA902D}" type="datetime1">
              <a:rPr lang="en-US" smtClean="0"/>
              <a:pPr/>
              <a:t>2/22/2013</a:t>
            </a:fld>
            <a:endParaRPr lang="en-US"/>
          </a:p>
        </p:txBody>
      </p:sp>
      <p:sp>
        <p:nvSpPr>
          <p:cNvPr id="5" name="Footer Placeholder 4"/>
          <p:cNvSpPr>
            <a:spLocks noGrp="1"/>
          </p:cNvSpPr>
          <p:nvPr>
            <p:ph type="ftr" sz="quarter" idx="11"/>
          </p:nvPr>
        </p:nvSpPr>
        <p:spPr/>
        <p:txBody>
          <a:bodyPr/>
          <a:lstStyle/>
          <a:p>
            <a:r>
              <a:rPr lang="en-US" smtClean="0"/>
              <a:t>Computer Programming I- Summer 2011</a:t>
            </a:r>
            <a:endParaRPr lang="en-US"/>
          </a:p>
        </p:txBody>
      </p:sp>
      <p:sp>
        <p:nvSpPr>
          <p:cNvPr id="6" name="Slide Number Placeholder 5"/>
          <p:cNvSpPr>
            <a:spLocks noGrp="1"/>
          </p:cNvSpPr>
          <p:nvPr>
            <p:ph type="sldNum" sz="quarter" idx="12"/>
          </p:nvPr>
        </p:nvSpPr>
        <p:spPr/>
        <p:txBody>
          <a:bodyPr/>
          <a:lstStyle/>
          <a:p>
            <a:fld id="{A1BD1395-057C-4A20-8D93-C77D452DF92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1BD1395-057C-4A20-8D93-C77D452DF921}"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6E5FCC-C4BF-4843-84A3-962743CEE326}" type="datetime1">
              <a:rPr lang="en-US" smtClean="0"/>
              <a:pPr/>
              <a:t>2/22/2013</a:t>
            </a:fld>
            <a:endParaRPr lang="en-US"/>
          </a:p>
        </p:txBody>
      </p:sp>
      <p:sp>
        <p:nvSpPr>
          <p:cNvPr id="5" name="Footer Placeholder 4"/>
          <p:cNvSpPr>
            <a:spLocks noGrp="1"/>
          </p:cNvSpPr>
          <p:nvPr>
            <p:ph type="ftr" sz="quarter" idx="11"/>
          </p:nvPr>
        </p:nvSpPr>
        <p:spPr/>
        <p:txBody>
          <a:bodyPr/>
          <a:lstStyle/>
          <a:p>
            <a:r>
              <a:rPr lang="en-US" smtClean="0"/>
              <a:t>Computer Programming I- Summer 2011</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406B0A0-4ABA-482C-AA7A-8416CA4EC047}" type="datetime1">
              <a:rPr lang="en-US" smtClean="0"/>
              <a:pPr/>
              <a:t>2/22/2013</a:t>
            </a:fld>
            <a:endParaRPr lang="en-US"/>
          </a:p>
        </p:txBody>
      </p:sp>
      <p:sp>
        <p:nvSpPr>
          <p:cNvPr id="5" name="Footer Placeholder 4"/>
          <p:cNvSpPr>
            <a:spLocks noGrp="1"/>
          </p:cNvSpPr>
          <p:nvPr>
            <p:ph type="ftr" sz="quarter" idx="11"/>
          </p:nvPr>
        </p:nvSpPr>
        <p:spPr/>
        <p:txBody>
          <a:bodyPr/>
          <a:lstStyle/>
          <a:p>
            <a:r>
              <a:rPr lang="en-US" smtClean="0"/>
              <a:t>Computer Programming I- Summer 2011</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1BD1395-057C-4A20-8D93-C77D452DF921}"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Computer Programming I- Summer 2011</a:t>
            </a:r>
            <a:endParaRPr lang="en-US"/>
          </a:p>
        </p:txBody>
      </p:sp>
      <p:sp>
        <p:nvSpPr>
          <p:cNvPr id="4" name="Date Placeholder 3"/>
          <p:cNvSpPr>
            <a:spLocks noGrp="1"/>
          </p:cNvSpPr>
          <p:nvPr>
            <p:ph type="dt" sz="half" idx="10"/>
          </p:nvPr>
        </p:nvSpPr>
        <p:spPr/>
        <p:txBody>
          <a:bodyPr/>
          <a:lstStyle/>
          <a:p>
            <a:fld id="{F836C3EF-37F5-4537-A00C-2A79C3CB6514}" type="datetime1">
              <a:rPr lang="en-US" smtClean="0"/>
              <a:pPr/>
              <a:t>2/22/2013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1BD1395-057C-4A20-8D93-C77D452DF921}"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47935B7-CC22-41C1-A730-DCE9A19476C2}" type="datetime1">
              <a:rPr lang="en-US" smtClean="0"/>
              <a:pPr/>
              <a:t>2/22/2013</a:t>
            </a:fld>
            <a:endParaRPr lang="en-US"/>
          </a:p>
        </p:txBody>
      </p:sp>
      <p:sp>
        <p:nvSpPr>
          <p:cNvPr id="6" name="Footer Placeholder 5"/>
          <p:cNvSpPr>
            <a:spLocks noGrp="1"/>
          </p:cNvSpPr>
          <p:nvPr>
            <p:ph type="ftr" sz="quarter" idx="11"/>
          </p:nvPr>
        </p:nvSpPr>
        <p:spPr/>
        <p:txBody>
          <a:bodyPr/>
          <a:lstStyle/>
          <a:p>
            <a:r>
              <a:rPr lang="en-US" smtClean="0"/>
              <a:t>Computer Programming I- Summer 2011</a:t>
            </a:r>
            <a:endParaRPr lang="en-US"/>
          </a:p>
        </p:txBody>
      </p:sp>
      <p:sp>
        <p:nvSpPr>
          <p:cNvPr id="7" name="Slide Number Placeholder 6"/>
          <p:cNvSpPr>
            <a:spLocks noGrp="1"/>
          </p:cNvSpPr>
          <p:nvPr>
            <p:ph type="sldNum" sz="quarter" idx="12"/>
          </p:nvPr>
        </p:nvSpPr>
        <p:spPr/>
        <p:txBody>
          <a:bodyPr/>
          <a:lstStyle/>
          <a:p>
            <a:fld id="{A1BD1395-057C-4A20-8D93-C77D452DF921}"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79F46AB-6CA7-419D-9424-A3B70955FE7B}" type="datetime1">
              <a:rPr lang="en-US" smtClean="0"/>
              <a:pPr/>
              <a:t>2/22/2013</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Computer Programming I- Summer 2011</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1BD1395-057C-4A20-8D93-C77D452DF921}"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D646F48-55B4-4BAF-AFBA-9918C04D51BD}" type="datetime1">
              <a:rPr lang="en-US" smtClean="0"/>
              <a:pPr/>
              <a:t>2/22/2013</a:t>
            </a:fld>
            <a:endParaRPr lang="en-US"/>
          </a:p>
        </p:txBody>
      </p:sp>
      <p:sp>
        <p:nvSpPr>
          <p:cNvPr id="4" name="Footer Placeholder 3"/>
          <p:cNvSpPr>
            <a:spLocks noGrp="1"/>
          </p:cNvSpPr>
          <p:nvPr>
            <p:ph type="ftr" sz="quarter" idx="11"/>
          </p:nvPr>
        </p:nvSpPr>
        <p:spPr/>
        <p:txBody>
          <a:bodyPr/>
          <a:lstStyle/>
          <a:p>
            <a:r>
              <a:rPr lang="en-US" smtClean="0"/>
              <a:t>Computer Programming I- Summer 2011</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1BD1395-057C-4A20-8D93-C77D452DF9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37E713E-D480-407D-BE50-7508767BEE3B}" type="datetime1">
              <a:rPr lang="en-US" smtClean="0"/>
              <a:pPr/>
              <a:t>2/22/2013</a:t>
            </a:fld>
            <a:endParaRPr lang="en-US"/>
          </a:p>
        </p:txBody>
      </p:sp>
      <p:sp>
        <p:nvSpPr>
          <p:cNvPr id="3" name="Footer Placeholder 2"/>
          <p:cNvSpPr>
            <a:spLocks noGrp="1"/>
          </p:cNvSpPr>
          <p:nvPr>
            <p:ph type="ftr" sz="quarter" idx="11"/>
          </p:nvPr>
        </p:nvSpPr>
        <p:spPr/>
        <p:txBody>
          <a:bodyPr/>
          <a:lstStyle/>
          <a:p>
            <a:r>
              <a:rPr lang="en-US" smtClean="0"/>
              <a:t>Computer Programming I- Summer 2011</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1BD1395-057C-4A20-8D93-C77D452DF9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1BD1395-057C-4A20-8D93-C77D452DF921}"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971242C-0B12-42F4-B5B6-F458E3B8E13D}" type="datetime1">
              <a:rPr lang="en-US" smtClean="0"/>
              <a:pPr/>
              <a:t>2/22/2013</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Computer Programming I- Summer 2011</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1BD1395-057C-4A20-8D93-C77D452DF921}"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B04E34F-C61F-4D96-BFC1-69BF092799CA}" type="datetime1">
              <a:rPr lang="en-US" smtClean="0"/>
              <a:pPr/>
              <a:t>2/22/2013</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Computer Programming I- Summer 2011</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23B90D3-A1E2-40C1-B8F1-CC53D073DADA}" type="datetime1">
              <a:rPr lang="en-US" smtClean="0"/>
              <a:pPr/>
              <a:t>2/22/2013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Computer Programming I- Summer 2011</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1BD1395-057C-4A20-8D93-C77D452DF921}"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en-us/library/dwhawy9k.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Computer Programming I</a:t>
            </a:r>
            <a:endParaRPr lang="en-US" dirty="0"/>
          </a:p>
        </p:txBody>
      </p:sp>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Understand Variables </a:t>
            </a:r>
            <a:r>
              <a:rPr lang="en-US" dirty="0"/>
              <a:t>and </a:t>
            </a:r>
            <a:r>
              <a:rPr lang="en-US" dirty="0" smtClean="0"/>
              <a:t/>
            </a:r>
            <a:br>
              <a:rPr lang="en-US" dirty="0" smtClean="0"/>
            </a:br>
            <a:r>
              <a:rPr lang="en-US" dirty="0" smtClean="0"/>
              <a:t>Naming Conventions</a:t>
            </a:r>
            <a:endParaRPr lang="en-US" dirty="0"/>
          </a:p>
        </p:txBody>
      </p:sp>
    </p:spTree>
    <p:extLst>
      <p:ext uri="{BB962C8B-B14F-4D97-AF65-F5344CB8AC3E}">
        <p14:creationId xmlns:p14="http://schemas.microsoft.com/office/powerpoint/2010/main" val="1875982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Date Placeholder 2"/>
          <p:cNvSpPr>
            <a:spLocks noGrp="1"/>
          </p:cNvSpPr>
          <p:nvPr>
            <p:ph type="dt" sz="half" idx="10"/>
          </p:nvPr>
        </p:nvSpPr>
        <p:spPr/>
        <p:txBody>
          <a:bodyPr/>
          <a:lstStyle/>
          <a:p>
            <a:fld id="{4406B0A0-4ABA-482C-AA7A-8416CA4EC047}" type="datetime1">
              <a:rPr lang="en-US" smtClean="0"/>
              <a:pPr/>
              <a:t>2/22/2013</a:t>
            </a:fld>
            <a:endParaRPr lang="en-US"/>
          </a:p>
        </p:txBody>
      </p:sp>
      <p:sp>
        <p:nvSpPr>
          <p:cNvPr id="4" name="Footer Placeholder 3"/>
          <p:cNvSpPr>
            <a:spLocks noGrp="1"/>
          </p:cNvSpPr>
          <p:nvPr>
            <p:ph type="ftr" sz="quarter" idx="11"/>
          </p:nvPr>
        </p:nvSpPr>
        <p:spPr/>
        <p:txBody>
          <a:bodyPr/>
          <a:lstStyle/>
          <a:p>
            <a:r>
              <a:rPr lang="en-US" smtClean="0"/>
              <a:t>Computer Programming I- Summer 2011</a:t>
            </a:r>
            <a:endParaRPr lang="en-US"/>
          </a:p>
        </p:txBody>
      </p:sp>
      <p:sp>
        <p:nvSpPr>
          <p:cNvPr id="5" name="Slide Number Placeholder 4"/>
          <p:cNvSpPr>
            <a:spLocks noGrp="1"/>
          </p:cNvSpPr>
          <p:nvPr>
            <p:ph type="sldNum" sz="quarter" idx="12"/>
          </p:nvPr>
        </p:nvSpPr>
        <p:spPr/>
        <p:txBody>
          <a:bodyPr/>
          <a:lstStyle/>
          <a:p>
            <a:fld id="{A1BD1395-057C-4A20-8D93-C77D452DF921}" type="slidenum">
              <a:rPr lang="en-US" smtClean="0"/>
              <a:pPr/>
              <a:t>10</a:t>
            </a:fld>
            <a:endParaRPr lang="en-US"/>
          </a:p>
        </p:txBody>
      </p:sp>
      <p:sp>
        <p:nvSpPr>
          <p:cNvPr id="6" name="Content Placeholder 5"/>
          <p:cNvSpPr>
            <a:spLocks noGrp="1"/>
          </p:cNvSpPr>
          <p:nvPr>
            <p:ph sz="quarter" idx="1"/>
          </p:nvPr>
        </p:nvSpPr>
        <p:spPr>
          <a:xfrm>
            <a:off x="301752" y="1371600"/>
            <a:ext cx="8503920" cy="5029200"/>
          </a:xfrm>
        </p:spPr>
        <p:txBody>
          <a:bodyPr>
            <a:normAutofit/>
          </a:bodyPr>
          <a:lstStyle/>
          <a:p>
            <a:pPr lvl="1"/>
            <a:r>
              <a:rPr lang="en-US" dirty="0" smtClean="0"/>
              <a:t>Integer </a:t>
            </a:r>
            <a:r>
              <a:rPr lang="en-US" dirty="0"/>
              <a:t>(</a:t>
            </a:r>
            <a:r>
              <a:rPr lang="en-US" dirty="0" err="1"/>
              <a:t>int</a:t>
            </a:r>
            <a:r>
              <a:rPr lang="en-US" dirty="0"/>
              <a:t>)	used with whole numbers </a:t>
            </a:r>
            <a:r>
              <a:rPr lang="en-US" dirty="0" smtClean="0"/>
              <a:t>(+/-)</a:t>
            </a:r>
          </a:p>
          <a:p>
            <a:pPr lvl="2"/>
            <a:r>
              <a:rPr lang="en-US" dirty="0" smtClean="0"/>
              <a:t>Dim </a:t>
            </a:r>
            <a:r>
              <a:rPr lang="en-US" dirty="0" err="1" smtClean="0"/>
              <a:t>intNumber</a:t>
            </a:r>
            <a:r>
              <a:rPr lang="en-US" dirty="0" smtClean="0"/>
              <a:t> As Integer</a:t>
            </a:r>
            <a:endParaRPr lang="en-US" dirty="0"/>
          </a:p>
          <a:p>
            <a:pPr lvl="1"/>
            <a:r>
              <a:rPr lang="en-US" dirty="0"/>
              <a:t>String (</a:t>
            </a:r>
            <a:r>
              <a:rPr lang="en-US" dirty="0" err="1"/>
              <a:t>str</a:t>
            </a:r>
            <a:r>
              <a:rPr lang="en-US" dirty="0"/>
              <a:t>)	used with strings of </a:t>
            </a:r>
            <a:r>
              <a:rPr lang="en-US" dirty="0" smtClean="0"/>
              <a:t>characters/words</a:t>
            </a:r>
          </a:p>
          <a:p>
            <a:pPr lvl="2"/>
            <a:r>
              <a:rPr lang="en-US" dirty="0" smtClean="0"/>
              <a:t>Dim </a:t>
            </a:r>
            <a:r>
              <a:rPr lang="en-US" dirty="0" err="1" smtClean="0"/>
              <a:t>strName</a:t>
            </a:r>
            <a:r>
              <a:rPr lang="en-US" dirty="0" smtClean="0"/>
              <a:t> As String</a:t>
            </a:r>
            <a:endParaRPr lang="en-US" dirty="0"/>
          </a:p>
          <a:p>
            <a:pPr lvl="1"/>
            <a:r>
              <a:rPr lang="en-US" dirty="0" smtClean="0"/>
              <a:t>Double </a:t>
            </a:r>
            <a:r>
              <a:rPr lang="en-US" dirty="0"/>
              <a:t>(</a:t>
            </a:r>
            <a:r>
              <a:rPr lang="en-US" dirty="0" err="1"/>
              <a:t>dbl</a:t>
            </a:r>
            <a:r>
              <a:rPr lang="en-US" dirty="0"/>
              <a:t>)	used with larger decimal </a:t>
            </a:r>
            <a:r>
              <a:rPr lang="en-US" dirty="0" smtClean="0"/>
              <a:t>numbers</a:t>
            </a:r>
          </a:p>
          <a:p>
            <a:pPr lvl="2"/>
            <a:r>
              <a:rPr lang="en-US" dirty="0" smtClean="0"/>
              <a:t>Dim </a:t>
            </a:r>
            <a:r>
              <a:rPr lang="en-US" dirty="0" err="1" smtClean="0"/>
              <a:t>dblRealNumber</a:t>
            </a:r>
            <a:r>
              <a:rPr lang="en-US" dirty="0" smtClean="0"/>
              <a:t> As Double</a:t>
            </a:r>
            <a:endParaRPr lang="en-US" dirty="0"/>
          </a:p>
          <a:p>
            <a:pPr lvl="1"/>
            <a:r>
              <a:rPr lang="en-US" dirty="0"/>
              <a:t>Decimal (</a:t>
            </a:r>
            <a:r>
              <a:rPr lang="en-US" dirty="0" err="1"/>
              <a:t>dec</a:t>
            </a:r>
            <a:r>
              <a:rPr lang="en-US" dirty="0"/>
              <a:t>)	used with decimal numbers </a:t>
            </a:r>
            <a:r>
              <a:rPr lang="en-US" dirty="0" smtClean="0"/>
              <a:t>– currency</a:t>
            </a:r>
          </a:p>
          <a:p>
            <a:pPr lvl="2"/>
            <a:r>
              <a:rPr lang="en-US" dirty="0" smtClean="0"/>
              <a:t>Dim </a:t>
            </a:r>
            <a:r>
              <a:rPr lang="en-US" dirty="0" err="1" smtClean="0"/>
              <a:t>decMoney</a:t>
            </a:r>
            <a:r>
              <a:rPr lang="en-US" dirty="0" smtClean="0"/>
              <a:t> As Decimal</a:t>
            </a:r>
            <a:endParaRPr lang="en-US" dirty="0"/>
          </a:p>
          <a:p>
            <a:pPr lvl="1"/>
            <a:r>
              <a:rPr lang="en-US" dirty="0"/>
              <a:t>Char (</a:t>
            </a:r>
            <a:r>
              <a:rPr lang="en-US" dirty="0" err="1"/>
              <a:t>chr</a:t>
            </a:r>
            <a:r>
              <a:rPr lang="en-US" dirty="0"/>
              <a:t>)	used for a single </a:t>
            </a:r>
            <a:r>
              <a:rPr lang="en-US" dirty="0" smtClean="0"/>
              <a:t>character</a:t>
            </a:r>
          </a:p>
          <a:p>
            <a:pPr lvl="2"/>
            <a:r>
              <a:rPr lang="en-US" dirty="0" smtClean="0"/>
              <a:t>Dim </a:t>
            </a:r>
            <a:r>
              <a:rPr lang="en-US" dirty="0" err="1" smtClean="0"/>
              <a:t>chrLetter</a:t>
            </a:r>
            <a:r>
              <a:rPr lang="en-US" dirty="0" smtClean="0"/>
              <a:t> As Char</a:t>
            </a:r>
            <a:endParaRPr lang="en-US" dirty="0"/>
          </a:p>
          <a:p>
            <a:pPr lvl="1"/>
            <a:r>
              <a:rPr lang="en-US" dirty="0"/>
              <a:t>Boolean (</a:t>
            </a:r>
            <a:r>
              <a:rPr lang="en-US" dirty="0" err="1"/>
              <a:t>bln</a:t>
            </a:r>
            <a:r>
              <a:rPr lang="en-US" dirty="0"/>
              <a:t>)	used for true or </a:t>
            </a:r>
            <a:r>
              <a:rPr lang="en-US" dirty="0" smtClean="0"/>
              <a:t>false</a:t>
            </a:r>
          </a:p>
          <a:p>
            <a:pPr lvl="2"/>
            <a:r>
              <a:rPr lang="en-US" dirty="0" smtClean="0"/>
              <a:t>Dim </a:t>
            </a:r>
            <a:r>
              <a:rPr lang="en-US" dirty="0" err="1" smtClean="0"/>
              <a:t>blnQuestion</a:t>
            </a:r>
            <a:r>
              <a:rPr lang="en-US" dirty="0" smtClean="0"/>
              <a:t> As Boolean</a:t>
            </a:r>
          </a:p>
          <a:p>
            <a:endParaRPr lang="en-US" dirty="0"/>
          </a:p>
        </p:txBody>
      </p:sp>
    </p:spTree>
    <p:extLst>
      <p:ext uri="{BB962C8B-B14F-4D97-AF65-F5344CB8AC3E}">
        <p14:creationId xmlns:p14="http://schemas.microsoft.com/office/powerpoint/2010/main" val="1299946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84643022"/>
              </p:ext>
            </p:extLst>
          </p:nvPr>
        </p:nvGraphicFramePr>
        <p:xfrm>
          <a:off x="457200" y="1600200"/>
          <a:ext cx="8305800" cy="3836806"/>
        </p:xfrm>
        <a:graphic>
          <a:graphicData uri="http://schemas.openxmlformats.org/drawingml/2006/table">
            <a:tbl>
              <a:tblPr firstRow="1" bandRow="1">
                <a:tableStyleId>{5C22544A-7EE6-4342-B048-85BDC9FD1C3A}</a:tableStyleId>
              </a:tblPr>
              <a:tblGrid>
                <a:gridCol w="1676400"/>
                <a:gridCol w="2057400"/>
                <a:gridCol w="4572000"/>
              </a:tblGrid>
              <a:tr h="533400">
                <a:tc>
                  <a:txBody>
                    <a:bodyPr/>
                    <a:lstStyle/>
                    <a:p>
                      <a:r>
                        <a:rPr lang="en-US" dirty="0" smtClean="0"/>
                        <a:t>Data Type</a:t>
                      </a:r>
                      <a:endParaRPr lang="en-US" dirty="0"/>
                    </a:p>
                  </a:txBody>
                  <a:tcPr/>
                </a:tc>
                <a:tc>
                  <a:txBody>
                    <a:bodyPr/>
                    <a:lstStyle/>
                    <a:p>
                      <a:r>
                        <a:rPr lang="en-US" dirty="0" smtClean="0"/>
                        <a:t>Storage</a:t>
                      </a:r>
                      <a:endParaRPr lang="en-US" dirty="0"/>
                    </a:p>
                  </a:txBody>
                  <a:tcPr/>
                </a:tc>
                <a:tc>
                  <a:txBody>
                    <a:bodyPr/>
                    <a:lstStyle/>
                    <a:p>
                      <a:r>
                        <a:rPr lang="en-US" dirty="0" smtClean="0"/>
                        <a:t>Value Range</a:t>
                      </a:r>
                      <a:endParaRPr lang="en-US" dirty="0"/>
                    </a:p>
                  </a:txBody>
                  <a:tcPr/>
                </a:tc>
              </a:tr>
              <a:tr h="513172">
                <a:tc>
                  <a:txBody>
                    <a:bodyPr/>
                    <a:lstStyle/>
                    <a:p>
                      <a:r>
                        <a:rPr lang="en-US" dirty="0" smtClean="0"/>
                        <a:t>Integer</a:t>
                      </a:r>
                      <a:endParaRPr lang="en-US" dirty="0"/>
                    </a:p>
                  </a:txBody>
                  <a:tcPr/>
                </a:tc>
                <a:tc>
                  <a:txBody>
                    <a:bodyPr/>
                    <a:lstStyle/>
                    <a:p>
                      <a:r>
                        <a:rPr lang="en-US" dirty="0" smtClean="0"/>
                        <a:t>4 Bytes</a:t>
                      </a:r>
                      <a:endParaRPr lang="en-US" dirty="0"/>
                    </a:p>
                  </a:txBody>
                  <a:tcPr/>
                </a:tc>
                <a:tc>
                  <a:txBody>
                    <a:bodyPr/>
                    <a:lstStyle/>
                    <a:p>
                      <a:r>
                        <a:rPr lang="en-US" dirty="0" smtClean="0"/>
                        <a:t>-2,147,483,648  to  2,147,483,647 </a:t>
                      </a:r>
                      <a:endParaRPr lang="en-US" dirty="0"/>
                    </a:p>
                  </a:txBody>
                  <a:tcPr/>
                </a:tc>
              </a:tr>
              <a:tr h="513172">
                <a:tc>
                  <a:txBody>
                    <a:bodyPr/>
                    <a:lstStyle/>
                    <a:p>
                      <a:r>
                        <a:rPr lang="en-US" dirty="0" smtClean="0"/>
                        <a:t>Double</a:t>
                      </a:r>
                      <a:endParaRPr lang="en-US" dirty="0"/>
                    </a:p>
                  </a:txBody>
                  <a:tcPr/>
                </a:tc>
                <a:tc>
                  <a:txBody>
                    <a:bodyPr/>
                    <a:lstStyle/>
                    <a:p>
                      <a:r>
                        <a:rPr lang="en-US" dirty="0" smtClean="0"/>
                        <a:t>8 Bytes</a:t>
                      </a:r>
                      <a:endParaRPr lang="en-US" dirty="0"/>
                    </a:p>
                  </a:txBody>
                  <a:tcPr/>
                </a:tc>
                <a:tc>
                  <a:txBody>
                    <a:bodyPr/>
                    <a:lstStyle/>
                    <a:p>
                      <a:r>
                        <a:rPr lang="en-US" dirty="0" smtClean="0"/>
                        <a:t>1.7E +/- 308 (15 digits)</a:t>
                      </a:r>
                      <a:endParaRPr lang="en-US" dirty="0"/>
                    </a:p>
                  </a:txBody>
                  <a:tcPr/>
                </a:tc>
              </a:tr>
              <a:tr h="513172">
                <a:tc>
                  <a:txBody>
                    <a:bodyPr/>
                    <a:lstStyle/>
                    <a:p>
                      <a:r>
                        <a:rPr lang="en-US" dirty="0" smtClean="0"/>
                        <a:t>Decimal</a:t>
                      </a:r>
                      <a:endParaRPr lang="en-US" dirty="0"/>
                    </a:p>
                  </a:txBody>
                  <a:tcPr/>
                </a:tc>
                <a:tc>
                  <a:txBody>
                    <a:bodyPr/>
                    <a:lstStyle/>
                    <a:p>
                      <a:r>
                        <a:rPr lang="en-US" dirty="0" smtClean="0"/>
                        <a:t>16 Bytes</a:t>
                      </a:r>
                      <a:endParaRPr lang="en-US" dirty="0"/>
                    </a:p>
                  </a:txBody>
                  <a:tcPr/>
                </a:tc>
                <a:tc>
                  <a:txBody>
                    <a:bodyPr/>
                    <a:lstStyle/>
                    <a:p>
                      <a:r>
                        <a:rPr lang="en-US" dirty="0" smtClean="0"/>
                        <a:t>1.7E +/- 308 (15 digits)</a:t>
                      </a:r>
                      <a:endParaRPr lang="en-US" dirty="0"/>
                    </a:p>
                  </a:txBody>
                  <a:tcPr/>
                </a:tc>
              </a:tr>
              <a:tr h="513172">
                <a:tc>
                  <a:txBody>
                    <a:bodyPr/>
                    <a:lstStyle/>
                    <a:p>
                      <a:r>
                        <a:rPr lang="en-US" dirty="0" smtClean="0"/>
                        <a:t>Char</a:t>
                      </a:r>
                      <a:endParaRPr lang="en-US" dirty="0"/>
                    </a:p>
                  </a:txBody>
                  <a:tcPr/>
                </a:tc>
                <a:tc>
                  <a:txBody>
                    <a:bodyPr/>
                    <a:lstStyle/>
                    <a:p>
                      <a:r>
                        <a:rPr lang="en-US" dirty="0" smtClean="0"/>
                        <a:t>1 Byte</a:t>
                      </a:r>
                      <a:endParaRPr lang="en-US" dirty="0"/>
                    </a:p>
                  </a:txBody>
                  <a:tcPr/>
                </a:tc>
                <a:tc>
                  <a:txBody>
                    <a:bodyPr/>
                    <a:lstStyle/>
                    <a:p>
                      <a:r>
                        <a:rPr lang="en-US" dirty="0" smtClean="0"/>
                        <a:t>–128 to 127 by default</a:t>
                      </a:r>
                      <a:endParaRPr lang="en-US" dirty="0"/>
                    </a:p>
                  </a:txBody>
                  <a:tcPr/>
                </a:tc>
              </a:tr>
              <a:tr h="513172">
                <a:tc>
                  <a:txBody>
                    <a:bodyPr/>
                    <a:lstStyle/>
                    <a:p>
                      <a:r>
                        <a:rPr lang="en-US" dirty="0" smtClean="0"/>
                        <a:t>Boolean</a:t>
                      </a:r>
                      <a:endParaRPr lang="en-US" dirty="0"/>
                    </a:p>
                  </a:txBody>
                  <a:tcPr/>
                </a:tc>
                <a:tc>
                  <a:txBody>
                    <a:bodyPr/>
                    <a:lstStyle/>
                    <a:p>
                      <a:r>
                        <a:rPr lang="en-US" dirty="0" smtClean="0"/>
                        <a:t>1 Byte</a:t>
                      </a:r>
                      <a:endParaRPr lang="en-US" dirty="0"/>
                    </a:p>
                  </a:txBody>
                  <a:tcPr/>
                </a:tc>
                <a:tc>
                  <a:txBody>
                    <a:bodyPr/>
                    <a:lstStyle/>
                    <a:p>
                      <a:r>
                        <a:rPr lang="en-US" dirty="0" smtClean="0"/>
                        <a:t>True or False</a:t>
                      </a:r>
                      <a:endParaRPr lang="en-US" dirty="0"/>
                    </a:p>
                  </a:txBody>
                  <a:tcPr/>
                </a:tc>
              </a:tr>
              <a:tr h="737546">
                <a:tc>
                  <a:txBody>
                    <a:bodyPr/>
                    <a:lstStyle/>
                    <a:p>
                      <a:r>
                        <a:rPr lang="en-US" dirty="0" smtClean="0"/>
                        <a:t>String</a:t>
                      </a:r>
                      <a:endParaRPr lang="en-US" dirty="0"/>
                    </a:p>
                  </a:txBody>
                  <a:tcPr/>
                </a:tc>
                <a:tc>
                  <a:txBody>
                    <a:bodyPr/>
                    <a:lstStyle/>
                    <a:p>
                      <a:r>
                        <a:rPr lang="en-US" dirty="0" smtClean="0"/>
                        <a:t>Varies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 to approximately 2 billion Unicode characters</a:t>
                      </a:r>
                    </a:p>
                  </a:txBody>
                  <a:tcPr/>
                </a:tc>
              </a:tr>
            </a:tbl>
          </a:graphicData>
        </a:graphic>
      </p:graphicFrame>
    </p:spTree>
    <p:extLst>
      <p:ext uri="{BB962C8B-B14F-4D97-AF65-F5344CB8AC3E}">
        <p14:creationId xmlns:p14="http://schemas.microsoft.com/office/powerpoint/2010/main" val="776547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Naming Rules</a:t>
            </a:r>
            <a:endParaRPr lang="en-US" dirty="0"/>
          </a:p>
        </p:txBody>
      </p:sp>
      <p:sp>
        <p:nvSpPr>
          <p:cNvPr id="3" name="Content Placeholder 2"/>
          <p:cNvSpPr>
            <a:spLocks noGrp="1"/>
          </p:cNvSpPr>
          <p:nvPr>
            <p:ph sz="quarter" idx="1"/>
          </p:nvPr>
        </p:nvSpPr>
        <p:spPr>
          <a:xfrm>
            <a:off x="301752" y="1676400"/>
            <a:ext cx="8503920" cy="4572000"/>
          </a:xfrm>
        </p:spPr>
        <p:txBody>
          <a:bodyPr>
            <a:normAutofit fontScale="92500" lnSpcReduction="20000"/>
          </a:bodyPr>
          <a:lstStyle/>
          <a:p>
            <a:r>
              <a:rPr lang="en-US" dirty="0" smtClean="0"/>
              <a:t>Variables should have a descriptive name that describes their purpose and data type.</a:t>
            </a:r>
          </a:p>
          <a:p>
            <a:endParaRPr lang="en-US" dirty="0"/>
          </a:p>
          <a:p>
            <a:r>
              <a:rPr lang="en-US" dirty="0" smtClean="0"/>
              <a:t>Examples: </a:t>
            </a:r>
            <a:r>
              <a:rPr lang="en-US" dirty="0" err="1" smtClean="0"/>
              <a:t>intGrade</a:t>
            </a:r>
            <a:r>
              <a:rPr lang="en-US" dirty="0" smtClean="0"/>
              <a:t>, </a:t>
            </a:r>
            <a:r>
              <a:rPr lang="en-US" dirty="0" err="1" smtClean="0"/>
              <a:t>strName</a:t>
            </a:r>
            <a:r>
              <a:rPr lang="en-US" dirty="0" smtClean="0"/>
              <a:t>, </a:t>
            </a:r>
            <a:r>
              <a:rPr lang="en-US" dirty="0" err="1" smtClean="0"/>
              <a:t>decTaxRate</a:t>
            </a:r>
            <a:r>
              <a:rPr lang="en-US" dirty="0" smtClean="0"/>
              <a:t>, </a:t>
            </a:r>
            <a:r>
              <a:rPr lang="en-US" dirty="0" err="1" smtClean="0"/>
              <a:t>dblTotalSales</a:t>
            </a:r>
            <a:endParaRPr lang="en-US" dirty="0" smtClean="0"/>
          </a:p>
          <a:p>
            <a:endParaRPr lang="en-US" dirty="0"/>
          </a:p>
          <a:p>
            <a:r>
              <a:rPr lang="en-US" dirty="0" smtClean="0"/>
              <a:t>Do not capitalize the prefix but do capitalize the first letter of each subsequent word. </a:t>
            </a:r>
          </a:p>
          <a:p>
            <a:pPr lvl="1"/>
            <a:r>
              <a:rPr lang="en-US" dirty="0" err="1" smtClean="0"/>
              <a:t>str</a:t>
            </a:r>
            <a:r>
              <a:rPr lang="en-US" b="1" dirty="0" err="1" smtClean="0"/>
              <a:t>L</a:t>
            </a:r>
            <a:r>
              <a:rPr lang="en-US" dirty="0" err="1" smtClean="0"/>
              <a:t>ast</a:t>
            </a:r>
            <a:r>
              <a:rPr lang="en-US" b="1" dirty="0" err="1" smtClean="0"/>
              <a:t>N</a:t>
            </a:r>
            <a:r>
              <a:rPr lang="en-US" dirty="0" err="1" smtClean="0"/>
              <a:t>ame</a:t>
            </a:r>
            <a:endParaRPr lang="en-US" dirty="0" smtClean="0"/>
          </a:p>
          <a:p>
            <a:pPr lvl="1"/>
            <a:r>
              <a:rPr lang="en-US" dirty="0" err="1" smtClean="0"/>
              <a:t>int</a:t>
            </a:r>
            <a:r>
              <a:rPr lang="en-US" b="1" dirty="0" err="1" smtClean="0"/>
              <a:t>S</a:t>
            </a:r>
            <a:r>
              <a:rPr lang="en-US" dirty="0" err="1" smtClean="0"/>
              <a:t>td</a:t>
            </a:r>
            <a:r>
              <a:rPr lang="en-US" b="1" dirty="0" err="1" smtClean="0"/>
              <a:t>N</a:t>
            </a:r>
            <a:r>
              <a:rPr lang="en-US" dirty="0" err="1" smtClean="0"/>
              <a:t>um</a:t>
            </a:r>
            <a:endParaRPr lang="en-US" dirty="0" smtClean="0"/>
          </a:p>
          <a:p>
            <a:endParaRPr lang="en-US" dirty="0"/>
          </a:p>
          <a:p>
            <a:r>
              <a:rPr lang="en-US" dirty="0" smtClean="0"/>
              <a:t>Variable names </a:t>
            </a:r>
            <a:r>
              <a:rPr lang="en-US" u="sng" dirty="0" smtClean="0"/>
              <a:t>cannot</a:t>
            </a:r>
            <a:r>
              <a:rPr lang="en-US" dirty="0" smtClean="0"/>
              <a:t> start with numbers or have spaces or special characters except for the underscore.</a:t>
            </a:r>
            <a:endParaRPr lang="en-US" dirty="0"/>
          </a:p>
        </p:txBody>
      </p:sp>
    </p:spTree>
    <p:extLst>
      <p:ext uri="{BB962C8B-B14F-4D97-AF65-F5344CB8AC3E}">
        <p14:creationId xmlns:p14="http://schemas.microsoft.com/office/powerpoint/2010/main" val="4190168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Values when Declaring a Variable</a:t>
            </a:r>
            <a:endParaRPr lang="en-US" dirty="0"/>
          </a:p>
        </p:txBody>
      </p:sp>
      <p:sp>
        <p:nvSpPr>
          <p:cNvPr id="3" name="Content Placeholder 2"/>
          <p:cNvSpPr>
            <a:spLocks noGrp="1"/>
          </p:cNvSpPr>
          <p:nvPr>
            <p:ph sz="quarter" idx="1"/>
          </p:nvPr>
        </p:nvSpPr>
        <p:spPr>
          <a:xfrm>
            <a:off x="301752" y="1447800"/>
            <a:ext cx="8503920" cy="5029200"/>
          </a:xfrm>
        </p:spPr>
        <p:txBody>
          <a:bodyPr>
            <a:normAutofit/>
          </a:bodyPr>
          <a:lstStyle/>
          <a:p>
            <a:r>
              <a:rPr lang="en-US" dirty="0" smtClean="0"/>
              <a:t>Example:  </a:t>
            </a:r>
            <a:br>
              <a:rPr lang="en-US" dirty="0" smtClean="0"/>
            </a:br>
            <a:r>
              <a:rPr lang="en-US" dirty="0" smtClean="0"/>
              <a:t>         Dim </a:t>
            </a:r>
            <a:r>
              <a:rPr lang="en-US" dirty="0" err="1" smtClean="0"/>
              <a:t>intNumber</a:t>
            </a:r>
            <a:r>
              <a:rPr lang="en-US" dirty="0" smtClean="0"/>
              <a:t> as Integer</a:t>
            </a:r>
          </a:p>
          <a:p>
            <a:pPr lvl="8"/>
            <a:endParaRPr lang="en-US" dirty="0"/>
          </a:p>
          <a:p>
            <a:r>
              <a:rPr lang="en-US" dirty="0" smtClean="0"/>
              <a:t>When a </a:t>
            </a:r>
            <a:r>
              <a:rPr lang="en-US" b="1" dirty="0" smtClean="0"/>
              <a:t>numeric</a:t>
            </a:r>
            <a:r>
              <a:rPr lang="en-US" dirty="0" smtClean="0"/>
              <a:t> variable is declared,  its initial value is 0 unless it is given a value at the same time.</a:t>
            </a:r>
          </a:p>
          <a:p>
            <a:pPr lvl="8"/>
            <a:endParaRPr lang="en-US" dirty="0" smtClean="0"/>
          </a:p>
          <a:p>
            <a:r>
              <a:rPr lang="en-US" dirty="0" smtClean="0"/>
              <a:t>When a </a:t>
            </a:r>
            <a:r>
              <a:rPr lang="en-US" b="1" dirty="0" smtClean="0"/>
              <a:t>string</a:t>
            </a:r>
            <a:r>
              <a:rPr lang="en-US" dirty="0" smtClean="0"/>
              <a:t> variables is declared without a value, its initial value is null.</a:t>
            </a:r>
          </a:p>
          <a:p>
            <a:pPr lvl="1"/>
            <a:r>
              <a:rPr lang="en-US" dirty="0" smtClean="0"/>
              <a:t>The compiler will not like this.</a:t>
            </a:r>
          </a:p>
          <a:p>
            <a:pPr lvl="8"/>
            <a:endParaRPr lang="en-US" dirty="0" smtClean="0"/>
          </a:p>
          <a:p>
            <a:endParaRPr lang="en-US" dirty="0" smtClean="0"/>
          </a:p>
          <a:p>
            <a:pPr lvl="1"/>
            <a:endParaRPr lang="en-US" dirty="0"/>
          </a:p>
        </p:txBody>
      </p:sp>
    </p:spTree>
    <p:extLst>
      <p:ext uri="{BB962C8B-B14F-4D97-AF65-F5344CB8AC3E}">
        <p14:creationId xmlns:p14="http://schemas.microsoft.com/office/powerpoint/2010/main" val="750311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 Variables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After we declare a variable we must give it a value.</a:t>
            </a:r>
          </a:p>
          <a:p>
            <a:pPr lvl="1"/>
            <a:r>
              <a:rPr lang="en-US" dirty="0" smtClean="0"/>
              <a:t>This is called </a:t>
            </a:r>
            <a:r>
              <a:rPr lang="en-US" b="1" dirty="0" smtClean="0">
                <a:solidFill>
                  <a:schemeClr val="accent1">
                    <a:lumMod val="75000"/>
                  </a:schemeClr>
                </a:solidFill>
              </a:rPr>
              <a:t>assignment</a:t>
            </a:r>
            <a:r>
              <a:rPr lang="en-US" dirty="0" smtClean="0"/>
              <a:t> and is done with the assignment operator (</a:t>
            </a:r>
            <a:r>
              <a:rPr lang="en-US" b="1" dirty="0" smtClean="0">
                <a:solidFill>
                  <a:schemeClr val="accent1">
                    <a:lumMod val="75000"/>
                  </a:schemeClr>
                </a:solidFill>
              </a:rPr>
              <a:t>=</a:t>
            </a:r>
            <a:r>
              <a:rPr lang="en-US" dirty="0" smtClean="0"/>
              <a:t>)</a:t>
            </a:r>
          </a:p>
          <a:p>
            <a:pPr lvl="8"/>
            <a:endParaRPr lang="en-US" dirty="0"/>
          </a:p>
          <a:p>
            <a:r>
              <a:rPr lang="en-US" dirty="0" smtClean="0"/>
              <a:t>This can be done several ways:</a:t>
            </a:r>
          </a:p>
          <a:p>
            <a:pPr lvl="1"/>
            <a:r>
              <a:rPr lang="en-US" dirty="0" smtClean="0"/>
              <a:t>Dim </a:t>
            </a:r>
            <a:r>
              <a:rPr lang="en-US" dirty="0" err="1" smtClean="0"/>
              <a:t>intNumber</a:t>
            </a:r>
            <a:r>
              <a:rPr lang="en-US" dirty="0" smtClean="0"/>
              <a:t> as Integer = 0</a:t>
            </a:r>
            <a:br>
              <a:rPr lang="en-US" dirty="0" smtClean="0"/>
            </a:br>
            <a:r>
              <a:rPr lang="en-US" sz="1100" dirty="0" smtClean="0"/>
              <a:t>					</a:t>
            </a:r>
          </a:p>
          <a:p>
            <a:pPr lvl="1"/>
            <a:r>
              <a:rPr lang="en-US" dirty="0" smtClean="0"/>
              <a:t>Dim </a:t>
            </a:r>
            <a:r>
              <a:rPr lang="en-US" dirty="0" err="1" smtClean="0"/>
              <a:t>intNumber</a:t>
            </a:r>
            <a:r>
              <a:rPr lang="en-US" dirty="0" smtClean="0"/>
              <a:t> as Integer</a:t>
            </a:r>
            <a:br>
              <a:rPr lang="en-US" dirty="0" smtClean="0"/>
            </a:br>
            <a:r>
              <a:rPr lang="en-US" dirty="0" err="1" smtClean="0"/>
              <a:t>intNumber</a:t>
            </a:r>
            <a:r>
              <a:rPr lang="en-US" dirty="0" smtClean="0"/>
              <a:t> = 0 </a:t>
            </a:r>
          </a:p>
          <a:p>
            <a:pPr lvl="8"/>
            <a:endParaRPr lang="en-US" dirty="0"/>
          </a:p>
          <a:p>
            <a:r>
              <a:rPr lang="en-US" dirty="0" smtClean="0"/>
              <a:t>Variables can be assigned values like numbers or strings or be assigned values from other sources (like a textbox).</a:t>
            </a:r>
            <a:endParaRPr lang="en-US" dirty="0"/>
          </a:p>
        </p:txBody>
      </p:sp>
    </p:spTree>
    <p:extLst>
      <p:ext uri="{BB962C8B-B14F-4D97-AF65-F5344CB8AC3E}">
        <p14:creationId xmlns:p14="http://schemas.microsoft.com/office/powerpoint/2010/main" val="352067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 Variable</a:t>
            </a:r>
            <a:endParaRPr lang="en-US" dirty="0"/>
          </a:p>
        </p:txBody>
      </p:sp>
      <p:sp>
        <p:nvSpPr>
          <p:cNvPr id="3" name="Date Placeholder 2"/>
          <p:cNvSpPr>
            <a:spLocks noGrp="1"/>
          </p:cNvSpPr>
          <p:nvPr>
            <p:ph type="dt" sz="half" idx="10"/>
          </p:nvPr>
        </p:nvSpPr>
        <p:spPr/>
        <p:txBody>
          <a:bodyPr/>
          <a:lstStyle/>
          <a:p>
            <a:fld id="{4406B0A0-4ABA-482C-AA7A-8416CA4EC047}" type="datetime1">
              <a:rPr lang="en-US" smtClean="0"/>
              <a:pPr/>
              <a:t>2/22/2013</a:t>
            </a:fld>
            <a:endParaRPr lang="en-US"/>
          </a:p>
        </p:txBody>
      </p:sp>
      <p:sp>
        <p:nvSpPr>
          <p:cNvPr id="4" name="Footer Placeholder 3"/>
          <p:cNvSpPr>
            <a:spLocks noGrp="1"/>
          </p:cNvSpPr>
          <p:nvPr>
            <p:ph type="ftr" sz="quarter" idx="11"/>
          </p:nvPr>
        </p:nvSpPr>
        <p:spPr/>
        <p:txBody>
          <a:bodyPr/>
          <a:lstStyle/>
          <a:p>
            <a:r>
              <a:rPr lang="en-US" smtClean="0"/>
              <a:t>Computer Programming I- Summer 2011</a:t>
            </a:r>
            <a:endParaRPr lang="en-US"/>
          </a:p>
        </p:txBody>
      </p:sp>
      <p:sp>
        <p:nvSpPr>
          <p:cNvPr id="5" name="Slide Number Placeholder 4"/>
          <p:cNvSpPr>
            <a:spLocks noGrp="1"/>
          </p:cNvSpPr>
          <p:nvPr>
            <p:ph type="sldNum" sz="quarter" idx="12"/>
          </p:nvPr>
        </p:nvSpPr>
        <p:spPr/>
        <p:txBody>
          <a:bodyPr/>
          <a:lstStyle/>
          <a:p>
            <a:fld id="{A1BD1395-057C-4A20-8D93-C77D452DF921}" type="slidenum">
              <a:rPr lang="en-US" smtClean="0"/>
              <a:pPr/>
              <a:t>15</a:t>
            </a:fld>
            <a:endParaRPr lang="en-US"/>
          </a:p>
        </p:txBody>
      </p:sp>
      <p:sp>
        <p:nvSpPr>
          <p:cNvPr id="6" name="Content Placeholder 5"/>
          <p:cNvSpPr>
            <a:spLocks noGrp="1"/>
          </p:cNvSpPr>
          <p:nvPr>
            <p:ph sz="quarter" idx="1"/>
          </p:nvPr>
        </p:nvSpPr>
        <p:spPr/>
        <p:txBody>
          <a:bodyPr>
            <a:normAutofit/>
          </a:bodyPr>
          <a:lstStyle/>
          <a:p>
            <a:r>
              <a:rPr lang="en-US" dirty="0"/>
              <a:t>Always initialize your variables, even if it is to 0 or Nothing</a:t>
            </a:r>
            <a:r>
              <a:rPr lang="en-US" dirty="0" smtClean="0"/>
              <a:t>.</a:t>
            </a:r>
          </a:p>
          <a:p>
            <a:r>
              <a:rPr lang="en-US" u="sng" dirty="0" smtClean="0"/>
              <a:t>Numeric</a:t>
            </a:r>
            <a:r>
              <a:rPr lang="en-US" dirty="0" smtClean="0"/>
              <a:t> variables of all types can be initialized to zero.</a:t>
            </a:r>
          </a:p>
          <a:p>
            <a:pPr lvl="1"/>
            <a:r>
              <a:rPr lang="en-US" dirty="0" smtClean="0"/>
              <a:t>Dim </a:t>
            </a:r>
            <a:r>
              <a:rPr lang="en-US" dirty="0" err="1" smtClean="0"/>
              <a:t>intNum</a:t>
            </a:r>
            <a:r>
              <a:rPr lang="en-US" dirty="0" smtClean="0"/>
              <a:t> As Integer = 0</a:t>
            </a:r>
          </a:p>
          <a:p>
            <a:pPr lvl="1"/>
            <a:endParaRPr lang="en-US" dirty="0" smtClean="0"/>
          </a:p>
          <a:p>
            <a:r>
              <a:rPr lang="en-US" u="sng" dirty="0" smtClean="0"/>
              <a:t>String</a:t>
            </a:r>
            <a:r>
              <a:rPr lang="en-US" dirty="0" smtClean="0"/>
              <a:t> variables can be set to “empty” two ways:</a:t>
            </a:r>
          </a:p>
          <a:p>
            <a:pPr lvl="1"/>
            <a:r>
              <a:rPr lang="en-US" dirty="0"/>
              <a:t> </a:t>
            </a:r>
            <a:r>
              <a:rPr lang="en-US" dirty="0" smtClean="0"/>
              <a:t>Dim </a:t>
            </a:r>
            <a:r>
              <a:rPr lang="en-US" dirty="0" err="1"/>
              <a:t>strName</a:t>
            </a:r>
            <a:r>
              <a:rPr lang="en-US" dirty="0"/>
              <a:t> As String = </a:t>
            </a:r>
            <a:r>
              <a:rPr lang="en-US" b="1" dirty="0" smtClean="0">
                <a:solidFill>
                  <a:schemeClr val="tx1"/>
                </a:solidFill>
              </a:rPr>
              <a:t>“”</a:t>
            </a:r>
          </a:p>
          <a:p>
            <a:pPr lvl="1"/>
            <a:r>
              <a:rPr lang="en-US" b="1" dirty="0" smtClean="0"/>
              <a:t>Dim </a:t>
            </a:r>
            <a:r>
              <a:rPr lang="en-US" b="1" dirty="0" err="1" smtClean="0"/>
              <a:t>strName</a:t>
            </a:r>
            <a:r>
              <a:rPr lang="en-US" b="1" dirty="0" smtClean="0"/>
              <a:t> As String = Nothing</a:t>
            </a:r>
          </a:p>
          <a:p>
            <a:r>
              <a:rPr lang="en-US" b="1" dirty="0" smtClean="0"/>
              <a:t>NOTHING is a keyword </a:t>
            </a:r>
            <a:endParaRPr lang="en-US" b="1" dirty="0"/>
          </a:p>
          <a:p>
            <a:endParaRPr lang="en-US" dirty="0"/>
          </a:p>
        </p:txBody>
      </p:sp>
    </p:spTree>
    <p:extLst>
      <p:ext uri="{BB962C8B-B14F-4D97-AF65-F5344CB8AC3E}">
        <p14:creationId xmlns:p14="http://schemas.microsoft.com/office/powerpoint/2010/main" val="1601471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Statement</a:t>
            </a:r>
            <a:endParaRPr lang="en-US" dirty="0"/>
          </a:p>
        </p:txBody>
      </p:sp>
      <p:sp>
        <p:nvSpPr>
          <p:cNvPr id="6" name="Content Placeholder 5"/>
          <p:cNvSpPr>
            <a:spLocks noGrp="1"/>
          </p:cNvSpPr>
          <p:nvPr>
            <p:ph sz="quarter" idx="1"/>
          </p:nvPr>
        </p:nvSpPr>
        <p:spPr/>
        <p:txBody>
          <a:bodyPr/>
          <a:lstStyle/>
          <a:p>
            <a:pPr marL="0" indent="0" algn="ctr">
              <a:buNone/>
            </a:pPr>
            <a:r>
              <a:rPr lang="en-US" dirty="0" smtClean="0"/>
              <a:t>Dim </a:t>
            </a:r>
            <a:r>
              <a:rPr lang="en-US" dirty="0" err="1" smtClean="0"/>
              <a:t>intSide</a:t>
            </a:r>
            <a:r>
              <a:rPr lang="en-US" dirty="0" smtClean="0"/>
              <a:t> As Integer = 10</a:t>
            </a:r>
            <a:endParaRPr lang="en-US" dirty="0"/>
          </a:p>
        </p:txBody>
      </p:sp>
      <p:sp>
        <p:nvSpPr>
          <p:cNvPr id="7" name="Line Callout 2 6"/>
          <p:cNvSpPr/>
          <p:nvPr/>
        </p:nvSpPr>
        <p:spPr>
          <a:xfrm>
            <a:off x="304800" y="2359152"/>
            <a:ext cx="1524000" cy="841248"/>
          </a:xfrm>
          <a:prstGeom prst="borderCallout2">
            <a:avLst>
              <a:gd name="adj1" fmla="val 43085"/>
              <a:gd name="adj2" fmla="val 104801"/>
              <a:gd name="adj3" fmla="val 44295"/>
              <a:gd name="adj4" fmla="val 118856"/>
              <a:gd name="adj5" fmla="val -44623"/>
              <a:gd name="adj6" fmla="val 154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Keyword to Declare a Variable</a:t>
            </a:r>
            <a:endParaRPr lang="en-US" dirty="0"/>
          </a:p>
        </p:txBody>
      </p:sp>
      <p:sp>
        <p:nvSpPr>
          <p:cNvPr id="8" name="Line Callout 2 7"/>
          <p:cNvSpPr/>
          <p:nvPr/>
        </p:nvSpPr>
        <p:spPr>
          <a:xfrm>
            <a:off x="1524000" y="3429000"/>
            <a:ext cx="1524000" cy="841248"/>
          </a:xfrm>
          <a:prstGeom prst="borderCallout2">
            <a:avLst>
              <a:gd name="adj1" fmla="val 43085"/>
              <a:gd name="adj2" fmla="val 104801"/>
              <a:gd name="adj3" fmla="val 44295"/>
              <a:gd name="adj4" fmla="val 118856"/>
              <a:gd name="adj5" fmla="val -174409"/>
              <a:gd name="adj6" fmla="val 1497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Variable</a:t>
            </a:r>
          </a:p>
          <a:p>
            <a:pPr algn="ctr"/>
            <a:r>
              <a:rPr lang="en-US" dirty="0" smtClean="0"/>
              <a:t>Name</a:t>
            </a:r>
            <a:endParaRPr lang="en-US" dirty="0"/>
          </a:p>
        </p:txBody>
      </p:sp>
      <p:sp>
        <p:nvSpPr>
          <p:cNvPr id="9" name="Line Callout 2 8"/>
          <p:cNvSpPr/>
          <p:nvPr/>
        </p:nvSpPr>
        <p:spPr>
          <a:xfrm>
            <a:off x="2590800" y="4876800"/>
            <a:ext cx="1524000" cy="841248"/>
          </a:xfrm>
          <a:prstGeom prst="borderCallout2">
            <a:avLst>
              <a:gd name="adj1" fmla="val 43085"/>
              <a:gd name="adj2" fmla="val 104801"/>
              <a:gd name="adj3" fmla="val 44295"/>
              <a:gd name="adj4" fmla="val 118856"/>
              <a:gd name="adj5" fmla="val -336641"/>
              <a:gd name="adj6" fmla="val 1282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Keyword before the Data Typ</a:t>
            </a:r>
            <a:r>
              <a:rPr lang="en-US" dirty="0"/>
              <a:t>e</a:t>
            </a:r>
          </a:p>
        </p:txBody>
      </p:sp>
      <p:sp>
        <p:nvSpPr>
          <p:cNvPr id="10" name="Line Callout 2 9"/>
          <p:cNvSpPr/>
          <p:nvPr/>
        </p:nvSpPr>
        <p:spPr>
          <a:xfrm>
            <a:off x="5791200" y="4800600"/>
            <a:ext cx="1524000" cy="841248"/>
          </a:xfrm>
          <a:prstGeom prst="borderCallout2">
            <a:avLst>
              <a:gd name="adj1" fmla="val 47952"/>
              <a:gd name="adj2" fmla="val -2662"/>
              <a:gd name="adj3" fmla="val 45917"/>
              <a:gd name="adj4" fmla="val -19054"/>
              <a:gd name="adj5" fmla="val -326907"/>
              <a:gd name="adj6" fmla="val -293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DataType</a:t>
            </a:r>
            <a:endParaRPr lang="en-US" dirty="0"/>
          </a:p>
        </p:txBody>
      </p:sp>
      <p:sp>
        <p:nvSpPr>
          <p:cNvPr id="11" name="Line Callout 2 10"/>
          <p:cNvSpPr/>
          <p:nvPr/>
        </p:nvSpPr>
        <p:spPr>
          <a:xfrm>
            <a:off x="6781800" y="3502152"/>
            <a:ext cx="1524000" cy="841248"/>
          </a:xfrm>
          <a:prstGeom prst="borderCallout2">
            <a:avLst>
              <a:gd name="adj1" fmla="val 47952"/>
              <a:gd name="adj2" fmla="val -2662"/>
              <a:gd name="adj3" fmla="val 45917"/>
              <a:gd name="adj4" fmla="val -19054"/>
              <a:gd name="adj5" fmla="val -177654"/>
              <a:gd name="adj6" fmla="val -43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Assignment =</a:t>
            </a:r>
            <a:endParaRPr lang="en-US" dirty="0"/>
          </a:p>
        </p:txBody>
      </p:sp>
      <p:sp>
        <p:nvSpPr>
          <p:cNvPr id="12" name="Line Callout 2 11"/>
          <p:cNvSpPr/>
          <p:nvPr/>
        </p:nvSpPr>
        <p:spPr>
          <a:xfrm>
            <a:off x="7167349" y="2359152"/>
            <a:ext cx="1524000" cy="841248"/>
          </a:xfrm>
          <a:prstGeom prst="borderCallout2">
            <a:avLst>
              <a:gd name="adj1" fmla="val 47952"/>
              <a:gd name="adj2" fmla="val -2662"/>
              <a:gd name="adj3" fmla="val 45917"/>
              <a:gd name="adj4" fmla="val -19054"/>
              <a:gd name="adj5" fmla="val -41379"/>
              <a:gd name="adj6" fmla="val -418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that matches </a:t>
            </a:r>
            <a:r>
              <a:rPr lang="en-US" dirty="0" err="1" smtClean="0"/>
              <a:t>DataType</a:t>
            </a:r>
            <a:endParaRPr lang="en-US" dirty="0"/>
          </a:p>
        </p:txBody>
      </p:sp>
    </p:spTree>
    <p:extLst>
      <p:ext uri="{BB962C8B-B14F-4D97-AF65-F5344CB8AC3E}">
        <p14:creationId xmlns:p14="http://schemas.microsoft.com/office/powerpoint/2010/main" val="1987343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Statement</a:t>
            </a:r>
            <a:endParaRPr lang="en-US" dirty="0"/>
          </a:p>
        </p:txBody>
      </p:sp>
      <p:sp>
        <p:nvSpPr>
          <p:cNvPr id="6" name="Content Placeholder 5"/>
          <p:cNvSpPr>
            <a:spLocks noGrp="1"/>
          </p:cNvSpPr>
          <p:nvPr>
            <p:ph sz="quarter" idx="1"/>
          </p:nvPr>
        </p:nvSpPr>
        <p:spPr/>
        <p:txBody>
          <a:bodyPr/>
          <a:lstStyle/>
          <a:p>
            <a:pPr marL="0" indent="0" algn="ctr">
              <a:buNone/>
            </a:pPr>
            <a:r>
              <a:rPr lang="en-US" dirty="0" smtClean="0"/>
              <a:t>Dim </a:t>
            </a:r>
            <a:r>
              <a:rPr lang="en-US" dirty="0" err="1" smtClean="0"/>
              <a:t>intSide</a:t>
            </a:r>
            <a:r>
              <a:rPr lang="en-US" dirty="0" smtClean="0"/>
              <a:t> As Integer = 10</a:t>
            </a:r>
            <a:endParaRPr lang="en-US" dirty="0"/>
          </a:p>
        </p:txBody>
      </p:sp>
      <p:sp>
        <p:nvSpPr>
          <p:cNvPr id="7" name="Line Callout 2 6"/>
          <p:cNvSpPr/>
          <p:nvPr/>
        </p:nvSpPr>
        <p:spPr>
          <a:xfrm>
            <a:off x="609600" y="2895600"/>
            <a:ext cx="1524000" cy="841248"/>
          </a:xfrm>
          <a:prstGeom prst="borderCallout2">
            <a:avLst>
              <a:gd name="adj1" fmla="val 43085"/>
              <a:gd name="adj2" fmla="val 104801"/>
              <a:gd name="adj3" fmla="val 44295"/>
              <a:gd name="adj4" fmla="val 118856"/>
              <a:gd name="adj5" fmla="val -62468"/>
              <a:gd name="adj6" fmla="val 2357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Creates the place in memory</a:t>
            </a:r>
            <a:endParaRPr lang="en-US" dirty="0"/>
          </a:p>
        </p:txBody>
      </p:sp>
      <p:sp>
        <p:nvSpPr>
          <p:cNvPr id="13" name="Right Brace 12"/>
          <p:cNvSpPr/>
          <p:nvPr/>
        </p:nvSpPr>
        <p:spPr>
          <a:xfrm rot="5400000">
            <a:off x="4004939" y="423539"/>
            <a:ext cx="381000" cy="34963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5400000">
            <a:off x="6247289" y="1961272"/>
            <a:ext cx="381002" cy="3787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ine Callout 2 14"/>
          <p:cNvSpPr/>
          <p:nvPr/>
        </p:nvSpPr>
        <p:spPr>
          <a:xfrm>
            <a:off x="3048000" y="3861588"/>
            <a:ext cx="2743200" cy="1624811"/>
          </a:xfrm>
          <a:prstGeom prst="borderCallout2">
            <a:avLst>
              <a:gd name="adj1" fmla="val 43085"/>
              <a:gd name="adj2" fmla="val 104801"/>
              <a:gd name="adj3" fmla="val 44295"/>
              <a:gd name="adj4" fmla="val 118856"/>
              <a:gd name="adj5" fmla="val -94382"/>
              <a:gd name="adj6" fmla="val 1231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The actual value that will “reside” in the memory place. </a:t>
            </a:r>
          </a:p>
          <a:p>
            <a:r>
              <a:rPr lang="en-US" dirty="0" smtClean="0"/>
              <a:t>Also known as a </a:t>
            </a:r>
            <a:r>
              <a:rPr lang="en-US" b="1" dirty="0" smtClean="0">
                <a:solidFill>
                  <a:schemeClr val="accent3">
                    <a:lumMod val="50000"/>
                  </a:schemeClr>
                </a:solidFill>
              </a:rPr>
              <a:t>literal</a:t>
            </a:r>
            <a:r>
              <a:rPr lang="en-US" dirty="0" smtClean="0"/>
              <a:t>.</a:t>
            </a:r>
            <a:endParaRPr lang="en-US" dirty="0"/>
          </a:p>
        </p:txBody>
      </p:sp>
      <p:sp>
        <p:nvSpPr>
          <p:cNvPr id="16" name="Rectangle 15"/>
          <p:cNvSpPr/>
          <p:nvPr/>
        </p:nvSpPr>
        <p:spPr>
          <a:xfrm>
            <a:off x="7239000" y="2895600"/>
            <a:ext cx="990600" cy="965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10</a:t>
            </a:r>
            <a:endParaRPr lang="en-US" sz="2400" dirty="0"/>
          </a:p>
        </p:txBody>
      </p:sp>
      <p:sp>
        <p:nvSpPr>
          <p:cNvPr id="17" name="TextBox 16"/>
          <p:cNvSpPr txBox="1"/>
          <p:nvPr/>
        </p:nvSpPr>
        <p:spPr>
          <a:xfrm>
            <a:off x="7247041" y="2526268"/>
            <a:ext cx="910827" cy="369332"/>
          </a:xfrm>
          <a:prstGeom prst="rect">
            <a:avLst/>
          </a:prstGeom>
          <a:noFill/>
        </p:spPr>
        <p:txBody>
          <a:bodyPr wrap="none" rtlCol="0">
            <a:spAutoFit/>
          </a:bodyPr>
          <a:lstStyle/>
          <a:p>
            <a:r>
              <a:rPr lang="en-US" dirty="0" err="1" smtClean="0"/>
              <a:t>intSide</a:t>
            </a:r>
            <a:endParaRPr lang="en-US" dirty="0"/>
          </a:p>
        </p:txBody>
      </p:sp>
    </p:spTree>
    <p:extLst>
      <p:ext uri="{BB962C8B-B14F-4D97-AF65-F5344CB8AC3E}">
        <p14:creationId xmlns:p14="http://schemas.microsoft.com/office/powerpoint/2010/main" val="3804177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Rules</a:t>
            </a:r>
            <a:endParaRPr lang="en-US" dirty="0"/>
          </a:p>
        </p:txBody>
      </p:sp>
      <p:sp>
        <p:nvSpPr>
          <p:cNvPr id="3" name="Content Placeholder 2"/>
          <p:cNvSpPr>
            <a:spLocks noGrp="1"/>
          </p:cNvSpPr>
          <p:nvPr>
            <p:ph sz="quarter" idx="1"/>
          </p:nvPr>
        </p:nvSpPr>
        <p:spPr/>
        <p:txBody>
          <a:bodyPr>
            <a:normAutofit/>
          </a:bodyPr>
          <a:lstStyle/>
          <a:p>
            <a:r>
              <a:rPr lang="en-US" dirty="0" smtClean="0"/>
              <a:t>Whenever a data type of string or char is used their values must be enclosed in quotes. </a:t>
            </a:r>
            <a:endParaRPr lang="en-US" dirty="0"/>
          </a:p>
          <a:p>
            <a:endParaRPr lang="en-US" dirty="0" smtClean="0"/>
          </a:p>
          <a:p>
            <a:r>
              <a:rPr lang="en-US" dirty="0" smtClean="0"/>
              <a:t>For example:</a:t>
            </a:r>
          </a:p>
          <a:p>
            <a:pPr lvl="1"/>
            <a:r>
              <a:rPr lang="en-US" dirty="0" err="1" smtClean="0"/>
              <a:t>strName</a:t>
            </a:r>
            <a:r>
              <a:rPr lang="en-US" dirty="0" smtClean="0"/>
              <a:t>=</a:t>
            </a:r>
            <a:r>
              <a:rPr lang="en-US" b="1" dirty="0" smtClean="0"/>
              <a:t>“</a:t>
            </a:r>
            <a:r>
              <a:rPr lang="en-US" dirty="0" smtClean="0"/>
              <a:t>Alex</a:t>
            </a:r>
            <a:r>
              <a:rPr lang="en-US" b="1" dirty="0" smtClean="0"/>
              <a:t>”</a:t>
            </a:r>
            <a:r>
              <a:rPr lang="en-US" dirty="0" smtClean="0"/>
              <a:t> </a:t>
            </a:r>
          </a:p>
          <a:p>
            <a:pPr lvl="1"/>
            <a:r>
              <a:rPr lang="en-US" dirty="0" err="1" smtClean="0"/>
              <a:t>chrLetterGrade</a:t>
            </a:r>
            <a:r>
              <a:rPr lang="en-US" dirty="0" smtClean="0"/>
              <a:t>= </a:t>
            </a:r>
            <a:r>
              <a:rPr lang="en-US" b="1" dirty="0" smtClean="0"/>
              <a:t>“</a:t>
            </a:r>
            <a:r>
              <a:rPr lang="en-US" dirty="0" smtClean="0"/>
              <a:t>A</a:t>
            </a:r>
            <a:r>
              <a:rPr lang="en-US" b="1" dirty="0" smtClean="0"/>
              <a:t>”</a:t>
            </a:r>
          </a:p>
          <a:p>
            <a:pPr lvl="1"/>
            <a:endParaRPr lang="en-US" dirty="0"/>
          </a:p>
          <a:p>
            <a:r>
              <a:rPr lang="en-US" dirty="0" smtClean="0"/>
              <a:t>Do </a:t>
            </a:r>
            <a:r>
              <a:rPr lang="en-US" u="sng" dirty="0" smtClean="0"/>
              <a:t>not</a:t>
            </a:r>
            <a:r>
              <a:rPr lang="en-US" dirty="0" smtClean="0"/>
              <a:t> enclose numbers in quotes when using a </a:t>
            </a:r>
            <a:r>
              <a:rPr lang="en-US" u="sng" dirty="0" smtClean="0"/>
              <a:t>number</a:t>
            </a:r>
            <a:r>
              <a:rPr lang="en-US" dirty="0" smtClean="0"/>
              <a:t> data type (integer, float, double, etc.)</a:t>
            </a:r>
          </a:p>
        </p:txBody>
      </p:sp>
    </p:spTree>
    <p:extLst>
      <p:ext uri="{BB962C8B-B14F-4D97-AF65-F5344CB8AC3E}">
        <p14:creationId xmlns:p14="http://schemas.microsoft.com/office/powerpoint/2010/main" val="2028087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Rules</a:t>
            </a:r>
          </a:p>
        </p:txBody>
      </p:sp>
      <p:sp>
        <p:nvSpPr>
          <p:cNvPr id="3" name="Content Placeholder 2"/>
          <p:cNvSpPr>
            <a:spLocks noGrp="1"/>
          </p:cNvSpPr>
          <p:nvPr>
            <p:ph sz="quarter" idx="1"/>
          </p:nvPr>
        </p:nvSpPr>
        <p:spPr/>
        <p:txBody>
          <a:bodyPr>
            <a:normAutofit/>
          </a:bodyPr>
          <a:lstStyle/>
          <a:p>
            <a:r>
              <a:rPr lang="en-US" dirty="0" smtClean="0"/>
              <a:t>Only number data types can be used in calculations.</a:t>
            </a:r>
          </a:p>
          <a:p>
            <a:endParaRPr lang="en-US" dirty="0"/>
          </a:p>
          <a:p>
            <a:r>
              <a:rPr lang="en-US" dirty="0" smtClean="0"/>
              <a:t>Strings can be combined from several different sources. This is called </a:t>
            </a:r>
            <a:r>
              <a:rPr lang="en-US" b="1" dirty="0" smtClean="0">
                <a:solidFill>
                  <a:schemeClr val="accent1">
                    <a:lumMod val="75000"/>
                  </a:schemeClr>
                </a:solidFill>
              </a:rPr>
              <a:t>concatenation</a:t>
            </a:r>
            <a:r>
              <a:rPr lang="en-US" dirty="0" smtClean="0"/>
              <a:t>. </a:t>
            </a:r>
          </a:p>
          <a:p>
            <a:pPr lvl="8"/>
            <a:endParaRPr lang="en-US" dirty="0" smtClean="0"/>
          </a:p>
          <a:p>
            <a:pPr lvl="1"/>
            <a:r>
              <a:rPr lang="en-US" dirty="0" smtClean="0"/>
              <a:t>Use </a:t>
            </a:r>
            <a:r>
              <a:rPr lang="en-US" b="1" dirty="0" smtClean="0">
                <a:solidFill>
                  <a:schemeClr val="accent1">
                    <a:lumMod val="75000"/>
                  </a:schemeClr>
                </a:solidFill>
              </a:rPr>
              <a:t>&amp;</a:t>
            </a:r>
            <a:r>
              <a:rPr lang="en-US" dirty="0" smtClean="0"/>
              <a:t> in between each segment.</a:t>
            </a:r>
          </a:p>
          <a:p>
            <a:pPr marL="0" indent="0">
              <a:buNone/>
            </a:pPr>
            <a:endParaRPr lang="en-US" dirty="0" smtClean="0"/>
          </a:p>
          <a:p>
            <a:pPr marL="0" indent="0">
              <a:buNone/>
            </a:pPr>
            <a:r>
              <a:rPr lang="en-US" sz="2200" dirty="0" smtClean="0"/>
              <a:t>  </a:t>
            </a:r>
            <a:r>
              <a:rPr lang="en-US" sz="2200" dirty="0" err="1" smtClean="0"/>
              <a:t>strData</a:t>
            </a:r>
            <a:r>
              <a:rPr lang="en-US" sz="2200" dirty="0" smtClean="0"/>
              <a:t> = “This is some data “ </a:t>
            </a:r>
            <a:r>
              <a:rPr lang="en-US" sz="2200" b="1" dirty="0" smtClean="0">
                <a:solidFill>
                  <a:schemeClr val="accent1">
                    <a:lumMod val="75000"/>
                  </a:schemeClr>
                </a:solidFill>
              </a:rPr>
              <a:t>&amp;</a:t>
            </a:r>
            <a:r>
              <a:rPr lang="en-US" sz="2200" b="1" dirty="0" smtClean="0"/>
              <a:t> </a:t>
            </a:r>
            <a:r>
              <a:rPr lang="en-US" sz="2200" dirty="0" err="1" smtClean="0"/>
              <a:t>intNum</a:t>
            </a:r>
            <a:r>
              <a:rPr lang="en-US" sz="2200" dirty="0" smtClean="0"/>
              <a:t> </a:t>
            </a:r>
            <a:r>
              <a:rPr lang="en-US" sz="2200" b="1" dirty="0" smtClean="0">
                <a:solidFill>
                  <a:schemeClr val="accent1">
                    <a:lumMod val="75000"/>
                  </a:schemeClr>
                </a:solidFill>
              </a:rPr>
              <a:t>&amp;</a:t>
            </a:r>
            <a:r>
              <a:rPr lang="en-US" sz="2200" dirty="0" smtClean="0"/>
              <a:t> “and this is a number.”</a:t>
            </a:r>
          </a:p>
        </p:txBody>
      </p:sp>
    </p:spTree>
    <p:extLst>
      <p:ext uri="{BB962C8B-B14F-4D97-AF65-F5344CB8AC3E}">
        <p14:creationId xmlns:p14="http://schemas.microsoft.com/office/powerpoint/2010/main" val="1298910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Objective/Essential  Standard</a:t>
            </a:r>
          </a:p>
        </p:txBody>
      </p:sp>
      <p:sp>
        <p:nvSpPr>
          <p:cNvPr id="3" name="Content Placeholder 2"/>
          <p:cNvSpPr>
            <a:spLocks noGrp="1"/>
          </p:cNvSpPr>
          <p:nvPr>
            <p:ph sz="quarter" idx="1"/>
          </p:nvPr>
        </p:nvSpPr>
        <p:spPr/>
        <p:txBody>
          <a:bodyPr/>
          <a:lstStyle/>
          <a:p>
            <a:r>
              <a:rPr lang="en-US" dirty="0"/>
              <a:t>Essential Standard</a:t>
            </a:r>
            <a:r>
              <a:rPr lang="en-US" dirty="0" smtClean="0"/>
              <a:t>: 4.00 Understand Variables and Naming Conventions</a:t>
            </a:r>
          </a:p>
          <a:p>
            <a:endParaRPr lang="en-US" dirty="0"/>
          </a:p>
          <a:p>
            <a:r>
              <a:rPr lang="en-US" dirty="0" smtClean="0"/>
              <a:t>Indicator 4.01Understand Variables and Data Types (5%)</a:t>
            </a:r>
          </a:p>
          <a:p>
            <a:pPr lvl="8"/>
            <a:endParaRPr lang="en-US" dirty="0" smtClean="0"/>
          </a:p>
          <a:p>
            <a:r>
              <a:rPr lang="en-US" dirty="0" smtClean="0"/>
              <a:t>Indicator 4.02 Understand </a:t>
            </a:r>
            <a:r>
              <a:rPr lang="en-US" dirty="0"/>
              <a:t>Object Naming </a:t>
            </a:r>
            <a:r>
              <a:rPr lang="en-US" dirty="0" smtClean="0"/>
              <a:t>(3%)</a:t>
            </a:r>
            <a:endParaRPr lang="en-US" dirty="0"/>
          </a:p>
          <a:p>
            <a:endParaRPr lang="en-US" dirty="0"/>
          </a:p>
        </p:txBody>
      </p:sp>
    </p:spTree>
    <p:extLst>
      <p:ext uri="{BB962C8B-B14F-4D97-AF65-F5344CB8AC3E}">
        <p14:creationId xmlns:p14="http://schemas.microsoft.com/office/powerpoint/2010/main" val="1218114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3" name="Content Placeholder 2"/>
          <p:cNvSpPr>
            <a:spLocks noGrp="1"/>
          </p:cNvSpPr>
          <p:nvPr>
            <p:ph sz="quarter" idx="1"/>
          </p:nvPr>
        </p:nvSpPr>
        <p:spPr>
          <a:xfrm>
            <a:off x="301752" y="1527048"/>
            <a:ext cx="8503920" cy="5102352"/>
          </a:xfrm>
        </p:spPr>
        <p:txBody>
          <a:bodyPr>
            <a:normAutofit fontScale="77500" lnSpcReduction="20000"/>
          </a:bodyPr>
          <a:lstStyle/>
          <a:p>
            <a:r>
              <a:rPr lang="en-US" dirty="0" smtClean="0"/>
              <a:t>Variables only exist within their defined </a:t>
            </a:r>
            <a:r>
              <a:rPr lang="en-US" b="1" dirty="0">
                <a:solidFill>
                  <a:schemeClr val="accent1">
                    <a:lumMod val="75000"/>
                  </a:schemeClr>
                </a:solidFill>
              </a:rPr>
              <a:t>scope</a:t>
            </a:r>
            <a:r>
              <a:rPr lang="en-US" dirty="0" smtClean="0"/>
              <a:t>. </a:t>
            </a:r>
          </a:p>
          <a:p>
            <a:pPr lvl="8"/>
            <a:endParaRPr lang="en-US" dirty="0" smtClean="0"/>
          </a:p>
          <a:p>
            <a:r>
              <a:rPr lang="en-US" dirty="0" smtClean="0"/>
              <a:t>The time that the variable is available for use is called its </a:t>
            </a:r>
            <a:r>
              <a:rPr lang="en-US" b="1" dirty="0" smtClean="0">
                <a:solidFill>
                  <a:schemeClr val="accent1">
                    <a:lumMod val="75000"/>
                  </a:schemeClr>
                </a:solidFill>
              </a:rPr>
              <a:t>lifetime</a:t>
            </a:r>
            <a:r>
              <a:rPr lang="en-US" dirty="0" smtClean="0"/>
              <a:t>.</a:t>
            </a:r>
          </a:p>
          <a:p>
            <a:pPr lvl="8"/>
            <a:endParaRPr lang="en-US" dirty="0" smtClean="0"/>
          </a:p>
          <a:p>
            <a:r>
              <a:rPr lang="en-US" dirty="0" smtClean="0"/>
              <a:t>A variable cannot be called from outside that scope.</a:t>
            </a:r>
          </a:p>
          <a:p>
            <a:endParaRPr lang="en-US" dirty="0"/>
          </a:p>
          <a:p>
            <a:r>
              <a:rPr lang="en-US" dirty="0" smtClean="0"/>
              <a:t>There are 3 different types of scope.</a:t>
            </a:r>
          </a:p>
          <a:p>
            <a:pPr lvl="8"/>
            <a:endParaRPr lang="en-US" dirty="0"/>
          </a:p>
          <a:p>
            <a:pPr marL="514350" indent="-514350">
              <a:buFont typeface="+mj-lt"/>
              <a:buAutoNum type="arabicPeriod"/>
            </a:pPr>
            <a:r>
              <a:rPr lang="en-US" b="1" dirty="0" smtClean="0">
                <a:solidFill>
                  <a:schemeClr val="accent1">
                    <a:lumMod val="75000"/>
                  </a:schemeClr>
                </a:solidFill>
              </a:rPr>
              <a:t>Global </a:t>
            </a:r>
          </a:p>
          <a:p>
            <a:pPr lvl="1"/>
            <a:r>
              <a:rPr lang="en-US" dirty="0"/>
              <a:t>C</a:t>
            </a:r>
            <a:r>
              <a:rPr lang="en-US" dirty="0" smtClean="0"/>
              <a:t>an be called anywhere in the program</a:t>
            </a:r>
          </a:p>
          <a:p>
            <a:pPr lvl="8"/>
            <a:endParaRPr lang="en-US" dirty="0" smtClean="0"/>
          </a:p>
          <a:p>
            <a:pPr marL="514350" indent="-514350">
              <a:buFont typeface="+mj-lt"/>
              <a:buAutoNum type="arabicPeriod"/>
            </a:pPr>
            <a:r>
              <a:rPr lang="en-US" b="1" dirty="0">
                <a:solidFill>
                  <a:schemeClr val="accent1">
                    <a:lumMod val="75000"/>
                  </a:schemeClr>
                </a:solidFill>
              </a:rPr>
              <a:t>Local</a:t>
            </a:r>
            <a:r>
              <a:rPr lang="en-US" dirty="0" smtClean="0"/>
              <a:t> </a:t>
            </a:r>
            <a:endParaRPr lang="en-US" dirty="0"/>
          </a:p>
          <a:p>
            <a:pPr lvl="1"/>
            <a:r>
              <a:rPr lang="en-US" dirty="0"/>
              <a:t>C</a:t>
            </a:r>
            <a:r>
              <a:rPr lang="en-US" dirty="0" smtClean="0"/>
              <a:t>an only be called in the sub/function it is declared in</a:t>
            </a:r>
          </a:p>
          <a:p>
            <a:pPr lvl="8"/>
            <a:endParaRPr lang="en-US" dirty="0" smtClean="0"/>
          </a:p>
          <a:p>
            <a:pPr marL="514350" indent="-514350">
              <a:buFont typeface="+mj-lt"/>
              <a:buAutoNum type="arabicPeriod"/>
            </a:pPr>
            <a:r>
              <a:rPr lang="en-US" b="1" dirty="0">
                <a:solidFill>
                  <a:schemeClr val="accent1">
                    <a:lumMod val="75000"/>
                  </a:schemeClr>
                </a:solidFill>
              </a:rPr>
              <a:t>Procedural</a:t>
            </a:r>
            <a:r>
              <a:rPr lang="en-US" dirty="0" smtClean="0"/>
              <a:t> </a:t>
            </a:r>
          </a:p>
          <a:p>
            <a:pPr lvl="1"/>
            <a:r>
              <a:rPr lang="en-US" dirty="0" smtClean="0"/>
              <a:t>Can only be used in the block of code it is declared it</a:t>
            </a:r>
          </a:p>
          <a:p>
            <a:pPr lvl="1"/>
            <a:r>
              <a:rPr lang="en-US" dirty="0" smtClean="0"/>
              <a:t>Example: within an IF statement or loop</a:t>
            </a:r>
          </a:p>
          <a:p>
            <a:endParaRPr lang="en-US" dirty="0"/>
          </a:p>
        </p:txBody>
      </p:sp>
    </p:spTree>
    <p:extLst>
      <p:ext uri="{BB962C8B-B14F-4D97-AF65-F5344CB8AC3E}">
        <p14:creationId xmlns:p14="http://schemas.microsoft.com/office/powerpoint/2010/main" val="3753682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a:t>
            </a:r>
          </a:p>
        </p:txBody>
      </p:sp>
      <p:sp>
        <p:nvSpPr>
          <p:cNvPr id="3" name="Content Placeholder 2"/>
          <p:cNvSpPr>
            <a:spLocks noGrp="1"/>
          </p:cNvSpPr>
          <p:nvPr>
            <p:ph sz="quarter" idx="1"/>
          </p:nvPr>
        </p:nvSpPr>
        <p:spPr/>
        <p:txBody>
          <a:bodyPr/>
          <a:lstStyle/>
          <a:p>
            <a:r>
              <a:rPr lang="en-US" dirty="0" smtClean="0"/>
              <a:t>A global variable is declared at the </a:t>
            </a:r>
            <a:r>
              <a:rPr lang="en-US" u="sng" dirty="0" smtClean="0"/>
              <a:t>top</a:t>
            </a:r>
            <a:r>
              <a:rPr lang="en-US" dirty="0" smtClean="0"/>
              <a:t> of the program </a:t>
            </a:r>
            <a:r>
              <a:rPr lang="en-US" u="sng" dirty="0" smtClean="0"/>
              <a:t>before</a:t>
            </a:r>
            <a:r>
              <a:rPr lang="en-US" dirty="0" smtClean="0"/>
              <a:t> any procedures or subs are called.</a:t>
            </a:r>
          </a:p>
          <a:p>
            <a:endParaRPr lang="en-US" dirty="0"/>
          </a:p>
          <a:p>
            <a:r>
              <a:rPr lang="en-US" dirty="0" smtClean="0"/>
              <a:t>Example </a:t>
            </a:r>
            <a:br>
              <a:rPr lang="en-US" dirty="0" smtClean="0"/>
            </a:br>
            <a:r>
              <a:rPr lang="en-US" dirty="0" smtClean="0"/>
              <a:t/>
            </a:r>
            <a:br>
              <a:rPr lang="en-US" dirty="0" smtClean="0"/>
            </a:br>
            <a:r>
              <a:rPr lang="en-US" dirty="0" smtClean="0"/>
              <a:t>		p</a:t>
            </a:r>
            <a:r>
              <a:rPr lang="en-US" sz="2200" dirty="0" smtClean="0"/>
              <a:t>ublic </a:t>
            </a:r>
            <a:r>
              <a:rPr lang="en-US" sz="2200" dirty="0"/>
              <a:t>Class </a:t>
            </a:r>
            <a:r>
              <a:rPr lang="en-US" sz="2200" dirty="0" smtClean="0"/>
              <a:t>Form1</a:t>
            </a:r>
            <a:br>
              <a:rPr lang="en-US" sz="2200" dirty="0" smtClean="0"/>
            </a:br>
            <a:endParaRPr lang="en-US" sz="2200" dirty="0"/>
          </a:p>
          <a:p>
            <a:pPr marL="0" indent="0">
              <a:buNone/>
            </a:pPr>
            <a:r>
              <a:rPr lang="en-US" sz="2200" dirty="0"/>
              <a:t>    </a:t>
            </a:r>
            <a:r>
              <a:rPr lang="en-US" sz="2200" dirty="0" smtClean="0"/>
              <a:t>		        Dim </a:t>
            </a:r>
            <a:r>
              <a:rPr lang="en-US" sz="2200" dirty="0" err="1"/>
              <a:t>intNumber</a:t>
            </a:r>
            <a:r>
              <a:rPr lang="en-US" sz="2200" dirty="0"/>
              <a:t> As </a:t>
            </a:r>
            <a:r>
              <a:rPr lang="en-US" sz="2200" dirty="0" smtClean="0"/>
              <a:t>Integer</a:t>
            </a:r>
            <a:br>
              <a:rPr lang="en-US" sz="2200" dirty="0" smtClean="0"/>
            </a:br>
            <a:r>
              <a:rPr lang="en-US" sz="2200" dirty="0" smtClean="0"/>
              <a:t>		. . .</a:t>
            </a:r>
            <a:endParaRPr lang="en-US" sz="2200" dirty="0"/>
          </a:p>
          <a:p>
            <a:pPr marL="0" indent="0">
              <a:buNone/>
            </a:pPr>
            <a:endParaRPr lang="en-US" sz="2200" dirty="0" smtClean="0"/>
          </a:p>
        </p:txBody>
      </p:sp>
    </p:spTree>
    <p:extLst>
      <p:ext uri="{BB962C8B-B14F-4D97-AF65-F5344CB8AC3E}">
        <p14:creationId xmlns:p14="http://schemas.microsoft.com/office/powerpoint/2010/main" val="465375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Output</a:t>
            </a:r>
            <a:endParaRPr lang="en-US" dirty="0"/>
          </a:p>
        </p:txBody>
      </p:sp>
      <p:sp>
        <p:nvSpPr>
          <p:cNvPr id="6" name="Content Placeholder 5"/>
          <p:cNvSpPr>
            <a:spLocks noGrp="1"/>
          </p:cNvSpPr>
          <p:nvPr>
            <p:ph sz="quarter" idx="1"/>
          </p:nvPr>
        </p:nvSpPr>
        <p:spPr/>
        <p:txBody>
          <a:bodyPr/>
          <a:lstStyle/>
          <a:p>
            <a:r>
              <a:rPr lang="en-US" b="1" dirty="0" smtClean="0">
                <a:solidFill>
                  <a:schemeClr val="accent1">
                    <a:lumMod val="75000"/>
                  </a:schemeClr>
                </a:solidFill>
              </a:rPr>
              <a:t>Output</a:t>
            </a:r>
            <a:r>
              <a:rPr lang="en-US" dirty="0" smtClean="0">
                <a:solidFill>
                  <a:schemeClr val="accent1">
                    <a:lumMod val="75000"/>
                  </a:schemeClr>
                </a:solidFill>
              </a:rPr>
              <a:t> </a:t>
            </a:r>
            <a:r>
              <a:rPr lang="en-US" dirty="0" smtClean="0"/>
              <a:t>is values or strings the program displays for the user based on the execution of the program. </a:t>
            </a:r>
          </a:p>
          <a:p>
            <a:pPr lvl="8"/>
            <a:endParaRPr lang="en-US" dirty="0"/>
          </a:p>
          <a:p>
            <a:r>
              <a:rPr lang="en-US" dirty="0" smtClean="0"/>
              <a:t>Frequently output needs to be formatted - that is displayed to the user in a readable format. </a:t>
            </a:r>
            <a:endParaRPr lang="en-US" dirty="0"/>
          </a:p>
          <a:p>
            <a:pPr lvl="8"/>
            <a:endParaRPr lang="en-US" dirty="0" smtClean="0"/>
          </a:p>
          <a:p>
            <a:r>
              <a:rPr lang="en-US" dirty="0" smtClean="0"/>
              <a:t>There are functions that will allow you to format your output.</a:t>
            </a:r>
          </a:p>
        </p:txBody>
      </p:sp>
    </p:spTree>
    <p:extLst>
      <p:ext uri="{BB962C8B-B14F-4D97-AF65-F5344CB8AC3E}">
        <p14:creationId xmlns:p14="http://schemas.microsoft.com/office/powerpoint/2010/main" val="2998710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ToString</a:t>
            </a:r>
            <a:endParaRPr lang="en-US" dirty="0"/>
          </a:p>
        </p:txBody>
      </p:sp>
      <p:sp>
        <p:nvSpPr>
          <p:cNvPr id="6" name="Content Placeholder 5"/>
          <p:cNvSpPr>
            <a:spLocks noGrp="1"/>
          </p:cNvSpPr>
          <p:nvPr>
            <p:ph sz="quarter" idx="1"/>
          </p:nvPr>
        </p:nvSpPr>
        <p:spPr>
          <a:xfrm>
            <a:off x="301752" y="1527048"/>
            <a:ext cx="8503920" cy="4721352"/>
          </a:xfrm>
        </p:spPr>
        <p:txBody>
          <a:bodyPr>
            <a:normAutofit fontScale="92500"/>
          </a:bodyPr>
          <a:lstStyle/>
          <a:p>
            <a:r>
              <a:rPr lang="en-US" dirty="0" smtClean="0"/>
              <a:t>One way to format output is use the </a:t>
            </a:r>
            <a:r>
              <a:rPr lang="en-US" b="1" dirty="0" err="1" smtClean="0">
                <a:solidFill>
                  <a:schemeClr val="accent1">
                    <a:lumMod val="75000"/>
                  </a:schemeClr>
                </a:solidFill>
              </a:rPr>
              <a:t>ToString</a:t>
            </a:r>
            <a:r>
              <a:rPr lang="en-US" dirty="0" smtClean="0">
                <a:solidFill>
                  <a:schemeClr val="accent1">
                    <a:lumMod val="75000"/>
                  </a:schemeClr>
                </a:solidFill>
              </a:rPr>
              <a:t> </a:t>
            </a:r>
            <a:r>
              <a:rPr lang="en-US" dirty="0" smtClean="0"/>
              <a:t>method. </a:t>
            </a:r>
          </a:p>
          <a:p>
            <a:pPr lvl="8"/>
            <a:endParaRPr lang="en-US" dirty="0" smtClean="0"/>
          </a:p>
          <a:p>
            <a:r>
              <a:rPr lang="en-US" dirty="0" smtClean="0"/>
              <a:t>This converts any value given to it to a string and formats it with the format given.</a:t>
            </a:r>
          </a:p>
          <a:p>
            <a:pPr lvl="8"/>
            <a:endParaRPr lang="en-US" dirty="0" smtClean="0"/>
          </a:p>
          <a:p>
            <a:r>
              <a:rPr lang="en-US" dirty="0"/>
              <a:t>General format: </a:t>
            </a:r>
            <a:r>
              <a:rPr lang="en-US" dirty="0" smtClean="0"/>
              <a:t/>
            </a:r>
            <a:br>
              <a:rPr lang="en-US" dirty="0" smtClean="0"/>
            </a:br>
            <a:r>
              <a:rPr lang="en-US" dirty="0" smtClean="0"/>
              <a:t/>
            </a:r>
            <a:br>
              <a:rPr lang="en-US" dirty="0" smtClean="0"/>
            </a:br>
            <a:r>
              <a:rPr lang="en-US" dirty="0" smtClean="0">
                <a:solidFill>
                  <a:schemeClr val="accent1">
                    <a:lumMod val="75000"/>
                  </a:schemeClr>
                </a:solidFill>
              </a:rPr>
              <a:t>    </a:t>
            </a:r>
            <a:r>
              <a:rPr lang="en-US" dirty="0" err="1" smtClean="0">
                <a:solidFill>
                  <a:schemeClr val="accent1">
                    <a:lumMod val="75000"/>
                  </a:schemeClr>
                </a:solidFill>
              </a:rPr>
              <a:t>label.Text</a:t>
            </a:r>
            <a:r>
              <a:rPr lang="en-US" dirty="0" smtClean="0">
                <a:solidFill>
                  <a:schemeClr val="accent1">
                    <a:lumMod val="75000"/>
                  </a:schemeClr>
                </a:solidFill>
              </a:rPr>
              <a:t> = </a:t>
            </a:r>
            <a:r>
              <a:rPr lang="en-US" dirty="0" err="1" smtClean="0">
                <a:solidFill>
                  <a:schemeClr val="accent1">
                    <a:lumMod val="75000"/>
                  </a:schemeClr>
                </a:solidFill>
              </a:rPr>
              <a:t>variable</a:t>
            </a:r>
            <a:r>
              <a:rPr lang="en-US" b="1" dirty="0" err="1" smtClean="0">
                <a:solidFill>
                  <a:schemeClr val="accent1">
                    <a:lumMod val="75000"/>
                  </a:schemeClr>
                </a:solidFill>
              </a:rPr>
              <a:t>.ToString</a:t>
            </a:r>
            <a:r>
              <a:rPr lang="en-US" b="1" dirty="0">
                <a:solidFill>
                  <a:schemeClr val="accent1">
                    <a:lumMod val="75000"/>
                  </a:schemeClr>
                </a:solidFill>
              </a:rPr>
              <a:t>(“format”) </a:t>
            </a:r>
            <a:endParaRPr lang="en-US" b="1" dirty="0" smtClean="0">
              <a:solidFill>
                <a:schemeClr val="accent1">
                  <a:lumMod val="75000"/>
                </a:schemeClr>
              </a:solidFill>
            </a:endParaRPr>
          </a:p>
          <a:p>
            <a:pPr lvl="8"/>
            <a:endParaRPr lang="en-US" dirty="0"/>
          </a:p>
          <a:p>
            <a:r>
              <a:rPr lang="en-US" dirty="0" smtClean="0"/>
              <a:t>For example: </a:t>
            </a:r>
            <a:br>
              <a:rPr lang="en-US" dirty="0" smtClean="0"/>
            </a:br>
            <a:r>
              <a:rPr lang="en-US" dirty="0" smtClean="0"/>
              <a:t/>
            </a:r>
            <a:br>
              <a:rPr lang="en-US" dirty="0" smtClean="0"/>
            </a:br>
            <a:r>
              <a:rPr lang="en-US" dirty="0" smtClean="0"/>
              <a:t>    </a:t>
            </a:r>
            <a:r>
              <a:rPr lang="en-US" dirty="0" err="1" smtClean="0"/>
              <a:t>lblTotal.Text</a:t>
            </a:r>
            <a:r>
              <a:rPr lang="en-US" dirty="0" smtClean="0"/>
              <a:t> </a:t>
            </a:r>
            <a:r>
              <a:rPr lang="en-US" dirty="0"/>
              <a:t>= </a:t>
            </a:r>
            <a:r>
              <a:rPr lang="en-US" dirty="0" err="1"/>
              <a:t>decTotal.ToString</a:t>
            </a:r>
            <a:r>
              <a:rPr lang="en-US" dirty="0"/>
              <a:t>("$##.00</a:t>
            </a:r>
            <a:r>
              <a:rPr lang="en-US" dirty="0" smtClean="0"/>
              <a:t>")</a:t>
            </a:r>
          </a:p>
          <a:p>
            <a:pPr marL="594360" lvl="2" indent="0">
              <a:buNone/>
            </a:pPr>
            <a:endParaRPr lang="en-US" dirty="0" smtClean="0"/>
          </a:p>
        </p:txBody>
      </p:sp>
    </p:spTree>
    <p:extLst>
      <p:ext uri="{BB962C8B-B14F-4D97-AF65-F5344CB8AC3E}">
        <p14:creationId xmlns:p14="http://schemas.microsoft.com/office/powerpoint/2010/main" val="888351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ToString</a:t>
            </a:r>
            <a:r>
              <a:rPr lang="en-US" dirty="0" smtClean="0"/>
              <a:t> Formats</a:t>
            </a:r>
            <a:endParaRPr lang="en-US" dirty="0"/>
          </a:p>
        </p:txBody>
      </p:sp>
      <p:sp>
        <p:nvSpPr>
          <p:cNvPr id="6" name="Content Placeholder 5"/>
          <p:cNvSpPr>
            <a:spLocks noGrp="1"/>
          </p:cNvSpPr>
          <p:nvPr>
            <p:ph sz="quarter" idx="1"/>
          </p:nvPr>
        </p:nvSpPr>
        <p:spPr/>
        <p:txBody>
          <a:bodyPr/>
          <a:lstStyle/>
          <a:p>
            <a:r>
              <a:rPr lang="en-US" dirty="0" smtClean="0"/>
              <a:t>To find </a:t>
            </a:r>
            <a:r>
              <a:rPr lang="en-US" dirty="0"/>
              <a:t>more formats</a:t>
            </a:r>
            <a:br>
              <a:rPr lang="en-US" dirty="0"/>
            </a:br>
            <a:r>
              <a:rPr lang="en-US" dirty="0"/>
              <a:t/>
            </a:r>
            <a:br>
              <a:rPr lang="en-US" dirty="0"/>
            </a:br>
            <a:r>
              <a:rPr lang="en-US" dirty="0">
                <a:hlinkClick r:id="rId2"/>
              </a:rPr>
              <a:t>http://</a:t>
            </a:r>
            <a:r>
              <a:rPr lang="en-US" dirty="0" smtClean="0">
                <a:hlinkClick r:id="rId2"/>
              </a:rPr>
              <a:t>msdn.microsoft.com/en-us/library/dwhawy9k.aspx#Y2728</a:t>
            </a:r>
            <a:endParaRPr lang="en-US" dirty="0" smtClean="0"/>
          </a:p>
          <a:p>
            <a:endParaRPr lang="en-US" dirty="0"/>
          </a:p>
        </p:txBody>
      </p:sp>
    </p:spTree>
    <p:extLst>
      <p:ext uri="{BB962C8B-B14F-4D97-AF65-F5344CB8AC3E}">
        <p14:creationId xmlns:p14="http://schemas.microsoft.com/office/powerpoint/2010/main" val="11036785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dirty="0" smtClean="0"/>
              <a:t>Adding Textboxes to your projects</a:t>
            </a:r>
            <a:endParaRPr lang="en-US" dirty="0"/>
          </a:p>
        </p:txBody>
      </p:sp>
      <p:sp>
        <p:nvSpPr>
          <p:cNvPr id="7" name="Title 6"/>
          <p:cNvSpPr>
            <a:spLocks noGrp="1"/>
          </p:cNvSpPr>
          <p:nvPr>
            <p:ph type="title"/>
          </p:nvPr>
        </p:nvSpPr>
        <p:spPr/>
        <p:txBody>
          <a:bodyPr/>
          <a:lstStyle/>
          <a:p>
            <a:r>
              <a:rPr lang="en-US" dirty="0" smtClean="0"/>
              <a:t>Getting Input from the User</a:t>
            </a:r>
            <a:endParaRPr lang="en-US" dirty="0"/>
          </a:p>
        </p:txBody>
      </p:sp>
    </p:spTree>
    <p:extLst>
      <p:ext uri="{BB962C8B-B14F-4D97-AF65-F5344CB8AC3E}">
        <p14:creationId xmlns:p14="http://schemas.microsoft.com/office/powerpoint/2010/main" val="16996837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TextBox</a:t>
            </a:r>
            <a:r>
              <a:rPr lang="en-US" dirty="0" smtClean="0"/>
              <a:t> Control</a:t>
            </a:r>
            <a:endParaRPr lang="en-US" dirty="0"/>
          </a:p>
        </p:txBody>
      </p:sp>
      <p:sp>
        <p:nvSpPr>
          <p:cNvPr id="3" name="Content Placeholder 2"/>
          <p:cNvSpPr>
            <a:spLocks noGrp="1"/>
          </p:cNvSpPr>
          <p:nvPr>
            <p:ph sz="quarter" idx="1"/>
          </p:nvPr>
        </p:nvSpPr>
        <p:spPr>
          <a:xfrm>
            <a:off x="301752" y="1527048"/>
            <a:ext cx="8503920" cy="5102352"/>
          </a:xfrm>
        </p:spPr>
        <p:txBody>
          <a:bodyPr>
            <a:normAutofit fontScale="92500" lnSpcReduction="20000"/>
          </a:bodyPr>
          <a:lstStyle/>
          <a:p>
            <a:pPr marL="365760" indent="-256032" fontAlgn="auto">
              <a:spcAft>
                <a:spcPts val="0"/>
              </a:spcAft>
              <a:buFont typeface="Wingdings 3"/>
              <a:buChar char=""/>
              <a:defRPr/>
            </a:pPr>
            <a:r>
              <a:rPr lang="en-US" sz="2800" dirty="0">
                <a:cs typeface="Times New Roman" charset="0"/>
              </a:rPr>
              <a:t>To allow users to enter (input) values at run time, use </a:t>
            </a:r>
            <a:r>
              <a:rPr lang="en-US" sz="2800" dirty="0" smtClean="0">
                <a:cs typeface="Times New Roman" charset="0"/>
              </a:rPr>
              <a:t>the </a:t>
            </a:r>
            <a:r>
              <a:rPr lang="en-US" sz="2800" b="1" dirty="0" err="1" smtClean="0">
                <a:solidFill>
                  <a:schemeClr val="accent1">
                    <a:lumMod val="75000"/>
                  </a:schemeClr>
                </a:solidFill>
                <a:cs typeface="Times New Roman" charset="0"/>
              </a:rPr>
              <a:t>TextBox</a:t>
            </a:r>
            <a:r>
              <a:rPr lang="en-US" sz="2800" dirty="0">
                <a:solidFill>
                  <a:schemeClr val="accent1">
                    <a:lumMod val="75000"/>
                  </a:schemeClr>
                </a:solidFill>
                <a:cs typeface="Times New Roman" charset="0"/>
              </a:rPr>
              <a:t> </a:t>
            </a:r>
            <a:r>
              <a:rPr lang="en-US" sz="2800" dirty="0" smtClean="0">
                <a:cs typeface="Times New Roman" charset="0"/>
              </a:rPr>
              <a:t>control.</a:t>
            </a:r>
          </a:p>
          <a:p>
            <a:pPr marL="2468880" lvl="8" indent="-256032">
              <a:buFont typeface="Wingdings 3"/>
              <a:buChar char=""/>
              <a:defRPr/>
            </a:pPr>
            <a:endParaRPr lang="en-US" sz="1500" dirty="0" smtClean="0">
              <a:cs typeface="Times New Roman" charset="0"/>
            </a:endParaRPr>
          </a:p>
          <a:p>
            <a:pPr marL="640080" lvl="1" indent="-256032">
              <a:buFont typeface="Wingdings 3"/>
              <a:buChar char=""/>
              <a:defRPr/>
            </a:pPr>
            <a:r>
              <a:rPr lang="en-US" sz="2300" dirty="0" smtClean="0">
                <a:cs typeface="Times New Roman" charset="0"/>
              </a:rPr>
              <a:t>Click on the </a:t>
            </a:r>
            <a:r>
              <a:rPr lang="en-US" sz="2300" dirty="0" err="1" smtClean="0">
                <a:cs typeface="Times New Roman" charset="0"/>
              </a:rPr>
              <a:t>TextBox</a:t>
            </a:r>
            <a:r>
              <a:rPr lang="en-US" sz="2300" dirty="0" smtClean="0">
                <a:cs typeface="Times New Roman" charset="0"/>
              </a:rPr>
              <a:t> control in the Toolbox.</a:t>
            </a:r>
          </a:p>
          <a:p>
            <a:pPr marL="640080" lvl="1" indent="-256032">
              <a:buFont typeface="Wingdings 3"/>
              <a:buChar char=""/>
              <a:defRPr/>
            </a:pPr>
            <a:r>
              <a:rPr lang="en-US" sz="2300" dirty="0" smtClean="0">
                <a:cs typeface="Times New Roman" charset="0"/>
              </a:rPr>
              <a:t>Click on the Form.</a:t>
            </a:r>
          </a:p>
          <a:p>
            <a:pPr marL="914400" lvl="2" indent="-256032">
              <a:buFont typeface="Wingdings 3"/>
              <a:buChar char=""/>
              <a:defRPr/>
            </a:pPr>
            <a:r>
              <a:rPr lang="en-US" sz="2100" dirty="0" smtClean="0">
                <a:cs typeface="Times New Roman" charset="0"/>
              </a:rPr>
              <a:t>You can resize by dragging the handles.</a:t>
            </a:r>
          </a:p>
          <a:p>
            <a:pPr marL="640080" lvl="1" indent="-256032">
              <a:buFont typeface="Wingdings 3"/>
              <a:buChar char=""/>
              <a:defRPr/>
            </a:pPr>
            <a:endParaRPr lang="en-US" sz="2800" dirty="0">
              <a:cs typeface="Times New Roman" charset="0"/>
            </a:endParaRPr>
          </a:p>
          <a:p>
            <a:pPr marL="365760" indent="-256032" fontAlgn="auto">
              <a:spcAft>
                <a:spcPts val="0"/>
              </a:spcAft>
              <a:buFont typeface="Wingdings 3"/>
              <a:buChar char=""/>
              <a:defRPr/>
            </a:pPr>
            <a:r>
              <a:rPr lang="en-US" sz="2800" dirty="0" err="1">
                <a:cs typeface="Times New Roman" charset="0"/>
              </a:rPr>
              <a:t>TextBox</a:t>
            </a:r>
            <a:r>
              <a:rPr lang="en-US" sz="2800" dirty="0">
                <a:cs typeface="Times New Roman" charset="0"/>
              </a:rPr>
              <a:t> properties</a:t>
            </a:r>
            <a:r>
              <a:rPr lang="en-US" sz="2800" dirty="0" smtClean="0">
                <a:cs typeface="Times New Roman" charset="0"/>
              </a:rPr>
              <a:t>:</a:t>
            </a:r>
          </a:p>
          <a:p>
            <a:pPr marL="2468880" lvl="8" indent="-256032">
              <a:buFont typeface="Wingdings 3"/>
              <a:buChar char=""/>
              <a:defRPr/>
            </a:pPr>
            <a:endParaRPr lang="en-US" sz="1500" dirty="0">
              <a:cs typeface="Times New Roman" charset="0"/>
            </a:endParaRPr>
          </a:p>
          <a:p>
            <a:pPr marL="621792" lvl="1">
              <a:spcBef>
                <a:spcPts val="324"/>
              </a:spcBef>
              <a:buFont typeface="Verdana"/>
              <a:buChar char="◦"/>
              <a:defRPr/>
            </a:pPr>
            <a:r>
              <a:rPr lang="en-US" sz="2400" dirty="0" smtClean="0">
                <a:solidFill>
                  <a:schemeClr val="accent1">
                    <a:lumMod val="75000"/>
                  </a:schemeClr>
                </a:solidFill>
                <a:cs typeface="Times New Roman" charset="0"/>
              </a:rPr>
              <a:t>(Name) </a:t>
            </a:r>
            <a:r>
              <a:rPr lang="en-US" sz="2400" dirty="0">
                <a:cs typeface="Times New Roman" charset="0"/>
              </a:rPr>
              <a:t>– start with </a:t>
            </a:r>
            <a:r>
              <a:rPr lang="en-US" sz="2400" dirty="0">
                <a:solidFill>
                  <a:schemeClr val="accent1">
                    <a:lumMod val="75000"/>
                  </a:schemeClr>
                </a:solidFill>
                <a:cs typeface="Times New Roman" charset="0"/>
              </a:rPr>
              <a:t>txt</a:t>
            </a:r>
          </a:p>
          <a:p>
            <a:pPr marL="621792" lvl="1">
              <a:spcBef>
                <a:spcPts val="324"/>
              </a:spcBef>
              <a:buFont typeface="Verdana"/>
              <a:buChar char="◦"/>
              <a:defRPr/>
            </a:pPr>
            <a:r>
              <a:rPr lang="en-US" sz="2400" dirty="0">
                <a:solidFill>
                  <a:schemeClr val="accent1">
                    <a:lumMod val="75000"/>
                  </a:schemeClr>
                </a:solidFill>
                <a:cs typeface="Times New Roman" charset="0"/>
              </a:rPr>
              <a:t>Text</a:t>
            </a:r>
            <a:r>
              <a:rPr lang="en-US" sz="2400" dirty="0">
                <a:cs typeface="Times New Roman" charset="0"/>
              </a:rPr>
              <a:t> – what is displayed </a:t>
            </a:r>
            <a:r>
              <a:rPr lang="en-US" sz="2400" dirty="0" smtClean="0">
                <a:cs typeface="Times New Roman" charset="0"/>
              </a:rPr>
              <a:t>inside </a:t>
            </a:r>
            <a:r>
              <a:rPr lang="en-US" sz="2400" dirty="0">
                <a:cs typeface="Times New Roman" charset="0"/>
              </a:rPr>
              <a:t>the text box</a:t>
            </a:r>
          </a:p>
          <a:p>
            <a:pPr marL="621792" lvl="1">
              <a:spcBef>
                <a:spcPts val="324"/>
              </a:spcBef>
              <a:buFont typeface="Verdana"/>
              <a:buChar char="◦"/>
              <a:defRPr/>
            </a:pPr>
            <a:r>
              <a:rPr lang="en-US" sz="2400" dirty="0">
                <a:solidFill>
                  <a:schemeClr val="accent1">
                    <a:lumMod val="75000"/>
                  </a:schemeClr>
                </a:solidFill>
                <a:cs typeface="Times New Roman" charset="0"/>
              </a:rPr>
              <a:t>Alignment</a:t>
            </a:r>
            <a:r>
              <a:rPr lang="en-US" sz="2400" dirty="0">
                <a:cs typeface="Times New Roman" charset="0"/>
              </a:rPr>
              <a:t> – aligns the text relative to the text box.</a:t>
            </a:r>
            <a:r>
              <a:rPr lang="en-US" sz="2400" dirty="0"/>
              <a:t> </a:t>
            </a:r>
            <a:endParaRPr lang="en-US" sz="2400" dirty="0" smtClean="0"/>
          </a:p>
          <a:p>
            <a:pPr marL="621792" lvl="1">
              <a:spcBef>
                <a:spcPts val="324"/>
              </a:spcBef>
              <a:buFont typeface="Verdana"/>
              <a:buChar char="◦"/>
              <a:defRPr/>
            </a:pPr>
            <a:r>
              <a:rPr lang="en-US" sz="2400" dirty="0" err="1">
                <a:solidFill>
                  <a:schemeClr val="accent1">
                    <a:lumMod val="75000"/>
                  </a:schemeClr>
                </a:solidFill>
                <a:cs typeface="Times New Roman" charset="0"/>
              </a:rPr>
              <a:t>PasswordChar</a:t>
            </a:r>
            <a:r>
              <a:rPr lang="en-US" sz="2400" dirty="0" smtClean="0"/>
              <a:t> – Sets a character to be displayed in the textbox as the user types.</a:t>
            </a:r>
          </a:p>
          <a:p>
            <a:pPr marL="896112" lvl="2">
              <a:spcBef>
                <a:spcPts val="324"/>
              </a:spcBef>
              <a:buFont typeface="Verdana"/>
              <a:buChar char="◦"/>
              <a:defRPr/>
            </a:pPr>
            <a:r>
              <a:rPr lang="en-US" dirty="0" smtClean="0"/>
              <a:t>For example, if the user types toy and the </a:t>
            </a:r>
            <a:r>
              <a:rPr lang="en-US" dirty="0" err="1" smtClean="0">
                <a:solidFill>
                  <a:schemeClr val="accent1">
                    <a:lumMod val="75000"/>
                  </a:schemeClr>
                </a:solidFill>
              </a:rPr>
              <a:t>PasswordChar</a:t>
            </a:r>
            <a:r>
              <a:rPr lang="en-US" dirty="0" smtClean="0"/>
              <a:t> is set to *, *** is displayed in the textbox instead of “toy”</a:t>
            </a:r>
            <a:endParaRPr lang="en-US" dirty="0"/>
          </a:p>
          <a:p>
            <a:endParaRPr lang="en-US" dirty="0"/>
          </a:p>
        </p:txBody>
      </p:sp>
    </p:spTree>
    <p:extLst>
      <p:ext uri="{BB962C8B-B14F-4D97-AF65-F5344CB8AC3E}">
        <p14:creationId xmlns:p14="http://schemas.microsoft.com/office/powerpoint/2010/main" val="16185606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TextBox</a:t>
            </a:r>
            <a:r>
              <a:rPr lang="en-US" dirty="0"/>
              <a:t> Control</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766" y="1809750"/>
            <a:ext cx="8446434"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39498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err="1" smtClean="0"/>
              <a:t>TextBox</a:t>
            </a:r>
            <a:r>
              <a:rPr lang="en-US" dirty="0" smtClean="0"/>
              <a:t> Control</a:t>
            </a:r>
            <a:endParaRPr lang="en-US" dirty="0"/>
          </a:p>
        </p:txBody>
      </p:sp>
      <p:sp>
        <p:nvSpPr>
          <p:cNvPr id="3" name="Content Placeholder 2"/>
          <p:cNvSpPr>
            <a:spLocks noGrp="1"/>
          </p:cNvSpPr>
          <p:nvPr>
            <p:ph sz="quarter" idx="1"/>
          </p:nvPr>
        </p:nvSpPr>
        <p:spPr>
          <a:xfrm>
            <a:off x="301752" y="1752600"/>
            <a:ext cx="8503920" cy="4117848"/>
          </a:xfrm>
        </p:spPr>
        <p:txBody>
          <a:bodyPr/>
          <a:lstStyle/>
          <a:p>
            <a:pPr marL="365760" indent="-256032" fontAlgn="auto">
              <a:spcAft>
                <a:spcPts val="0"/>
              </a:spcAft>
              <a:buFont typeface="Wingdings 3"/>
              <a:buChar char=""/>
              <a:defRPr/>
            </a:pPr>
            <a:r>
              <a:rPr lang="en-US" sz="2400" dirty="0" smtClean="0">
                <a:cs typeface="Times New Roman" charset="0"/>
              </a:rPr>
              <a:t>To tell the user the purpose of the </a:t>
            </a:r>
            <a:r>
              <a:rPr lang="en-US" sz="2400" dirty="0" err="1" smtClean="0">
                <a:cs typeface="Times New Roman" charset="0"/>
              </a:rPr>
              <a:t>TextBox</a:t>
            </a:r>
            <a:r>
              <a:rPr lang="en-US" sz="2400" dirty="0" smtClean="0">
                <a:cs typeface="Times New Roman" charset="0"/>
              </a:rPr>
              <a:t>, add a Label control to the left of the </a:t>
            </a:r>
            <a:r>
              <a:rPr lang="en-US" sz="2400" dirty="0" err="1" smtClean="0">
                <a:cs typeface="Times New Roman" charset="0"/>
              </a:rPr>
              <a:t>TextBox</a:t>
            </a:r>
            <a:r>
              <a:rPr lang="en-US" sz="2400" dirty="0" smtClean="0">
                <a:cs typeface="Times New Roman" charset="0"/>
              </a:rPr>
              <a:t>.</a:t>
            </a:r>
          </a:p>
          <a:p>
            <a:pPr marL="640080" lvl="1" indent="-256032">
              <a:buFont typeface="Wingdings 3"/>
              <a:buChar char=""/>
              <a:defRPr/>
            </a:pPr>
            <a:r>
              <a:rPr lang="en-US" sz="1900" dirty="0" smtClean="0">
                <a:cs typeface="Times New Roman" charset="0"/>
              </a:rPr>
              <a:t>Type your prompt in the label</a:t>
            </a:r>
          </a:p>
          <a:p>
            <a:pPr marL="640080" lvl="1" indent="-256032">
              <a:buFont typeface="Wingdings 3"/>
              <a:buChar char=""/>
              <a:defRPr/>
            </a:pPr>
            <a:r>
              <a:rPr lang="en-US" sz="1900" dirty="0" smtClean="0">
                <a:cs typeface="Times New Roman" charset="0"/>
              </a:rPr>
              <a:t>Example</a:t>
            </a:r>
            <a:br>
              <a:rPr lang="en-US" sz="1900" dirty="0" smtClean="0">
                <a:cs typeface="Times New Roman" charset="0"/>
              </a:rPr>
            </a:br>
            <a:r>
              <a:rPr lang="en-US" sz="1900" dirty="0" smtClean="0">
                <a:cs typeface="Times New Roman" charset="0"/>
              </a:rPr>
              <a:t>      Enter your last name:</a:t>
            </a:r>
          </a:p>
          <a:p>
            <a:pPr marL="640080" lvl="1" indent="-256032">
              <a:buFont typeface="Wingdings 3"/>
              <a:buChar char=""/>
              <a:defRPr/>
            </a:pPr>
            <a:endParaRPr lang="en-US" sz="1900" dirty="0" smtClean="0">
              <a:cs typeface="Times New Roman" charset="0"/>
            </a:endParaRPr>
          </a:p>
          <a:p>
            <a:pPr marL="365760" indent="-256032" fontAlgn="auto">
              <a:spcAft>
                <a:spcPts val="0"/>
              </a:spcAft>
              <a:buFont typeface="Wingdings 3"/>
              <a:buChar char=""/>
              <a:defRPr/>
            </a:pPr>
            <a:r>
              <a:rPr lang="en-US" sz="2400" dirty="0" smtClean="0">
                <a:cs typeface="Times New Roman" charset="0"/>
              </a:rPr>
              <a:t>The </a:t>
            </a:r>
            <a:r>
              <a:rPr lang="en-US" sz="2400" dirty="0">
                <a:cs typeface="Times New Roman" charset="0"/>
              </a:rPr>
              <a:t>label placed near the text box to describe its contents or </a:t>
            </a:r>
            <a:r>
              <a:rPr lang="en-US" sz="2400" dirty="0" smtClean="0">
                <a:cs typeface="Times New Roman" charset="0"/>
              </a:rPr>
              <a:t>purpose is called a </a:t>
            </a:r>
            <a:r>
              <a:rPr lang="en-US" sz="2200" b="1" dirty="0">
                <a:solidFill>
                  <a:schemeClr val="accent1">
                    <a:lumMod val="75000"/>
                  </a:schemeClr>
                </a:solidFill>
                <a:cs typeface="Times New Roman" charset="0"/>
              </a:rPr>
              <a:t>prompt</a:t>
            </a:r>
            <a:r>
              <a:rPr lang="en-US" sz="2400" dirty="0" smtClean="0">
                <a:cs typeface="Times New Roman" charset="0"/>
              </a:rPr>
              <a:t>.</a:t>
            </a:r>
            <a:endParaRPr lang="en-US" sz="2400" dirty="0">
              <a:cs typeface="Times New Roman" charset="0"/>
            </a:endParaRPr>
          </a:p>
        </p:txBody>
      </p:sp>
    </p:spTree>
    <p:extLst>
      <p:ext uri="{BB962C8B-B14F-4D97-AF65-F5344CB8AC3E}">
        <p14:creationId xmlns:p14="http://schemas.microsoft.com/office/powerpoint/2010/main" val="996331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err="1"/>
              <a:t>TextBox</a:t>
            </a:r>
            <a:r>
              <a:rPr lang="en-US" dirty="0"/>
              <a:t> Control</a:t>
            </a:r>
          </a:p>
        </p:txBody>
      </p:sp>
      <p:sp>
        <p:nvSpPr>
          <p:cNvPr id="3" name="Content Placeholder 2"/>
          <p:cNvSpPr>
            <a:spLocks noGrp="1"/>
          </p:cNvSpPr>
          <p:nvPr>
            <p:ph sz="quarter" idx="1"/>
          </p:nvPr>
        </p:nvSpPr>
        <p:spPr>
          <a:xfrm>
            <a:off x="301752" y="1905000"/>
            <a:ext cx="8503920" cy="4194048"/>
          </a:xfrm>
        </p:spPr>
        <p:txBody>
          <a:bodyPr>
            <a:normAutofit/>
          </a:bodyPr>
          <a:lstStyle/>
          <a:p>
            <a:pPr>
              <a:lnSpc>
                <a:spcPct val="90000"/>
              </a:lnSpc>
            </a:pPr>
            <a:r>
              <a:rPr lang="en-US" dirty="0" smtClean="0">
                <a:cs typeface="Times New Roman" charset="0"/>
              </a:rPr>
              <a:t>Syntax to get a value from the </a:t>
            </a:r>
            <a:r>
              <a:rPr lang="en-US" dirty="0" err="1" smtClean="0">
                <a:cs typeface="Times New Roman" charset="0"/>
              </a:rPr>
              <a:t>TextBox</a:t>
            </a:r>
            <a:r>
              <a:rPr lang="en-US" dirty="0">
                <a:cs typeface="Times New Roman" charset="0"/>
              </a:rPr>
              <a:t/>
            </a:r>
            <a:br>
              <a:rPr lang="en-US" dirty="0">
                <a:cs typeface="Times New Roman" charset="0"/>
              </a:rPr>
            </a:br>
            <a:r>
              <a:rPr lang="en-US" sz="1000" dirty="0">
                <a:cs typeface="Times New Roman" charset="0"/>
              </a:rPr>
              <a:t/>
            </a:r>
            <a:br>
              <a:rPr lang="en-US" sz="1000" dirty="0">
                <a:cs typeface="Times New Roman" charset="0"/>
              </a:rPr>
            </a:br>
            <a:r>
              <a:rPr lang="en-US" dirty="0">
                <a:cs typeface="Times New Roman" charset="0"/>
              </a:rPr>
              <a:t>    </a:t>
            </a:r>
            <a:r>
              <a:rPr lang="en-US" dirty="0" err="1">
                <a:solidFill>
                  <a:schemeClr val="accent1">
                    <a:lumMod val="75000"/>
                  </a:schemeClr>
                </a:solidFill>
                <a:cs typeface="Times New Roman" charset="0"/>
              </a:rPr>
              <a:t>strVariable</a:t>
            </a:r>
            <a:r>
              <a:rPr lang="en-US" dirty="0">
                <a:solidFill>
                  <a:schemeClr val="accent1">
                    <a:lumMod val="75000"/>
                  </a:schemeClr>
                </a:solidFill>
                <a:cs typeface="Times New Roman" charset="0"/>
              </a:rPr>
              <a:t> = </a:t>
            </a:r>
            <a:r>
              <a:rPr lang="en-US" dirty="0" err="1" smtClean="0">
                <a:solidFill>
                  <a:schemeClr val="accent1">
                    <a:lumMod val="75000"/>
                  </a:schemeClr>
                </a:solidFill>
                <a:cs typeface="Times New Roman" charset="0"/>
              </a:rPr>
              <a:t>txtTextBox.Text</a:t>
            </a:r>
            <a:r>
              <a:rPr lang="en-US" dirty="0">
                <a:solidFill>
                  <a:schemeClr val="accent1">
                    <a:lumMod val="75000"/>
                  </a:schemeClr>
                </a:solidFill>
                <a:cs typeface="Times New Roman" charset="0"/>
              </a:rPr>
              <a:t/>
            </a:r>
            <a:br>
              <a:rPr lang="en-US" dirty="0">
                <a:solidFill>
                  <a:schemeClr val="accent1">
                    <a:lumMod val="75000"/>
                  </a:schemeClr>
                </a:solidFill>
                <a:cs typeface="Times New Roman" charset="0"/>
              </a:rPr>
            </a:br>
            <a:endParaRPr lang="en-US" dirty="0">
              <a:solidFill>
                <a:schemeClr val="accent1">
                  <a:lumMod val="75000"/>
                </a:schemeClr>
              </a:solidFill>
              <a:cs typeface="Times New Roman" charset="0"/>
            </a:endParaRPr>
          </a:p>
          <a:p>
            <a:pPr>
              <a:lnSpc>
                <a:spcPct val="90000"/>
              </a:lnSpc>
            </a:pPr>
            <a:r>
              <a:rPr lang="en-US" dirty="0">
                <a:cs typeface="Times New Roman" charset="0"/>
              </a:rPr>
              <a:t>Visual Basic Textbox example:</a:t>
            </a:r>
            <a:br>
              <a:rPr lang="en-US" dirty="0">
                <a:cs typeface="Times New Roman" charset="0"/>
              </a:rPr>
            </a:br>
            <a:r>
              <a:rPr lang="en-US" dirty="0">
                <a:cs typeface="Times New Roman" charset="0"/>
              </a:rPr>
              <a:t>     </a:t>
            </a:r>
            <a:r>
              <a:rPr lang="en-US" dirty="0" err="1">
                <a:cs typeface="Times New Roman" charset="0"/>
              </a:rPr>
              <a:t>strExample</a:t>
            </a:r>
            <a:r>
              <a:rPr lang="en-US" dirty="0">
                <a:cs typeface="Times New Roman" charset="0"/>
              </a:rPr>
              <a:t> = </a:t>
            </a:r>
            <a:r>
              <a:rPr lang="en-US" dirty="0" err="1">
                <a:cs typeface="Times New Roman" charset="0"/>
              </a:rPr>
              <a:t>Me.txtExample.Text</a:t>
            </a:r>
            <a:r>
              <a:rPr lang="en-US" dirty="0">
                <a:cs typeface="Times New Roman" charset="0"/>
              </a:rPr>
              <a:t>	</a:t>
            </a:r>
            <a:endParaRPr lang="en-US" dirty="0" smtClean="0">
              <a:cs typeface="Times New Roman" charset="0"/>
            </a:endParaRPr>
          </a:p>
          <a:p>
            <a:pPr>
              <a:lnSpc>
                <a:spcPct val="90000"/>
              </a:lnSpc>
            </a:pPr>
            <a:endParaRPr lang="en-US" dirty="0"/>
          </a:p>
          <a:p>
            <a:pPr>
              <a:lnSpc>
                <a:spcPct val="90000"/>
              </a:lnSpc>
            </a:pPr>
            <a:r>
              <a:rPr lang="en-US" dirty="0">
                <a:cs typeface="Times New Roman" charset="0"/>
              </a:rPr>
              <a:t>The </a:t>
            </a:r>
            <a:r>
              <a:rPr lang="en-US" dirty="0" err="1">
                <a:cs typeface="Times New Roman" charset="0"/>
              </a:rPr>
              <a:t>TextBox</a:t>
            </a:r>
            <a:r>
              <a:rPr lang="en-US" dirty="0">
                <a:cs typeface="Times New Roman" charset="0"/>
              </a:rPr>
              <a:t> returns a </a:t>
            </a:r>
            <a:r>
              <a:rPr lang="en-US" b="1" i="1" dirty="0">
                <a:solidFill>
                  <a:schemeClr val="accent1">
                    <a:lumMod val="75000"/>
                  </a:schemeClr>
                </a:solidFill>
                <a:cs typeface="Times New Roman" charset="0"/>
              </a:rPr>
              <a:t>string</a:t>
            </a:r>
            <a:r>
              <a:rPr lang="en-US" dirty="0">
                <a:solidFill>
                  <a:schemeClr val="accent1">
                    <a:lumMod val="75000"/>
                  </a:schemeClr>
                </a:solidFill>
                <a:cs typeface="Times New Roman" charset="0"/>
              </a:rPr>
              <a:t> </a:t>
            </a:r>
            <a:r>
              <a:rPr lang="en-US" dirty="0">
                <a:cs typeface="Times New Roman" charset="0"/>
              </a:rPr>
              <a:t>object. </a:t>
            </a:r>
            <a:endParaRPr lang="en-US" dirty="0" smtClean="0">
              <a:cs typeface="Times New Roman" charset="0"/>
            </a:endParaRPr>
          </a:p>
          <a:p>
            <a:pPr>
              <a:lnSpc>
                <a:spcPct val="90000"/>
              </a:lnSpc>
            </a:pPr>
            <a:endParaRPr lang="en-US" dirty="0">
              <a:cs typeface="Times New Roman" charset="0"/>
            </a:endParaRPr>
          </a:p>
          <a:p>
            <a:pPr lvl="1">
              <a:lnSpc>
                <a:spcPct val="90000"/>
              </a:lnSpc>
            </a:pPr>
            <a:endParaRPr lang="en-US" dirty="0">
              <a:cs typeface="Times New Roman" charset="0"/>
            </a:endParaRPr>
          </a:p>
          <a:p>
            <a:pPr>
              <a:lnSpc>
                <a:spcPct val="90000"/>
              </a:lnSpc>
            </a:pPr>
            <a:endParaRPr lang="en-US" dirty="0" smtClean="0">
              <a:cs typeface="Times New Roman" charset="0"/>
            </a:endParaRPr>
          </a:p>
        </p:txBody>
      </p:sp>
    </p:spTree>
    <p:extLst>
      <p:ext uri="{BB962C8B-B14F-4D97-AF65-F5344CB8AC3E}">
        <p14:creationId xmlns:p14="http://schemas.microsoft.com/office/powerpoint/2010/main" val="2916192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dirty="0" smtClean="0"/>
              <a:t>Computer programming 1</a:t>
            </a:r>
            <a:endParaRPr lang="en-US" dirty="0"/>
          </a:p>
        </p:txBody>
      </p:sp>
      <p:sp>
        <p:nvSpPr>
          <p:cNvPr id="5" name="Slide Number Placeholder 4"/>
          <p:cNvSpPr>
            <a:spLocks noGrp="1"/>
          </p:cNvSpPr>
          <p:nvPr>
            <p:ph type="sldNum" sz="quarter" idx="12"/>
          </p:nvPr>
        </p:nvSpPr>
        <p:spPr/>
        <p:txBody>
          <a:bodyPr/>
          <a:lstStyle/>
          <a:p>
            <a:fld id="{A1BD1395-057C-4A20-8D93-C77D452DF921}" type="slidenum">
              <a:rPr lang="en-US" smtClean="0"/>
              <a:pPr/>
              <a:t>3</a:t>
            </a:fld>
            <a:endParaRPr lang="en-US"/>
          </a:p>
        </p:txBody>
      </p:sp>
      <p:sp>
        <p:nvSpPr>
          <p:cNvPr id="7" name="Title 6"/>
          <p:cNvSpPr>
            <a:spLocks noGrp="1"/>
          </p:cNvSpPr>
          <p:nvPr>
            <p:ph type="title"/>
          </p:nvPr>
        </p:nvSpPr>
        <p:spPr/>
        <p:txBody>
          <a:bodyPr>
            <a:normAutofit/>
          </a:bodyPr>
          <a:lstStyle/>
          <a:p>
            <a:r>
              <a:rPr lang="en-US" dirty="0"/>
              <a:t>Indicator </a:t>
            </a:r>
            <a:r>
              <a:rPr lang="en-US" dirty="0" smtClean="0"/>
              <a:t>4.01 Understand </a:t>
            </a:r>
            <a:r>
              <a:rPr lang="en-US" dirty="0"/>
              <a:t>Variables and Data Types (5</a:t>
            </a:r>
            <a:r>
              <a:rPr lang="en-US" dirty="0" smtClean="0"/>
              <a:t>%)</a:t>
            </a:r>
            <a:endParaRPr lang="en-US" b="1" dirty="0"/>
          </a:p>
        </p:txBody>
      </p:sp>
    </p:spTree>
    <p:extLst>
      <p:ext uri="{BB962C8B-B14F-4D97-AF65-F5344CB8AC3E}">
        <p14:creationId xmlns:p14="http://schemas.microsoft.com/office/powerpoint/2010/main" val="1258102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err="1"/>
              <a:t>TextBox</a:t>
            </a:r>
            <a:r>
              <a:rPr lang="en-US" dirty="0"/>
              <a:t> Control</a:t>
            </a:r>
          </a:p>
        </p:txBody>
      </p:sp>
      <p:sp>
        <p:nvSpPr>
          <p:cNvPr id="6" name="Content Placeholder 5"/>
          <p:cNvSpPr>
            <a:spLocks noGrp="1"/>
          </p:cNvSpPr>
          <p:nvPr>
            <p:ph sz="quarter" idx="1"/>
          </p:nvPr>
        </p:nvSpPr>
        <p:spPr/>
        <p:txBody>
          <a:bodyPr>
            <a:normAutofit/>
          </a:bodyPr>
          <a:lstStyle/>
          <a:p>
            <a:r>
              <a:rPr lang="en-US" dirty="0" smtClean="0"/>
              <a:t>Because the </a:t>
            </a:r>
            <a:r>
              <a:rPr lang="en-US" dirty="0" err="1" smtClean="0"/>
              <a:t>TextBox</a:t>
            </a:r>
            <a:r>
              <a:rPr lang="en-US" dirty="0" smtClean="0"/>
              <a:t> returns a string, the programmer may want to convert the string to the another, appropriate </a:t>
            </a:r>
            <a:r>
              <a:rPr lang="en-US" dirty="0" err="1" smtClean="0"/>
              <a:t>datatype</a:t>
            </a:r>
            <a:r>
              <a:rPr lang="en-US" dirty="0" smtClean="0"/>
              <a:t>.</a:t>
            </a:r>
          </a:p>
          <a:p>
            <a:pPr lvl="8"/>
            <a:endParaRPr lang="en-US" dirty="0"/>
          </a:p>
          <a:p>
            <a:r>
              <a:rPr lang="en-US" b="1" dirty="0" smtClean="0">
                <a:solidFill>
                  <a:schemeClr val="accent1">
                    <a:lumMod val="75000"/>
                  </a:schemeClr>
                </a:solidFill>
              </a:rPr>
              <a:t>Convert Method</a:t>
            </a:r>
          </a:p>
          <a:p>
            <a:pPr lvl="1"/>
            <a:r>
              <a:rPr lang="en-US" dirty="0">
                <a:solidFill>
                  <a:schemeClr val="tx1"/>
                </a:solidFill>
              </a:rPr>
              <a:t>Convert is a function that changes the data type of a variable from one type to another. </a:t>
            </a:r>
            <a:endParaRPr lang="en-US" dirty="0" smtClean="0">
              <a:solidFill>
                <a:schemeClr val="tx1"/>
              </a:solidFill>
            </a:endParaRPr>
          </a:p>
          <a:p>
            <a:pPr lvl="5"/>
            <a:endParaRPr lang="en-US" dirty="0" smtClean="0">
              <a:solidFill>
                <a:schemeClr val="tx1"/>
              </a:solidFill>
            </a:endParaRPr>
          </a:p>
          <a:p>
            <a:pPr lvl="1"/>
            <a:r>
              <a:rPr lang="en-US" dirty="0" smtClean="0">
                <a:solidFill>
                  <a:schemeClr val="tx1"/>
                </a:solidFill>
              </a:rPr>
              <a:t>Common Convert Methods</a:t>
            </a:r>
            <a:br>
              <a:rPr lang="en-US" dirty="0" smtClean="0">
                <a:solidFill>
                  <a:schemeClr val="tx1"/>
                </a:solidFill>
              </a:rPr>
            </a:br>
            <a:r>
              <a:rPr lang="en-US" dirty="0" smtClean="0">
                <a:solidFill>
                  <a:schemeClr val="tx1"/>
                </a:solidFill>
              </a:rPr>
              <a:t>  </a:t>
            </a:r>
            <a:r>
              <a:rPr lang="en-US" dirty="0" err="1" smtClean="0">
                <a:solidFill>
                  <a:schemeClr val="tx1"/>
                </a:solidFill>
              </a:rPr>
              <a:t>ToChar</a:t>
            </a:r>
            <a:r>
              <a:rPr lang="en-US" dirty="0" smtClean="0">
                <a:solidFill>
                  <a:schemeClr val="tx1"/>
                </a:solidFill>
              </a:rPr>
              <a:t/>
            </a:r>
            <a:br>
              <a:rPr lang="en-US" dirty="0" smtClean="0">
                <a:solidFill>
                  <a:schemeClr val="tx1"/>
                </a:solidFill>
              </a:rPr>
            </a:br>
            <a:r>
              <a:rPr lang="en-US" dirty="0" smtClean="0">
                <a:solidFill>
                  <a:schemeClr val="tx1"/>
                </a:solidFill>
              </a:rPr>
              <a:t>  </a:t>
            </a:r>
            <a:r>
              <a:rPr lang="en-US" dirty="0" err="1" smtClean="0">
                <a:solidFill>
                  <a:schemeClr val="tx1"/>
                </a:solidFill>
              </a:rPr>
              <a:t>ToDouble</a:t>
            </a:r>
            <a:r>
              <a:rPr lang="en-US" dirty="0" smtClean="0">
                <a:solidFill>
                  <a:schemeClr val="tx1"/>
                </a:solidFill>
              </a:rPr>
              <a:t/>
            </a:r>
            <a:br>
              <a:rPr lang="en-US" dirty="0" smtClean="0">
                <a:solidFill>
                  <a:schemeClr val="tx1"/>
                </a:solidFill>
              </a:rPr>
            </a:br>
            <a:r>
              <a:rPr lang="en-US" dirty="0" smtClean="0">
                <a:solidFill>
                  <a:schemeClr val="tx1"/>
                </a:solidFill>
              </a:rPr>
              <a:t>  ToInt32</a:t>
            </a:r>
          </a:p>
        </p:txBody>
      </p:sp>
    </p:spTree>
    <p:extLst>
      <p:ext uri="{BB962C8B-B14F-4D97-AF65-F5344CB8AC3E}">
        <p14:creationId xmlns:p14="http://schemas.microsoft.com/office/powerpoint/2010/main" val="4046892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err="1"/>
              <a:t>TextBox</a:t>
            </a:r>
            <a:r>
              <a:rPr lang="en-US" dirty="0"/>
              <a:t> Control</a:t>
            </a:r>
          </a:p>
        </p:txBody>
      </p:sp>
      <p:sp>
        <p:nvSpPr>
          <p:cNvPr id="6" name="Content Placeholder 5"/>
          <p:cNvSpPr>
            <a:spLocks noGrp="1"/>
          </p:cNvSpPr>
          <p:nvPr>
            <p:ph sz="quarter" idx="1"/>
          </p:nvPr>
        </p:nvSpPr>
        <p:spPr/>
        <p:txBody>
          <a:bodyPr/>
          <a:lstStyle/>
          <a:p>
            <a:r>
              <a:rPr lang="en-US" dirty="0" smtClean="0"/>
              <a:t>Examples of using the Convert method.</a:t>
            </a:r>
            <a:br>
              <a:rPr lang="en-US" dirty="0" smtClean="0"/>
            </a:br>
            <a:r>
              <a:rPr lang="en-US" dirty="0" smtClean="0"/>
              <a:t/>
            </a:r>
            <a:br>
              <a:rPr lang="en-US" dirty="0" smtClean="0"/>
            </a:br>
            <a:r>
              <a:rPr lang="en-US" dirty="0" err="1" smtClean="0"/>
              <a:t>intNum</a:t>
            </a:r>
            <a:r>
              <a:rPr lang="en-US" dirty="0" smtClean="0"/>
              <a:t> = Convert.ToInt32(</a:t>
            </a:r>
            <a:r>
              <a:rPr lang="en-US" dirty="0" err="1" smtClean="0"/>
              <a:t>strNumInput</a:t>
            </a:r>
            <a:r>
              <a:rPr lang="en-US" dirty="0" smtClean="0"/>
              <a:t>)</a:t>
            </a:r>
            <a:br>
              <a:rPr lang="en-US" dirty="0" smtClean="0"/>
            </a:br>
            <a:r>
              <a:rPr lang="en-US" dirty="0" err="1" smtClean="0"/>
              <a:t>intNum</a:t>
            </a:r>
            <a:r>
              <a:rPr lang="en-US" dirty="0" smtClean="0"/>
              <a:t> = Convert.ToInt32(</a:t>
            </a:r>
            <a:r>
              <a:rPr lang="en-US" dirty="0" err="1" smtClean="0"/>
              <a:t>txtNumInput.Text</a:t>
            </a:r>
            <a:r>
              <a:rPr lang="en-US" dirty="0" smtClean="0"/>
              <a:t>)</a:t>
            </a:r>
            <a:br>
              <a:rPr lang="en-US" dirty="0" smtClean="0"/>
            </a:br>
            <a:r>
              <a:rPr lang="en-US" dirty="0" smtClean="0"/>
              <a:t/>
            </a:r>
            <a:br>
              <a:rPr lang="en-US" dirty="0" smtClean="0"/>
            </a:br>
            <a:r>
              <a:rPr lang="en-US" dirty="0" err="1" smtClean="0"/>
              <a:t>dblGpa</a:t>
            </a:r>
            <a:r>
              <a:rPr lang="en-US" dirty="0" smtClean="0"/>
              <a:t> = </a:t>
            </a:r>
            <a:r>
              <a:rPr lang="en-US" dirty="0" err="1" smtClean="0"/>
              <a:t>Convert.ToDouble</a:t>
            </a:r>
            <a:r>
              <a:rPr lang="en-US" dirty="0" smtClean="0"/>
              <a:t>(</a:t>
            </a:r>
            <a:r>
              <a:rPr lang="en-US" dirty="0" err="1" smtClean="0"/>
              <a:t>strGpaInput</a:t>
            </a:r>
            <a:r>
              <a:rPr lang="en-US" dirty="0" smtClean="0"/>
              <a:t>)</a:t>
            </a:r>
            <a:br>
              <a:rPr lang="en-US" dirty="0" smtClean="0"/>
            </a:br>
            <a:r>
              <a:rPr lang="en-US" dirty="0" err="1" smtClean="0"/>
              <a:t>dblGpa</a:t>
            </a:r>
            <a:r>
              <a:rPr lang="en-US" dirty="0" smtClean="0"/>
              <a:t> = </a:t>
            </a:r>
            <a:r>
              <a:rPr lang="en-US" dirty="0" err="1" smtClean="0"/>
              <a:t>Convert.ToDouble</a:t>
            </a:r>
            <a:r>
              <a:rPr lang="en-US" dirty="0" smtClean="0"/>
              <a:t>(</a:t>
            </a:r>
            <a:r>
              <a:rPr lang="en-US" dirty="0" err="1" smtClean="0"/>
              <a:t>txtGpaInput.Text</a:t>
            </a:r>
            <a:r>
              <a:rPr lang="en-US" dirty="0" smtClean="0"/>
              <a:t>)</a:t>
            </a:r>
            <a:endParaRPr lang="en-US" dirty="0"/>
          </a:p>
        </p:txBody>
      </p:sp>
    </p:spTree>
    <p:extLst>
      <p:ext uri="{BB962C8B-B14F-4D97-AF65-F5344CB8AC3E}">
        <p14:creationId xmlns:p14="http://schemas.microsoft.com/office/powerpoint/2010/main" val="12516875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Does Not Match Variable </a:t>
            </a:r>
            <a:r>
              <a:rPr lang="en-US" dirty="0" err="1" smtClean="0"/>
              <a:t>DataType</a:t>
            </a:r>
            <a:endParaRPr lang="en-US" dirty="0"/>
          </a:p>
        </p:txBody>
      </p:sp>
      <p:sp>
        <p:nvSpPr>
          <p:cNvPr id="5" name="Slide Number Placeholder 4"/>
          <p:cNvSpPr>
            <a:spLocks noGrp="1"/>
          </p:cNvSpPr>
          <p:nvPr>
            <p:ph type="sldNum" sz="quarter" idx="12"/>
          </p:nvPr>
        </p:nvSpPr>
        <p:spPr/>
        <p:txBody>
          <a:bodyPr/>
          <a:lstStyle/>
          <a:p>
            <a:fld id="{A1BD1395-057C-4A20-8D93-C77D452DF921}" type="slidenum">
              <a:rPr lang="en-US" smtClean="0"/>
              <a:pPr/>
              <a:t>32</a:t>
            </a:fld>
            <a:endParaRPr lang="en-US"/>
          </a:p>
        </p:txBody>
      </p:sp>
      <p:sp>
        <p:nvSpPr>
          <p:cNvPr id="6" name="Content Placeholder 5"/>
          <p:cNvSpPr>
            <a:spLocks noGrp="1"/>
          </p:cNvSpPr>
          <p:nvPr>
            <p:ph sz="quarter" idx="1"/>
          </p:nvPr>
        </p:nvSpPr>
        <p:spPr>
          <a:xfrm>
            <a:off x="381000" y="1447800"/>
            <a:ext cx="8503920" cy="4572000"/>
          </a:xfrm>
        </p:spPr>
        <p:txBody>
          <a:bodyPr>
            <a:normAutofit lnSpcReduction="10000"/>
          </a:bodyPr>
          <a:lstStyle/>
          <a:p>
            <a:r>
              <a:rPr lang="en-US" dirty="0" smtClean="0"/>
              <a:t>So what happens if you have the following code and the user enters “five”?</a:t>
            </a:r>
            <a:br>
              <a:rPr lang="en-US" dirty="0" smtClean="0"/>
            </a:br>
            <a:r>
              <a:rPr lang="en-US" sz="1200" dirty="0" smtClean="0"/>
              <a:t/>
            </a:r>
            <a:br>
              <a:rPr lang="en-US" sz="1200" dirty="0" smtClean="0"/>
            </a:br>
            <a:r>
              <a:rPr lang="en-US" dirty="0" smtClean="0"/>
              <a:t> </a:t>
            </a:r>
            <a:r>
              <a:rPr lang="en-US" sz="2200" b="1" dirty="0" err="1" smtClean="0">
                <a:latin typeface="Courier New" pitchFamily="49" charset="0"/>
                <a:cs typeface="Courier New" pitchFamily="49" charset="0"/>
              </a:rPr>
              <a:t>dblSide</a:t>
            </a:r>
            <a:r>
              <a:rPr lang="en-US" sz="2200" b="1" dirty="0" smtClean="0">
                <a:latin typeface="Courier New" pitchFamily="49" charset="0"/>
                <a:cs typeface="Courier New" pitchFamily="49" charset="0"/>
              </a:rPr>
              <a:t> = </a:t>
            </a:r>
            <a:r>
              <a:rPr lang="en-US" sz="2200" b="1" dirty="0" err="1" smtClean="0">
                <a:latin typeface="Courier New" pitchFamily="49" charset="0"/>
                <a:cs typeface="Courier New" pitchFamily="49" charset="0"/>
              </a:rPr>
              <a:t>Convert.ToDouble</a:t>
            </a: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txtSide.Text</a:t>
            </a:r>
            <a:r>
              <a:rPr lang="en-US" sz="2200" b="1" dirty="0" smtClean="0">
                <a:latin typeface="Courier New" pitchFamily="49" charset="0"/>
                <a:cs typeface="Courier New" pitchFamily="49" charset="0"/>
              </a:rPr>
              <a:t>)</a:t>
            </a:r>
          </a:p>
          <a:p>
            <a:pPr lvl="8"/>
            <a:endParaRPr lang="en-US" dirty="0" smtClean="0"/>
          </a:p>
          <a:p>
            <a:r>
              <a:rPr lang="en-US" dirty="0" smtClean="0"/>
              <a:t>The Convert is going to try to convert the string entered into the </a:t>
            </a:r>
            <a:r>
              <a:rPr lang="en-US" dirty="0" err="1" smtClean="0"/>
              <a:t>TextBox</a:t>
            </a:r>
            <a:r>
              <a:rPr lang="en-US" dirty="0" smtClean="0"/>
              <a:t> into a numeric value for the variable.</a:t>
            </a:r>
          </a:p>
          <a:p>
            <a:pPr lvl="8"/>
            <a:endParaRPr lang="en-US" dirty="0" smtClean="0"/>
          </a:p>
          <a:p>
            <a:r>
              <a:rPr lang="en-US" dirty="0" smtClean="0"/>
              <a:t>“five”  </a:t>
            </a:r>
            <a:r>
              <a:rPr lang="en-US" u="sng" dirty="0" smtClean="0"/>
              <a:t>cannot</a:t>
            </a:r>
            <a:r>
              <a:rPr lang="en-US" dirty="0" smtClean="0"/>
              <a:t> be converted to a numeric 5</a:t>
            </a:r>
          </a:p>
          <a:p>
            <a:pPr lvl="8"/>
            <a:endParaRPr lang="en-US" dirty="0" smtClean="0"/>
          </a:p>
          <a:p>
            <a:r>
              <a:rPr lang="en-US" dirty="0" smtClean="0"/>
              <a:t>Result: Error</a:t>
            </a:r>
            <a:endParaRPr lang="en-US" dirty="0"/>
          </a:p>
        </p:txBody>
      </p:sp>
      <p:pic>
        <p:nvPicPr>
          <p:cNvPr id="1026" name="Picture 2"/>
          <p:cNvPicPr>
            <a:picLocks noChangeAspect="1" noChangeArrowheads="1"/>
          </p:cNvPicPr>
          <p:nvPr/>
        </p:nvPicPr>
        <p:blipFill>
          <a:blip r:embed="rId3" cstate="print"/>
          <a:srcRect r="40741" b="74297"/>
          <a:stretch>
            <a:fillRect/>
          </a:stretch>
        </p:blipFill>
        <p:spPr bwMode="auto">
          <a:xfrm>
            <a:off x="1143000" y="5791200"/>
            <a:ext cx="7429500" cy="762000"/>
          </a:xfrm>
          <a:prstGeom prst="rect">
            <a:avLst/>
          </a:prstGeom>
          <a:noFill/>
          <a:ln w="9525">
            <a:noFill/>
            <a:miter lim="800000"/>
            <a:headEnd/>
            <a:tailEnd/>
          </a:ln>
        </p:spPr>
      </p:pic>
      <p:cxnSp>
        <p:nvCxnSpPr>
          <p:cNvPr id="9" name="Straight Arrow Connector 8"/>
          <p:cNvCxnSpPr/>
          <p:nvPr/>
        </p:nvCxnSpPr>
        <p:spPr>
          <a:xfrm>
            <a:off x="2819400" y="5486400"/>
            <a:ext cx="2514600" cy="533400"/>
          </a:xfrm>
          <a:prstGeom prst="straightConnector1">
            <a:avLst/>
          </a:prstGeom>
          <a:ln w="762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57800" y="5867400"/>
            <a:ext cx="3276600" cy="6858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a:t>
            </a:r>
            <a:r>
              <a:rPr lang="en-US" dirty="0" err="1" smtClean="0"/>
              <a:t>TextChanged</a:t>
            </a:r>
            <a:r>
              <a:rPr lang="en-US" dirty="0" smtClean="0"/>
              <a:t> Event</a:t>
            </a:r>
            <a:endParaRPr lang="en-US" dirty="0"/>
          </a:p>
        </p:txBody>
      </p:sp>
      <p:sp>
        <p:nvSpPr>
          <p:cNvPr id="3" name="Date Placeholder 2"/>
          <p:cNvSpPr>
            <a:spLocks noGrp="1"/>
          </p:cNvSpPr>
          <p:nvPr>
            <p:ph type="dt" sz="half" idx="10"/>
          </p:nvPr>
        </p:nvSpPr>
        <p:spPr/>
        <p:txBody>
          <a:bodyPr/>
          <a:lstStyle/>
          <a:p>
            <a:fld id="{4406B0A0-4ABA-482C-AA7A-8416CA4EC047}" type="datetime1">
              <a:rPr lang="en-US" smtClean="0"/>
              <a:pPr/>
              <a:t>2/22/2013</a:t>
            </a:fld>
            <a:endParaRPr lang="en-US"/>
          </a:p>
        </p:txBody>
      </p:sp>
      <p:sp>
        <p:nvSpPr>
          <p:cNvPr id="4" name="Footer Placeholder 3"/>
          <p:cNvSpPr>
            <a:spLocks noGrp="1"/>
          </p:cNvSpPr>
          <p:nvPr>
            <p:ph type="ftr" sz="quarter" idx="11"/>
          </p:nvPr>
        </p:nvSpPr>
        <p:spPr/>
        <p:txBody>
          <a:bodyPr/>
          <a:lstStyle/>
          <a:p>
            <a:r>
              <a:rPr lang="en-US" smtClean="0"/>
              <a:t>Computer Programming I- Summer 2011</a:t>
            </a:r>
            <a:endParaRPr lang="en-US"/>
          </a:p>
        </p:txBody>
      </p:sp>
      <p:sp>
        <p:nvSpPr>
          <p:cNvPr id="5" name="Slide Number Placeholder 4"/>
          <p:cNvSpPr>
            <a:spLocks noGrp="1"/>
          </p:cNvSpPr>
          <p:nvPr>
            <p:ph type="sldNum" sz="quarter" idx="12"/>
          </p:nvPr>
        </p:nvSpPr>
        <p:spPr/>
        <p:txBody>
          <a:bodyPr/>
          <a:lstStyle/>
          <a:p>
            <a:fld id="{A1BD1395-057C-4A20-8D93-C77D452DF921}" type="slidenum">
              <a:rPr lang="en-US" smtClean="0"/>
              <a:pPr/>
              <a:t>33</a:t>
            </a:fld>
            <a:endParaRPr lang="en-US"/>
          </a:p>
        </p:txBody>
      </p:sp>
      <p:sp>
        <p:nvSpPr>
          <p:cNvPr id="6" name="Content Placeholder 5"/>
          <p:cNvSpPr>
            <a:spLocks noGrp="1"/>
          </p:cNvSpPr>
          <p:nvPr>
            <p:ph sz="quarter" idx="1"/>
          </p:nvPr>
        </p:nvSpPr>
        <p:spPr/>
        <p:txBody>
          <a:bodyPr/>
          <a:lstStyle/>
          <a:p>
            <a:pPr>
              <a:lnSpc>
                <a:spcPct val="90000"/>
              </a:lnSpc>
            </a:pPr>
            <a:r>
              <a:rPr lang="en-US" dirty="0" err="1">
                <a:solidFill>
                  <a:schemeClr val="accent1">
                    <a:lumMod val="75000"/>
                  </a:schemeClr>
                </a:solidFill>
                <a:cs typeface="Times New Roman" charset="0"/>
              </a:rPr>
              <a:t>TextChanged</a:t>
            </a:r>
            <a:r>
              <a:rPr lang="en-US" dirty="0">
                <a:solidFill>
                  <a:schemeClr val="accent1">
                    <a:lumMod val="75000"/>
                  </a:schemeClr>
                </a:solidFill>
                <a:cs typeface="Times New Roman" charset="0"/>
              </a:rPr>
              <a:t> </a:t>
            </a:r>
            <a:r>
              <a:rPr lang="en-US" dirty="0">
                <a:cs typeface="Times New Roman" charset="0"/>
              </a:rPr>
              <a:t>event procedure</a:t>
            </a:r>
          </a:p>
          <a:p>
            <a:pPr lvl="1">
              <a:lnSpc>
                <a:spcPct val="90000"/>
              </a:lnSpc>
            </a:pPr>
            <a:r>
              <a:rPr lang="en-US" dirty="0">
                <a:cs typeface="Times New Roman" charset="0"/>
              </a:rPr>
              <a:t>Executes when the user types in the text box.</a:t>
            </a:r>
          </a:p>
          <a:p>
            <a:endParaRPr lang="en-US" dirty="0" smtClean="0"/>
          </a:p>
          <a:p>
            <a:r>
              <a:rPr lang="en-US" dirty="0" smtClean="0"/>
              <a:t>You can clear a label by creating a </a:t>
            </a:r>
            <a:r>
              <a:rPr lang="en-US" dirty="0" err="1" smtClean="0"/>
              <a:t>TextChanged</a:t>
            </a:r>
            <a:r>
              <a:rPr lang="en-US" dirty="0" smtClean="0"/>
              <a:t> event for your </a:t>
            </a:r>
            <a:r>
              <a:rPr lang="en-US" dirty="0" err="1" smtClean="0"/>
              <a:t>TextBoxes</a:t>
            </a:r>
            <a:r>
              <a:rPr lang="en-US" dirty="0" smtClean="0"/>
              <a:t>.</a:t>
            </a:r>
            <a:br>
              <a:rPr lang="en-US" dirty="0" smtClean="0"/>
            </a:br>
            <a:r>
              <a:rPr lang="en-US" dirty="0" smtClean="0"/>
              <a:t/>
            </a:r>
            <a:br>
              <a:rPr lang="en-US" dirty="0" smtClean="0"/>
            </a:b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598" y="3886200"/>
            <a:ext cx="751522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3892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dirty="0" err="1" smtClean="0"/>
              <a:t>Messagebox</a:t>
            </a:r>
            <a:endParaRPr lang="en-US" dirty="0"/>
          </a:p>
        </p:txBody>
      </p:sp>
      <p:sp>
        <p:nvSpPr>
          <p:cNvPr id="7" name="Title 6"/>
          <p:cNvSpPr>
            <a:spLocks noGrp="1"/>
          </p:cNvSpPr>
          <p:nvPr>
            <p:ph type="title"/>
          </p:nvPr>
        </p:nvSpPr>
        <p:spPr/>
        <p:txBody>
          <a:bodyPr/>
          <a:lstStyle/>
          <a:p>
            <a:r>
              <a:rPr lang="en-US" dirty="0" smtClean="0"/>
              <a:t>Displaying Output</a:t>
            </a:r>
            <a:endParaRPr lang="en-US" dirty="0"/>
          </a:p>
        </p:txBody>
      </p:sp>
    </p:spTree>
    <p:extLst>
      <p:ext uri="{BB962C8B-B14F-4D97-AF65-F5344CB8AC3E}">
        <p14:creationId xmlns:p14="http://schemas.microsoft.com/office/powerpoint/2010/main" val="23512013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Output</a:t>
            </a:r>
            <a:endParaRPr lang="en-US" dirty="0"/>
          </a:p>
        </p:txBody>
      </p:sp>
      <p:sp>
        <p:nvSpPr>
          <p:cNvPr id="6" name="Content Placeholder 5"/>
          <p:cNvSpPr>
            <a:spLocks noGrp="1"/>
          </p:cNvSpPr>
          <p:nvPr>
            <p:ph sz="quarter" idx="1"/>
          </p:nvPr>
        </p:nvSpPr>
        <p:spPr/>
        <p:txBody>
          <a:bodyPr>
            <a:normAutofit/>
          </a:bodyPr>
          <a:lstStyle/>
          <a:p>
            <a:r>
              <a:rPr lang="en-US" dirty="0" smtClean="0"/>
              <a:t>In addition to labels and textboxes we can use message boxes to display output or alert users to fatal errors.</a:t>
            </a:r>
          </a:p>
          <a:p>
            <a:pPr lvl="8"/>
            <a:endParaRPr lang="en-US" dirty="0"/>
          </a:p>
          <a:p>
            <a:r>
              <a:rPr lang="en-US" dirty="0" err="1" smtClean="0"/>
              <a:t>MessageBox</a:t>
            </a:r>
            <a:r>
              <a:rPr lang="en-US" dirty="0" smtClean="0"/>
              <a:t> Syntax</a:t>
            </a:r>
            <a:br>
              <a:rPr lang="en-US" dirty="0" smtClean="0"/>
            </a:br>
            <a:r>
              <a:rPr lang="en-US" dirty="0" smtClean="0"/>
              <a:t>         </a:t>
            </a:r>
            <a:r>
              <a:rPr lang="en-US" dirty="0" err="1" smtClean="0">
                <a:solidFill>
                  <a:schemeClr val="accent1">
                    <a:lumMod val="75000"/>
                  </a:schemeClr>
                </a:solidFill>
              </a:rPr>
              <a:t>MessageBox.Show</a:t>
            </a:r>
            <a:r>
              <a:rPr lang="en-US" dirty="0" smtClean="0">
                <a:solidFill>
                  <a:schemeClr val="accent1">
                    <a:lumMod val="75000"/>
                  </a:schemeClr>
                </a:solidFill>
              </a:rPr>
              <a:t> (“</a:t>
            </a:r>
            <a:r>
              <a:rPr lang="en-US" i="1" dirty="0" smtClean="0">
                <a:solidFill>
                  <a:schemeClr val="accent1">
                    <a:lumMod val="75000"/>
                  </a:schemeClr>
                </a:solidFill>
              </a:rPr>
              <a:t>string here</a:t>
            </a:r>
            <a:r>
              <a:rPr lang="en-US" dirty="0" smtClean="0">
                <a:solidFill>
                  <a:schemeClr val="accent1">
                    <a:lumMod val="75000"/>
                  </a:schemeClr>
                </a:solidFill>
              </a:rPr>
              <a:t>”)</a:t>
            </a:r>
          </a:p>
          <a:p>
            <a:pPr lvl="8"/>
            <a:endParaRPr lang="en-US" dirty="0"/>
          </a:p>
          <a:p>
            <a:pPr marL="0" indent="0">
              <a:buNone/>
            </a:pPr>
            <a:r>
              <a:rPr lang="en-US" sz="2200" dirty="0" err="1"/>
              <a:t>MessageBox.Show</a:t>
            </a:r>
            <a:r>
              <a:rPr lang="en-US" sz="2200" dirty="0"/>
              <a:t>("Please enter numbers for sales and tax rate</a:t>
            </a:r>
            <a:r>
              <a:rPr lang="en-US" sz="2200" dirty="0" smtClean="0"/>
              <a:t>!")</a:t>
            </a:r>
            <a:br>
              <a:rPr lang="en-US" sz="2200" dirty="0" smtClean="0"/>
            </a:br>
            <a:endParaRPr lang="en-US" sz="500" dirty="0" smtClean="0"/>
          </a:p>
          <a:p>
            <a:pPr marL="0" indent="0">
              <a:buNone/>
            </a:pPr>
            <a:r>
              <a:rPr lang="en-US" sz="2200" dirty="0" err="1" smtClean="0"/>
              <a:t>MessageBox.Show</a:t>
            </a:r>
            <a:r>
              <a:rPr lang="en-US" sz="2200" dirty="0"/>
              <a:t>("Your name is: " &amp; </a:t>
            </a:r>
            <a:r>
              <a:rPr lang="en-US" sz="2200" dirty="0" err="1"/>
              <a:t>strName</a:t>
            </a:r>
            <a:r>
              <a:rPr lang="en-US" sz="2200" dirty="0"/>
              <a:t> &amp; " ." &amp; “You are " &amp; </a:t>
            </a:r>
            <a:r>
              <a:rPr lang="en-US" sz="2200" dirty="0" err="1"/>
              <a:t>intAge</a:t>
            </a:r>
            <a:r>
              <a:rPr lang="en-US" sz="2200" dirty="0"/>
              <a:t> &amp; "years old.")</a:t>
            </a:r>
          </a:p>
          <a:p>
            <a:endParaRPr lang="en-US" dirty="0"/>
          </a:p>
        </p:txBody>
      </p:sp>
    </p:spTree>
    <p:extLst>
      <p:ext uri="{BB962C8B-B14F-4D97-AF65-F5344CB8AC3E}">
        <p14:creationId xmlns:p14="http://schemas.microsoft.com/office/powerpoint/2010/main" val="37056191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Program</a:t>
            </a:r>
            <a:endParaRPr lang="en-US" dirty="0"/>
          </a:p>
        </p:txBody>
      </p:sp>
      <p:sp>
        <p:nvSpPr>
          <p:cNvPr id="3" name="Content Placeholder 2"/>
          <p:cNvSpPr>
            <a:spLocks noGrp="1"/>
          </p:cNvSpPr>
          <p:nvPr>
            <p:ph sz="quarter" idx="1"/>
          </p:nvPr>
        </p:nvSpPr>
        <p:spPr/>
        <p:txBody>
          <a:bodyPr/>
          <a:lstStyle/>
          <a:p>
            <a:r>
              <a:rPr lang="en-US" dirty="0" smtClean="0"/>
              <a:t>Write a program that asks a user their name and age. </a:t>
            </a:r>
          </a:p>
          <a:p>
            <a:r>
              <a:rPr lang="en-US" dirty="0" smtClean="0"/>
              <a:t>Store this information in two variables and then using a message box show the information back to the user. </a:t>
            </a:r>
          </a:p>
          <a:p>
            <a:r>
              <a:rPr lang="en-US" dirty="0" smtClean="0"/>
              <a:t>Use a button to start the program.</a:t>
            </a:r>
            <a:endParaRPr lang="en-US" dirty="0"/>
          </a:p>
        </p:txBody>
      </p:sp>
    </p:spTree>
    <p:extLst>
      <p:ext uri="{BB962C8B-B14F-4D97-AF65-F5344CB8AC3E}">
        <p14:creationId xmlns:p14="http://schemas.microsoft.com/office/powerpoint/2010/main" val="41430151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VB Sample Code</a:t>
            </a:r>
            <a:endParaRPr lang="en-US" dirty="0"/>
          </a:p>
        </p:txBody>
      </p:sp>
      <p:sp>
        <p:nvSpPr>
          <p:cNvPr id="3" name="Content Placeholder 2"/>
          <p:cNvSpPr>
            <a:spLocks noGrp="1"/>
          </p:cNvSpPr>
          <p:nvPr>
            <p:ph sz="quarter" idx="1"/>
          </p:nvPr>
        </p:nvSpPr>
        <p:spPr>
          <a:xfrm>
            <a:off x="301752" y="1527048"/>
            <a:ext cx="8503920" cy="4797552"/>
          </a:xfrm>
        </p:spPr>
        <p:txBody>
          <a:bodyPr>
            <a:normAutofit fontScale="77500" lnSpcReduction="20000"/>
          </a:bodyPr>
          <a:lstStyle/>
          <a:p>
            <a:pPr marL="0" indent="0">
              <a:buNone/>
            </a:pPr>
            <a:r>
              <a:rPr lang="en-US" dirty="0"/>
              <a:t> Private Sub </a:t>
            </a:r>
            <a:r>
              <a:rPr lang="en-US" dirty="0" err="1"/>
              <a:t>btnStart_Click</a:t>
            </a:r>
            <a:r>
              <a:rPr lang="en-US" dirty="0"/>
              <a:t>(</a:t>
            </a:r>
            <a:r>
              <a:rPr lang="en-US" dirty="0" err="1"/>
              <a:t>ByVal</a:t>
            </a:r>
            <a:r>
              <a:rPr lang="en-US" dirty="0"/>
              <a:t> sender As </a:t>
            </a:r>
            <a:r>
              <a:rPr lang="en-US" dirty="0" err="1"/>
              <a:t>System.Object</a:t>
            </a:r>
            <a:r>
              <a:rPr lang="en-US" dirty="0"/>
              <a:t>, </a:t>
            </a:r>
            <a:r>
              <a:rPr lang="en-US" dirty="0" err="1"/>
              <a:t>ByVal</a:t>
            </a:r>
            <a:r>
              <a:rPr lang="en-US" dirty="0"/>
              <a:t> e As </a:t>
            </a:r>
            <a:r>
              <a:rPr lang="en-US" dirty="0" err="1"/>
              <a:t>System.EventArgs</a:t>
            </a:r>
            <a:r>
              <a:rPr lang="en-US" dirty="0"/>
              <a:t>) Handles </a:t>
            </a:r>
            <a:r>
              <a:rPr lang="en-US" dirty="0" err="1" smtClean="0"/>
              <a:t>btnStart.Click</a:t>
            </a:r>
            <a:r>
              <a:rPr lang="en-US" dirty="0" smtClean="0"/>
              <a:t/>
            </a:r>
            <a:br>
              <a:rPr lang="en-US" dirty="0" smtClean="0"/>
            </a:br>
            <a:endParaRPr lang="en-US" dirty="0"/>
          </a:p>
          <a:p>
            <a:pPr marL="0" indent="0">
              <a:buNone/>
            </a:pPr>
            <a:r>
              <a:rPr lang="en-US" dirty="0"/>
              <a:t>        Dim </a:t>
            </a:r>
            <a:r>
              <a:rPr lang="en-US" dirty="0" err="1" smtClean="0"/>
              <a:t>intAge</a:t>
            </a:r>
            <a:r>
              <a:rPr lang="en-US" dirty="0" smtClean="0"/>
              <a:t> as Integer </a:t>
            </a:r>
            <a:r>
              <a:rPr lang="en-US" dirty="0"/>
              <a:t>= </a:t>
            </a:r>
            <a:r>
              <a:rPr lang="en-US" dirty="0" smtClean="0"/>
              <a:t>0		‘variable is initialized</a:t>
            </a:r>
            <a:endParaRPr lang="en-US" dirty="0"/>
          </a:p>
          <a:p>
            <a:pPr marL="0" indent="0">
              <a:buNone/>
            </a:pPr>
            <a:r>
              <a:rPr lang="en-US" dirty="0"/>
              <a:t>        Dim </a:t>
            </a:r>
            <a:r>
              <a:rPr lang="en-US" dirty="0" err="1" smtClean="0"/>
              <a:t>strName</a:t>
            </a:r>
            <a:r>
              <a:rPr lang="en-US" dirty="0" smtClean="0"/>
              <a:t> as String </a:t>
            </a:r>
            <a:r>
              <a:rPr lang="en-US" dirty="0"/>
              <a:t>= "“	 </a:t>
            </a:r>
            <a:r>
              <a:rPr lang="en-US" dirty="0" smtClean="0"/>
              <a:t>‘</a:t>
            </a:r>
            <a:r>
              <a:rPr lang="en-US" dirty="0"/>
              <a:t>variable is initialized</a:t>
            </a:r>
          </a:p>
          <a:p>
            <a:pPr marL="0" indent="0">
              <a:buNone/>
            </a:pPr>
            <a:endParaRPr lang="en-US" dirty="0"/>
          </a:p>
          <a:p>
            <a:pPr marL="0" indent="0">
              <a:buNone/>
            </a:pPr>
            <a:r>
              <a:rPr lang="en-US" dirty="0"/>
              <a:t>        </a:t>
            </a:r>
            <a:r>
              <a:rPr lang="en-US" dirty="0" err="1"/>
              <a:t>strName</a:t>
            </a:r>
            <a:r>
              <a:rPr lang="en-US" dirty="0"/>
              <a:t> = </a:t>
            </a:r>
            <a:r>
              <a:rPr lang="en-US" dirty="0" err="1" smtClean="0"/>
              <a:t>txtName.Text</a:t>
            </a:r>
            <a:r>
              <a:rPr lang="en-US" dirty="0" smtClean="0"/>
              <a:t>		‘get input</a:t>
            </a:r>
            <a:endParaRPr lang="en-US" dirty="0"/>
          </a:p>
          <a:p>
            <a:pPr marL="0" indent="0">
              <a:buNone/>
            </a:pPr>
            <a:r>
              <a:rPr lang="en-US" dirty="0"/>
              <a:t> </a:t>
            </a:r>
            <a:r>
              <a:rPr lang="en-US" dirty="0" smtClean="0"/>
              <a:t>       </a:t>
            </a:r>
            <a:r>
              <a:rPr lang="en-US" dirty="0" err="1" smtClean="0"/>
              <a:t>intAge</a:t>
            </a:r>
            <a:r>
              <a:rPr lang="en-US" dirty="0" smtClean="0"/>
              <a:t> </a:t>
            </a:r>
            <a:r>
              <a:rPr lang="en-US" dirty="0"/>
              <a:t>= </a:t>
            </a:r>
            <a:r>
              <a:rPr lang="en-US" dirty="0" err="1" smtClean="0"/>
              <a:t>txtAge.Text</a:t>
            </a:r>
            <a:r>
              <a:rPr lang="en-US" dirty="0"/>
              <a:t>		</a:t>
            </a:r>
            <a:r>
              <a:rPr lang="en-US" dirty="0" smtClean="0"/>
              <a:t>‘</a:t>
            </a:r>
            <a:r>
              <a:rPr lang="en-US" dirty="0"/>
              <a:t>get input</a:t>
            </a:r>
          </a:p>
          <a:p>
            <a:pPr marL="0" indent="0">
              <a:buNone/>
            </a:pPr>
            <a:endParaRPr lang="en-US" dirty="0" smtClean="0"/>
          </a:p>
          <a:p>
            <a:pPr marL="0" indent="0">
              <a:buNone/>
            </a:pPr>
            <a:r>
              <a:rPr lang="en-US" dirty="0"/>
              <a:t> </a:t>
            </a:r>
            <a:r>
              <a:rPr lang="en-US" dirty="0" smtClean="0"/>
              <a:t>       ‘Show output in </a:t>
            </a:r>
            <a:r>
              <a:rPr lang="en-US" dirty="0" err="1" smtClean="0"/>
              <a:t>MessageBox</a:t>
            </a:r>
            <a:r>
              <a:rPr lang="en-US" dirty="0" smtClean="0"/>
              <a:t/>
            </a:r>
            <a:br>
              <a:rPr lang="en-US" dirty="0" smtClean="0"/>
            </a:br>
            <a:endParaRPr lang="en-US" dirty="0"/>
          </a:p>
          <a:p>
            <a:pPr marL="0" indent="0">
              <a:buNone/>
            </a:pPr>
            <a:r>
              <a:rPr lang="en-US" dirty="0" smtClean="0"/>
              <a:t>        </a:t>
            </a:r>
            <a:r>
              <a:rPr lang="en-US" dirty="0" err="1" smtClean="0"/>
              <a:t>MessageBox.Show</a:t>
            </a:r>
            <a:r>
              <a:rPr lang="en-US" dirty="0"/>
              <a:t>("Your name is: " &amp; </a:t>
            </a:r>
            <a:r>
              <a:rPr lang="en-US" dirty="0" err="1"/>
              <a:t>strName</a:t>
            </a:r>
            <a:r>
              <a:rPr lang="en-US" dirty="0"/>
              <a:t> &amp; " ." &amp; </a:t>
            </a:r>
            <a:r>
              <a:rPr lang="en-US" dirty="0" smtClean="0"/>
              <a:t> </a:t>
            </a:r>
          </a:p>
          <a:p>
            <a:pPr marL="0" indent="0">
              <a:buNone/>
            </a:pPr>
            <a:r>
              <a:rPr lang="en-US" dirty="0"/>
              <a:t> </a:t>
            </a:r>
            <a:r>
              <a:rPr lang="en-US" dirty="0" smtClean="0"/>
              <a:t>                     “</a:t>
            </a:r>
            <a:r>
              <a:rPr lang="en-US" dirty="0"/>
              <a:t>You are " &amp; </a:t>
            </a:r>
            <a:r>
              <a:rPr lang="en-US" dirty="0" err="1"/>
              <a:t>intAge</a:t>
            </a:r>
            <a:r>
              <a:rPr lang="en-US" dirty="0"/>
              <a:t> &amp; "years old.")</a:t>
            </a:r>
          </a:p>
          <a:p>
            <a:pPr marL="0" indent="0">
              <a:buNone/>
            </a:pPr>
            <a:r>
              <a:rPr lang="en-US" dirty="0" smtClean="0"/>
              <a:t>        </a:t>
            </a:r>
            <a:endParaRPr lang="en-US" dirty="0"/>
          </a:p>
          <a:p>
            <a:pPr marL="0" indent="0">
              <a:buNone/>
            </a:pPr>
            <a:r>
              <a:rPr lang="en-US" dirty="0"/>
              <a:t>    End Sub</a:t>
            </a:r>
          </a:p>
        </p:txBody>
      </p:sp>
    </p:spTree>
    <p:extLst>
      <p:ext uri="{BB962C8B-B14F-4D97-AF65-F5344CB8AC3E}">
        <p14:creationId xmlns:p14="http://schemas.microsoft.com/office/powerpoint/2010/main" val="32921563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Variables</a:t>
            </a:r>
            <a:endParaRPr lang="en-US" dirty="0"/>
          </a:p>
        </p:txBody>
      </p:sp>
      <p:sp>
        <p:nvSpPr>
          <p:cNvPr id="3" name="Content Placeholder 2"/>
          <p:cNvSpPr>
            <a:spLocks noGrp="1"/>
          </p:cNvSpPr>
          <p:nvPr>
            <p:ph sz="quarter" idx="1"/>
          </p:nvPr>
        </p:nvSpPr>
        <p:spPr/>
        <p:txBody>
          <a:bodyPr/>
          <a:lstStyle/>
          <a:p>
            <a:r>
              <a:rPr lang="en-US" dirty="0" smtClean="0"/>
              <a:t>Sometimes we need to use a variable in different ways. Like a variable that needs to hold its value beyond the end of the program or a variable whose value cannot be changed. </a:t>
            </a:r>
            <a:endParaRPr lang="en-US" dirty="0"/>
          </a:p>
          <a:p>
            <a:endParaRPr lang="en-US" dirty="0" smtClean="0"/>
          </a:p>
          <a:p>
            <a:r>
              <a:rPr lang="en-US" dirty="0" smtClean="0"/>
              <a:t>When the variable is declared these options can be set.</a:t>
            </a:r>
            <a:endParaRPr lang="en-US" dirty="0"/>
          </a:p>
        </p:txBody>
      </p:sp>
    </p:spTree>
    <p:extLst>
      <p:ext uri="{BB962C8B-B14F-4D97-AF65-F5344CB8AC3E}">
        <p14:creationId xmlns:p14="http://schemas.microsoft.com/office/powerpoint/2010/main" val="7850959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Static/Constant Variables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A </a:t>
            </a:r>
            <a:r>
              <a:rPr lang="en-US" b="1" dirty="0" smtClean="0">
                <a:solidFill>
                  <a:schemeClr val="accent1">
                    <a:lumMod val="75000"/>
                  </a:schemeClr>
                </a:solidFill>
              </a:rPr>
              <a:t>static variable</a:t>
            </a:r>
            <a:r>
              <a:rPr lang="en-US" dirty="0">
                <a:solidFill>
                  <a:schemeClr val="accent1">
                    <a:lumMod val="75000"/>
                  </a:schemeClr>
                </a:solidFill>
              </a:rPr>
              <a:t> </a:t>
            </a:r>
            <a:r>
              <a:rPr lang="en-US" dirty="0" smtClean="0"/>
              <a:t>holds its value between runs of the program. This is used commonly with loops. </a:t>
            </a:r>
          </a:p>
          <a:p>
            <a:pPr lvl="1"/>
            <a:r>
              <a:rPr lang="en-US" dirty="0" smtClean="0"/>
              <a:t>Static variables cannot be defined globally. </a:t>
            </a:r>
          </a:p>
          <a:p>
            <a:pPr lvl="1"/>
            <a:r>
              <a:rPr lang="en-US" b="1" dirty="0">
                <a:solidFill>
                  <a:schemeClr val="accent1">
                    <a:lumMod val="75000"/>
                  </a:schemeClr>
                </a:solidFill>
              </a:rPr>
              <a:t>Static</a:t>
            </a:r>
            <a:r>
              <a:rPr lang="en-US" dirty="0">
                <a:solidFill>
                  <a:schemeClr val="accent1">
                    <a:lumMod val="75000"/>
                  </a:schemeClr>
                </a:solidFill>
              </a:rPr>
              <a:t> </a:t>
            </a:r>
            <a:r>
              <a:rPr lang="en-US" dirty="0" err="1"/>
              <a:t>intNumber</a:t>
            </a:r>
            <a:r>
              <a:rPr lang="en-US" dirty="0"/>
              <a:t> As Integer</a:t>
            </a:r>
          </a:p>
          <a:p>
            <a:pPr lvl="7"/>
            <a:endParaRPr lang="en-US" dirty="0" smtClean="0"/>
          </a:p>
          <a:p>
            <a:r>
              <a:rPr lang="en-US" dirty="0" smtClean="0"/>
              <a:t>A </a:t>
            </a:r>
            <a:r>
              <a:rPr lang="en-US" b="1" dirty="0">
                <a:solidFill>
                  <a:schemeClr val="accent1">
                    <a:lumMod val="75000"/>
                  </a:schemeClr>
                </a:solidFill>
              </a:rPr>
              <a:t>constant variable </a:t>
            </a:r>
            <a:r>
              <a:rPr lang="en-US" dirty="0" smtClean="0"/>
              <a:t>is a variable that once declared cannot be changed by the program. </a:t>
            </a:r>
          </a:p>
          <a:p>
            <a:pPr lvl="1"/>
            <a:r>
              <a:rPr lang="en-US" dirty="0" smtClean="0"/>
              <a:t>Constant variables should be declared using </a:t>
            </a:r>
            <a:r>
              <a:rPr lang="en-US" u="sng" dirty="0" smtClean="0"/>
              <a:t>all uppercase letters</a:t>
            </a:r>
            <a:r>
              <a:rPr lang="en-US" dirty="0" smtClean="0"/>
              <a:t>.</a:t>
            </a:r>
          </a:p>
          <a:p>
            <a:pPr lvl="1"/>
            <a:r>
              <a:rPr lang="pt-BR" b="1" dirty="0">
                <a:solidFill>
                  <a:schemeClr val="accent1">
                    <a:lumMod val="75000"/>
                  </a:schemeClr>
                </a:solidFill>
              </a:rPr>
              <a:t>Const</a:t>
            </a:r>
            <a:r>
              <a:rPr lang="pt-BR" dirty="0">
                <a:solidFill>
                  <a:schemeClr val="accent1">
                    <a:lumMod val="75000"/>
                  </a:schemeClr>
                </a:solidFill>
              </a:rPr>
              <a:t> </a:t>
            </a:r>
            <a:r>
              <a:rPr lang="pt-BR" dirty="0"/>
              <a:t>decTAXRATE As Decimal = </a:t>
            </a:r>
            <a:r>
              <a:rPr lang="pt-BR" dirty="0" smtClean="0"/>
              <a:t>0.775</a:t>
            </a:r>
            <a:endParaRPr lang="en-US" dirty="0" smtClean="0"/>
          </a:p>
          <a:p>
            <a:pPr lvl="6"/>
            <a:endParaRPr lang="en-US" dirty="0" smtClean="0"/>
          </a:p>
          <a:p>
            <a:r>
              <a:rPr lang="en-US" dirty="0" smtClean="0"/>
              <a:t>Notice Dim is omitted and the keyword Static or </a:t>
            </a:r>
            <a:r>
              <a:rPr lang="en-US" dirty="0" err="1" smtClean="0"/>
              <a:t>Const</a:t>
            </a:r>
            <a:r>
              <a:rPr lang="en-US" dirty="0" smtClean="0"/>
              <a:t> is used instead to declare the variable.</a:t>
            </a:r>
          </a:p>
        </p:txBody>
      </p:sp>
    </p:spTree>
    <p:extLst>
      <p:ext uri="{BB962C8B-B14F-4D97-AF65-F5344CB8AC3E}">
        <p14:creationId xmlns:p14="http://schemas.microsoft.com/office/powerpoint/2010/main" val="4109928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sp>
        <p:nvSpPr>
          <p:cNvPr id="3" name="Content Placeholder 2"/>
          <p:cNvSpPr>
            <a:spLocks noGrp="1"/>
          </p:cNvSpPr>
          <p:nvPr>
            <p:ph sz="quarter" idx="1"/>
          </p:nvPr>
        </p:nvSpPr>
        <p:spPr/>
        <p:txBody>
          <a:bodyPr/>
          <a:lstStyle/>
          <a:p>
            <a:r>
              <a:rPr lang="en-US" dirty="0" smtClean="0"/>
              <a:t>Hey what do you know? Something you learned in Algebra I will be used in another class?!</a:t>
            </a:r>
          </a:p>
          <a:p>
            <a:endParaRPr lang="en-US" dirty="0"/>
          </a:p>
          <a:p>
            <a:r>
              <a:rPr lang="en-US" dirty="0" smtClean="0"/>
              <a:t>What is a variable?</a:t>
            </a:r>
          </a:p>
        </p:txBody>
      </p:sp>
    </p:spTree>
    <p:extLst>
      <p:ext uri="{BB962C8B-B14F-4D97-AF65-F5344CB8AC3E}">
        <p14:creationId xmlns:p14="http://schemas.microsoft.com/office/powerpoint/2010/main" val="25569577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 Variables</a:t>
            </a:r>
            <a:endParaRPr lang="en-US" dirty="0"/>
          </a:p>
        </p:txBody>
      </p:sp>
      <p:sp>
        <p:nvSpPr>
          <p:cNvPr id="6" name="Content Placeholder 5"/>
          <p:cNvSpPr>
            <a:spLocks noGrp="1"/>
          </p:cNvSpPr>
          <p:nvPr>
            <p:ph sz="quarter" idx="1"/>
          </p:nvPr>
        </p:nvSpPr>
        <p:spPr/>
        <p:txBody>
          <a:bodyPr>
            <a:normAutofit/>
          </a:bodyPr>
          <a:lstStyle/>
          <a:p>
            <a:pPr indent="-228600">
              <a:tabLst>
                <a:tab pos="457200" algn="l"/>
              </a:tabLst>
              <a:defRPr/>
            </a:pPr>
            <a:r>
              <a:rPr lang="en-US" sz="2400" dirty="0">
                <a:cs typeface="Times New Roman" pitchFamily="18" charset="0"/>
              </a:rPr>
              <a:t>A counter is a variable storing a number that is incremented by a constant value.</a:t>
            </a:r>
          </a:p>
          <a:p>
            <a:pPr indent="-228600">
              <a:tabLst>
                <a:tab pos="457200" algn="l"/>
              </a:tabLst>
              <a:defRPr/>
            </a:pPr>
            <a:endParaRPr lang="en-US" sz="2400" dirty="0">
              <a:cs typeface="Times New Roman" pitchFamily="18" charset="0"/>
            </a:endParaRPr>
          </a:p>
          <a:p>
            <a:pPr indent="-228600" eaLnBrk="0" hangingPunct="0">
              <a:tabLst>
                <a:tab pos="457200" algn="l"/>
              </a:tabLst>
              <a:defRPr/>
            </a:pPr>
            <a:r>
              <a:rPr lang="en-US" sz="2400" dirty="0">
                <a:cs typeface="Times New Roman" pitchFamily="18" charset="0"/>
              </a:rPr>
              <a:t>Updating Counter Form</a:t>
            </a:r>
            <a:r>
              <a:rPr lang="en-US" sz="2400" dirty="0" smtClean="0">
                <a:cs typeface="Times New Roman" pitchFamily="18" charset="0"/>
              </a:rPr>
              <a:t>:</a:t>
            </a:r>
            <a:br>
              <a:rPr lang="en-US" sz="2400" dirty="0" smtClean="0">
                <a:cs typeface="Times New Roman" pitchFamily="18" charset="0"/>
              </a:rPr>
            </a:br>
            <a:r>
              <a:rPr lang="en-US" sz="2400" dirty="0" smtClean="0">
                <a:cs typeface="Times New Roman" pitchFamily="18" charset="0"/>
              </a:rPr>
              <a:t>  </a:t>
            </a:r>
            <a:r>
              <a:rPr lang="en-US" sz="2400" b="1" dirty="0">
                <a:cs typeface="Times New Roman" pitchFamily="18" charset="0"/>
              </a:rPr>
              <a:t>	</a:t>
            </a:r>
            <a:r>
              <a:rPr lang="en-US" sz="2400" i="1" dirty="0">
                <a:solidFill>
                  <a:schemeClr val="accent1">
                    <a:lumMod val="75000"/>
                  </a:schemeClr>
                </a:solidFill>
                <a:cs typeface="Times New Roman" pitchFamily="18" charset="0"/>
              </a:rPr>
              <a:t>c</a:t>
            </a:r>
            <a:r>
              <a:rPr lang="en-US" sz="2400" i="1" dirty="0" smtClean="0">
                <a:solidFill>
                  <a:schemeClr val="accent1">
                    <a:lumMod val="75000"/>
                  </a:schemeClr>
                </a:solidFill>
                <a:cs typeface="Times New Roman" pitchFamily="18" charset="0"/>
              </a:rPr>
              <a:t>ounter </a:t>
            </a:r>
            <a:r>
              <a:rPr lang="en-US" sz="2400" i="1" dirty="0">
                <a:solidFill>
                  <a:schemeClr val="accent1">
                    <a:lumMod val="75000"/>
                  </a:schemeClr>
                </a:solidFill>
                <a:cs typeface="Times New Roman" pitchFamily="18" charset="0"/>
              </a:rPr>
              <a:t>= counter + constant   </a:t>
            </a:r>
            <a:r>
              <a:rPr lang="en-US" sz="2400" i="1" dirty="0" smtClean="0">
                <a:solidFill>
                  <a:schemeClr val="accent1">
                    <a:lumMod val="75000"/>
                  </a:schemeClr>
                </a:solidFill>
                <a:cs typeface="Times New Roman" pitchFamily="18" charset="0"/>
              </a:rPr>
              <a:t> </a:t>
            </a:r>
            <a:r>
              <a:rPr lang="en-US" sz="2400" i="1" dirty="0" smtClean="0">
                <a:cs typeface="Times New Roman" pitchFamily="18" charset="0"/>
              </a:rPr>
              <a:t>or</a:t>
            </a:r>
            <a:r>
              <a:rPr lang="en-US" sz="2400" i="1" dirty="0" smtClean="0">
                <a:solidFill>
                  <a:schemeClr val="accent1">
                    <a:lumMod val="75000"/>
                  </a:schemeClr>
                </a:solidFill>
                <a:cs typeface="Times New Roman" pitchFamily="18" charset="0"/>
              </a:rPr>
              <a:t>    counter  +=  constant</a:t>
            </a:r>
          </a:p>
          <a:p>
            <a:pPr indent="-228600" eaLnBrk="0" hangingPunct="0">
              <a:tabLst>
                <a:tab pos="457200" algn="l"/>
              </a:tabLst>
              <a:defRPr/>
            </a:pPr>
            <a:endParaRPr lang="en-US" sz="1100" i="1" dirty="0">
              <a:solidFill>
                <a:schemeClr val="accent1">
                  <a:lumMod val="75000"/>
                </a:schemeClr>
              </a:solidFill>
              <a:cs typeface="Times New Roman" pitchFamily="18" charset="0"/>
            </a:endParaRPr>
          </a:p>
          <a:p>
            <a:pPr indent="-228600" eaLnBrk="0" hangingPunct="0">
              <a:tabLst>
                <a:tab pos="457200" algn="l"/>
              </a:tabLst>
              <a:defRPr/>
            </a:pPr>
            <a:r>
              <a:rPr lang="en-US" sz="2400" dirty="0">
                <a:cs typeface="Times New Roman" pitchFamily="18" charset="0"/>
              </a:rPr>
              <a:t>Initialize the counter when it is </a:t>
            </a:r>
            <a:r>
              <a:rPr lang="en-US" sz="2400" dirty="0" smtClean="0">
                <a:cs typeface="Times New Roman" pitchFamily="18" charset="0"/>
              </a:rPr>
              <a:t>declared.</a:t>
            </a:r>
          </a:p>
          <a:p>
            <a:pPr lvl="8" eaLnBrk="0" hangingPunct="0">
              <a:tabLst>
                <a:tab pos="457200" algn="l"/>
              </a:tabLst>
              <a:defRPr/>
            </a:pPr>
            <a:endParaRPr lang="en-US" sz="1100" dirty="0" smtClean="0">
              <a:cs typeface="Times New Roman" pitchFamily="18" charset="0"/>
            </a:endParaRPr>
          </a:p>
          <a:p>
            <a:pPr indent="-228600" eaLnBrk="0" hangingPunct="0">
              <a:tabLst>
                <a:tab pos="457200" algn="l"/>
              </a:tabLst>
              <a:defRPr/>
            </a:pPr>
            <a:r>
              <a:rPr lang="en-US" sz="2400" dirty="0" smtClean="0">
                <a:cs typeface="Times New Roman" pitchFamily="18" charset="0"/>
              </a:rPr>
              <a:t>It </a:t>
            </a:r>
            <a:r>
              <a:rPr lang="en-US" sz="2400" dirty="0">
                <a:cs typeface="Times New Roman" pitchFamily="18" charset="0"/>
              </a:rPr>
              <a:t>is 	then updated by an </a:t>
            </a:r>
            <a:r>
              <a:rPr lang="en-US" sz="2400" u="sng" dirty="0">
                <a:cs typeface="Times New Roman" pitchFamily="18" charset="0"/>
              </a:rPr>
              <a:t>unchanging</a:t>
            </a:r>
            <a:r>
              <a:rPr lang="en-US" sz="2400" dirty="0">
                <a:cs typeface="Times New Roman" pitchFamily="18" charset="0"/>
              </a:rPr>
              <a:t> amount (the constant)</a:t>
            </a:r>
          </a:p>
          <a:p>
            <a:pPr lvl="8" eaLnBrk="0" hangingPunct="0">
              <a:tabLst>
                <a:tab pos="457200" algn="l"/>
              </a:tabLst>
              <a:defRPr/>
            </a:pPr>
            <a:endParaRPr lang="en-US" sz="1100" dirty="0">
              <a:cs typeface="Times New Roman" pitchFamily="18" charset="0"/>
            </a:endParaRPr>
          </a:p>
          <a:p>
            <a:pPr indent="-228600" eaLnBrk="0" hangingPunct="0">
              <a:tabLst>
                <a:tab pos="457200" algn="l"/>
              </a:tabLst>
              <a:defRPr/>
            </a:pPr>
            <a:r>
              <a:rPr lang="en-US" sz="2400" dirty="0">
                <a:cs typeface="Times New Roman" pitchFamily="18" charset="0"/>
              </a:rPr>
              <a:t>A counter in an event procedure should be declared as a </a:t>
            </a:r>
            <a:r>
              <a:rPr lang="en-US" sz="2400" b="1" dirty="0">
                <a:cs typeface="Times New Roman" pitchFamily="18" charset="0"/>
              </a:rPr>
              <a:t>Static</a:t>
            </a:r>
            <a:r>
              <a:rPr lang="en-US" sz="2400" dirty="0">
                <a:cs typeface="Times New Roman" pitchFamily="18" charset="0"/>
              </a:rPr>
              <a:t> variable so that it is initialized once.</a:t>
            </a:r>
          </a:p>
          <a:p>
            <a:endParaRPr lang="en-US" dirty="0"/>
          </a:p>
        </p:txBody>
      </p:sp>
    </p:spTree>
    <p:extLst>
      <p:ext uri="{BB962C8B-B14F-4D97-AF65-F5344CB8AC3E}">
        <p14:creationId xmlns:p14="http://schemas.microsoft.com/office/powerpoint/2010/main" val="20104231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6" name="Content Placeholder 5"/>
          <p:cNvSpPr>
            <a:spLocks noGrp="1"/>
          </p:cNvSpPr>
          <p:nvPr>
            <p:ph sz="quarter" idx="1"/>
          </p:nvPr>
        </p:nvSpPr>
        <p:spPr>
          <a:xfrm>
            <a:off x="1295400" y="1828800"/>
            <a:ext cx="7510272" cy="4270248"/>
          </a:xfrm>
        </p:spPr>
        <p:txBody>
          <a:bodyPr numCol="2">
            <a:normAutofit fontScale="85000" lnSpcReduction="20000"/>
          </a:bodyPr>
          <a:lstStyle/>
          <a:p>
            <a:r>
              <a:rPr lang="en-US" dirty="0"/>
              <a:t>Variable</a:t>
            </a:r>
          </a:p>
          <a:p>
            <a:r>
              <a:rPr lang="en-US" dirty="0"/>
              <a:t>D</a:t>
            </a:r>
            <a:r>
              <a:rPr lang="en-US" dirty="0" smtClean="0"/>
              <a:t>ata </a:t>
            </a:r>
            <a:r>
              <a:rPr lang="en-US" dirty="0"/>
              <a:t>T</a:t>
            </a:r>
            <a:r>
              <a:rPr lang="en-US" dirty="0" smtClean="0"/>
              <a:t>ype</a:t>
            </a:r>
            <a:endParaRPr lang="en-US" dirty="0"/>
          </a:p>
          <a:p>
            <a:r>
              <a:rPr lang="en-US" dirty="0"/>
              <a:t>Integer</a:t>
            </a:r>
          </a:p>
          <a:p>
            <a:r>
              <a:rPr lang="en-US" dirty="0" smtClean="0"/>
              <a:t>Double</a:t>
            </a:r>
            <a:endParaRPr lang="en-US" dirty="0"/>
          </a:p>
          <a:p>
            <a:r>
              <a:rPr lang="en-US" dirty="0"/>
              <a:t>Decimal</a:t>
            </a:r>
          </a:p>
          <a:p>
            <a:r>
              <a:rPr lang="en-US" dirty="0"/>
              <a:t>Char</a:t>
            </a:r>
          </a:p>
          <a:p>
            <a:r>
              <a:rPr lang="en-US" dirty="0"/>
              <a:t>Boolean</a:t>
            </a:r>
          </a:p>
          <a:p>
            <a:r>
              <a:rPr lang="en-US" dirty="0" smtClean="0"/>
              <a:t>String</a:t>
            </a:r>
          </a:p>
          <a:p>
            <a:r>
              <a:rPr lang="en-US" dirty="0" smtClean="0"/>
              <a:t>Literal</a:t>
            </a:r>
            <a:endParaRPr lang="en-US" dirty="0"/>
          </a:p>
          <a:p>
            <a:r>
              <a:rPr lang="en-US" dirty="0"/>
              <a:t>Hungarian Notation</a:t>
            </a:r>
          </a:p>
          <a:p>
            <a:r>
              <a:rPr lang="en-US" dirty="0" smtClean="0"/>
              <a:t>Concatenation</a:t>
            </a:r>
            <a:endParaRPr lang="en-US" dirty="0"/>
          </a:p>
          <a:p>
            <a:r>
              <a:rPr lang="en-US" dirty="0"/>
              <a:t>Scope</a:t>
            </a:r>
          </a:p>
          <a:p>
            <a:r>
              <a:rPr lang="en-US" dirty="0"/>
              <a:t>Global</a:t>
            </a:r>
          </a:p>
          <a:p>
            <a:r>
              <a:rPr lang="en-US" dirty="0"/>
              <a:t>Local</a:t>
            </a:r>
          </a:p>
          <a:p>
            <a:r>
              <a:rPr lang="en-US" dirty="0"/>
              <a:t>Procedural</a:t>
            </a:r>
          </a:p>
          <a:p>
            <a:r>
              <a:rPr lang="en-US" dirty="0"/>
              <a:t>Output</a:t>
            </a:r>
          </a:p>
          <a:p>
            <a:r>
              <a:rPr lang="en-US" dirty="0" err="1"/>
              <a:t>ToString</a:t>
            </a:r>
            <a:endParaRPr lang="en-US" dirty="0"/>
          </a:p>
          <a:p>
            <a:r>
              <a:rPr lang="en-US" dirty="0" err="1"/>
              <a:t>TextBox</a:t>
            </a:r>
            <a:endParaRPr lang="en-US" dirty="0"/>
          </a:p>
          <a:p>
            <a:r>
              <a:rPr lang="en-US" dirty="0"/>
              <a:t>Prompt</a:t>
            </a:r>
          </a:p>
          <a:p>
            <a:r>
              <a:rPr lang="en-US" dirty="0" err="1"/>
              <a:t>MessageBox</a:t>
            </a:r>
            <a:endParaRPr lang="en-US" dirty="0"/>
          </a:p>
          <a:p>
            <a:r>
              <a:rPr lang="en-US" dirty="0"/>
              <a:t>Static Variable</a:t>
            </a:r>
          </a:p>
          <a:p>
            <a:r>
              <a:rPr lang="en-US" dirty="0"/>
              <a:t>Constant </a:t>
            </a:r>
            <a:r>
              <a:rPr lang="en-US" dirty="0" smtClean="0"/>
              <a:t>Variable</a:t>
            </a:r>
          </a:p>
          <a:p>
            <a:r>
              <a:rPr lang="en-US" dirty="0" smtClean="0"/>
              <a:t>Counter</a:t>
            </a:r>
          </a:p>
          <a:p>
            <a:r>
              <a:rPr lang="en-US" dirty="0" smtClean="0"/>
              <a:t>Assignment</a:t>
            </a:r>
          </a:p>
        </p:txBody>
      </p:sp>
    </p:spTree>
    <p:extLst>
      <p:ext uri="{BB962C8B-B14F-4D97-AF65-F5344CB8AC3E}">
        <p14:creationId xmlns:p14="http://schemas.microsoft.com/office/powerpoint/2010/main" val="10734805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6" name="Content Placeholder 5"/>
          <p:cNvSpPr>
            <a:spLocks noGrp="1"/>
          </p:cNvSpPr>
          <p:nvPr>
            <p:ph sz="quarter" idx="1"/>
          </p:nvPr>
        </p:nvSpPr>
        <p:spPr>
          <a:xfrm>
            <a:off x="301752" y="1676400"/>
            <a:ext cx="8503920" cy="4422648"/>
          </a:xfrm>
        </p:spPr>
        <p:txBody>
          <a:bodyPr/>
          <a:lstStyle/>
          <a:p>
            <a:r>
              <a:rPr lang="en-US" dirty="0"/>
              <a:t>Dim </a:t>
            </a:r>
            <a:r>
              <a:rPr lang="en-US" i="1" dirty="0" err="1"/>
              <a:t>varName</a:t>
            </a:r>
            <a:r>
              <a:rPr lang="en-US" dirty="0"/>
              <a:t> As </a:t>
            </a:r>
            <a:r>
              <a:rPr lang="en-US" i="1" dirty="0" err="1"/>
              <a:t>DataType</a:t>
            </a:r>
            <a:endParaRPr lang="en-US" dirty="0"/>
          </a:p>
          <a:p>
            <a:r>
              <a:rPr lang="en-US" dirty="0"/>
              <a:t>&amp;</a:t>
            </a:r>
          </a:p>
          <a:p>
            <a:r>
              <a:rPr lang="en-US" dirty="0" err="1"/>
              <a:t>label.Text</a:t>
            </a:r>
            <a:r>
              <a:rPr lang="en-US" dirty="0"/>
              <a:t> = </a:t>
            </a:r>
            <a:r>
              <a:rPr lang="en-US" dirty="0" err="1"/>
              <a:t>variable.ToString</a:t>
            </a:r>
            <a:r>
              <a:rPr lang="en-US" dirty="0"/>
              <a:t>(“format”)</a:t>
            </a:r>
          </a:p>
          <a:p>
            <a:r>
              <a:rPr lang="en-US" dirty="0" err="1" smtClean="0"/>
              <a:t>strVariable</a:t>
            </a:r>
            <a:r>
              <a:rPr lang="en-US" dirty="0" smtClean="0"/>
              <a:t> </a:t>
            </a:r>
            <a:r>
              <a:rPr lang="en-US" dirty="0"/>
              <a:t>= </a:t>
            </a:r>
            <a:r>
              <a:rPr lang="en-US" dirty="0" err="1"/>
              <a:t>TextBox.Text</a:t>
            </a:r>
            <a:endParaRPr lang="en-US" dirty="0"/>
          </a:p>
          <a:p>
            <a:r>
              <a:rPr lang="en-US" dirty="0" err="1"/>
              <a:t>MessageBox.Show</a:t>
            </a:r>
            <a:r>
              <a:rPr lang="en-US" dirty="0"/>
              <a:t> (“</a:t>
            </a:r>
            <a:r>
              <a:rPr lang="en-US" i="1" dirty="0"/>
              <a:t>string here</a:t>
            </a:r>
            <a:r>
              <a:rPr lang="en-US" dirty="0"/>
              <a:t>”)</a:t>
            </a:r>
          </a:p>
          <a:p>
            <a:endParaRPr lang="en-US" dirty="0"/>
          </a:p>
        </p:txBody>
      </p:sp>
    </p:spTree>
    <p:extLst>
      <p:ext uri="{BB962C8B-B14F-4D97-AF65-F5344CB8AC3E}">
        <p14:creationId xmlns:p14="http://schemas.microsoft.com/office/powerpoint/2010/main" val="24135175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dirty="0" smtClean="0"/>
              <a:t>Computer Programming 1</a:t>
            </a:r>
            <a:endParaRPr lang="en-US" dirty="0"/>
          </a:p>
        </p:txBody>
      </p:sp>
      <p:sp>
        <p:nvSpPr>
          <p:cNvPr id="5" name="Slide Number Placeholder 4"/>
          <p:cNvSpPr>
            <a:spLocks noGrp="1"/>
          </p:cNvSpPr>
          <p:nvPr>
            <p:ph type="sldNum" sz="quarter" idx="12"/>
          </p:nvPr>
        </p:nvSpPr>
        <p:spPr/>
        <p:txBody>
          <a:bodyPr/>
          <a:lstStyle/>
          <a:p>
            <a:fld id="{A1BD1395-057C-4A20-8D93-C77D452DF921}" type="slidenum">
              <a:rPr lang="en-US" smtClean="0"/>
              <a:pPr/>
              <a:t>43</a:t>
            </a:fld>
            <a:endParaRPr lang="en-US"/>
          </a:p>
        </p:txBody>
      </p:sp>
      <p:sp>
        <p:nvSpPr>
          <p:cNvPr id="7" name="Title 6"/>
          <p:cNvSpPr>
            <a:spLocks noGrp="1"/>
          </p:cNvSpPr>
          <p:nvPr>
            <p:ph type="title"/>
          </p:nvPr>
        </p:nvSpPr>
        <p:spPr/>
        <p:txBody>
          <a:bodyPr>
            <a:normAutofit/>
          </a:bodyPr>
          <a:lstStyle/>
          <a:p>
            <a:r>
              <a:rPr lang="en-US" dirty="0" smtClean="0"/>
              <a:t>Indicator 4.02 - </a:t>
            </a:r>
            <a:r>
              <a:rPr lang="en-US" dirty="0"/>
              <a:t>Understand Object Naming (4</a:t>
            </a:r>
            <a:r>
              <a:rPr lang="en-US" dirty="0" smtClean="0"/>
              <a:t>%)</a:t>
            </a:r>
            <a:endParaRPr lang="en-US" dirty="0"/>
          </a:p>
        </p:txBody>
      </p:sp>
    </p:spTree>
    <p:extLst>
      <p:ext uri="{BB962C8B-B14F-4D97-AF65-F5344CB8AC3E}">
        <p14:creationId xmlns:p14="http://schemas.microsoft.com/office/powerpoint/2010/main" val="14623751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Naming Objects</a:t>
            </a:r>
            <a:endParaRPr lang="en-US" dirty="0"/>
          </a:p>
        </p:txBody>
      </p:sp>
      <p:sp>
        <p:nvSpPr>
          <p:cNvPr id="8" name="Content Placeholder 7"/>
          <p:cNvSpPr>
            <a:spLocks noGrp="1"/>
          </p:cNvSpPr>
          <p:nvPr>
            <p:ph sz="quarter" idx="1"/>
          </p:nvPr>
        </p:nvSpPr>
        <p:spPr/>
        <p:txBody>
          <a:bodyPr/>
          <a:lstStyle/>
          <a:p>
            <a:r>
              <a:rPr lang="en-US" dirty="0"/>
              <a:t>In the last unit we learned about naming variables. Let’s focus on objects now.</a:t>
            </a:r>
          </a:p>
          <a:p>
            <a:pPr lvl="6"/>
            <a:endParaRPr lang="en-US" dirty="0"/>
          </a:p>
          <a:p>
            <a:r>
              <a:rPr lang="en-US" dirty="0"/>
              <a:t>What is an object</a:t>
            </a:r>
            <a:r>
              <a:rPr lang="en-US" dirty="0" smtClean="0"/>
              <a:t>?</a:t>
            </a:r>
          </a:p>
          <a:p>
            <a:pPr lvl="1"/>
            <a:r>
              <a:rPr lang="en-US" dirty="0" smtClean="0"/>
              <a:t>Objects represent “real” things</a:t>
            </a:r>
          </a:p>
          <a:p>
            <a:pPr lvl="2"/>
            <a:r>
              <a:rPr lang="en-US" dirty="0" smtClean="0"/>
              <a:t>Dog, Chair…</a:t>
            </a:r>
          </a:p>
          <a:p>
            <a:pPr lvl="2"/>
            <a:r>
              <a:rPr lang="en-US" dirty="0" smtClean="0"/>
              <a:t>Label, Button</a:t>
            </a:r>
          </a:p>
          <a:p>
            <a:pPr lvl="1"/>
            <a:r>
              <a:rPr lang="en-US" dirty="0" smtClean="0"/>
              <a:t>Objects have properties and behaviors (methods)</a:t>
            </a:r>
          </a:p>
          <a:p>
            <a:pPr lvl="2"/>
            <a:r>
              <a:rPr lang="en-US" dirty="0" smtClean="0"/>
              <a:t>Button</a:t>
            </a:r>
          </a:p>
          <a:p>
            <a:pPr lvl="3"/>
            <a:r>
              <a:rPr lang="en-US" dirty="0" err="1" smtClean="0"/>
              <a:t>Properites</a:t>
            </a:r>
            <a:r>
              <a:rPr lang="en-US" dirty="0" smtClean="0"/>
              <a:t>: Name, Text …   </a:t>
            </a:r>
          </a:p>
          <a:p>
            <a:pPr lvl="3"/>
            <a:r>
              <a:rPr lang="en-US" dirty="0" smtClean="0"/>
              <a:t>Behaviors/Methods: Click . . . </a:t>
            </a:r>
          </a:p>
          <a:p>
            <a:endParaRPr lang="en-US" dirty="0"/>
          </a:p>
          <a:p>
            <a:endParaRPr lang="en-US" dirty="0"/>
          </a:p>
          <a:p>
            <a:endParaRPr lang="en-US" dirty="0"/>
          </a:p>
        </p:txBody>
      </p:sp>
    </p:spTree>
    <p:extLst>
      <p:ext uri="{BB962C8B-B14F-4D97-AF65-F5344CB8AC3E}">
        <p14:creationId xmlns:p14="http://schemas.microsoft.com/office/powerpoint/2010/main" val="17551073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Objects</a:t>
            </a:r>
            <a:endParaRPr lang="en-US" dirty="0"/>
          </a:p>
        </p:txBody>
      </p:sp>
      <p:sp>
        <p:nvSpPr>
          <p:cNvPr id="6" name="Content Placeholder 5"/>
          <p:cNvSpPr>
            <a:spLocks noGrp="1"/>
          </p:cNvSpPr>
          <p:nvPr>
            <p:ph sz="quarter" idx="1"/>
          </p:nvPr>
        </p:nvSpPr>
        <p:spPr/>
        <p:txBody>
          <a:bodyPr>
            <a:normAutofit fontScale="92500" lnSpcReduction="10000"/>
          </a:bodyPr>
          <a:lstStyle/>
          <a:p>
            <a:r>
              <a:rPr lang="en-US" dirty="0"/>
              <a:t>Common object names are listed below with examples in ():</a:t>
            </a:r>
          </a:p>
          <a:p>
            <a:pPr lvl="1"/>
            <a:r>
              <a:rPr lang="en-US" dirty="0" smtClean="0"/>
              <a:t>Form - </a:t>
            </a:r>
            <a:r>
              <a:rPr lang="en-US" dirty="0" err="1"/>
              <a:t>frm</a:t>
            </a:r>
            <a:r>
              <a:rPr lang="en-US" dirty="0"/>
              <a:t> (</a:t>
            </a:r>
            <a:r>
              <a:rPr lang="en-US" dirty="0" err="1"/>
              <a:t>frmMain</a:t>
            </a:r>
            <a:r>
              <a:rPr lang="en-US" dirty="0"/>
              <a:t>)</a:t>
            </a:r>
          </a:p>
          <a:p>
            <a:pPr lvl="1"/>
            <a:r>
              <a:rPr lang="en-US" dirty="0" smtClean="0"/>
              <a:t>Button - </a:t>
            </a:r>
            <a:r>
              <a:rPr lang="en-US" dirty="0" err="1"/>
              <a:t>btn</a:t>
            </a:r>
            <a:r>
              <a:rPr lang="en-US" dirty="0"/>
              <a:t> (</a:t>
            </a:r>
            <a:r>
              <a:rPr lang="en-US" dirty="0" err="1"/>
              <a:t>btnSubmit</a:t>
            </a:r>
            <a:r>
              <a:rPr lang="en-US" dirty="0"/>
              <a:t>)</a:t>
            </a:r>
          </a:p>
          <a:p>
            <a:pPr lvl="1"/>
            <a:r>
              <a:rPr lang="en-US" dirty="0" smtClean="0"/>
              <a:t>Label - </a:t>
            </a:r>
            <a:r>
              <a:rPr lang="en-US" dirty="0" err="1"/>
              <a:t>lbl</a:t>
            </a:r>
            <a:r>
              <a:rPr lang="en-US" dirty="0"/>
              <a:t> (</a:t>
            </a:r>
            <a:r>
              <a:rPr lang="en-US" dirty="0" err="1"/>
              <a:t>lblTotal</a:t>
            </a:r>
            <a:r>
              <a:rPr lang="en-US" dirty="0"/>
              <a:t>)</a:t>
            </a:r>
          </a:p>
          <a:p>
            <a:pPr lvl="1"/>
            <a:r>
              <a:rPr lang="en-US" dirty="0"/>
              <a:t>Text </a:t>
            </a:r>
            <a:r>
              <a:rPr lang="en-US" dirty="0" smtClean="0"/>
              <a:t>Box - </a:t>
            </a:r>
            <a:r>
              <a:rPr lang="en-US" dirty="0"/>
              <a:t>txt (</a:t>
            </a:r>
            <a:r>
              <a:rPr lang="en-US" dirty="0" err="1"/>
              <a:t>txtAge</a:t>
            </a:r>
            <a:r>
              <a:rPr lang="en-US" dirty="0"/>
              <a:t>)</a:t>
            </a:r>
          </a:p>
          <a:p>
            <a:pPr lvl="1"/>
            <a:r>
              <a:rPr lang="en-US" dirty="0"/>
              <a:t>Radio </a:t>
            </a:r>
            <a:r>
              <a:rPr lang="en-US" dirty="0" smtClean="0"/>
              <a:t>Button-  rad </a:t>
            </a:r>
            <a:r>
              <a:rPr lang="en-US" dirty="0"/>
              <a:t>(</a:t>
            </a:r>
            <a:r>
              <a:rPr lang="en-US" dirty="0" err="1" smtClean="0"/>
              <a:t>radAdd</a:t>
            </a:r>
            <a:r>
              <a:rPr lang="en-US" dirty="0"/>
              <a:t>)</a:t>
            </a:r>
          </a:p>
          <a:p>
            <a:pPr lvl="1"/>
            <a:r>
              <a:rPr lang="en-US" dirty="0"/>
              <a:t>Check </a:t>
            </a:r>
            <a:r>
              <a:rPr lang="en-US" dirty="0" smtClean="0"/>
              <a:t>box - </a:t>
            </a:r>
            <a:r>
              <a:rPr lang="en-US" dirty="0" err="1"/>
              <a:t>chk</a:t>
            </a:r>
            <a:r>
              <a:rPr lang="en-US" dirty="0"/>
              <a:t> (</a:t>
            </a:r>
            <a:r>
              <a:rPr lang="en-US" dirty="0" err="1"/>
              <a:t>chkDivide</a:t>
            </a:r>
            <a:r>
              <a:rPr lang="en-US" dirty="0"/>
              <a:t>)</a:t>
            </a:r>
          </a:p>
          <a:p>
            <a:pPr lvl="1"/>
            <a:r>
              <a:rPr lang="en-US" dirty="0" smtClean="0"/>
              <a:t>Image - </a:t>
            </a:r>
            <a:r>
              <a:rPr lang="en-US" dirty="0" err="1"/>
              <a:t>img</a:t>
            </a:r>
            <a:r>
              <a:rPr lang="en-US" dirty="0"/>
              <a:t> (</a:t>
            </a:r>
            <a:r>
              <a:rPr lang="en-US" dirty="0" err="1"/>
              <a:t>imgMegaMan</a:t>
            </a:r>
            <a:r>
              <a:rPr lang="en-US" dirty="0"/>
              <a:t>)</a:t>
            </a:r>
          </a:p>
          <a:p>
            <a:pPr lvl="1"/>
            <a:r>
              <a:rPr lang="en-US" dirty="0"/>
              <a:t>Combo </a:t>
            </a:r>
            <a:r>
              <a:rPr lang="en-US" dirty="0" smtClean="0"/>
              <a:t>Box - </a:t>
            </a:r>
            <a:r>
              <a:rPr lang="en-US" dirty="0" err="1"/>
              <a:t>cbo</a:t>
            </a:r>
            <a:r>
              <a:rPr lang="en-US" dirty="0"/>
              <a:t> (</a:t>
            </a:r>
            <a:r>
              <a:rPr lang="en-US" dirty="0" err="1"/>
              <a:t>cboState</a:t>
            </a:r>
            <a:r>
              <a:rPr lang="en-US" dirty="0"/>
              <a:t>)</a:t>
            </a:r>
          </a:p>
          <a:p>
            <a:pPr lvl="1"/>
            <a:r>
              <a:rPr lang="en-US" dirty="0"/>
              <a:t>Picture </a:t>
            </a:r>
            <a:r>
              <a:rPr lang="en-US" dirty="0" smtClean="0"/>
              <a:t>Box - </a:t>
            </a:r>
            <a:r>
              <a:rPr lang="en-US" dirty="0"/>
              <a:t>pic (</a:t>
            </a:r>
            <a:r>
              <a:rPr lang="en-US" dirty="0" err="1"/>
              <a:t>picFlower</a:t>
            </a:r>
            <a:r>
              <a:rPr lang="en-US" dirty="0"/>
              <a:t>)</a:t>
            </a:r>
          </a:p>
          <a:p>
            <a:pPr lvl="1"/>
            <a:r>
              <a:rPr lang="en-US" dirty="0"/>
              <a:t>List </a:t>
            </a:r>
            <a:r>
              <a:rPr lang="en-US" dirty="0" smtClean="0"/>
              <a:t>box - </a:t>
            </a:r>
            <a:r>
              <a:rPr lang="en-US" dirty="0" err="1"/>
              <a:t>lst</a:t>
            </a:r>
            <a:r>
              <a:rPr lang="en-US" dirty="0"/>
              <a:t> (</a:t>
            </a:r>
            <a:r>
              <a:rPr lang="en-US" dirty="0" err="1"/>
              <a:t>lstState</a:t>
            </a:r>
            <a:r>
              <a:rPr lang="en-US" dirty="0"/>
              <a:t>)</a:t>
            </a:r>
          </a:p>
          <a:p>
            <a:pPr lvl="1"/>
            <a:r>
              <a:rPr lang="en-US" dirty="0" smtClean="0"/>
              <a:t>Menu - </a:t>
            </a:r>
            <a:r>
              <a:rPr lang="en-US" dirty="0" err="1"/>
              <a:t>mnu</a:t>
            </a:r>
            <a:r>
              <a:rPr lang="en-US" dirty="0"/>
              <a:t> (</a:t>
            </a:r>
            <a:r>
              <a:rPr lang="en-US" dirty="0" err="1"/>
              <a:t>mnuFile</a:t>
            </a:r>
            <a:r>
              <a:rPr lang="en-US" dirty="0"/>
              <a:t>)</a:t>
            </a:r>
          </a:p>
          <a:p>
            <a:endParaRPr lang="en-US" dirty="0"/>
          </a:p>
        </p:txBody>
      </p:sp>
    </p:spTree>
    <p:extLst>
      <p:ext uri="{BB962C8B-B14F-4D97-AF65-F5344CB8AC3E}">
        <p14:creationId xmlns:p14="http://schemas.microsoft.com/office/powerpoint/2010/main" val="18717337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“Me” used on Forms</a:t>
            </a:r>
            <a:endParaRPr lang="en-US" dirty="0"/>
          </a:p>
        </p:txBody>
      </p:sp>
      <p:sp>
        <p:nvSpPr>
          <p:cNvPr id="3" name="Date Placeholder 2"/>
          <p:cNvSpPr>
            <a:spLocks noGrp="1"/>
          </p:cNvSpPr>
          <p:nvPr>
            <p:ph type="dt" sz="half" idx="10"/>
          </p:nvPr>
        </p:nvSpPr>
        <p:spPr/>
        <p:txBody>
          <a:bodyPr/>
          <a:lstStyle/>
          <a:p>
            <a:fld id="{4406B0A0-4ABA-482C-AA7A-8416CA4EC047}" type="datetime1">
              <a:rPr lang="en-US" smtClean="0"/>
              <a:pPr/>
              <a:t>2/22/2013</a:t>
            </a:fld>
            <a:endParaRPr lang="en-US"/>
          </a:p>
        </p:txBody>
      </p:sp>
      <p:sp>
        <p:nvSpPr>
          <p:cNvPr id="4" name="Footer Placeholder 3"/>
          <p:cNvSpPr>
            <a:spLocks noGrp="1"/>
          </p:cNvSpPr>
          <p:nvPr>
            <p:ph type="ftr" sz="quarter" idx="11"/>
          </p:nvPr>
        </p:nvSpPr>
        <p:spPr/>
        <p:txBody>
          <a:bodyPr/>
          <a:lstStyle/>
          <a:p>
            <a:r>
              <a:rPr lang="en-US" smtClean="0"/>
              <a:t>Computer Programming I- Summer 2011</a:t>
            </a:r>
            <a:endParaRPr lang="en-US"/>
          </a:p>
        </p:txBody>
      </p:sp>
      <p:sp>
        <p:nvSpPr>
          <p:cNvPr id="5" name="Slide Number Placeholder 4"/>
          <p:cNvSpPr>
            <a:spLocks noGrp="1"/>
          </p:cNvSpPr>
          <p:nvPr>
            <p:ph type="sldNum" sz="quarter" idx="12"/>
          </p:nvPr>
        </p:nvSpPr>
        <p:spPr/>
        <p:txBody>
          <a:bodyPr/>
          <a:lstStyle/>
          <a:p>
            <a:fld id="{A1BD1395-057C-4A20-8D93-C77D452DF921}" type="slidenum">
              <a:rPr lang="en-US" smtClean="0"/>
              <a:pPr/>
              <a:t>46</a:t>
            </a:fld>
            <a:endParaRPr lang="en-US"/>
          </a:p>
        </p:txBody>
      </p:sp>
      <p:sp>
        <p:nvSpPr>
          <p:cNvPr id="6" name="Content Placeholder 5"/>
          <p:cNvSpPr>
            <a:spLocks noGrp="1"/>
          </p:cNvSpPr>
          <p:nvPr>
            <p:ph sz="quarter" idx="1"/>
          </p:nvPr>
        </p:nvSpPr>
        <p:spPr>
          <a:xfrm>
            <a:off x="381000" y="1981200"/>
            <a:ext cx="8503920" cy="4572000"/>
          </a:xfrm>
        </p:spPr>
        <p:txBody>
          <a:bodyPr/>
          <a:lstStyle/>
          <a:p>
            <a:r>
              <a:rPr lang="en-US" dirty="0" smtClean="0"/>
              <a:t>Ex: </a:t>
            </a:r>
            <a:r>
              <a:rPr lang="en-US" dirty="0" err="1" smtClean="0"/>
              <a:t>Me.Close</a:t>
            </a:r>
            <a:endParaRPr lang="en-US" dirty="0" smtClean="0"/>
          </a:p>
          <a:p>
            <a:r>
              <a:rPr lang="en-US" dirty="0" err="1" smtClean="0"/>
              <a:t>Preceeding</a:t>
            </a:r>
            <a:r>
              <a:rPr lang="en-US" dirty="0" smtClean="0"/>
              <a:t> a form name with “Me” refers to the current form (The active one).</a:t>
            </a:r>
          </a:p>
          <a:p>
            <a:r>
              <a:rPr lang="en-US" dirty="0" smtClean="0"/>
              <a:t>Using Me is </a:t>
            </a:r>
            <a:r>
              <a:rPr lang="en-US" b="1" dirty="0" smtClean="0"/>
              <a:t>optional</a:t>
            </a:r>
            <a:r>
              <a:rPr lang="en-US" dirty="0" smtClean="0"/>
              <a:t> in VB 2010 in most cases when using only one form.</a:t>
            </a:r>
          </a:p>
          <a:p>
            <a:r>
              <a:rPr lang="en-US" dirty="0" smtClean="0"/>
              <a:t>When using multiple forms, opening and closing forms must use the </a:t>
            </a:r>
            <a:r>
              <a:rPr lang="en-US" dirty="0" err="1" smtClean="0"/>
              <a:t>Me.Hide</a:t>
            </a:r>
            <a:r>
              <a:rPr lang="en-US" dirty="0" smtClean="0"/>
              <a:t> or </a:t>
            </a:r>
            <a:r>
              <a:rPr lang="en-US" dirty="0" err="1" smtClean="0"/>
              <a:t>Me.Show</a:t>
            </a:r>
            <a:r>
              <a:rPr lang="en-US" dirty="0" smtClean="0"/>
              <a:t>.   </a:t>
            </a:r>
            <a:endParaRPr lang="en-US" dirty="0"/>
          </a:p>
        </p:txBody>
      </p:sp>
    </p:spTree>
    <p:extLst>
      <p:ext uri="{BB962C8B-B14F-4D97-AF65-F5344CB8AC3E}">
        <p14:creationId xmlns:p14="http://schemas.microsoft.com/office/powerpoint/2010/main" val="27245232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6" name="Content Placeholder 5"/>
          <p:cNvSpPr>
            <a:spLocks noGrp="1"/>
          </p:cNvSpPr>
          <p:nvPr>
            <p:ph sz="quarter" idx="1"/>
          </p:nvPr>
        </p:nvSpPr>
        <p:spPr/>
        <p:txBody>
          <a:bodyPr/>
          <a:lstStyle/>
          <a:p>
            <a:r>
              <a:rPr lang="en-US" dirty="0" smtClean="0"/>
              <a:t>Object</a:t>
            </a:r>
          </a:p>
          <a:p>
            <a:r>
              <a:rPr lang="en-US" dirty="0" smtClean="0"/>
              <a:t>Naming Conventions for our objects</a:t>
            </a:r>
            <a:endParaRPr lang="en-US" dirty="0"/>
          </a:p>
        </p:txBody>
      </p:sp>
    </p:spTree>
    <p:extLst>
      <p:ext uri="{BB962C8B-B14F-4D97-AF65-F5344CB8AC3E}">
        <p14:creationId xmlns:p14="http://schemas.microsoft.com/office/powerpoint/2010/main" val="1263157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sz="quarter" idx="1"/>
          </p:nvPr>
        </p:nvSpPr>
        <p:spPr/>
        <p:txBody>
          <a:bodyPr>
            <a:normAutofit/>
          </a:bodyPr>
          <a:lstStyle/>
          <a:p>
            <a:r>
              <a:rPr lang="en-US" dirty="0" smtClean="0"/>
              <a:t>Hey what do you know? Something you learned in Algebra I will be used in another class?!</a:t>
            </a:r>
          </a:p>
          <a:p>
            <a:endParaRPr lang="en-US" dirty="0"/>
          </a:p>
          <a:p>
            <a:r>
              <a:rPr lang="en-US" dirty="0" smtClean="0"/>
              <a:t>What is a variable?</a:t>
            </a:r>
          </a:p>
          <a:p>
            <a:pPr lvl="1"/>
            <a:r>
              <a:rPr lang="en-US" dirty="0" smtClean="0"/>
              <a:t>Simply put- a </a:t>
            </a:r>
            <a:r>
              <a:rPr lang="en-US" b="1" dirty="0" smtClean="0">
                <a:solidFill>
                  <a:schemeClr val="accent1">
                    <a:lumMod val="75000"/>
                  </a:schemeClr>
                </a:solidFill>
              </a:rPr>
              <a:t>variable</a:t>
            </a:r>
            <a:r>
              <a:rPr lang="en-US" dirty="0" smtClean="0"/>
              <a:t> is a </a:t>
            </a:r>
            <a:r>
              <a:rPr lang="en-US" u="sng" dirty="0" smtClean="0"/>
              <a:t>named place in computer memory that holds a value</a:t>
            </a:r>
            <a:r>
              <a:rPr lang="en-US" dirty="0" smtClean="0"/>
              <a:t>. The user (who runs the program) or the programmer (coder) can supply the value of a variable.</a:t>
            </a:r>
          </a:p>
          <a:p>
            <a:pPr lvl="7"/>
            <a:endParaRPr lang="en-US" dirty="0" smtClean="0"/>
          </a:p>
          <a:p>
            <a:pPr lvl="1"/>
            <a:r>
              <a:rPr lang="en-US" dirty="0" smtClean="0"/>
              <a:t>A variable can </a:t>
            </a:r>
            <a:r>
              <a:rPr lang="en-US" u="sng" dirty="0" smtClean="0"/>
              <a:t>only hold one value </a:t>
            </a:r>
            <a:r>
              <a:rPr lang="en-US" dirty="0" smtClean="0"/>
              <a:t>at any given time.</a:t>
            </a:r>
          </a:p>
          <a:p>
            <a:pPr lvl="1"/>
            <a:endParaRPr lang="en-US" dirty="0"/>
          </a:p>
          <a:p>
            <a:r>
              <a:rPr lang="en-US" dirty="0" smtClean="0"/>
              <a:t>For example: i, j, </a:t>
            </a:r>
            <a:r>
              <a:rPr lang="en-US" dirty="0" err="1" smtClean="0"/>
              <a:t>intGrade</a:t>
            </a:r>
            <a:r>
              <a:rPr lang="en-US" dirty="0" smtClean="0"/>
              <a:t>, </a:t>
            </a:r>
            <a:r>
              <a:rPr lang="en-US" dirty="0" err="1" smtClean="0"/>
              <a:t>strName</a:t>
            </a:r>
            <a:r>
              <a:rPr lang="en-US" dirty="0" smtClean="0"/>
              <a:t> are variables.</a:t>
            </a:r>
          </a:p>
        </p:txBody>
      </p:sp>
    </p:spTree>
    <p:extLst>
      <p:ext uri="{BB962C8B-B14F-4D97-AF65-F5344CB8AC3E}">
        <p14:creationId xmlns:p14="http://schemas.microsoft.com/office/powerpoint/2010/main" val="2775606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Declare (Create) a </a:t>
            </a:r>
            <a:r>
              <a:rPr lang="en-US" dirty="0"/>
              <a:t>Variable Using </a:t>
            </a:r>
            <a:r>
              <a:rPr lang="en-US" dirty="0" smtClean="0"/>
              <a:t>DIM</a:t>
            </a:r>
            <a:endParaRPr lang="en-US" dirty="0"/>
          </a:p>
        </p:txBody>
      </p:sp>
      <p:sp>
        <p:nvSpPr>
          <p:cNvPr id="3" name="Content Placeholder 2"/>
          <p:cNvSpPr>
            <a:spLocks noGrp="1"/>
          </p:cNvSpPr>
          <p:nvPr>
            <p:ph sz="quarter" idx="1"/>
          </p:nvPr>
        </p:nvSpPr>
        <p:spPr>
          <a:xfrm>
            <a:off x="301752" y="1527048"/>
            <a:ext cx="8503920" cy="4949952"/>
          </a:xfrm>
        </p:spPr>
        <p:txBody>
          <a:bodyPr>
            <a:normAutofit fontScale="92500" lnSpcReduction="20000"/>
          </a:bodyPr>
          <a:lstStyle/>
          <a:p>
            <a:r>
              <a:rPr lang="en-US" dirty="0" smtClean="0"/>
              <a:t>Variables must be given (assigned) a </a:t>
            </a:r>
            <a:r>
              <a:rPr lang="en-US" b="1" dirty="0" smtClean="0"/>
              <a:t>name</a:t>
            </a:r>
            <a:r>
              <a:rPr lang="en-US" dirty="0" smtClean="0"/>
              <a:t> and </a:t>
            </a:r>
            <a:r>
              <a:rPr lang="en-US" b="1" dirty="0" smtClean="0"/>
              <a:t>data type</a:t>
            </a:r>
            <a:r>
              <a:rPr lang="en-US" dirty="0" smtClean="0"/>
              <a:t>.</a:t>
            </a:r>
          </a:p>
          <a:p>
            <a:pPr lvl="8"/>
            <a:endParaRPr lang="en-US" dirty="0"/>
          </a:p>
          <a:p>
            <a:r>
              <a:rPr lang="en-US" dirty="0" smtClean="0"/>
              <a:t>Syntax</a:t>
            </a:r>
            <a:br>
              <a:rPr lang="en-US" dirty="0" smtClean="0"/>
            </a:br>
            <a:r>
              <a:rPr lang="en-US" dirty="0" smtClean="0"/>
              <a:t>	</a:t>
            </a:r>
            <a:r>
              <a:rPr lang="en-US" b="1" dirty="0" smtClean="0">
                <a:solidFill>
                  <a:schemeClr val="accent1">
                    <a:lumMod val="75000"/>
                  </a:schemeClr>
                </a:solidFill>
              </a:rPr>
              <a:t>Dim</a:t>
            </a:r>
            <a:r>
              <a:rPr lang="en-US" dirty="0" smtClean="0"/>
              <a:t> </a:t>
            </a:r>
            <a:r>
              <a:rPr lang="en-US" i="1" dirty="0" err="1" smtClean="0"/>
              <a:t>varName</a:t>
            </a:r>
            <a:r>
              <a:rPr lang="en-US" dirty="0" smtClean="0"/>
              <a:t> </a:t>
            </a:r>
            <a:r>
              <a:rPr lang="en-US" b="1" dirty="0" smtClean="0">
                <a:solidFill>
                  <a:schemeClr val="accent1">
                    <a:lumMod val="75000"/>
                  </a:schemeClr>
                </a:solidFill>
              </a:rPr>
              <a:t>As</a:t>
            </a:r>
            <a:r>
              <a:rPr lang="en-US" dirty="0" smtClean="0"/>
              <a:t> </a:t>
            </a:r>
            <a:r>
              <a:rPr lang="en-US" i="1" dirty="0" err="1" smtClean="0">
                <a:solidFill>
                  <a:schemeClr val="accent1">
                    <a:lumMod val="75000"/>
                  </a:schemeClr>
                </a:solidFill>
              </a:rPr>
              <a:t>DataType</a:t>
            </a:r>
            <a:endParaRPr lang="en-US" i="1" dirty="0" smtClean="0">
              <a:solidFill>
                <a:schemeClr val="accent1">
                  <a:lumMod val="75000"/>
                </a:schemeClr>
              </a:solidFill>
            </a:endParaRPr>
          </a:p>
          <a:p>
            <a:pPr lvl="8"/>
            <a:r>
              <a:rPr lang="en-US" i="1" dirty="0" smtClean="0"/>
              <a:t>	</a:t>
            </a:r>
          </a:p>
          <a:p>
            <a:r>
              <a:rPr lang="en-US" dirty="0" smtClean="0"/>
              <a:t>Example</a:t>
            </a:r>
            <a:br>
              <a:rPr lang="en-US" dirty="0" smtClean="0"/>
            </a:br>
            <a:r>
              <a:rPr lang="en-US" dirty="0"/>
              <a:t>       </a:t>
            </a:r>
            <a:r>
              <a:rPr lang="en-US" dirty="0" smtClean="0"/>
              <a:t> </a:t>
            </a:r>
            <a:r>
              <a:rPr lang="en-US" dirty="0"/>
              <a:t>Dim </a:t>
            </a:r>
            <a:r>
              <a:rPr lang="en-US" b="1" dirty="0" err="1"/>
              <a:t>intNumber</a:t>
            </a:r>
            <a:r>
              <a:rPr lang="en-US" dirty="0"/>
              <a:t> </a:t>
            </a:r>
            <a:r>
              <a:rPr lang="en-US" dirty="0" smtClean="0"/>
              <a:t>As Integer</a:t>
            </a:r>
          </a:p>
          <a:p>
            <a:pPr marL="594360" lvl="2" indent="0">
              <a:buNone/>
            </a:pPr>
            <a:r>
              <a:rPr lang="en-US" sz="2700" dirty="0"/>
              <a:t> </a:t>
            </a:r>
            <a:r>
              <a:rPr lang="en-US" sz="2700" dirty="0" smtClean="0"/>
              <a:t>   Dim </a:t>
            </a:r>
            <a:r>
              <a:rPr lang="en-US" sz="2700" b="1" dirty="0"/>
              <a:t>intNumber2</a:t>
            </a:r>
            <a:r>
              <a:rPr lang="en-US" sz="2700" dirty="0"/>
              <a:t> As Integer</a:t>
            </a:r>
          </a:p>
          <a:p>
            <a:pPr marL="2194560" lvl="8" indent="0">
              <a:buNone/>
            </a:pPr>
            <a:r>
              <a:rPr lang="en-US" sz="2600" dirty="0" smtClean="0"/>
              <a:t>or</a:t>
            </a:r>
          </a:p>
          <a:p>
            <a:pPr marL="868363" lvl="3" indent="46038">
              <a:buNone/>
            </a:pPr>
            <a:r>
              <a:rPr lang="en-US" sz="2700" dirty="0" smtClean="0">
                <a:solidFill>
                  <a:schemeClr val="tx1"/>
                </a:solidFill>
              </a:rPr>
              <a:t>Dim </a:t>
            </a:r>
            <a:r>
              <a:rPr lang="en-US" sz="2700" b="1" dirty="0" err="1">
                <a:solidFill>
                  <a:schemeClr val="tx1"/>
                </a:solidFill>
              </a:rPr>
              <a:t>intNumber</a:t>
            </a:r>
            <a:r>
              <a:rPr lang="en-US" sz="2700" dirty="0">
                <a:solidFill>
                  <a:schemeClr val="tx1"/>
                </a:solidFill>
              </a:rPr>
              <a:t>, </a:t>
            </a:r>
            <a:r>
              <a:rPr lang="en-US" sz="2700" b="1" dirty="0">
                <a:solidFill>
                  <a:schemeClr val="tx1"/>
                </a:solidFill>
              </a:rPr>
              <a:t>intNumber</a:t>
            </a:r>
            <a:r>
              <a:rPr lang="en-US" sz="3200" b="1" dirty="0">
                <a:solidFill>
                  <a:schemeClr val="tx1"/>
                </a:solidFill>
              </a:rPr>
              <a:t>2</a:t>
            </a:r>
            <a:r>
              <a:rPr lang="en-US" sz="2700" dirty="0">
                <a:solidFill>
                  <a:schemeClr val="tx1"/>
                </a:solidFill>
              </a:rPr>
              <a:t> As Integer</a:t>
            </a:r>
          </a:p>
          <a:p>
            <a:pPr lvl="3"/>
            <a:endParaRPr lang="en-US" dirty="0"/>
          </a:p>
          <a:p>
            <a:r>
              <a:rPr lang="en-US" b="1" dirty="0"/>
              <a:t>Style:</a:t>
            </a:r>
            <a:r>
              <a:rPr lang="en-US" b="1" dirty="0"/>
              <a:t>  </a:t>
            </a:r>
            <a:r>
              <a:rPr lang="en-US" dirty="0" smtClean="0"/>
              <a:t>Don’t make </a:t>
            </a:r>
            <a:r>
              <a:rPr lang="en-US" dirty="0"/>
              <a:t>2 variables in one Dim, it is bad </a:t>
            </a:r>
            <a:r>
              <a:rPr lang="en-US" dirty="0" smtClean="0"/>
              <a:t>style but works.  </a:t>
            </a:r>
            <a:r>
              <a:rPr lang="en-US" dirty="0"/>
              <a:t>Do it in two Dim statements!</a:t>
            </a:r>
            <a:endParaRPr lang="en-US" dirty="0"/>
          </a:p>
          <a:p>
            <a:pPr lvl="1"/>
            <a:endParaRPr lang="en-US" sz="2700" b="1" dirty="0">
              <a:solidFill>
                <a:schemeClr val="tx1"/>
              </a:solidFill>
            </a:endParaRPr>
          </a:p>
        </p:txBody>
      </p:sp>
    </p:spTree>
    <p:extLst>
      <p:ext uri="{BB962C8B-B14F-4D97-AF65-F5344CB8AC3E}">
        <p14:creationId xmlns:p14="http://schemas.microsoft.com/office/powerpoint/2010/main" val="2905037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Basics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To use a variable we first must “</a:t>
            </a:r>
            <a:r>
              <a:rPr lang="en-US" b="1" dirty="0" smtClean="0"/>
              <a:t>declare”</a:t>
            </a:r>
            <a:r>
              <a:rPr lang="en-US" dirty="0" smtClean="0"/>
              <a:t> it using the DIM keyword. This tells the computer the name we are going to use and its </a:t>
            </a:r>
            <a:r>
              <a:rPr lang="en-US" b="1" dirty="0" smtClean="0"/>
              <a:t>data type</a:t>
            </a:r>
            <a:r>
              <a:rPr lang="en-US" dirty="0" smtClean="0"/>
              <a:t>. </a:t>
            </a:r>
          </a:p>
          <a:p>
            <a:r>
              <a:rPr lang="en-US" dirty="0" smtClean="0"/>
              <a:t>A </a:t>
            </a:r>
            <a:r>
              <a:rPr lang="en-US" b="1" dirty="0">
                <a:solidFill>
                  <a:schemeClr val="accent1">
                    <a:lumMod val="75000"/>
                  </a:schemeClr>
                </a:solidFill>
              </a:rPr>
              <a:t>variable name </a:t>
            </a:r>
            <a:r>
              <a:rPr lang="en-US" dirty="0" smtClean="0"/>
              <a:t>is the address used when working with a variable (placing data inside, or changing the data).  Like the address on your mailbox.</a:t>
            </a:r>
          </a:p>
          <a:p>
            <a:pPr lvl="8"/>
            <a:endParaRPr lang="en-US" dirty="0"/>
          </a:p>
          <a:p>
            <a:r>
              <a:rPr lang="en-US" dirty="0" smtClean="0"/>
              <a:t>A </a:t>
            </a:r>
            <a:r>
              <a:rPr lang="en-US" b="1" dirty="0" smtClean="0">
                <a:solidFill>
                  <a:schemeClr val="accent1">
                    <a:lumMod val="75000"/>
                  </a:schemeClr>
                </a:solidFill>
              </a:rPr>
              <a:t>data type </a:t>
            </a:r>
            <a:r>
              <a:rPr lang="en-US" dirty="0" smtClean="0"/>
              <a:t>tells the computer what type of value to expect in a variable. </a:t>
            </a:r>
          </a:p>
          <a:p>
            <a:pPr lvl="8"/>
            <a:endParaRPr lang="en-US" dirty="0" smtClean="0"/>
          </a:p>
          <a:p>
            <a:r>
              <a:rPr lang="en-US" dirty="0" smtClean="0"/>
              <a:t>Using the wrong data type can produce errors. For example trying to put “apple” in a variable of an integer data type will cause problems.</a:t>
            </a:r>
            <a:endParaRPr lang="en-US" dirty="0"/>
          </a:p>
        </p:txBody>
      </p:sp>
    </p:spTree>
    <p:extLst>
      <p:ext uri="{BB962C8B-B14F-4D97-AF65-F5344CB8AC3E}">
        <p14:creationId xmlns:p14="http://schemas.microsoft.com/office/powerpoint/2010/main" val="1815657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Keywords</a:t>
            </a:r>
            <a:endParaRPr lang="en-US" dirty="0"/>
          </a:p>
        </p:txBody>
      </p:sp>
      <p:sp>
        <p:nvSpPr>
          <p:cNvPr id="3" name="Date Placeholder 2"/>
          <p:cNvSpPr>
            <a:spLocks noGrp="1"/>
          </p:cNvSpPr>
          <p:nvPr>
            <p:ph type="dt" sz="half" idx="10"/>
          </p:nvPr>
        </p:nvSpPr>
        <p:spPr/>
        <p:txBody>
          <a:bodyPr/>
          <a:lstStyle/>
          <a:p>
            <a:fld id="{4406B0A0-4ABA-482C-AA7A-8416CA4EC047}" type="datetime1">
              <a:rPr lang="en-US" smtClean="0"/>
              <a:pPr/>
              <a:t>2/22/2013</a:t>
            </a:fld>
            <a:endParaRPr lang="en-US"/>
          </a:p>
        </p:txBody>
      </p:sp>
      <p:sp>
        <p:nvSpPr>
          <p:cNvPr id="4" name="Footer Placeholder 3"/>
          <p:cNvSpPr>
            <a:spLocks noGrp="1"/>
          </p:cNvSpPr>
          <p:nvPr>
            <p:ph type="ftr" sz="quarter" idx="11"/>
          </p:nvPr>
        </p:nvSpPr>
        <p:spPr/>
        <p:txBody>
          <a:bodyPr/>
          <a:lstStyle/>
          <a:p>
            <a:r>
              <a:rPr lang="en-US" smtClean="0"/>
              <a:t>Computer Programming I- Summer 2011</a:t>
            </a:r>
            <a:endParaRPr lang="en-US"/>
          </a:p>
        </p:txBody>
      </p:sp>
      <p:sp>
        <p:nvSpPr>
          <p:cNvPr id="5" name="Slide Number Placeholder 4"/>
          <p:cNvSpPr>
            <a:spLocks noGrp="1"/>
          </p:cNvSpPr>
          <p:nvPr>
            <p:ph type="sldNum" sz="quarter" idx="12"/>
          </p:nvPr>
        </p:nvSpPr>
        <p:spPr/>
        <p:txBody>
          <a:bodyPr/>
          <a:lstStyle/>
          <a:p>
            <a:fld id="{A1BD1395-057C-4A20-8D93-C77D452DF921}" type="slidenum">
              <a:rPr lang="en-US" smtClean="0"/>
              <a:pPr/>
              <a:t>8</a:t>
            </a:fld>
            <a:endParaRPr lang="en-US"/>
          </a:p>
        </p:txBody>
      </p:sp>
      <p:sp>
        <p:nvSpPr>
          <p:cNvPr id="6" name="Content Placeholder 5"/>
          <p:cNvSpPr>
            <a:spLocks noGrp="1"/>
          </p:cNvSpPr>
          <p:nvPr>
            <p:ph sz="quarter" idx="1"/>
          </p:nvPr>
        </p:nvSpPr>
        <p:spPr/>
        <p:txBody>
          <a:bodyPr/>
          <a:lstStyle/>
          <a:p>
            <a:r>
              <a:rPr lang="en-US" dirty="0" smtClean="0"/>
              <a:t>Visual Basic has reserved KEYWORDS that have special meaning.</a:t>
            </a:r>
          </a:p>
          <a:p>
            <a:r>
              <a:rPr lang="en-US" dirty="0" smtClean="0"/>
              <a:t>They appear in a different color</a:t>
            </a:r>
          </a:p>
          <a:p>
            <a:r>
              <a:rPr lang="en-US" dirty="0" smtClean="0"/>
              <a:t>When naming your variables, no keywords may be used.</a:t>
            </a:r>
          </a:p>
          <a:p>
            <a:r>
              <a:rPr lang="en-US" dirty="0" smtClean="0"/>
              <a:t>If you follow Hungarian notation properly, the prefix will keep this from happening!</a:t>
            </a:r>
            <a:endParaRPr lang="en-US" dirty="0"/>
          </a:p>
        </p:txBody>
      </p:sp>
    </p:spTree>
    <p:extLst>
      <p:ext uri="{BB962C8B-B14F-4D97-AF65-F5344CB8AC3E}">
        <p14:creationId xmlns:p14="http://schemas.microsoft.com/office/powerpoint/2010/main" val="4232336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and Prefixes used in Names</a:t>
            </a:r>
            <a:endParaRPr lang="en-US" dirty="0"/>
          </a:p>
        </p:txBody>
      </p:sp>
      <p:sp>
        <p:nvSpPr>
          <p:cNvPr id="3" name="Content Placeholder 2"/>
          <p:cNvSpPr>
            <a:spLocks noGrp="1"/>
          </p:cNvSpPr>
          <p:nvPr>
            <p:ph sz="quarter" idx="1"/>
          </p:nvPr>
        </p:nvSpPr>
        <p:spPr/>
        <p:txBody>
          <a:bodyPr/>
          <a:lstStyle/>
          <a:p>
            <a:r>
              <a:rPr lang="en-US" dirty="0" smtClean="0"/>
              <a:t>Common Data Types:</a:t>
            </a:r>
          </a:p>
          <a:p>
            <a:pPr lvl="1"/>
            <a:r>
              <a:rPr lang="en-US" dirty="0" smtClean="0"/>
              <a:t>Integer (</a:t>
            </a:r>
            <a:r>
              <a:rPr lang="en-US" dirty="0" err="1" smtClean="0"/>
              <a:t>int</a:t>
            </a:r>
            <a:r>
              <a:rPr lang="en-US" dirty="0" smtClean="0"/>
              <a:t>)	used with whole numbers (+/-)</a:t>
            </a:r>
          </a:p>
          <a:p>
            <a:pPr lvl="1"/>
            <a:r>
              <a:rPr lang="en-US" dirty="0" smtClean="0"/>
              <a:t>String (</a:t>
            </a:r>
            <a:r>
              <a:rPr lang="en-US" dirty="0" err="1" smtClean="0"/>
              <a:t>str</a:t>
            </a:r>
            <a:r>
              <a:rPr lang="en-US" dirty="0" smtClean="0"/>
              <a:t>)	used with strings of characters/words</a:t>
            </a:r>
          </a:p>
          <a:p>
            <a:pPr lvl="1"/>
            <a:r>
              <a:rPr lang="en-US" dirty="0" smtClean="0"/>
              <a:t>Double (</a:t>
            </a:r>
            <a:r>
              <a:rPr lang="en-US" dirty="0" err="1" smtClean="0"/>
              <a:t>dbl</a:t>
            </a:r>
            <a:r>
              <a:rPr lang="en-US" dirty="0" smtClean="0"/>
              <a:t>)	used with larger decimal numbers</a:t>
            </a:r>
          </a:p>
          <a:p>
            <a:pPr lvl="1"/>
            <a:r>
              <a:rPr lang="en-US" dirty="0" smtClean="0"/>
              <a:t>Decimal (</a:t>
            </a:r>
            <a:r>
              <a:rPr lang="en-US" dirty="0" err="1" smtClean="0"/>
              <a:t>dec</a:t>
            </a:r>
            <a:r>
              <a:rPr lang="en-US" dirty="0" smtClean="0"/>
              <a:t>)	used with decimal numbers - currency</a:t>
            </a:r>
          </a:p>
          <a:p>
            <a:pPr lvl="1"/>
            <a:r>
              <a:rPr lang="en-US" dirty="0" smtClean="0"/>
              <a:t>Char (</a:t>
            </a:r>
            <a:r>
              <a:rPr lang="en-US" dirty="0" err="1" smtClean="0"/>
              <a:t>chr</a:t>
            </a:r>
            <a:r>
              <a:rPr lang="en-US" dirty="0" smtClean="0"/>
              <a:t>)	used for a single character</a:t>
            </a:r>
          </a:p>
          <a:p>
            <a:pPr lvl="1"/>
            <a:r>
              <a:rPr lang="en-US" dirty="0" smtClean="0"/>
              <a:t>Boolean (</a:t>
            </a:r>
            <a:r>
              <a:rPr lang="en-US" dirty="0" err="1" smtClean="0"/>
              <a:t>bln</a:t>
            </a:r>
            <a:r>
              <a:rPr lang="en-US" dirty="0" smtClean="0"/>
              <a:t>)	used for true or false</a:t>
            </a:r>
          </a:p>
          <a:p>
            <a:pPr lvl="1"/>
            <a:endParaRPr lang="en-US" dirty="0"/>
          </a:p>
          <a:p>
            <a:pPr lvl="1"/>
            <a:r>
              <a:rPr lang="en-US" dirty="0" smtClean="0"/>
              <a:t>The prefixes for </a:t>
            </a:r>
            <a:r>
              <a:rPr lang="en-US" b="1" dirty="0">
                <a:solidFill>
                  <a:schemeClr val="accent1">
                    <a:lumMod val="75000"/>
                  </a:schemeClr>
                </a:solidFill>
              </a:rPr>
              <a:t>Hungarian </a:t>
            </a:r>
            <a:r>
              <a:rPr lang="en-US" b="1" dirty="0" smtClean="0">
                <a:solidFill>
                  <a:schemeClr val="accent1">
                    <a:lumMod val="75000"/>
                  </a:schemeClr>
                </a:solidFill>
              </a:rPr>
              <a:t>notation </a:t>
            </a:r>
            <a:r>
              <a:rPr lang="en-US" dirty="0" smtClean="0"/>
              <a:t>are listed in the (). </a:t>
            </a:r>
          </a:p>
          <a:p>
            <a:pPr lvl="1"/>
            <a:r>
              <a:rPr lang="en-US" dirty="0" smtClean="0"/>
              <a:t>Use the prefixes to properly name variables.</a:t>
            </a:r>
          </a:p>
          <a:p>
            <a:pPr lvl="1"/>
            <a:endParaRPr lang="en-US" dirty="0" smtClean="0"/>
          </a:p>
        </p:txBody>
      </p:sp>
    </p:spTree>
    <p:extLst>
      <p:ext uri="{BB962C8B-B14F-4D97-AF65-F5344CB8AC3E}">
        <p14:creationId xmlns:p14="http://schemas.microsoft.com/office/powerpoint/2010/main" val="160904701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9d8d74b26429241a1a251974b190ef16488f7939"/>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1143</TotalTime>
  <Words>2223</Words>
  <Application>Microsoft Office PowerPoint</Application>
  <PresentationFormat>On-screen Show (4:3)</PresentationFormat>
  <Paragraphs>418</Paragraphs>
  <Slides>47</Slides>
  <Notes>17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Civic</vt:lpstr>
      <vt:lpstr> Understand Variables and  Naming Conventions</vt:lpstr>
      <vt:lpstr>Objective/Essential  Standard</vt:lpstr>
      <vt:lpstr>Indicator 4.01 Understand Variables and Data Types (5%)</vt:lpstr>
      <vt:lpstr>Variable</vt:lpstr>
      <vt:lpstr>Variables</vt:lpstr>
      <vt:lpstr>Declare (Create) a Variable Using DIM</vt:lpstr>
      <vt:lpstr>Variable Basics</vt:lpstr>
      <vt:lpstr>Keywords</vt:lpstr>
      <vt:lpstr>Data Types and Prefixes used in Names</vt:lpstr>
      <vt:lpstr>Examples:</vt:lpstr>
      <vt:lpstr>Data Types</vt:lpstr>
      <vt:lpstr>Variable Naming Rules</vt:lpstr>
      <vt:lpstr>Initial Values when Declaring a Variable</vt:lpstr>
      <vt:lpstr>Initialize Variables</vt:lpstr>
      <vt:lpstr>Initialize Variable</vt:lpstr>
      <vt:lpstr>Assignment Statement</vt:lpstr>
      <vt:lpstr>Assignment Statement</vt:lpstr>
      <vt:lpstr>Variable Rules</vt:lpstr>
      <vt:lpstr>Variable Rules</vt:lpstr>
      <vt:lpstr>Variable Scope</vt:lpstr>
      <vt:lpstr>Variable Scope</vt:lpstr>
      <vt:lpstr>Formatting Output</vt:lpstr>
      <vt:lpstr>ToString</vt:lpstr>
      <vt:lpstr>ToString Formats</vt:lpstr>
      <vt:lpstr>Getting Input from the User</vt:lpstr>
      <vt:lpstr>The TextBox Control</vt:lpstr>
      <vt:lpstr>The TextBox Control</vt:lpstr>
      <vt:lpstr>Using the TextBox Control</vt:lpstr>
      <vt:lpstr>Using the TextBox Control</vt:lpstr>
      <vt:lpstr>Using the TextBox Control</vt:lpstr>
      <vt:lpstr>Using the TextBox Control</vt:lpstr>
      <vt:lpstr>Input Does Not Match Variable DataType</vt:lpstr>
      <vt:lpstr>Using a TextChanged Event</vt:lpstr>
      <vt:lpstr>Displaying Output</vt:lpstr>
      <vt:lpstr>Display Output</vt:lpstr>
      <vt:lpstr>Sample Program</vt:lpstr>
      <vt:lpstr>VB Sample Code</vt:lpstr>
      <vt:lpstr>Advanced Variables</vt:lpstr>
      <vt:lpstr>Static/Constant Variables</vt:lpstr>
      <vt:lpstr>Counter Variables</vt:lpstr>
      <vt:lpstr>Vocabulary</vt:lpstr>
      <vt:lpstr>Code</vt:lpstr>
      <vt:lpstr>Indicator 4.02 - Understand Object Naming (4%)</vt:lpstr>
      <vt:lpstr>Naming Objects</vt:lpstr>
      <vt:lpstr>Naming Objects</vt:lpstr>
      <vt:lpstr>Keyword “Me” used on Forms</vt:lpstr>
      <vt:lpstr>Vocabulary</vt:lpstr>
    </vt:vector>
  </TitlesOfParts>
  <Company>GCS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Variables</dc:title>
  <dc:creator>Justin Crompton</dc:creator>
  <cp:lastModifiedBy>csmith2</cp:lastModifiedBy>
  <cp:revision>93</cp:revision>
  <dcterms:created xsi:type="dcterms:W3CDTF">2011-06-28T15:19:33Z</dcterms:created>
  <dcterms:modified xsi:type="dcterms:W3CDTF">2013-02-22T19:51:28Z</dcterms:modified>
</cp:coreProperties>
</file>