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9" r:id="rId4"/>
    <p:sldId id="260" r:id="rId5"/>
    <p:sldId id="273" r:id="rId6"/>
    <p:sldId id="274" r:id="rId7"/>
    <p:sldId id="261" r:id="rId8"/>
    <p:sldId id="272" r:id="rId9"/>
    <p:sldId id="275" r:id="rId10"/>
    <p:sldId id="262" r:id="rId11"/>
    <p:sldId id="276" r:id="rId12"/>
    <p:sldId id="277" r:id="rId13"/>
    <p:sldId id="278" r:id="rId14"/>
    <p:sldId id="263" r:id="rId15"/>
    <p:sldId id="264" r:id="rId16"/>
    <p:sldId id="267" r:id="rId17"/>
    <p:sldId id="268" r:id="rId18"/>
    <p:sldId id="269" r:id="rId19"/>
    <p:sldId id="270" r:id="rId20"/>
  </p:sldIdLst>
  <p:sldSz cx="9144000" cy="6858000" type="screen4x3"/>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2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EEA7CC-BD8B-456F-A70E-6EA74D1BCCFA}" type="datetimeFigureOut">
              <a:rPr lang="en-US" smtClean="0"/>
              <a:t>2/14/2012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5D20F9-2A4F-4152-81F0-3E0980A79322}" type="slidenum">
              <a:rPr lang="en-US" smtClean="0"/>
              <a:t>‹#›</a:t>
            </a:fld>
            <a:endParaRPr lang="en-US"/>
          </a:p>
        </p:txBody>
      </p:sp>
    </p:spTree>
    <p:extLst>
      <p:ext uri="{BB962C8B-B14F-4D97-AF65-F5344CB8AC3E}">
        <p14:creationId xmlns:p14="http://schemas.microsoft.com/office/powerpoint/2010/main" val="898828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Ifs</a:t>
            </a:r>
            <a:r>
              <a:rPr lang="en-US" baseline="0" dirty="0" smtClean="0"/>
              <a:t> and Loops are covered in Standard 7. This works in VB or C# as it is a feature of Visual Studio and not a specific language. </a:t>
            </a:r>
            <a:endParaRPr lang="en-US" dirty="0"/>
          </a:p>
        </p:txBody>
      </p:sp>
      <p:sp>
        <p:nvSpPr>
          <p:cNvPr id="4" name="Slide Number Placeholder 3"/>
          <p:cNvSpPr>
            <a:spLocks noGrp="1"/>
          </p:cNvSpPr>
          <p:nvPr>
            <p:ph type="sldNum" sz="quarter" idx="10"/>
          </p:nvPr>
        </p:nvSpPr>
        <p:spPr/>
        <p:txBody>
          <a:bodyPr/>
          <a:lstStyle/>
          <a:p>
            <a:fld id="{7C5D20F9-2A4F-4152-81F0-3E0980A79322}" type="slidenum">
              <a:rPr lang="en-US" smtClean="0"/>
              <a:t>4</a:t>
            </a:fld>
            <a:endParaRPr lang="en-US"/>
          </a:p>
        </p:txBody>
      </p:sp>
    </p:spTree>
    <p:extLst>
      <p:ext uri="{BB962C8B-B14F-4D97-AF65-F5344CB8AC3E}">
        <p14:creationId xmlns:p14="http://schemas.microsoft.com/office/powerpoint/2010/main" val="51511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programming block is</a:t>
            </a:r>
            <a:r>
              <a:rPr lang="en-US" baseline="0" dirty="0" smtClean="0"/>
              <a:t> group of code- like a sub, an IF statement, or a loop.</a:t>
            </a:r>
            <a:endParaRPr lang="en-US" dirty="0"/>
          </a:p>
        </p:txBody>
      </p:sp>
      <p:sp>
        <p:nvSpPr>
          <p:cNvPr id="4" name="Slide Number Placeholder 3"/>
          <p:cNvSpPr>
            <a:spLocks noGrp="1"/>
          </p:cNvSpPr>
          <p:nvPr>
            <p:ph type="sldNum" sz="quarter" idx="10"/>
          </p:nvPr>
        </p:nvSpPr>
        <p:spPr/>
        <p:txBody>
          <a:bodyPr/>
          <a:lstStyle/>
          <a:p>
            <a:fld id="{7C5D20F9-2A4F-4152-81F0-3E0980A79322}" type="slidenum">
              <a:rPr lang="en-US" smtClean="0"/>
              <a:t>8</a:t>
            </a:fld>
            <a:endParaRPr lang="en-US"/>
          </a:p>
        </p:txBody>
      </p:sp>
    </p:spTree>
    <p:extLst>
      <p:ext uri="{BB962C8B-B14F-4D97-AF65-F5344CB8AC3E}">
        <p14:creationId xmlns:p14="http://schemas.microsoft.com/office/powerpoint/2010/main" val="281561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5D20F9-2A4F-4152-81F0-3E0980A79322}" type="slidenum">
              <a:rPr lang="en-US" smtClean="0"/>
              <a:t>10</a:t>
            </a:fld>
            <a:endParaRPr lang="en-US"/>
          </a:p>
        </p:txBody>
      </p:sp>
    </p:spTree>
    <p:extLst>
      <p:ext uri="{BB962C8B-B14F-4D97-AF65-F5344CB8AC3E}">
        <p14:creationId xmlns:p14="http://schemas.microsoft.com/office/powerpoint/2010/main" val="863915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Try..Catch</a:t>
            </a:r>
            <a:r>
              <a:rPr lang="en-US" dirty="0" smtClean="0"/>
              <a:t> can be used</a:t>
            </a:r>
            <a:r>
              <a:rPr lang="en-US" baseline="0" dirty="0" smtClean="0"/>
              <a:t> for other things too, but this is a main use. An exception is an error the program cannot handle on its own.</a:t>
            </a:r>
            <a:endParaRPr lang="en-US" dirty="0"/>
          </a:p>
        </p:txBody>
      </p:sp>
      <p:sp>
        <p:nvSpPr>
          <p:cNvPr id="4" name="Slide Number Placeholder 3"/>
          <p:cNvSpPr>
            <a:spLocks noGrp="1"/>
          </p:cNvSpPr>
          <p:nvPr>
            <p:ph type="sldNum" sz="quarter" idx="10"/>
          </p:nvPr>
        </p:nvSpPr>
        <p:spPr/>
        <p:txBody>
          <a:bodyPr/>
          <a:lstStyle/>
          <a:p>
            <a:fld id="{7C5D20F9-2A4F-4152-81F0-3E0980A79322}" type="slidenum">
              <a:rPr lang="en-US" smtClean="0"/>
              <a:t>15</a:t>
            </a:fld>
            <a:endParaRPr lang="en-US"/>
          </a:p>
        </p:txBody>
      </p:sp>
    </p:spTree>
    <p:extLst>
      <p:ext uri="{BB962C8B-B14F-4D97-AF65-F5344CB8AC3E}">
        <p14:creationId xmlns:p14="http://schemas.microsoft.com/office/powerpoint/2010/main" val="3978610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Convert</a:t>
            </a:r>
            <a:r>
              <a:rPr lang="en-US" baseline="0" dirty="0" smtClean="0"/>
              <a:t> is a function that changes the data type of a variable from one type to another. This is NOT required in Visual Basic by default, but is good programming practice and is required here for the Try to find an exception if a string is entered. Variables (</a:t>
            </a:r>
            <a:r>
              <a:rPr lang="en-US" baseline="0" dirty="0" err="1" smtClean="0"/>
              <a:t>intAge</a:t>
            </a:r>
            <a:r>
              <a:rPr lang="en-US" baseline="0" dirty="0" smtClean="0"/>
              <a:t>) are covered in Standard 5.</a:t>
            </a:r>
            <a:endParaRPr lang="en-US" dirty="0"/>
          </a:p>
        </p:txBody>
      </p:sp>
      <p:sp>
        <p:nvSpPr>
          <p:cNvPr id="4" name="Slide Number Placeholder 3"/>
          <p:cNvSpPr>
            <a:spLocks noGrp="1"/>
          </p:cNvSpPr>
          <p:nvPr>
            <p:ph type="sldNum" sz="quarter" idx="10"/>
          </p:nvPr>
        </p:nvSpPr>
        <p:spPr/>
        <p:txBody>
          <a:bodyPr/>
          <a:lstStyle/>
          <a:p>
            <a:fld id="{7C5D20F9-2A4F-4152-81F0-3E0980A79322}" type="slidenum">
              <a:rPr lang="en-US" smtClean="0"/>
              <a:t>16</a:t>
            </a:fld>
            <a:endParaRPr lang="en-US"/>
          </a:p>
        </p:txBody>
      </p:sp>
    </p:spTree>
    <p:extLst>
      <p:ext uri="{BB962C8B-B14F-4D97-AF65-F5344CB8AC3E}">
        <p14:creationId xmlns:p14="http://schemas.microsoft.com/office/powerpoint/2010/main" val="1345857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a combo</a:t>
            </a:r>
            <a:r>
              <a:rPr lang="en-US" baseline="0" dirty="0" smtClean="0"/>
              <a:t> of variables and text use the Concatenation operator (&amp; in VB or + C#) which is covered in Standard 5.01.</a:t>
            </a:r>
            <a:endParaRPr lang="en-US" dirty="0"/>
          </a:p>
        </p:txBody>
      </p:sp>
      <p:sp>
        <p:nvSpPr>
          <p:cNvPr id="4" name="Slide Number Placeholder 3"/>
          <p:cNvSpPr>
            <a:spLocks noGrp="1"/>
          </p:cNvSpPr>
          <p:nvPr>
            <p:ph type="sldNum" sz="quarter" idx="10"/>
          </p:nvPr>
        </p:nvSpPr>
        <p:spPr/>
        <p:txBody>
          <a:bodyPr/>
          <a:lstStyle/>
          <a:p>
            <a:fld id="{7C5D20F9-2A4F-4152-81F0-3E0980A79322}" type="slidenum">
              <a:rPr lang="en-US" smtClean="0"/>
              <a:t>17</a:t>
            </a:fld>
            <a:endParaRPr lang="en-US"/>
          </a:p>
        </p:txBody>
      </p:sp>
    </p:spTree>
    <p:extLst>
      <p:ext uri="{BB962C8B-B14F-4D97-AF65-F5344CB8AC3E}">
        <p14:creationId xmlns:p14="http://schemas.microsoft.com/office/powerpoint/2010/main" val="2168638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function does not exist in C#. Skip this slide</a:t>
            </a:r>
            <a:r>
              <a:rPr lang="en-US" baseline="0" dirty="0" smtClean="0"/>
              <a:t> if you are teaching C#. IF statements are covered in detail in Standard 7.02.</a:t>
            </a:r>
            <a:endParaRPr lang="en-US" dirty="0"/>
          </a:p>
        </p:txBody>
      </p:sp>
      <p:sp>
        <p:nvSpPr>
          <p:cNvPr id="4" name="Slide Number Placeholder 3"/>
          <p:cNvSpPr>
            <a:spLocks noGrp="1"/>
          </p:cNvSpPr>
          <p:nvPr>
            <p:ph type="sldNum" sz="quarter" idx="10"/>
          </p:nvPr>
        </p:nvSpPr>
        <p:spPr/>
        <p:txBody>
          <a:bodyPr/>
          <a:lstStyle/>
          <a:p>
            <a:fld id="{7C5D20F9-2A4F-4152-81F0-3E0980A79322}" type="slidenum">
              <a:rPr lang="en-US" smtClean="0"/>
              <a:t>18</a:t>
            </a:fld>
            <a:endParaRPr lang="en-US"/>
          </a:p>
        </p:txBody>
      </p:sp>
    </p:spTree>
    <p:extLst>
      <p:ext uri="{BB962C8B-B14F-4D97-AF65-F5344CB8AC3E}">
        <p14:creationId xmlns:p14="http://schemas.microsoft.com/office/powerpoint/2010/main" val="319900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3D0A226-4919-4BDC-9238-C8C12EF4F8AD}" type="datetimeFigureOut">
              <a:rPr lang="en-US" smtClean="0"/>
              <a:t>2/14/2012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229553D-8D24-4692-8A37-5FBC23994EAC}"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D0A226-4919-4BDC-9238-C8C12EF4F8AD}" type="datetimeFigureOut">
              <a:rPr lang="en-US" smtClean="0"/>
              <a:t>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9553D-8D24-4692-8A37-5FBC23994EA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229553D-8D24-4692-8A37-5FBC23994EAC}"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D0A226-4919-4BDC-9238-C8C12EF4F8AD}" type="datetimeFigureOut">
              <a:rPr lang="en-US" smtClean="0"/>
              <a:t>2/14/2012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3D0A226-4919-4BDC-9238-C8C12EF4F8AD}" type="datetimeFigureOut">
              <a:rPr lang="en-US" smtClean="0"/>
              <a:t>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229553D-8D24-4692-8A37-5FBC23994EAC}"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3D0A226-4919-4BDC-9238-C8C12EF4F8AD}" type="datetimeFigureOut">
              <a:rPr lang="en-US" smtClean="0"/>
              <a:t>2/14/2012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229553D-8D24-4692-8A37-5FBC23994EAC}"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3D0A226-4919-4BDC-9238-C8C12EF4F8AD}" type="datetimeFigureOut">
              <a:rPr lang="en-US" smtClean="0"/>
              <a:t>2/14/2012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9553D-8D24-4692-8A37-5FBC23994EAC}"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3D0A226-4919-4BDC-9238-C8C12EF4F8AD}" type="datetimeFigureOut">
              <a:rPr lang="en-US" smtClean="0"/>
              <a:t>2/14/2012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229553D-8D24-4692-8A37-5FBC23994EAC}"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D0A226-4919-4BDC-9238-C8C12EF4F8AD}" type="datetimeFigureOut">
              <a:rPr lang="en-US" smtClean="0"/>
              <a:t>2/14/2012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229553D-8D24-4692-8A37-5FBC23994E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3D0A226-4919-4BDC-9238-C8C12EF4F8AD}" type="datetimeFigureOut">
              <a:rPr lang="en-US" smtClean="0"/>
              <a:t>2/14/2012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229553D-8D24-4692-8A37-5FBC23994E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229553D-8D24-4692-8A37-5FBC23994EAC}"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3D0A226-4919-4BDC-9238-C8C12EF4F8AD}" type="datetimeFigureOut">
              <a:rPr lang="en-US" smtClean="0"/>
              <a:t>2/14/2012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229553D-8D24-4692-8A37-5FBC23994EAC}"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3D0A226-4919-4BDC-9238-C8C12EF4F8AD}" type="datetimeFigureOut">
              <a:rPr lang="en-US" smtClean="0"/>
              <a:t>2/14/2012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3D0A226-4919-4BDC-9238-C8C12EF4F8AD}" type="datetimeFigureOut">
              <a:rPr lang="en-US" smtClean="0"/>
              <a:t>2/14/2012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229553D-8D24-4692-8A37-5FBC23994EAC}"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Computer Programming I</a:t>
            </a:r>
          </a:p>
        </p:txBody>
      </p:sp>
      <p:sp>
        <p:nvSpPr>
          <p:cNvPr id="2" name="Title 1"/>
          <p:cNvSpPr>
            <a:spLocks noGrp="1"/>
          </p:cNvSpPr>
          <p:nvPr>
            <p:ph type="ctrTitle"/>
          </p:nvPr>
        </p:nvSpPr>
        <p:spPr/>
        <p:txBody>
          <a:bodyPr>
            <a:normAutofit fontScale="90000"/>
          </a:bodyPr>
          <a:lstStyle/>
          <a:p>
            <a:r>
              <a:rPr lang="en-US" sz="3400" dirty="0"/>
              <a:t>Essential Standard 5.02 </a:t>
            </a:r>
            <a:r>
              <a:rPr lang="en-US" sz="3400" dirty="0" smtClean="0"/>
              <a:t/>
            </a:r>
            <a:br>
              <a:rPr lang="en-US" sz="3400" dirty="0" smtClean="0"/>
            </a:br>
            <a:r>
              <a:rPr lang="en-US" sz="3400" dirty="0" smtClean="0"/>
              <a:t>Understand </a:t>
            </a:r>
            <a:r>
              <a:rPr lang="en-US" sz="3400" dirty="0"/>
              <a:t>Breakpoint, Watch Window, and Try And Catch to Find </a:t>
            </a:r>
            <a:r>
              <a:rPr lang="en-US" sz="3400" dirty="0" smtClean="0"/>
              <a:t>Errors</a:t>
            </a:r>
            <a:endParaRPr lang="en-US" sz="3400" dirty="0"/>
          </a:p>
        </p:txBody>
      </p:sp>
    </p:spTree>
    <p:extLst>
      <p:ext uri="{BB962C8B-B14F-4D97-AF65-F5344CB8AC3E}">
        <p14:creationId xmlns:p14="http://schemas.microsoft.com/office/powerpoint/2010/main" val="3301733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Window</a:t>
            </a:r>
            <a:endParaRPr lang="en-US" dirty="0"/>
          </a:p>
        </p:txBody>
      </p:sp>
      <p:sp>
        <p:nvSpPr>
          <p:cNvPr id="3" name="Content Placeholder 2"/>
          <p:cNvSpPr>
            <a:spLocks noGrp="1"/>
          </p:cNvSpPr>
          <p:nvPr>
            <p:ph sz="quarter" idx="1"/>
          </p:nvPr>
        </p:nvSpPr>
        <p:spPr/>
        <p:txBody>
          <a:bodyPr>
            <a:normAutofit/>
          </a:bodyPr>
          <a:lstStyle/>
          <a:p>
            <a:r>
              <a:rPr lang="en-US" dirty="0" smtClean="0"/>
              <a:t>Once in Break Mode, the Watch Window will be displayed.</a:t>
            </a:r>
          </a:p>
          <a:p>
            <a:pPr lvl="8"/>
            <a:endParaRPr lang="en-US" dirty="0" smtClean="0"/>
          </a:p>
          <a:p>
            <a:r>
              <a:rPr lang="en-US" dirty="0" smtClean="0"/>
              <a:t>If it does not open, you can open it.</a:t>
            </a:r>
          </a:p>
          <a:p>
            <a:pPr lvl="1"/>
            <a:r>
              <a:rPr lang="en-US" dirty="0" err="1" smtClean="0"/>
              <a:t>Debug</a:t>
            </a:r>
            <a:r>
              <a:rPr lang="en-US" dirty="0" err="1" smtClean="0">
                <a:sym typeface="Wingdings" pitchFamily="2" charset="2"/>
              </a:rPr>
              <a:t>WindowsWatchWatch</a:t>
            </a:r>
            <a:r>
              <a:rPr lang="en-US" dirty="0" smtClean="0">
                <a:sym typeface="Wingdings" pitchFamily="2" charset="2"/>
              </a:rPr>
              <a:t> 1 (up to 4 can be open)</a:t>
            </a:r>
          </a:p>
          <a:p>
            <a:pPr lvl="8"/>
            <a:endParaRPr lang="en-US" dirty="0">
              <a:sym typeface="Wingdings" pitchFamily="2" charset="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810000"/>
            <a:ext cx="660654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457200" y="5105400"/>
            <a:ext cx="6858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25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Window</a:t>
            </a:r>
            <a:endParaRPr lang="en-US" dirty="0"/>
          </a:p>
        </p:txBody>
      </p:sp>
      <p:sp>
        <p:nvSpPr>
          <p:cNvPr id="3" name="Content Placeholder 2"/>
          <p:cNvSpPr>
            <a:spLocks noGrp="1"/>
          </p:cNvSpPr>
          <p:nvPr>
            <p:ph sz="quarter" idx="1"/>
          </p:nvPr>
        </p:nvSpPr>
        <p:spPr/>
        <p:txBody>
          <a:bodyPr/>
          <a:lstStyle/>
          <a:p>
            <a:r>
              <a:rPr lang="en-US" dirty="0" smtClean="0"/>
              <a:t>You can hover your cursor over variables in your editor window to see a popup window of the value.</a:t>
            </a:r>
          </a:p>
          <a:p>
            <a:pPr lvl="8"/>
            <a:endParaRPr lang="en-US" dirty="0" smtClean="0"/>
          </a:p>
          <a:p>
            <a:r>
              <a:rPr lang="en-US" dirty="0" smtClean="0"/>
              <a:t>To add variables to the Watch Window</a:t>
            </a:r>
          </a:p>
          <a:p>
            <a:pPr lvl="1"/>
            <a:r>
              <a:rPr lang="en-US" dirty="0" smtClean="0"/>
              <a:t>Right </a:t>
            </a:r>
            <a:r>
              <a:rPr lang="en-US" dirty="0"/>
              <a:t>Click on the variables you want to “watch</a:t>
            </a:r>
            <a:r>
              <a:rPr lang="en-US" dirty="0" smtClean="0"/>
              <a:t>”.</a:t>
            </a:r>
          </a:p>
          <a:p>
            <a:pPr lvl="1"/>
            <a:r>
              <a:rPr lang="en-US" dirty="0" smtClean="0"/>
              <a:t>Select Add Watch.</a:t>
            </a:r>
          </a:p>
          <a:p>
            <a:pPr lvl="1"/>
            <a:r>
              <a:rPr lang="en-US" dirty="0" smtClean="0"/>
              <a:t>The variable is added to the Watch Window.</a:t>
            </a:r>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495800"/>
            <a:ext cx="5562600" cy="2028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1522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Window</a:t>
            </a:r>
          </a:p>
        </p:txBody>
      </p:sp>
      <p:sp>
        <p:nvSpPr>
          <p:cNvPr id="3" name="Content Placeholder 2"/>
          <p:cNvSpPr>
            <a:spLocks noGrp="1"/>
          </p:cNvSpPr>
          <p:nvPr>
            <p:ph sz="quarter" idx="1"/>
          </p:nvPr>
        </p:nvSpPr>
        <p:spPr/>
        <p:txBody>
          <a:bodyPr/>
          <a:lstStyle/>
          <a:p>
            <a:r>
              <a:rPr lang="en-US" dirty="0" smtClean="0"/>
              <a:t>You can now step through your program and see how the values of your variables change.</a:t>
            </a:r>
          </a:p>
          <a:p>
            <a:pPr lvl="8"/>
            <a:endParaRPr lang="en-US" dirty="0" smtClean="0"/>
          </a:p>
          <a:p>
            <a:r>
              <a:rPr lang="en-US" dirty="0" smtClean="0"/>
              <a:t>Note how the line currently executing is highlighted and the values in the Watch window are red.</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912"/>
          <a:stretch/>
        </p:blipFill>
        <p:spPr bwMode="auto">
          <a:xfrm>
            <a:off x="1143000" y="3733800"/>
            <a:ext cx="67818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369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Locals Watch </a:t>
            </a:r>
            <a:r>
              <a:rPr lang="en-US" dirty="0"/>
              <a:t>Window</a:t>
            </a:r>
          </a:p>
        </p:txBody>
      </p:sp>
      <p:sp>
        <p:nvSpPr>
          <p:cNvPr id="3" name="Content Placeholder 2"/>
          <p:cNvSpPr>
            <a:spLocks noGrp="1"/>
          </p:cNvSpPr>
          <p:nvPr>
            <p:ph sz="quarter" idx="1"/>
          </p:nvPr>
        </p:nvSpPr>
        <p:spPr/>
        <p:txBody>
          <a:bodyPr/>
          <a:lstStyle/>
          <a:p>
            <a:r>
              <a:rPr lang="en-US" dirty="0" smtClean="0"/>
              <a:t>There is an automatic Watch Window called Locals.</a:t>
            </a:r>
          </a:p>
          <a:p>
            <a:r>
              <a:rPr lang="en-US" dirty="0" smtClean="0"/>
              <a:t>Access it by </a:t>
            </a:r>
            <a:br>
              <a:rPr lang="en-US" dirty="0" smtClean="0"/>
            </a:br>
            <a:r>
              <a:rPr lang="en-US" dirty="0" smtClean="0"/>
              <a:t>clicking on the</a:t>
            </a:r>
            <a:br>
              <a:rPr lang="en-US" dirty="0" smtClean="0"/>
            </a:br>
            <a:r>
              <a:rPr lang="en-US" dirty="0" smtClean="0"/>
              <a:t>tab at the </a:t>
            </a:r>
            <a:br>
              <a:rPr lang="en-US" dirty="0" smtClean="0"/>
            </a:br>
            <a:r>
              <a:rPr lang="en-US" dirty="0" smtClean="0"/>
              <a:t>bottom of your</a:t>
            </a:r>
            <a:br>
              <a:rPr lang="en-US" dirty="0" smtClean="0"/>
            </a:br>
            <a:r>
              <a:rPr lang="en-US" dirty="0" smtClean="0"/>
              <a:t>IDE.</a:t>
            </a:r>
            <a:br>
              <a:rPr lang="en-US" dirty="0" smtClean="0"/>
            </a:br>
            <a:r>
              <a:rPr lang="en-US" dirty="0" smtClean="0"/>
              <a:t>Or</a:t>
            </a:r>
            <a:br>
              <a:rPr lang="en-US" dirty="0" smtClean="0"/>
            </a:br>
            <a:r>
              <a:rPr lang="en-US" dirty="0" smtClean="0"/>
              <a:t>Debug &gt; </a:t>
            </a:r>
            <a:br>
              <a:rPr lang="en-US" dirty="0" smtClean="0"/>
            </a:br>
            <a:r>
              <a:rPr lang="en-US" dirty="0" smtClean="0"/>
              <a:t>Windows &gt;</a:t>
            </a:r>
            <a:br>
              <a:rPr lang="en-US" dirty="0" smtClean="0"/>
            </a:br>
            <a:r>
              <a:rPr lang="en-US" dirty="0" smtClean="0"/>
              <a:t>Locals</a:t>
            </a:r>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057400"/>
            <a:ext cx="59690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2109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User Input</a:t>
            </a:r>
            <a:endParaRPr lang="en-US" dirty="0"/>
          </a:p>
        </p:txBody>
      </p:sp>
      <p:sp>
        <p:nvSpPr>
          <p:cNvPr id="3" name="Content Placeholder 2"/>
          <p:cNvSpPr>
            <a:spLocks noGrp="1"/>
          </p:cNvSpPr>
          <p:nvPr>
            <p:ph sz="quarter" idx="1"/>
          </p:nvPr>
        </p:nvSpPr>
        <p:spPr/>
        <p:txBody>
          <a:bodyPr/>
          <a:lstStyle/>
          <a:p>
            <a:r>
              <a:rPr lang="en-US" dirty="0" smtClean="0"/>
              <a:t>Good programmers make sure their programs can handle all exceptions.</a:t>
            </a:r>
          </a:p>
          <a:p>
            <a:pPr lvl="1"/>
            <a:r>
              <a:rPr lang="en-US" dirty="0" smtClean="0"/>
              <a:t>One of the most common exceptions is bad/incorrect user input</a:t>
            </a:r>
          </a:p>
          <a:p>
            <a:pPr lvl="1"/>
            <a:endParaRPr lang="en-US" dirty="0"/>
          </a:p>
          <a:p>
            <a:r>
              <a:rPr lang="en-US" dirty="0" smtClean="0"/>
              <a:t>For example: a field that asks for numbers (like an age) but the user enters the string “apple.”</a:t>
            </a:r>
          </a:p>
          <a:p>
            <a:endParaRPr lang="en-US" dirty="0"/>
          </a:p>
          <a:p>
            <a:r>
              <a:rPr lang="en-US" dirty="0" smtClean="0"/>
              <a:t>The program will fail or produce unexpected results unless this error is handled.</a:t>
            </a:r>
            <a:endParaRPr lang="en-US" dirty="0"/>
          </a:p>
        </p:txBody>
      </p:sp>
    </p:spTree>
    <p:extLst>
      <p:ext uri="{BB962C8B-B14F-4D97-AF65-F5344CB8AC3E}">
        <p14:creationId xmlns:p14="http://schemas.microsoft.com/office/powerpoint/2010/main" val="3385736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Try..Catch</a:t>
            </a:r>
            <a:endParaRPr lang="en-US" dirty="0"/>
          </a:p>
        </p:txBody>
      </p:sp>
      <p:sp>
        <p:nvSpPr>
          <p:cNvPr id="3" name="Content Placeholder 2"/>
          <p:cNvSpPr>
            <a:spLocks noGrp="1"/>
          </p:cNvSpPr>
          <p:nvPr>
            <p:ph sz="quarter" idx="1"/>
          </p:nvPr>
        </p:nvSpPr>
        <p:spPr/>
        <p:txBody>
          <a:bodyPr>
            <a:normAutofit lnSpcReduction="10000"/>
          </a:bodyPr>
          <a:lstStyle/>
          <a:p>
            <a:r>
              <a:rPr lang="en-US" dirty="0" err="1" smtClean="0"/>
              <a:t>Try..Catch</a:t>
            </a:r>
            <a:r>
              <a:rPr lang="en-US" dirty="0" smtClean="0"/>
              <a:t> is a function to check for incorrect user input.</a:t>
            </a:r>
          </a:p>
          <a:p>
            <a:pPr lvl="8"/>
            <a:endParaRPr lang="en-US" dirty="0"/>
          </a:p>
          <a:p>
            <a:r>
              <a:rPr lang="en-US" dirty="0" smtClean="0"/>
              <a:t>Basic format</a:t>
            </a:r>
          </a:p>
          <a:p>
            <a:pPr marL="274320" lvl="1" indent="0">
              <a:buNone/>
            </a:pPr>
            <a:r>
              <a:rPr lang="en-US" b="1" dirty="0" smtClean="0">
                <a:solidFill>
                  <a:srgbClr val="CC3300"/>
                </a:solidFill>
              </a:rPr>
              <a:t>Try</a:t>
            </a:r>
            <a:endParaRPr lang="en-US" b="1" dirty="0">
              <a:solidFill>
                <a:srgbClr val="CC3300"/>
              </a:solidFill>
            </a:endParaRPr>
          </a:p>
          <a:p>
            <a:pPr marL="548640" lvl="2" indent="0">
              <a:buNone/>
            </a:pPr>
            <a:r>
              <a:rPr lang="en-US" dirty="0" smtClean="0"/>
              <a:t>  Line(s) of code to check for exceptions</a:t>
            </a:r>
          </a:p>
          <a:p>
            <a:pPr marL="274320" lvl="1" indent="0">
              <a:buNone/>
            </a:pPr>
            <a:r>
              <a:rPr lang="en-US" b="1" dirty="0">
                <a:solidFill>
                  <a:srgbClr val="CC3300"/>
                </a:solidFill>
              </a:rPr>
              <a:t>Catch ex As Exception</a:t>
            </a:r>
          </a:p>
          <a:p>
            <a:pPr marL="548640" lvl="2" indent="0">
              <a:buNone/>
            </a:pPr>
            <a:r>
              <a:rPr lang="en-US" dirty="0" smtClean="0"/>
              <a:t>  What to do if an exception is found. Generally use a message box to</a:t>
            </a:r>
            <a:br>
              <a:rPr lang="en-US" dirty="0" smtClean="0"/>
            </a:br>
            <a:r>
              <a:rPr lang="en-US" dirty="0" smtClean="0"/>
              <a:t>   alert the user</a:t>
            </a:r>
          </a:p>
          <a:p>
            <a:pPr marL="274320" lvl="1" indent="0">
              <a:buNone/>
            </a:pPr>
            <a:r>
              <a:rPr lang="en-US" dirty="0" smtClean="0"/>
              <a:t>Finally (optional)</a:t>
            </a:r>
          </a:p>
          <a:p>
            <a:pPr marL="548640" lvl="2" indent="0">
              <a:buNone/>
            </a:pPr>
            <a:r>
              <a:rPr lang="en-US" dirty="0" smtClean="0"/>
              <a:t>  Run this code if an exception is found or not</a:t>
            </a:r>
          </a:p>
          <a:p>
            <a:pPr marL="274320" lvl="1" indent="0">
              <a:buNone/>
            </a:pPr>
            <a:r>
              <a:rPr lang="en-US" b="1" dirty="0">
                <a:solidFill>
                  <a:srgbClr val="CC3300"/>
                </a:solidFill>
              </a:rPr>
              <a:t>End </a:t>
            </a:r>
            <a:r>
              <a:rPr lang="en-US" b="1" dirty="0" smtClean="0">
                <a:solidFill>
                  <a:srgbClr val="CC3300"/>
                </a:solidFill>
              </a:rPr>
              <a:t>Try  	//</a:t>
            </a:r>
            <a:r>
              <a:rPr lang="en-US" dirty="0" smtClean="0"/>
              <a:t>End of the Statement</a:t>
            </a:r>
            <a:endParaRPr lang="en-US" dirty="0"/>
          </a:p>
          <a:p>
            <a:endParaRPr lang="en-US" dirty="0"/>
          </a:p>
        </p:txBody>
      </p:sp>
    </p:spTree>
    <p:extLst>
      <p:ext uri="{BB962C8B-B14F-4D97-AF65-F5344CB8AC3E}">
        <p14:creationId xmlns:p14="http://schemas.microsoft.com/office/powerpoint/2010/main" val="2506242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Try..Catch</a:t>
            </a:r>
            <a:endParaRPr lang="en-US" dirty="0"/>
          </a:p>
        </p:txBody>
      </p:sp>
      <p:sp>
        <p:nvSpPr>
          <p:cNvPr id="3" name="Content Placeholder 2"/>
          <p:cNvSpPr>
            <a:spLocks noGrp="1"/>
          </p:cNvSpPr>
          <p:nvPr>
            <p:ph sz="quarter" idx="1"/>
          </p:nvPr>
        </p:nvSpPr>
        <p:spPr/>
        <p:txBody>
          <a:bodyPr/>
          <a:lstStyle/>
          <a:p>
            <a:r>
              <a:rPr lang="en-US" dirty="0"/>
              <a:t>A user needs to input their age into a text box. Ensure that only numbers are typed into this box.</a:t>
            </a:r>
          </a:p>
          <a:p>
            <a:endParaRPr lang="en-US" dirty="0" smtClean="0"/>
          </a:p>
          <a:p>
            <a:pPr marL="0" indent="0">
              <a:buNone/>
            </a:pPr>
            <a:r>
              <a:rPr lang="en-US" dirty="0" smtClean="0"/>
              <a:t>   Try</a:t>
            </a:r>
          </a:p>
          <a:p>
            <a:pPr marL="274320" lvl="1" indent="0">
              <a:buNone/>
            </a:pPr>
            <a:r>
              <a:rPr lang="en-US" sz="2300" dirty="0" smtClean="0"/>
              <a:t>   </a:t>
            </a:r>
            <a:r>
              <a:rPr lang="en-US" sz="2300" dirty="0" err="1" smtClean="0"/>
              <a:t>intAge</a:t>
            </a:r>
            <a:r>
              <a:rPr lang="en-US" sz="2300" dirty="0" smtClean="0"/>
              <a:t> </a:t>
            </a:r>
            <a:r>
              <a:rPr lang="en-US" sz="2300" dirty="0"/>
              <a:t>= Convert.ToInt32(</a:t>
            </a:r>
            <a:r>
              <a:rPr lang="en-US" sz="2300" dirty="0" err="1"/>
              <a:t>txtAge.Text</a:t>
            </a:r>
            <a:r>
              <a:rPr lang="en-US" sz="2300" dirty="0" smtClean="0"/>
              <a:t>)</a:t>
            </a:r>
            <a:endParaRPr lang="en-US" sz="2300" dirty="0"/>
          </a:p>
          <a:p>
            <a:pPr marL="274320" lvl="1" indent="0">
              <a:buNone/>
            </a:pPr>
            <a:r>
              <a:rPr lang="en-US" sz="2300" dirty="0" smtClean="0"/>
              <a:t>   </a:t>
            </a:r>
            <a:r>
              <a:rPr lang="en-US" sz="2300" dirty="0" err="1" smtClean="0"/>
              <a:t>MessageBox.Show</a:t>
            </a:r>
            <a:r>
              <a:rPr lang="en-US" sz="2300" dirty="0"/>
              <a:t>("Your age is: " </a:t>
            </a:r>
            <a:r>
              <a:rPr lang="en-US" sz="2300" dirty="0" smtClean="0"/>
              <a:t>&amp;  </a:t>
            </a:r>
            <a:r>
              <a:rPr lang="en-US" sz="2300" dirty="0" err="1" smtClean="0"/>
              <a:t>intAge</a:t>
            </a:r>
            <a:r>
              <a:rPr lang="en-US" sz="2300" dirty="0" smtClean="0"/>
              <a:t>)</a:t>
            </a:r>
          </a:p>
          <a:p>
            <a:pPr marL="0" indent="0">
              <a:buNone/>
            </a:pPr>
            <a:r>
              <a:rPr lang="en-US" sz="2800" dirty="0" smtClean="0"/>
              <a:t>   Catch ex as exception</a:t>
            </a:r>
          </a:p>
          <a:p>
            <a:pPr marL="274320" lvl="1" indent="0">
              <a:buNone/>
            </a:pPr>
            <a:r>
              <a:rPr lang="en-US" sz="2400" dirty="0" smtClean="0"/>
              <a:t>    </a:t>
            </a:r>
            <a:r>
              <a:rPr lang="en-US" sz="2400" dirty="0" err="1"/>
              <a:t>MessageBox.Show</a:t>
            </a:r>
            <a:r>
              <a:rPr lang="en-US" sz="2400" dirty="0"/>
              <a:t>("Enter your age in digits!");</a:t>
            </a:r>
          </a:p>
          <a:p>
            <a:pPr marL="0" indent="0">
              <a:buNone/>
            </a:pPr>
            <a:r>
              <a:rPr lang="en-US" sz="2800" dirty="0" smtClean="0"/>
              <a:t>   End Try</a:t>
            </a:r>
            <a:endParaRPr lang="en-US" sz="2800" dirty="0"/>
          </a:p>
          <a:p>
            <a:pPr lvl="1"/>
            <a:endParaRPr lang="en-US" dirty="0"/>
          </a:p>
        </p:txBody>
      </p:sp>
    </p:spTree>
    <p:extLst>
      <p:ext uri="{BB962C8B-B14F-4D97-AF65-F5344CB8AC3E}">
        <p14:creationId xmlns:p14="http://schemas.microsoft.com/office/powerpoint/2010/main" val="3498059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Boxes</a:t>
            </a:r>
            <a:endParaRPr lang="en-US" dirty="0"/>
          </a:p>
        </p:txBody>
      </p:sp>
      <p:sp>
        <p:nvSpPr>
          <p:cNvPr id="3" name="Content Placeholder 2"/>
          <p:cNvSpPr>
            <a:spLocks noGrp="1"/>
          </p:cNvSpPr>
          <p:nvPr>
            <p:ph sz="quarter" idx="1"/>
          </p:nvPr>
        </p:nvSpPr>
        <p:spPr/>
        <p:txBody>
          <a:bodyPr/>
          <a:lstStyle/>
          <a:p>
            <a:r>
              <a:rPr lang="en-US" dirty="0" smtClean="0"/>
              <a:t>Alerting the user of an error is often done using message boxes as shown in the previous example.</a:t>
            </a:r>
          </a:p>
          <a:p>
            <a:endParaRPr lang="en-US" dirty="0"/>
          </a:p>
          <a:p>
            <a:r>
              <a:rPr lang="en-US" dirty="0" smtClean="0"/>
              <a:t>Basic format: </a:t>
            </a:r>
            <a:r>
              <a:rPr lang="en-US" sz="2500" b="1" dirty="0" err="1">
                <a:solidFill>
                  <a:srgbClr val="CC3300"/>
                </a:solidFill>
              </a:rPr>
              <a:t>MessageBox.Show</a:t>
            </a:r>
            <a:r>
              <a:rPr lang="en-US" sz="2500" b="1" dirty="0">
                <a:solidFill>
                  <a:srgbClr val="CC3300"/>
                </a:solidFill>
              </a:rPr>
              <a:t>(“Message”) </a:t>
            </a:r>
            <a:endParaRPr lang="en-US" dirty="0" smtClean="0"/>
          </a:p>
          <a:p>
            <a:endParaRPr lang="en-US" dirty="0" smtClean="0"/>
          </a:p>
          <a:p>
            <a:r>
              <a:rPr lang="en-US" dirty="0" smtClean="0"/>
              <a:t>There is no limit to the number of message boxes that can be used in a program.</a:t>
            </a:r>
          </a:p>
          <a:p>
            <a:endParaRPr lang="en-US" dirty="0"/>
          </a:p>
        </p:txBody>
      </p:sp>
    </p:spTree>
    <p:extLst>
      <p:ext uri="{BB962C8B-B14F-4D97-AF65-F5344CB8AC3E}">
        <p14:creationId xmlns:p14="http://schemas.microsoft.com/office/powerpoint/2010/main" val="1818299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t>
            </a:r>
            <a:r>
              <a:rPr lang="en-US" dirty="0" smtClean="0"/>
              <a:t>Way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 VB there is an alternative way to check for proper input if the value is supposed to be a number.</a:t>
            </a:r>
          </a:p>
          <a:p>
            <a:pPr lvl="4"/>
            <a:endParaRPr lang="en-US" dirty="0"/>
          </a:p>
          <a:p>
            <a:r>
              <a:rPr lang="en-US" b="1" dirty="0" err="1">
                <a:solidFill>
                  <a:srgbClr val="CC3300"/>
                </a:solidFill>
              </a:rPr>
              <a:t>IsNumeric</a:t>
            </a:r>
            <a:r>
              <a:rPr lang="en-US" dirty="0" smtClean="0"/>
              <a:t> is a function used with an IF statement.</a:t>
            </a:r>
          </a:p>
          <a:p>
            <a:pPr lvl="1"/>
            <a:r>
              <a:rPr lang="en-US" dirty="0" smtClean="0"/>
              <a:t>It returns True if it finds a number, otherwise False.</a:t>
            </a:r>
          </a:p>
          <a:p>
            <a:pPr lvl="8"/>
            <a:endParaRPr lang="en-US" dirty="0" smtClean="0"/>
          </a:p>
          <a:p>
            <a:r>
              <a:rPr lang="en-US" dirty="0" smtClean="0"/>
              <a:t>Example</a:t>
            </a:r>
          </a:p>
          <a:p>
            <a:pPr lvl="8"/>
            <a:endParaRPr lang="en-US" dirty="0" smtClean="0"/>
          </a:p>
          <a:p>
            <a:pPr marL="274320" lvl="1" indent="0">
              <a:buNone/>
            </a:pPr>
            <a:r>
              <a:rPr lang="en-US" dirty="0"/>
              <a:t>I</a:t>
            </a:r>
            <a:r>
              <a:rPr lang="en-US" dirty="0" smtClean="0"/>
              <a:t>f </a:t>
            </a:r>
            <a:r>
              <a:rPr lang="en-US" dirty="0" err="1" smtClean="0"/>
              <a:t>IsNumeric</a:t>
            </a:r>
            <a:r>
              <a:rPr lang="en-US" dirty="0" smtClean="0"/>
              <a:t>(</a:t>
            </a:r>
            <a:r>
              <a:rPr lang="en-US" dirty="0" err="1" smtClean="0"/>
              <a:t>intAge</a:t>
            </a:r>
            <a:r>
              <a:rPr lang="en-US" dirty="0" smtClean="0"/>
              <a:t>) Then</a:t>
            </a:r>
          </a:p>
          <a:p>
            <a:pPr marL="548640" lvl="2" indent="0">
              <a:buNone/>
            </a:pPr>
            <a:r>
              <a:rPr lang="en-US" i="1" dirty="0" smtClean="0"/>
              <a:t>Perform some code</a:t>
            </a:r>
          </a:p>
          <a:p>
            <a:pPr marL="274320" lvl="1" indent="0">
              <a:buNone/>
            </a:pPr>
            <a:r>
              <a:rPr lang="en-US" dirty="0" smtClean="0"/>
              <a:t>Else</a:t>
            </a:r>
          </a:p>
          <a:p>
            <a:pPr marL="548640" lvl="2" indent="0">
              <a:buNone/>
            </a:pPr>
            <a:r>
              <a:rPr lang="en-US" dirty="0" err="1" smtClean="0"/>
              <a:t>MessageBox.Show</a:t>
            </a:r>
            <a:r>
              <a:rPr lang="en-US" dirty="0" smtClean="0"/>
              <a:t>(“Enter Numbers!”)</a:t>
            </a:r>
          </a:p>
          <a:p>
            <a:pPr marL="274320" lvl="1" indent="0">
              <a:buNone/>
            </a:pPr>
            <a:r>
              <a:rPr lang="en-US" dirty="0" smtClean="0"/>
              <a:t>End If</a:t>
            </a:r>
            <a:endParaRPr lang="en-US" dirty="0"/>
          </a:p>
        </p:txBody>
      </p:sp>
    </p:spTree>
    <p:extLst>
      <p:ext uri="{BB962C8B-B14F-4D97-AF65-F5344CB8AC3E}">
        <p14:creationId xmlns:p14="http://schemas.microsoft.com/office/powerpoint/2010/main" val="4174309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it Up</a:t>
            </a:r>
            <a:endParaRPr lang="en-US" dirty="0"/>
          </a:p>
        </p:txBody>
      </p:sp>
      <p:sp>
        <p:nvSpPr>
          <p:cNvPr id="3" name="Content Placeholder 2"/>
          <p:cNvSpPr>
            <a:spLocks noGrp="1"/>
          </p:cNvSpPr>
          <p:nvPr>
            <p:ph sz="quarter" idx="1"/>
          </p:nvPr>
        </p:nvSpPr>
        <p:spPr/>
        <p:txBody>
          <a:bodyPr/>
          <a:lstStyle/>
          <a:p>
            <a:r>
              <a:rPr lang="en-US" dirty="0" smtClean="0"/>
              <a:t>In this lesson you learned how breakpoints, watch window, and </a:t>
            </a:r>
            <a:r>
              <a:rPr lang="en-US" dirty="0" err="1" smtClean="0"/>
              <a:t>try..catch</a:t>
            </a:r>
            <a:r>
              <a:rPr lang="en-US" dirty="0" smtClean="0"/>
              <a:t> work and can be used for debugging.</a:t>
            </a:r>
          </a:p>
          <a:p>
            <a:endParaRPr lang="en-US" dirty="0"/>
          </a:p>
        </p:txBody>
      </p:sp>
    </p:spTree>
    <p:extLst>
      <p:ext uri="{BB962C8B-B14F-4D97-AF65-F5344CB8AC3E}">
        <p14:creationId xmlns:p14="http://schemas.microsoft.com/office/powerpoint/2010/main" val="1546097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Standard and Objectives</a:t>
            </a:r>
            <a:endParaRPr lang="en-US" dirty="0"/>
          </a:p>
        </p:txBody>
      </p:sp>
      <p:sp>
        <p:nvSpPr>
          <p:cNvPr id="3" name="Content Placeholder 2"/>
          <p:cNvSpPr>
            <a:spLocks noGrp="1"/>
          </p:cNvSpPr>
          <p:nvPr>
            <p:ph sz="quarter" idx="1"/>
          </p:nvPr>
        </p:nvSpPr>
        <p:spPr/>
        <p:txBody>
          <a:bodyPr/>
          <a:lstStyle/>
          <a:p>
            <a:r>
              <a:rPr lang="en-US" dirty="0" smtClean="0"/>
              <a:t>Essential </a:t>
            </a:r>
            <a:r>
              <a:rPr lang="en-US" dirty="0" smtClean="0"/>
              <a:t>Standard 5.00 </a:t>
            </a:r>
            <a:r>
              <a:rPr lang="en-US" dirty="0" smtClean="0"/>
              <a:t>Apply Programming Logic</a:t>
            </a:r>
          </a:p>
          <a:p>
            <a:endParaRPr lang="en-US" dirty="0"/>
          </a:p>
          <a:p>
            <a:r>
              <a:rPr lang="en-US" dirty="0" smtClean="0"/>
              <a:t>Indicator 5.02 </a:t>
            </a:r>
            <a:r>
              <a:rPr lang="en-US" dirty="0"/>
              <a:t>Understand Breakpoint, Watch Window, and Try And Catch to Find Errors.</a:t>
            </a:r>
            <a:endParaRPr lang="en-US" dirty="0"/>
          </a:p>
        </p:txBody>
      </p:sp>
    </p:spTree>
    <p:extLst>
      <p:ext uri="{BB962C8B-B14F-4D97-AF65-F5344CB8AC3E}">
        <p14:creationId xmlns:p14="http://schemas.microsoft.com/office/powerpoint/2010/main" val="644839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sz="quarter" idx="1"/>
          </p:nvPr>
        </p:nvSpPr>
        <p:spPr/>
        <p:txBody>
          <a:bodyPr/>
          <a:lstStyle/>
          <a:p>
            <a:r>
              <a:rPr lang="en-US" dirty="0" smtClean="0"/>
              <a:t>So your program is all written- but it does not work!</a:t>
            </a:r>
          </a:p>
          <a:p>
            <a:pPr lvl="8"/>
            <a:endParaRPr lang="en-US" dirty="0"/>
          </a:p>
          <a:p>
            <a:r>
              <a:rPr lang="en-US" dirty="0" smtClean="0"/>
              <a:t>What’s next?</a:t>
            </a:r>
          </a:p>
          <a:p>
            <a:pPr lvl="8"/>
            <a:endParaRPr lang="en-US" dirty="0"/>
          </a:p>
          <a:p>
            <a:pPr lvl="1"/>
            <a:r>
              <a:rPr lang="en-US" dirty="0" smtClean="0"/>
              <a:t>This process is called </a:t>
            </a:r>
            <a:r>
              <a:rPr lang="en-US" sz="2500" b="1" dirty="0">
                <a:solidFill>
                  <a:srgbClr val="CC3300"/>
                </a:solidFill>
              </a:rPr>
              <a:t>debugging</a:t>
            </a:r>
            <a:r>
              <a:rPr lang="en-US" dirty="0" smtClean="0"/>
              <a:t>. </a:t>
            </a:r>
          </a:p>
          <a:p>
            <a:pPr lvl="8"/>
            <a:endParaRPr lang="en-US" dirty="0" smtClean="0"/>
          </a:p>
          <a:p>
            <a:r>
              <a:rPr lang="en-US" dirty="0" smtClean="0"/>
              <a:t>There are two types of debugging- </a:t>
            </a:r>
            <a:r>
              <a:rPr lang="en-US" sz="2500" b="1" dirty="0">
                <a:solidFill>
                  <a:srgbClr val="CC3300"/>
                </a:solidFill>
              </a:rPr>
              <a:t>programmer debugging </a:t>
            </a:r>
            <a:r>
              <a:rPr lang="en-US" dirty="0" smtClean="0"/>
              <a:t>(fixing errors) or </a:t>
            </a:r>
            <a:r>
              <a:rPr lang="en-US" sz="2500" b="1" dirty="0">
                <a:solidFill>
                  <a:srgbClr val="CC3300"/>
                </a:solidFill>
              </a:rPr>
              <a:t>program debugging </a:t>
            </a:r>
            <a:r>
              <a:rPr lang="en-US" dirty="0" smtClean="0"/>
              <a:t>(allowing for unexpected input from a user)</a:t>
            </a:r>
            <a:endParaRPr lang="en-US" dirty="0"/>
          </a:p>
        </p:txBody>
      </p:sp>
    </p:spTree>
    <p:extLst>
      <p:ext uri="{BB962C8B-B14F-4D97-AF65-F5344CB8AC3E}">
        <p14:creationId xmlns:p14="http://schemas.microsoft.com/office/powerpoint/2010/main" val="2179484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Point</a:t>
            </a:r>
            <a:endParaRPr lang="en-US" dirty="0"/>
          </a:p>
        </p:txBody>
      </p:sp>
      <p:sp>
        <p:nvSpPr>
          <p:cNvPr id="3" name="Content Placeholder 2"/>
          <p:cNvSpPr>
            <a:spLocks noGrp="1"/>
          </p:cNvSpPr>
          <p:nvPr>
            <p:ph sz="quarter" idx="1"/>
          </p:nvPr>
        </p:nvSpPr>
        <p:spPr/>
        <p:txBody>
          <a:bodyPr>
            <a:normAutofit/>
          </a:bodyPr>
          <a:lstStyle/>
          <a:p>
            <a:r>
              <a:rPr lang="en-US" dirty="0" smtClean="0"/>
              <a:t>A </a:t>
            </a:r>
            <a:r>
              <a:rPr lang="en-US" b="1" dirty="0" smtClean="0">
                <a:solidFill>
                  <a:srgbClr val="CC3300"/>
                </a:solidFill>
              </a:rPr>
              <a:t>break point </a:t>
            </a:r>
            <a:r>
              <a:rPr lang="en-US" dirty="0" smtClean="0"/>
              <a:t>is a tool used by a programmer to isolate a section of code and watch how the complier steps through it. </a:t>
            </a:r>
          </a:p>
          <a:p>
            <a:pPr lvl="1"/>
            <a:r>
              <a:rPr lang="en-US" dirty="0" smtClean="0"/>
              <a:t>This is often used with a IF statement or loop code.</a:t>
            </a:r>
          </a:p>
          <a:p>
            <a:endParaRPr lang="en-US" dirty="0"/>
          </a:p>
          <a:p>
            <a:endParaRPr lang="en-US" dirty="0" smtClean="0"/>
          </a:p>
          <a:p>
            <a:endParaRPr lang="en-US" dirty="0"/>
          </a:p>
          <a:p>
            <a:endParaRPr lang="en-US" dirty="0" smtClean="0"/>
          </a:p>
          <a:p>
            <a:pPr lvl="1"/>
            <a:endParaRPr lang="en-US" dirty="0" smtClean="0"/>
          </a:p>
          <a:p>
            <a:pPr lvl="1"/>
            <a:r>
              <a:rPr lang="en-US" dirty="0" smtClean="0"/>
              <a:t>Break Point example. </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429000"/>
            <a:ext cx="5181600" cy="1984696"/>
          </a:xfrm>
          <a:prstGeom prst="rect">
            <a:avLst/>
          </a:prstGeom>
        </p:spPr>
      </p:pic>
    </p:spTree>
    <p:extLst>
      <p:ext uri="{BB962C8B-B14F-4D97-AF65-F5344CB8AC3E}">
        <p14:creationId xmlns:p14="http://schemas.microsoft.com/office/powerpoint/2010/main" val="3397954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a:t>
            </a:r>
            <a:r>
              <a:rPr lang="en-US" dirty="0" err="1" smtClean="0"/>
              <a:t>BreakPoint</a:t>
            </a:r>
            <a:endParaRPr lang="en-US" dirty="0"/>
          </a:p>
        </p:txBody>
      </p:sp>
      <p:sp>
        <p:nvSpPr>
          <p:cNvPr id="3" name="Content Placeholder 2"/>
          <p:cNvSpPr>
            <a:spLocks noGrp="1"/>
          </p:cNvSpPr>
          <p:nvPr>
            <p:ph sz="quarter" idx="1"/>
          </p:nvPr>
        </p:nvSpPr>
        <p:spPr/>
        <p:txBody>
          <a:bodyPr/>
          <a:lstStyle/>
          <a:p>
            <a:r>
              <a:rPr lang="en-US" dirty="0" smtClean="0"/>
              <a:t>There are two ways to add a breakpoint</a:t>
            </a:r>
          </a:p>
          <a:p>
            <a:pPr marL="731520" lvl="1" indent="-457200">
              <a:buFont typeface="+mj-lt"/>
              <a:buAutoNum type="arabicPeriod"/>
            </a:pPr>
            <a:r>
              <a:rPr lang="en-US" dirty="0" smtClean="0"/>
              <a:t>Right-click on the line of code &gt; </a:t>
            </a:r>
            <a:r>
              <a:rPr lang="en-US" dirty="0" err="1" smtClean="0"/>
              <a:t>BreakPoint</a:t>
            </a:r>
            <a:r>
              <a:rPr lang="en-US" dirty="0" smtClean="0"/>
              <a:t> &gt; Insert </a:t>
            </a:r>
            <a:r>
              <a:rPr lang="en-US" dirty="0" err="1" smtClean="0"/>
              <a:t>BreakPoint</a:t>
            </a:r>
            <a:endParaRPr lang="en-US" dirty="0" smtClean="0"/>
          </a:p>
          <a:p>
            <a:pPr marL="731520" lvl="1" indent="-457200">
              <a:buFont typeface="+mj-lt"/>
              <a:buAutoNum type="arabicPeriod"/>
            </a:pPr>
            <a:endParaRPr lang="en-US" dirty="0"/>
          </a:p>
          <a:p>
            <a:pPr marL="731520" lvl="1" indent="-457200">
              <a:buFont typeface="+mj-lt"/>
              <a:buAutoNum type="arabicPeriod"/>
            </a:pPr>
            <a:endParaRPr lang="en-US" dirty="0" smtClean="0"/>
          </a:p>
          <a:p>
            <a:pPr marL="731520" lvl="1" indent="-457200">
              <a:buFont typeface="+mj-lt"/>
              <a:buAutoNum type="arabicPeriod"/>
            </a:pPr>
            <a:endParaRPr lang="en-US" dirty="0"/>
          </a:p>
          <a:p>
            <a:pPr marL="731520" lvl="1" indent="-457200">
              <a:buFont typeface="+mj-lt"/>
              <a:buAutoNum type="arabicPeriod"/>
            </a:pPr>
            <a:endParaRPr lang="en-US" dirty="0" smtClean="0"/>
          </a:p>
          <a:p>
            <a:pPr marL="731520" lvl="1" indent="-457200">
              <a:buFont typeface="+mj-lt"/>
              <a:buAutoNum type="arabicPeriod"/>
            </a:pPr>
            <a:endParaRPr lang="en-US" dirty="0"/>
          </a:p>
          <a:p>
            <a:pPr marL="731520" lvl="1" indent="-457200">
              <a:buFont typeface="+mj-lt"/>
              <a:buAutoNum type="arabicPeriod"/>
            </a:pPr>
            <a:endParaRPr lang="en-US" dirty="0" smtClean="0"/>
          </a:p>
          <a:p>
            <a:pPr marL="731520" lvl="1" indent="-457200">
              <a:buFont typeface="+mj-lt"/>
              <a:buAutoNum type="arabicPeriod"/>
            </a:pPr>
            <a:r>
              <a:rPr lang="en-US" dirty="0" smtClean="0"/>
              <a:t>Click in the grey vertical bar to the left of your code window.</a:t>
            </a:r>
          </a:p>
          <a:p>
            <a:pPr lvl="1"/>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95600"/>
            <a:ext cx="480568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5715000"/>
            <a:ext cx="5751819" cy="40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flipV="1">
            <a:off x="1295400" y="5910262"/>
            <a:ext cx="457200" cy="4143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834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a:t>
            </a:r>
            <a:r>
              <a:rPr lang="en-US" dirty="0" err="1"/>
              <a:t>BreakPoint</a:t>
            </a:r>
            <a:endParaRPr lang="en-US" dirty="0"/>
          </a:p>
        </p:txBody>
      </p:sp>
      <p:sp>
        <p:nvSpPr>
          <p:cNvPr id="3" name="Content Placeholder 2"/>
          <p:cNvSpPr>
            <a:spLocks noGrp="1"/>
          </p:cNvSpPr>
          <p:nvPr>
            <p:ph sz="quarter" idx="1"/>
          </p:nvPr>
        </p:nvSpPr>
        <p:spPr/>
        <p:txBody>
          <a:bodyPr/>
          <a:lstStyle/>
          <a:p>
            <a:r>
              <a:rPr lang="en-US" dirty="0" smtClean="0"/>
              <a:t>A red dot will appear in the grey bar and the text will be highlighted in red.</a:t>
            </a:r>
          </a:p>
          <a:p>
            <a:endParaRPr lang="en-US" dirty="0"/>
          </a:p>
          <a:p>
            <a:endParaRPr lang="en-US" dirty="0" smtClean="0"/>
          </a:p>
          <a:p>
            <a:r>
              <a:rPr lang="en-US" dirty="0" smtClean="0"/>
              <a:t>The breakpoint will be “active”  when you execute and the compiler reaches that line of code.</a:t>
            </a:r>
          </a:p>
          <a:p>
            <a:pPr lvl="1"/>
            <a:r>
              <a:rPr lang="en-US" dirty="0" smtClean="0"/>
              <a:t>A yellow arrow will appear in the red dot.</a:t>
            </a:r>
          </a:p>
          <a:p>
            <a:pPr lvl="1"/>
            <a:r>
              <a:rPr lang="en-US" dirty="0" smtClean="0"/>
              <a:t>The line of code will be highlighted in yellow.</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57" y="2590800"/>
            <a:ext cx="747084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261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a:t>
            </a:r>
            <a:r>
              <a:rPr lang="en-US" smtClean="0"/>
              <a:t>Break Point</a:t>
            </a:r>
            <a:endParaRPr lang="en-US"/>
          </a:p>
        </p:txBody>
      </p:sp>
      <p:sp>
        <p:nvSpPr>
          <p:cNvPr id="3" name="Content Placeholder 2"/>
          <p:cNvSpPr>
            <a:spLocks noGrp="1"/>
          </p:cNvSpPr>
          <p:nvPr>
            <p:ph sz="quarter" idx="1"/>
          </p:nvPr>
        </p:nvSpPr>
        <p:spPr/>
        <p:txBody>
          <a:bodyPr>
            <a:normAutofit/>
          </a:bodyPr>
          <a:lstStyle/>
          <a:p>
            <a:r>
              <a:rPr lang="en-US" dirty="0" smtClean="0"/>
              <a:t>In the example below the program has reached the breakpoint.</a:t>
            </a:r>
          </a:p>
          <a:p>
            <a:endParaRPr lang="en-US" dirty="0"/>
          </a:p>
          <a:p>
            <a:endParaRPr lang="en-US" dirty="0" smtClean="0"/>
          </a:p>
          <a:p>
            <a:endParaRPr lang="en-US" dirty="0"/>
          </a:p>
          <a:p>
            <a:r>
              <a:rPr lang="en-US" dirty="0" smtClean="0"/>
              <a:t>The program will stop (</a:t>
            </a:r>
            <a:r>
              <a:rPr lang="en-US" sz="2500" b="1" dirty="0">
                <a:solidFill>
                  <a:srgbClr val="CC3300"/>
                </a:solidFill>
              </a:rPr>
              <a:t>break</a:t>
            </a:r>
            <a:r>
              <a:rPr lang="en-US" dirty="0" smtClean="0"/>
              <a:t>) and wait on the coder.</a:t>
            </a:r>
          </a:p>
          <a:p>
            <a:endParaRPr lang="en-US" dirty="0" smtClean="0"/>
          </a:p>
          <a:p>
            <a:r>
              <a:rPr lang="en-US" dirty="0" smtClean="0"/>
              <a:t>The program is now controlled by the debugging controls.</a:t>
            </a:r>
            <a:endParaRPr lang="en-US" dirty="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r="29778"/>
          <a:stretch/>
        </p:blipFill>
        <p:spPr>
          <a:xfrm>
            <a:off x="685800" y="2590800"/>
            <a:ext cx="7251128" cy="106680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0350" y="5486400"/>
            <a:ext cx="3352800" cy="622664"/>
          </a:xfrm>
          <a:prstGeom prst="rect">
            <a:avLst/>
          </a:prstGeom>
        </p:spPr>
      </p:pic>
    </p:spTree>
    <p:extLst>
      <p:ext uri="{BB962C8B-B14F-4D97-AF65-F5344CB8AC3E}">
        <p14:creationId xmlns:p14="http://schemas.microsoft.com/office/powerpoint/2010/main" val="3857940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Controls</a:t>
            </a:r>
            <a:endParaRPr lang="en-US" dirty="0"/>
          </a:p>
        </p:txBody>
      </p:sp>
      <p:sp>
        <p:nvSpPr>
          <p:cNvPr id="3" name="Content Placeholder 2"/>
          <p:cNvSpPr>
            <a:spLocks noGrp="1"/>
          </p:cNvSpPr>
          <p:nvPr>
            <p:ph sz="quarter" idx="1"/>
          </p:nvPr>
        </p:nvSpPr>
        <p:spPr/>
        <p:txBody>
          <a:bodyPr>
            <a:normAutofit lnSpcReduction="10000"/>
          </a:bodyPr>
          <a:lstStyle/>
          <a:p>
            <a:endParaRPr lang="en-US" dirty="0" smtClean="0"/>
          </a:p>
          <a:p>
            <a:endParaRPr lang="en-US" dirty="0"/>
          </a:p>
          <a:p>
            <a:r>
              <a:rPr lang="en-US" dirty="0" smtClean="0"/>
              <a:t>There are 6 tools here.</a:t>
            </a:r>
          </a:p>
          <a:p>
            <a:pPr lvl="1"/>
            <a:r>
              <a:rPr lang="en-US" sz="2500" b="1" dirty="0">
                <a:solidFill>
                  <a:srgbClr val="CC3300"/>
                </a:solidFill>
              </a:rPr>
              <a:t>Green arrow</a:t>
            </a:r>
            <a:r>
              <a:rPr lang="en-US" dirty="0" smtClean="0"/>
              <a:t> (play): execute the rest of the program without stopping</a:t>
            </a:r>
          </a:p>
          <a:p>
            <a:pPr lvl="1"/>
            <a:r>
              <a:rPr lang="en-US" sz="2500" b="1" dirty="0">
                <a:solidFill>
                  <a:srgbClr val="CC3300"/>
                </a:solidFill>
              </a:rPr>
              <a:t>Pause-</a:t>
            </a:r>
            <a:r>
              <a:rPr lang="en-US" dirty="0" smtClean="0"/>
              <a:t> stop here</a:t>
            </a:r>
          </a:p>
          <a:p>
            <a:pPr lvl="1"/>
            <a:r>
              <a:rPr lang="en-US" sz="2500" b="1" dirty="0">
                <a:solidFill>
                  <a:srgbClr val="CC3300"/>
                </a:solidFill>
              </a:rPr>
              <a:t>Blue S</a:t>
            </a:r>
            <a:r>
              <a:rPr lang="en-US" sz="2500" b="1" dirty="0" smtClean="0">
                <a:solidFill>
                  <a:srgbClr val="CC3300"/>
                </a:solidFill>
              </a:rPr>
              <a:t>quare-</a:t>
            </a:r>
            <a:r>
              <a:rPr lang="en-US" dirty="0" smtClean="0"/>
              <a:t>stop the program and return to the IDE</a:t>
            </a:r>
          </a:p>
          <a:p>
            <a:pPr lvl="1"/>
            <a:r>
              <a:rPr lang="en-US" sz="2500" b="1" dirty="0">
                <a:solidFill>
                  <a:srgbClr val="CC3300"/>
                </a:solidFill>
              </a:rPr>
              <a:t>Step Into- </a:t>
            </a:r>
            <a:r>
              <a:rPr lang="en-US" dirty="0" smtClean="0"/>
              <a:t>move to the next line of code in the programming block</a:t>
            </a:r>
          </a:p>
          <a:p>
            <a:pPr lvl="1"/>
            <a:r>
              <a:rPr lang="en-US" sz="2500" b="1" dirty="0">
                <a:solidFill>
                  <a:srgbClr val="CC3300"/>
                </a:solidFill>
              </a:rPr>
              <a:t>Step Over- </a:t>
            </a:r>
            <a:r>
              <a:rPr lang="en-US" dirty="0" smtClean="0"/>
              <a:t>skip the current programming block</a:t>
            </a:r>
          </a:p>
          <a:p>
            <a:pPr lvl="1"/>
            <a:r>
              <a:rPr lang="en-US" sz="2500" b="1" dirty="0">
                <a:solidFill>
                  <a:srgbClr val="CC3300"/>
                </a:solidFill>
              </a:rPr>
              <a:t>Step Out- </a:t>
            </a:r>
            <a:r>
              <a:rPr lang="en-US" dirty="0" smtClean="0"/>
              <a:t>exit the current programming block</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676400"/>
            <a:ext cx="3538994" cy="657243"/>
          </a:xfrm>
          <a:prstGeom prst="rect">
            <a:avLst/>
          </a:prstGeom>
        </p:spPr>
      </p:pic>
    </p:spTree>
    <p:extLst>
      <p:ext uri="{BB962C8B-B14F-4D97-AF65-F5344CB8AC3E}">
        <p14:creationId xmlns:p14="http://schemas.microsoft.com/office/powerpoint/2010/main" val="3010140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Watch Window</a:t>
            </a:r>
            <a:endParaRPr lang="en-US" dirty="0"/>
          </a:p>
        </p:txBody>
      </p:sp>
      <p:sp>
        <p:nvSpPr>
          <p:cNvPr id="3" name="Content Placeholder 2"/>
          <p:cNvSpPr>
            <a:spLocks noGrp="1"/>
          </p:cNvSpPr>
          <p:nvPr>
            <p:ph sz="quarter" idx="1"/>
          </p:nvPr>
        </p:nvSpPr>
        <p:spPr/>
        <p:txBody>
          <a:bodyPr>
            <a:normAutofit/>
          </a:bodyPr>
          <a:lstStyle/>
          <a:p>
            <a:r>
              <a:rPr lang="en-US" dirty="0" smtClean="0"/>
              <a:t>Another </a:t>
            </a:r>
            <a:r>
              <a:rPr lang="en-US" dirty="0"/>
              <a:t>tool is the </a:t>
            </a:r>
            <a:r>
              <a:rPr lang="en-US" b="1" dirty="0">
                <a:solidFill>
                  <a:srgbClr val="CC3300"/>
                </a:solidFill>
              </a:rPr>
              <a:t>watch window</a:t>
            </a:r>
            <a:r>
              <a:rPr lang="en-US" dirty="0"/>
              <a:t>. </a:t>
            </a:r>
            <a:endParaRPr lang="en-US" dirty="0" smtClean="0"/>
          </a:p>
          <a:p>
            <a:pPr lvl="3"/>
            <a:endParaRPr lang="en-US" dirty="0" smtClean="0"/>
          </a:p>
          <a:p>
            <a:r>
              <a:rPr lang="en-US" dirty="0" smtClean="0"/>
              <a:t>This </a:t>
            </a:r>
            <a:r>
              <a:rPr lang="en-US" dirty="0"/>
              <a:t>works only with the debugger is in </a:t>
            </a:r>
            <a:r>
              <a:rPr lang="en-US" b="1" dirty="0">
                <a:solidFill>
                  <a:srgbClr val="CC3300"/>
                </a:solidFill>
              </a:rPr>
              <a:t>break mode </a:t>
            </a:r>
            <a:r>
              <a:rPr lang="en-US" dirty="0"/>
              <a:t>(at a breakpoint</a:t>
            </a:r>
            <a:r>
              <a:rPr lang="en-US" dirty="0" smtClean="0"/>
              <a:t>).</a:t>
            </a:r>
          </a:p>
          <a:p>
            <a:pPr lvl="3"/>
            <a:endParaRPr lang="en-US" dirty="0"/>
          </a:p>
          <a:p>
            <a:r>
              <a:rPr lang="en-US" dirty="0" smtClean="0"/>
              <a:t>The </a:t>
            </a:r>
            <a:r>
              <a:rPr lang="en-US" dirty="0"/>
              <a:t>watch window allows the coder to track the value of variables as the program is being executed. </a:t>
            </a:r>
            <a:endParaRPr lang="en-US" dirty="0" smtClean="0"/>
          </a:p>
          <a:p>
            <a:pPr lvl="3"/>
            <a:endParaRPr lang="en-US" dirty="0" smtClean="0"/>
          </a:p>
          <a:p>
            <a:r>
              <a:rPr lang="en-US" dirty="0" smtClean="0"/>
              <a:t>This </a:t>
            </a:r>
            <a:r>
              <a:rPr lang="en-US" dirty="0"/>
              <a:t>is useful way to catch logic errors that might otherwise be missed.</a:t>
            </a:r>
          </a:p>
          <a:p>
            <a:endParaRPr lang="en-US" dirty="0"/>
          </a:p>
        </p:txBody>
      </p:sp>
    </p:spTree>
    <p:extLst>
      <p:ext uri="{BB962C8B-B14F-4D97-AF65-F5344CB8AC3E}">
        <p14:creationId xmlns:p14="http://schemas.microsoft.com/office/powerpoint/2010/main" val="37290894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9e189f1a753ee679d1b35c74a851e0b830c82ef3"/>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284</TotalTime>
  <Words>1024</Words>
  <Application>Microsoft Office PowerPoint</Application>
  <PresentationFormat>On-screen Show (4:3)</PresentationFormat>
  <Paragraphs>146</Paragraphs>
  <Slides>19</Slides>
  <Notes>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Civic</vt:lpstr>
      <vt:lpstr>Essential Standard 5.02  Understand Breakpoint, Watch Window, and Try And Catch to Find Errors</vt:lpstr>
      <vt:lpstr>Essential Standard and Objectives</vt:lpstr>
      <vt:lpstr>Debugging</vt:lpstr>
      <vt:lpstr>Break Point</vt:lpstr>
      <vt:lpstr>Adding a BreakPoint</vt:lpstr>
      <vt:lpstr>Adding a BreakPoint</vt:lpstr>
      <vt:lpstr>Using a Break Point</vt:lpstr>
      <vt:lpstr>Debugging Controls</vt:lpstr>
      <vt:lpstr>The Watch Window</vt:lpstr>
      <vt:lpstr>Watch Window</vt:lpstr>
      <vt:lpstr>Watch Window</vt:lpstr>
      <vt:lpstr>Watch Window</vt:lpstr>
      <vt:lpstr>Locals Watch Window</vt:lpstr>
      <vt:lpstr>Debugging User Input</vt:lpstr>
      <vt:lpstr>Try..Catch</vt:lpstr>
      <vt:lpstr>Example of Try..Catch</vt:lpstr>
      <vt:lpstr>Message Boxes</vt:lpstr>
      <vt:lpstr>Alternative Way</vt:lpstr>
      <vt:lpstr>Wrapping it Up</vt:lpstr>
    </vt:vector>
  </TitlesOfParts>
  <Company>Academy at Central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3.04 Apply Breakpoint, Watch Window and Try &amp; Catch</dc:title>
  <dc:creator>Justin Crompton</dc:creator>
  <cp:lastModifiedBy>lkeller</cp:lastModifiedBy>
  <cp:revision>39</cp:revision>
  <dcterms:created xsi:type="dcterms:W3CDTF">2011-07-12T16:04:35Z</dcterms:created>
  <dcterms:modified xsi:type="dcterms:W3CDTF">2012-02-14T15:45:41Z</dcterms:modified>
</cp:coreProperties>
</file>