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60" r:id="rId4"/>
    <p:sldId id="272" r:id="rId5"/>
    <p:sldId id="261" r:id="rId6"/>
    <p:sldId id="267" r:id="rId7"/>
    <p:sldId id="268" r:id="rId8"/>
    <p:sldId id="269" r:id="rId9"/>
    <p:sldId id="273" r:id="rId10"/>
    <p:sldId id="275" r:id="rId11"/>
    <p:sldId id="277" r:id="rId12"/>
    <p:sldId id="276" r:id="rId13"/>
    <p:sldId id="270" r:id="rId14"/>
    <p:sldId id="266" r:id="rId15"/>
    <p:sldId id="271" r:id="rId16"/>
    <p:sldId id="262" r:id="rId17"/>
    <p:sldId id="263" r:id="rId18"/>
    <p:sldId id="265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942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FDA2F-1756-439E-979C-8A79F8B7E356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A7743-F71B-4F40-BC11-5CBE020B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6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slides</a:t>
            </a:r>
            <a:r>
              <a:rPr lang="en-US" baseline="0" dirty="0" smtClean="0"/>
              <a:t> will contain teacher notes- especially if a specific example given will not work in both VB and C#.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9D6C4-FE00-4C26-94B8-BC2A8FED8A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8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r>
              <a:rPr lang="en-US" baseline="0" dirty="0" smtClean="0"/>
              <a:t> prevents data loss from operations without casting so integer division is not supported. Modulus divides and returns the remainder as a result. Remember with division- dividing by zero returns a fatal error. When dividing it is a good idea to use error checking to prevent this error which will terminate your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A7743-F71B-4F40-BC11-5CBE020B0F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6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visit this program again in a later</a:t>
            </a:r>
            <a:r>
              <a:rPr lang="en-US" baseline="0" dirty="0" smtClean="0"/>
              <a:t> unit which will present a more compact and efficient way to write this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A7743-F71B-4F40-BC11-5CBE020B0F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6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A7743-F71B-4F40-BC11-5CBE020B0F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3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visit this program again in a later</a:t>
            </a:r>
            <a:r>
              <a:rPr lang="en-US" baseline="0" dirty="0" smtClean="0"/>
              <a:t> unit which will present a more compact and efficient way to write this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A7743-F71B-4F40-BC11-5CBE020B0F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65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Form1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Sub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btnAdd_Click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sender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System.Object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System.EventArgs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Handles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btnAdd.Click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Dim decNum1, decNum2, decResult As Decimal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decNum1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Convert.ToDecimal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(txtNum1.Text)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decNum2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Convert.ToDecimal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(txtNum2.Text)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Catch ex As Exception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MessageBox.Show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("Please enter numbers only!")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Finally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decNum1 + decNum2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lblResult.Text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decResult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 Try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End Sub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Sub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btnSubtract_Click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sender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System.Object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System.EventArgs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Handles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btnSubtract.Click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Dim decNum1, decNum2, decResult As Decimal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decNum1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Convert.ToDecimal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(txtNum1.Text)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decNum2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Convert.ToDecimal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(txtNum2.Text)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Catch ex As Exception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MessageBox.Show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("Please enter numbers only!")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Finally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decNum1 - decNum2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lblResult.Text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decResult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 Try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End Sub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Sub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btnMultiply_Click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sender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System.Object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System.EventArgs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Handles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btnMultiply.Click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Dim decNum1, decNum2, decResult As Decimal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decNum1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Convert.ToDecimal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(txtNum1.Text)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decNum2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Convert.ToDecimal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(txtNum2.Text)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Catch ex As Exception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MessageBox.Show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("Please enter numbers only!")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Finally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decNum1 * decNum2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lblResult.Text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decResult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 Try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End Sub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Sub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btnDivide_Click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sender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System.Object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System.EventArgs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Handles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btnDivide.Click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Dim decNum1, decNum2, decResult As Decimal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decNum1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Convert.ToDecimal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(txtNum1.Text)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decNum2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Convert.ToDecimal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(txtNum2.Text)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Catch ex As Exception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MessageBox.Show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("Please enter numbers only!")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Finally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decNum1 / decNum2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lblResult.Text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decResult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 Try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End Sub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Sub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btnMod_Click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sender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System.Object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System.EventArgs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Handles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btnMod.Click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Dim decNum1, decNum2, decResult As Decimal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decNum1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Convert.ToDecimal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(txtNum1.Text)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decNum2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Convert.ToDecimal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(txtNum2.Text)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Catch ex As Exception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MessageBox.Show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("Please enter numbers only!")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Finally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decNum1 Mod decNum2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lblResult.Text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decResult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 Try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End Sub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A7743-F71B-4F40-BC11-5CBE020B0F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2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3CC9-3A87-47A8-96D3-EAFC27FB551D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12EB15-0492-4562-A9E0-C65E1DF70A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3CC9-3A87-47A8-96D3-EAFC27FB551D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EB15-0492-4562-A9E0-C65E1DF70A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512EB15-0492-4562-A9E0-C65E1DF70A9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3CC9-3A87-47A8-96D3-EAFC27FB551D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3CC9-3A87-47A8-96D3-EAFC27FB551D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512EB15-0492-4562-A9E0-C65E1DF70A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3CC9-3A87-47A8-96D3-EAFC27FB551D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12EB15-0492-4562-A9E0-C65E1DF70A9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9A3CC9-3A87-47A8-96D3-EAFC27FB551D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EB15-0492-4562-A9E0-C65E1DF70A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3CC9-3A87-47A8-96D3-EAFC27FB551D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512EB15-0492-4562-A9E0-C65E1DF70A9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3CC9-3A87-47A8-96D3-EAFC27FB551D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512EB15-0492-4562-A9E0-C65E1DF70A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3CC9-3A87-47A8-96D3-EAFC27FB551D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12EB15-0492-4562-A9E0-C65E1DF70A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12EB15-0492-4562-A9E0-C65E1DF70A9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3CC9-3A87-47A8-96D3-EAFC27FB551D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512EB15-0492-4562-A9E0-C65E1DF70A9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9A3CC9-3A87-47A8-96D3-EAFC27FB551D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9A3CC9-3A87-47A8-96D3-EAFC27FB551D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12EB15-0492-4562-A9E0-C65E1DF70A9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yf3abyat.aspx" TargetMode="External"/><Relationship Id="rId2" Type="http://schemas.openxmlformats.org/officeDocument/2006/relationships/hyperlink" Target="http://msdn.microsoft.com/en-us/library/b6ex274z(v=VS.80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Programming I</a:t>
            </a:r>
          </a:p>
          <a:p>
            <a:r>
              <a:rPr lang="en-US" dirty="0" smtClean="0"/>
              <a:t>Summer 2011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5.03 </a:t>
            </a:r>
            <a:r>
              <a:rPr lang="en-US" dirty="0"/>
              <a:t>Apply operators and Boolean expressions</a:t>
            </a:r>
          </a:p>
        </p:txBody>
      </p:sp>
    </p:spTree>
    <p:extLst>
      <p:ext uri="{BB962C8B-B14F-4D97-AF65-F5344CB8AC3E}">
        <p14:creationId xmlns:p14="http://schemas.microsoft.com/office/powerpoint/2010/main" val="18952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charset="0"/>
              </a:rPr>
              <a:t>Modular </a:t>
            </a:r>
            <a:r>
              <a:rPr lang="en-US" dirty="0">
                <a:cs typeface="Times New Roman" charset="0"/>
              </a:rPr>
              <a:t>division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 Mod 5 = 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Modular Division is about finding the remainder</a:t>
            </a:r>
          </a:p>
          <a:p>
            <a:pPr lvl="8"/>
            <a:endParaRPr lang="en-US" dirty="0"/>
          </a:p>
          <a:p>
            <a:r>
              <a:rPr lang="en-US" dirty="0"/>
              <a:t>Anytime you divide a number into another number the answer returned is the </a:t>
            </a:r>
            <a:r>
              <a:rPr lang="en-US" dirty="0" smtClean="0"/>
              <a:t>remainder part of </a:t>
            </a:r>
            <a:r>
              <a:rPr lang="en-US" dirty="0"/>
              <a:t>the quotient.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71600" y="30480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895600" y="2209800"/>
            <a:ext cx="2057400" cy="533400"/>
            <a:chOff x="2895600" y="2209800"/>
            <a:chExt cx="2057400" cy="533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95600" y="22098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95600" y="2209800"/>
              <a:ext cx="2057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62000" y="229183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Divisor</a:t>
            </a:r>
            <a:r>
              <a:rPr lang="en-US" dirty="0" smtClean="0"/>
              <a:t>      </a:t>
            </a:r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2308202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19</a:t>
            </a:r>
            <a:r>
              <a:rPr lang="en-US" dirty="0" smtClean="0"/>
              <a:t> </a:t>
            </a:r>
            <a:r>
              <a:rPr lang="en-US" sz="2400" dirty="0" smtClean="0"/>
              <a:t>Dividend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4712" y="1840468"/>
            <a:ext cx="3043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 R  4      Quotient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0" y="276747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15</a:t>
            </a:r>
            <a:endParaRPr lang="en-US" sz="24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3200400" y="313680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 Remainder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3757882" y="1840468"/>
            <a:ext cx="509318" cy="467734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program that will accept 2 numbers and perform regular division, integer division and mod division based on the button clicked.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4648"/>
            <a:ext cx="8689848" cy="5102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‘Declare &amp; Input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intNumer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As Integer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Convert.ToInt32(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txtnumerator.Text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intDenom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As Integer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Convert.ToInt32(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txtdenominator.Text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intAnsDiv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intAnsIntDiv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intAnsMod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‘Calculate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intAnsDiv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intNumer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intDenom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intAnsIntDiv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intNumer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\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intDenom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intAnsMod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intNumer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Mod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intDenom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‘Output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bloutput.Text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intNumer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&amp; "/" &amp;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intDenom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"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is " &amp;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intAnsDiv.ToString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vbCrLf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intNumer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&amp; "\" &amp;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intDenom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&amp; " is " &amp;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intAnsIntDiv.ToString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vbCrLf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And" &amp;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vbCrLf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intNumer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&amp; " Mod " &amp;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intDenom.ToString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&amp; " Is " &amp;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intAnsMod.ToString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intNumer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As Integer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18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‘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sets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intNumer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18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intAnRegDiv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Integer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intAnsIntDiv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As Integer 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intAnsModDiv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As Integer  = 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intAnRegDiv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intNumer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4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intAnRegDiv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4.5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‘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intAnRegDiv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		‘assigned 5 due to                                        					‘rounding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intAnsIntDiv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intNumer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4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intAnsIntDiv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intAnsModDiv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intNumer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mod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ntAnsModDiv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/>
          </a:bodyPr>
          <a:lstStyle/>
          <a:p>
            <a:r>
              <a:rPr lang="en-US" dirty="0" smtClean="0"/>
              <a:t>Used to 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Boolean expression</a:t>
            </a:r>
          </a:p>
          <a:p>
            <a:pPr lvl="1"/>
            <a:r>
              <a:rPr lang="en-US" dirty="0" smtClean="0"/>
              <a:t>One that evaluates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</a:p>
          <a:p>
            <a:pPr lvl="8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Visual Basic Relational Operators</a:t>
            </a:r>
            <a:br>
              <a:rPr lang="en-US" dirty="0" smtClean="0"/>
            </a:br>
            <a:r>
              <a:rPr lang="en-US" sz="1200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&gt; 	greater than</a:t>
            </a:r>
          </a:p>
          <a:p>
            <a:pPr marL="0" indent="0">
              <a:buNone/>
            </a:pPr>
            <a:r>
              <a:rPr lang="en-US" dirty="0" smtClean="0"/>
              <a:t>	&lt; 	less than</a:t>
            </a:r>
          </a:p>
          <a:p>
            <a:pPr marL="0" indent="0">
              <a:buNone/>
            </a:pPr>
            <a:r>
              <a:rPr lang="en-US" dirty="0" smtClean="0"/>
              <a:t>	&gt;= 	greater than or equal to</a:t>
            </a:r>
          </a:p>
          <a:p>
            <a:pPr marL="0" indent="0">
              <a:buNone/>
            </a:pPr>
            <a:r>
              <a:rPr lang="en-US" dirty="0" smtClean="0"/>
              <a:t>	&lt;= 	less than or equal to</a:t>
            </a:r>
          </a:p>
          <a:p>
            <a:pPr marL="0" indent="0">
              <a:buNone/>
            </a:pPr>
            <a:r>
              <a:rPr lang="en-US" dirty="0" smtClean="0"/>
              <a:t>	=  	equal </a:t>
            </a:r>
          </a:p>
          <a:p>
            <a:pPr marL="0" indent="0">
              <a:buNone/>
            </a:pPr>
            <a:r>
              <a:rPr lang="en-US" dirty="0" smtClean="0"/>
              <a:t>	&lt;&gt; 	do not equal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Boolean Expressions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42439758"/>
              </p:ext>
            </p:extLst>
          </p:nvPr>
        </p:nvGraphicFramePr>
        <p:xfrm>
          <a:off x="457200" y="2286000"/>
          <a:ext cx="8153399" cy="342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816"/>
                <a:gridCol w="3063816"/>
                <a:gridCol w="2025767"/>
              </a:tblGrid>
              <a:tr h="489857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r>
                        <a:rPr lang="en-US" baseline="0" dirty="0" smtClean="0"/>
                        <a:t>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 smtClean="0"/>
                        <a:t>&gt;,   </a:t>
                      </a:r>
                      <a:r>
                        <a:rPr lang="en-US" dirty="0" err="1" smtClean="0"/>
                        <a:t>intNum</a:t>
                      </a:r>
                      <a:r>
                        <a:rPr lang="en-US" dirty="0" smtClean="0"/>
                        <a:t> =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intNum</a:t>
                      </a:r>
                      <a:r>
                        <a:rPr lang="en-US" dirty="0" smtClean="0"/>
                        <a:t> &gt;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 smtClean="0"/>
                        <a:t>&gt;,   </a:t>
                      </a:r>
                      <a:r>
                        <a:rPr lang="en-US" dirty="0" err="1" smtClean="0"/>
                        <a:t>intNum</a:t>
                      </a:r>
                      <a:r>
                        <a:rPr lang="en-US" dirty="0" smtClean="0"/>
                        <a:t> =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intNum</a:t>
                      </a:r>
                      <a:r>
                        <a:rPr lang="en-US" dirty="0" smtClean="0"/>
                        <a:t> &gt;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 smtClean="0"/>
                        <a:t>&lt;,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intNum</a:t>
                      </a:r>
                      <a:r>
                        <a:rPr lang="en-US" baseline="0" dirty="0" smtClean="0"/>
                        <a:t> =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intNum</a:t>
                      </a:r>
                      <a:r>
                        <a:rPr lang="en-US" baseline="0" dirty="0" smtClean="0"/>
                        <a:t> &lt;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 smtClean="0"/>
                        <a:t>&gt;=, </a:t>
                      </a:r>
                      <a:r>
                        <a:rPr lang="en-US" dirty="0" err="1" smtClean="0"/>
                        <a:t>intNum</a:t>
                      </a:r>
                      <a:r>
                        <a:rPr lang="en-US" dirty="0" smtClean="0"/>
                        <a:t> =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intNum</a:t>
                      </a:r>
                      <a:r>
                        <a:rPr lang="en-US" dirty="0" smtClean="0"/>
                        <a:t> &gt;=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 smtClean="0"/>
                        <a:t>&lt;=, </a:t>
                      </a:r>
                      <a:r>
                        <a:rPr lang="en-US" dirty="0" err="1" smtClean="0"/>
                        <a:t>intNum</a:t>
                      </a:r>
                      <a:r>
                        <a:rPr lang="en-US" dirty="0" smtClean="0"/>
                        <a:t> =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intNum</a:t>
                      </a:r>
                      <a:r>
                        <a:rPr lang="en-US" dirty="0" smtClean="0"/>
                        <a:t> &lt;=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 smtClean="0"/>
                        <a:t>&lt;&gt;, </a:t>
                      </a:r>
                      <a:r>
                        <a:rPr lang="en-US" dirty="0" err="1" smtClean="0"/>
                        <a:t>intNum</a:t>
                      </a:r>
                      <a:r>
                        <a:rPr lang="en-US" dirty="0" smtClean="0"/>
                        <a:t> =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intNum</a:t>
                      </a:r>
                      <a:r>
                        <a:rPr lang="en-US" dirty="0" smtClean="0"/>
                        <a:t> &lt;&gt;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1676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 is an </a:t>
            </a:r>
            <a:r>
              <a:rPr lang="en-US" dirty="0" err="1" smtClean="0"/>
              <a:t>DeskCheck</a:t>
            </a:r>
            <a:r>
              <a:rPr lang="en-US" dirty="0" smtClean="0"/>
              <a:t> (table of possible outputs):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program that will accept 2 numbers and perform addition, subtraction, multiplication, division, or mod division based on the button clicked.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752600"/>
            <a:ext cx="8503920" cy="4572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Sub </a:t>
            </a:r>
            <a:r>
              <a:rPr lang="en-US" dirty="0" err="1"/>
              <a:t>btnAdd_Click</a:t>
            </a:r>
            <a:r>
              <a:rPr lang="en-US" dirty="0"/>
              <a:t>(</a:t>
            </a:r>
            <a:r>
              <a:rPr lang="en-US" dirty="0" err="1"/>
              <a:t>ByVal</a:t>
            </a:r>
            <a:r>
              <a:rPr lang="en-US" dirty="0"/>
              <a:t> sender As </a:t>
            </a:r>
            <a:r>
              <a:rPr lang="en-US" dirty="0" err="1"/>
              <a:t>System.Object</a:t>
            </a:r>
            <a:r>
              <a:rPr lang="en-US" dirty="0"/>
              <a:t>, </a:t>
            </a:r>
            <a:r>
              <a:rPr lang="en-US" dirty="0" err="1"/>
              <a:t>ByVal</a:t>
            </a:r>
            <a:r>
              <a:rPr lang="en-US" dirty="0"/>
              <a:t> e As </a:t>
            </a:r>
            <a:r>
              <a:rPr lang="en-US" dirty="0" err="1"/>
              <a:t>System.EventArgs</a:t>
            </a:r>
            <a:r>
              <a:rPr lang="en-US" dirty="0"/>
              <a:t>) Handles </a:t>
            </a:r>
            <a:r>
              <a:rPr lang="en-US" dirty="0" err="1" smtClean="0"/>
              <a:t>btnAdd.Click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 smtClean="0"/>
              <a:t>	Dim dblNum1</a:t>
            </a:r>
            <a:r>
              <a:rPr lang="pt-BR" dirty="0"/>
              <a:t>, dblNum2, dblResult As </a:t>
            </a:r>
            <a:r>
              <a:rPr lang="pt-BR" dirty="0" smtClean="0"/>
              <a:t>Double</a:t>
            </a:r>
            <a:endParaRPr lang="pt-B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 smtClean="0"/>
              <a:t>	dbl</a:t>
            </a:r>
            <a:r>
              <a:rPr lang="en-US" dirty="0" smtClean="0"/>
              <a:t>Num1 </a:t>
            </a:r>
            <a:r>
              <a:rPr lang="en-US" dirty="0"/>
              <a:t>= </a:t>
            </a:r>
            <a:r>
              <a:rPr lang="en-US" dirty="0" err="1" smtClean="0"/>
              <a:t>Convert.ToDouble</a:t>
            </a:r>
            <a:r>
              <a:rPr lang="en-US" dirty="0" smtClean="0"/>
              <a:t>(txtNum1.Text)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	</a:t>
            </a:r>
            <a:r>
              <a:rPr lang="pt-BR" dirty="0"/>
              <a:t>dbl</a:t>
            </a:r>
            <a:r>
              <a:rPr lang="en-US" dirty="0" smtClean="0"/>
              <a:t>Num2 </a:t>
            </a:r>
            <a:r>
              <a:rPr lang="en-US" dirty="0"/>
              <a:t>= </a:t>
            </a:r>
            <a:r>
              <a:rPr lang="en-US" dirty="0" err="1" smtClean="0"/>
              <a:t>Convert.ToDouble</a:t>
            </a:r>
            <a:r>
              <a:rPr lang="en-US" dirty="0" smtClean="0"/>
              <a:t>(txtNum2.Text)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pt-BR" dirty="0"/>
              <a:t>dbl</a:t>
            </a:r>
            <a:r>
              <a:rPr lang="en-US" dirty="0" smtClean="0"/>
              <a:t>Result </a:t>
            </a:r>
            <a:r>
              <a:rPr lang="en-US" dirty="0"/>
              <a:t>= </a:t>
            </a:r>
            <a:r>
              <a:rPr lang="pt-BR" dirty="0"/>
              <a:t>dbl</a:t>
            </a:r>
            <a:r>
              <a:rPr lang="en-US" dirty="0" smtClean="0"/>
              <a:t>Num1 </a:t>
            </a:r>
            <a:r>
              <a:rPr lang="en-US" dirty="0"/>
              <a:t>+ </a:t>
            </a:r>
            <a:r>
              <a:rPr lang="pt-BR" dirty="0"/>
              <a:t>dbl</a:t>
            </a:r>
            <a:r>
              <a:rPr lang="en-US" dirty="0" smtClean="0"/>
              <a:t>Num2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	</a:t>
            </a:r>
            <a:r>
              <a:rPr lang="en-US" dirty="0" err="1" smtClean="0"/>
              <a:t>lblResult.Text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pt-BR" dirty="0"/>
              <a:t>dbl</a:t>
            </a:r>
            <a:r>
              <a:rPr lang="en-US" dirty="0" err="1" smtClean="0"/>
              <a:t>Result.ToString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End </a:t>
            </a:r>
            <a:r>
              <a:rPr lang="en-US" dirty="0"/>
              <a:t>Sub</a:t>
            </a:r>
          </a:p>
        </p:txBody>
      </p:sp>
    </p:spTree>
    <p:extLst>
      <p:ext uri="{BB962C8B-B14F-4D97-AF65-F5344CB8AC3E}">
        <p14:creationId xmlns:p14="http://schemas.microsoft.com/office/powerpoint/2010/main" val="45119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76400"/>
            <a:ext cx="850392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 this short PowerPoint we looked at some of the different operators can be used in Visual Basic.</a:t>
            </a:r>
          </a:p>
          <a:p>
            <a:pPr lvl="8"/>
            <a:endParaRPr lang="en-US" dirty="0"/>
          </a:p>
          <a:p>
            <a:r>
              <a:rPr lang="en-US" dirty="0" smtClean="0"/>
              <a:t>For more information on </a:t>
            </a:r>
            <a:r>
              <a:rPr lang="en-US" dirty="0"/>
              <a:t>arithmetic operators</a:t>
            </a:r>
            <a:br>
              <a:rPr lang="en-US" dirty="0"/>
            </a:br>
            <a:r>
              <a:rPr lang="en-US" dirty="0">
                <a:hlinkClick r:id="rId2"/>
              </a:rPr>
              <a:t>http://msdn.microsoft.com/en-us/library/b6ex274z(v=VS.80).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more </a:t>
            </a:r>
            <a:r>
              <a:rPr lang="en-US" dirty="0" smtClean="0"/>
              <a:t>information on relational operators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msdn.microsoft.com/en-us/library/yf3abyat.aspx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Objective/Essential 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Essential Standard: 5.00 Apply Programming &amp; Conditional Logic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Indicator: 5.03 </a:t>
            </a:r>
            <a:r>
              <a:rPr lang="en-US" dirty="0"/>
              <a:t>Apply operators and Boolean expressions. (3%)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operators?</a:t>
            </a:r>
          </a:p>
          <a:p>
            <a:endParaRPr lang="en-US" dirty="0"/>
          </a:p>
          <a:p>
            <a:pPr lvl="1"/>
            <a:r>
              <a:rPr lang="en-US" dirty="0" smtClean="0"/>
              <a:t>Welcome back to Math class!</a:t>
            </a:r>
          </a:p>
          <a:p>
            <a:pPr lvl="1"/>
            <a:r>
              <a:rPr lang="en-US" dirty="0" smtClean="0"/>
              <a:t>Operators are the symbols we use for performing math. You have used them since early in life. There are several types of operators. Basic Math operators, Boolean/Comparison Operators. We will use all of these in programing.</a:t>
            </a:r>
            <a:r>
              <a:rPr lang="en-US" dirty="0"/>
              <a:t> </a:t>
            </a:r>
            <a:r>
              <a:rPr lang="en-US" dirty="0" smtClean="0"/>
              <a:t>For now let’s look at the math operators.</a:t>
            </a:r>
          </a:p>
        </p:txBody>
      </p:sp>
    </p:spTree>
    <p:extLst>
      <p:ext uri="{BB962C8B-B14F-4D97-AF65-F5344CB8AC3E}">
        <p14:creationId xmlns:p14="http://schemas.microsoft.com/office/powerpoint/2010/main" val="35681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Math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These you are familiar with:</a:t>
            </a:r>
          </a:p>
          <a:p>
            <a:r>
              <a:rPr lang="en-US" dirty="0" smtClean="0"/>
              <a:t>+  (</a:t>
            </a:r>
            <a:r>
              <a:rPr lang="en-US" dirty="0"/>
              <a:t>add</a:t>
            </a:r>
            <a:r>
              <a:rPr lang="en-US" dirty="0" smtClean="0"/>
              <a:t>),</a:t>
            </a:r>
          </a:p>
          <a:p>
            <a:r>
              <a:rPr lang="en-US" dirty="0" smtClean="0"/>
              <a:t>-   </a:t>
            </a:r>
            <a:r>
              <a:rPr lang="en-US" dirty="0"/>
              <a:t>(subtract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/  (divide)</a:t>
            </a:r>
          </a:p>
          <a:p>
            <a:r>
              <a:rPr lang="en-US" dirty="0" smtClean="0"/>
              <a:t>*  (multiply)</a:t>
            </a:r>
          </a:p>
          <a:p>
            <a:r>
              <a:rPr lang="en-US" dirty="0" smtClean="0"/>
              <a:t>^ (Exponents)</a:t>
            </a:r>
          </a:p>
          <a:p>
            <a:pPr lvl="8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New Math operators include:</a:t>
            </a:r>
          </a:p>
          <a:p>
            <a:r>
              <a:rPr lang="en-US" dirty="0" smtClean="0"/>
              <a:t>\  integer divide  - returns the whole of the division. </a:t>
            </a:r>
          </a:p>
          <a:p>
            <a:r>
              <a:rPr lang="en-US" dirty="0" smtClean="0"/>
              <a:t>Mod (Modulus </a:t>
            </a:r>
            <a:r>
              <a:rPr lang="en-US" dirty="0"/>
              <a:t>division</a:t>
            </a:r>
            <a:r>
              <a:rPr lang="en-US" dirty="0" smtClean="0"/>
              <a:t>) - returns the remainder of the division.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 of Math with various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Addition + </a:t>
            </a:r>
          </a:p>
          <a:p>
            <a:pPr lvl="1"/>
            <a:r>
              <a:rPr lang="en-US" dirty="0" err="1" smtClean="0"/>
              <a:t>intNumber</a:t>
            </a:r>
            <a:r>
              <a:rPr lang="en-US" dirty="0" smtClean="0"/>
              <a:t> = num1 + num2</a:t>
            </a:r>
          </a:p>
          <a:p>
            <a:r>
              <a:rPr lang="en-US" dirty="0" smtClean="0"/>
              <a:t>Subtraction – </a:t>
            </a:r>
          </a:p>
          <a:p>
            <a:pPr lvl="1"/>
            <a:r>
              <a:rPr lang="en-US" dirty="0" err="1" smtClean="0"/>
              <a:t>intNumber</a:t>
            </a:r>
            <a:r>
              <a:rPr lang="en-US" dirty="0" smtClean="0"/>
              <a:t> </a:t>
            </a:r>
            <a:r>
              <a:rPr lang="en-US" dirty="0"/>
              <a:t>= num1 </a:t>
            </a:r>
            <a:r>
              <a:rPr lang="en-US" dirty="0" smtClean="0"/>
              <a:t>- 50</a:t>
            </a:r>
          </a:p>
          <a:p>
            <a:r>
              <a:rPr lang="en-US" dirty="0" smtClean="0"/>
              <a:t>Multiplication * </a:t>
            </a:r>
          </a:p>
          <a:p>
            <a:pPr lvl="1"/>
            <a:r>
              <a:rPr lang="en-US" dirty="0" err="1" smtClean="0"/>
              <a:t>intNumber</a:t>
            </a:r>
            <a:r>
              <a:rPr lang="en-US" dirty="0" smtClean="0"/>
              <a:t> </a:t>
            </a:r>
            <a:r>
              <a:rPr lang="en-US" dirty="0"/>
              <a:t>= num1 </a:t>
            </a:r>
            <a:r>
              <a:rPr lang="en-US" dirty="0" smtClean="0"/>
              <a:t>* num2</a:t>
            </a:r>
          </a:p>
          <a:p>
            <a:r>
              <a:rPr lang="en-US" dirty="0" smtClean="0"/>
              <a:t>Division / </a:t>
            </a:r>
          </a:p>
          <a:p>
            <a:pPr lvl="1"/>
            <a:r>
              <a:rPr lang="en-US" dirty="0" err="1" smtClean="0"/>
              <a:t>intNumber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51 / num2	</a:t>
            </a:r>
          </a:p>
          <a:p>
            <a:r>
              <a:rPr lang="en-US" dirty="0" smtClean="0"/>
              <a:t>Integer Division \ </a:t>
            </a:r>
          </a:p>
          <a:p>
            <a:pPr lvl="1"/>
            <a:r>
              <a:rPr lang="en-US" dirty="0" err="1"/>
              <a:t>intNumber</a:t>
            </a:r>
            <a:r>
              <a:rPr lang="en-US" dirty="0"/>
              <a:t> = 51 </a:t>
            </a:r>
            <a:r>
              <a:rPr lang="en-US" dirty="0" smtClean="0"/>
              <a:t>\ num2</a:t>
            </a:r>
            <a:endParaRPr lang="en-US" dirty="0"/>
          </a:p>
          <a:p>
            <a:r>
              <a:rPr lang="en-US" dirty="0" smtClean="0"/>
              <a:t>Modulus Mod  </a:t>
            </a:r>
          </a:p>
          <a:p>
            <a:pPr lvl="1"/>
            <a:r>
              <a:rPr lang="en-US" dirty="0" err="1" smtClean="0"/>
              <a:t>intNumber</a:t>
            </a:r>
            <a:r>
              <a:rPr lang="en-US" dirty="0" smtClean="0"/>
              <a:t> = 5 mod 2</a:t>
            </a:r>
          </a:p>
          <a:p>
            <a:r>
              <a:rPr lang="en-US" dirty="0" smtClean="0"/>
              <a:t>Exponents ^ </a:t>
            </a:r>
          </a:p>
          <a:p>
            <a:pPr lvl="1"/>
            <a:r>
              <a:rPr lang="en-US" dirty="0" err="1" smtClean="0"/>
              <a:t>intNumber</a:t>
            </a:r>
            <a:r>
              <a:rPr lang="en-US" dirty="0" smtClean="0"/>
              <a:t> = 5^3	‘5 cubed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Just as in math, Please Excuse My Dear Aunt Sally describes the precedence applied to math in programming</a:t>
            </a:r>
          </a:p>
          <a:p>
            <a:pPr lvl="7"/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Parentheses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Exponents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Multiply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Divide (NOTE: Division will be complete in the order in which it appears in the problem, no ranking with division types.)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Add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Subtract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Using Familiar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71442996"/>
              </p:ext>
            </p:extLst>
          </p:nvPr>
        </p:nvGraphicFramePr>
        <p:xfrm>
          <a:off x="304800" y="1752600"/>
          <a:ext cx="8534400" cy="4038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062"/>
                <a:gridCol w="4080538"/>
                <a:gridCol w="2844800"/>
              </a:tblGrid>
              <a:tr h="57807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dblResult</a:t>
                      </a:r>
                      <a:endParaRPr lang="en-US" dirty="0"/>
                    </a:p>
                  </a:txBody>
                  <a:tcPr/>
                </a:tc>
              </a:tr>
              <a:tr h="570155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dblResult</a:t>
                      </a:r>
                      <a:r>
                        <a:rPr lang="en-US" baseline="0" dirty="0" smtClean="0"/>
                        <a:t> = 3 + 4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57807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dblResult</a:t>
                      </a:r>
                      <a:r>
                        <a:rPr lang="en-US" baseline="0" dirty="0" smtClean="0"/>
                        <a:t> = 4 –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78074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dblResult</a:t>
                      </a:r>
                      <a:r>
                        <a:rPr lang="en-US" baseline="0" dirty="0" smtClean="0"/>
                        <a:t> = 3 * 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578074">
                <a:tc>
                  <a:txBody>
                    <a:bodyPr/>
                    <a:lstStyle/>
                    <a:p>
                      <a:r>
                        <a:rPr lang="en-US" dirty="0" smtClean="0"/>
                        <a:t>*,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dblResult</a:t>
                      </a:r>
                      <a:r>
                        <a:rPr lang="en-US" b="0" baseline="0" dirty="0" smtClean="0"/>
                        <a:t> = 3 * 4 + 5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578074">
                <a:tc>
                  <a:txBody>
                    <a:bodyPr/>
                    <a:lstStyle/>
                    <a:p>
                      <a:r>
                        <a:rPr lang="en-US" dirty="0" smtClean="0"/>
                        <a:t>*, +, 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dblResult</a:t>
                      </a:r>
                      <a:r>
                        <a:rPr lang="en-US" b="0" baseline="0" dirty="0" smtClean="0"/>
                        <a:t> = 3 * (4 + 5)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578074">
                <a:tc>
                  <a:txBody>
                    <a:bodyPr/>
                    <a:lstStyle/>
                    <a:p>
                      <a:r>
                        <a:rPr lang="en-US" dirty="0" smtClean="0"/>
                        <a:t>^,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dblResult</a:t>
                      </a:r>
                      <a:r>
                        <a:rPr lang="en-US" b="0" dirty="0" smtClean="0"/>
                        <a:t> = 2^3 *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6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cs typeface="Times New Roman" charset="0"/>
              </a:rPr>
              <a:t>Regular division</a:t>
            </a:r>
          </a:p>
          <a:p>
            <a:pPr lvl="1"/>
            <a:r>
              <a:rPr lang="en-US" dirty="0">
                <a:cs typeface="Times New Roman" charset="0"/>
              </a:rPr>
              <a:t>Rounds the decimal portion if assigned to an integer</a:t>
            </a:r>
            <a:r>
              <a:rPr lang="en-US" dirty="0" smtClean="0">
                <a:cs typeface="Times New Roman" charset="0"/>
              </a:rPr>
              <a:t>.</a:t>
            </a:r>
          </a:p>
          <a:p>
            <a:pPr lvl="1"/>
            <a:r>
              <a:rPr lang="en-US" dirty="0" smtClean="0">
                <a:cs typeface="Times New Roman" charset="0"/>
              </a:rPr>
              <a:t>This is the division with which you are most familiar.</a:t>
            </a:r>
          </a:p>
          <a:p>
            <a:pPr lvl="1"/>
            <a:endParaRPr lang="en-US" dirty="0"/>
          </a:p>
          <a:p>
            <a:r>
              <a:rPr lang="en-US" dirty="0" smtClean="0">
                <a:cs typeface="Times New Roman" charset="0"/>
              </a:rPr>
              <a:t>Integer </a:t>
            </a:r>
            <a:r>
              <a:rPr lang="en-US" dirty="0">
                <a:cs typeface="Times New Roman" charset="0"/>
              </a:rPr>
              <a:t>division </a:t>
            </a:r>
          </a:p>
          <a:p>
            <a:pPr lvl="1"/>
            <a:r>
              <a:rPr lang="en-US" dirty="0">
                <a:cs typeface="Times New Roman" charset="0"/>
              </a:rPr>
              <a:t>cuts off the decimal portion and returns the integer ( \ )</a:t>
            </a:r>
          </a:p>
          <a:p>
            <a:pPr lvl="1"/>
            <a:endParaRPr lang="en-US" dirty="0">
              <a:cs typeface="Times New Roman" charset="0"/>
            </a:endParaRPr>
          </a:p>
          <a:p>
            <a:r>
              <a:rPr lang="en-US" dirty="0">
                <a:cs typeface="Times New Roman" charset="0"/>
              </a:rPr>
              <a:t>Modulus division </a:t>
            </a:r>
          </a:p>
          <a:p>
            <a:pPr lvl="1"/>
            <a:r>
              <a:rPr lang="en-US" dirty="0">
                <a:cs typeface="Times New Roman" charset="0"/>
              </a:rPr>
              <a:t>returns the </a:t>
            </a:r>
            <a:r>
              <a:rPr lang="en-US" u="sng" dirty="0">
                <a:cs typeface="Times New Roman" charset="0"/>
              </a:rPr>
              <a:t>remainder</a:t>
            </a:r>
            <a:r>
              <a:rPr lang="en-US" dirty="0">
                <a:cs typeface="Times New Roman" charset="0"/>
              </a:rPr>
              <a:t> resulting form the division (mod)</a:t>
            </a:r>
          </a:p>
          <a:p>
            <a:pPr marL="274320" lvl="1" indent="0">
              <a:buNone/>
            </a:pPr>
            <a:endParaRPr lang="en-US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0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charset="0"/>
              </a:rPr>
              <a:t>Integer division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 \ 5 = 3</a:t>
            </a:r>
          </a:p>
          <a:p>
            <a:endParaRPr lang="en-US" dirty="0"/>
          </a:p>
          <a:p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may be a little confused these new types of divisions but it is really simple. </a:t>
            </a:r>
            <a:endParaRPr lang="en-US" dirty="0" smtClean="0"/>
          </a:p>
          <a:p>
            <a:pPr lvl="8"/>
            <a:endParaRPr lang="en-US" dirty="0"/>
          </a:p>
          <a:p>
            <a:r>
              <a:rPr lang="en-US" dirty="0"/>
              <a:t>Anytime you divide a number into another number the answer returned is the whole part of the quotient.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71600" y="30480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4" t="37263" r="28275" b="40909"/>
          <a:stretch/>
        </p:blipFill>
        <p:spPr bwMode="auto">
          <a:xfrm>
            <a:off x="2590800" y="1598390"/>
            <a:ext cx="3890848" cy="181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12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6c6277e475342a88f9359975c1e8cba7887de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754</TotalTime>
  <Words>1207</Words>
  <Application>Microsoft Office PowerPoint</Application>
  <PresentationFormat>On-screen Show (4:3)</PresentationFormat>
  <Paragraphs>275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5.03 Apply operators and Boolean expressions</vt:lpstr>
      <vt:lpstr>Objective/Essential  Standard</vt:lpstr>
      <vt:lpstr>Operators</vt:lpstr>
      <vt:lpstr>Basic Math Operators</vt:lpstr>
      <vt:lpstr>Samples of Math with various Operators</vt:lpstr>
      <vt:lpstr>Operators of Operations</vt:lpstr>
      <vt:lpstr>Examples Using Familiar Operators</vt:lpstr>
      <vt:lpstr>Division Operators</vt:lpstr>
      <vt:lpstr>Integer division </vt:lpstr>
      <vt:lpstr>Modular division </vt:lpstr>
      <vt:lpstr>Sample Program</vt:lpstr>
      <vt:lpstr>Sample Code</vt:lpstr>
      <vt:lpstr>Division Operators</vt:lpstr>
      <vt:lpstr>Relational Operators</vt:lpstr>
      <vt:lpstr>Writing Boolean Expressions</vt:lpstr>
      <vt:lpstr>Sample Program</vt:lpstr>
      <vt:lpstr>Sample Code</vt:lpstr>
      <vt:lpstr>Wrap Up</vt:lpstr>
    </vt:vector>
  </TitlesOfParts>
  <Company>GCS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Operators</dc:title>
  <dc:creator>Justin Crompton</dc:creator>
  <cp:lastModifiedBy>lkeller</cp:lastModifiedBy>
  <cp:revision>34</cp:revision>
  <dcterms:created xsi:type="dcterms:W3CDTF">2011-07-08T14:31:50Z</dcterms:created>
  <dcterms:modified xsi:type="dcterms:W3CDTF">2012-02-24T14:49:19Z</dcterms:modified>
</cp:coreProperties>
</file>