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99" r:id="rId6"/>
    <p:sldId id="262" r:id="rId7"/>
    <p:sldId id="286" r:id="rId8"/>
    <p:sldId id="263" r:id="rId9"/>
    <p:sldId id="261" r:id="rId10"/>
    <p:sldId id="264" r:id="rId11"/>
    <p:sldId id="291" r:id="rId12"/>
    <p:sldId id="265" r:id="rId13"/>
    <p:sldId id="287" r:id="rId14"/>
    <p:sldId id="266" r:id="rId15"/>
    <p:sldId id="307" r:id="rId16"/>
    <p:sldId id="300" r:id="rId17"/>
    <p:sldId id="268" r:id="rId18"/>
    <p:sldId id="288" r:id="rId19"/>
    <p:sldId id="289" r:id="rId20"/>
    <p:sldId id="290" r:id="rId21"/>
    <p:sldId id="269" r:id="rId22"/>
    <p:sldId id="271" r:id="rId23"/>
    <p:sldId id="272" r:id="rId24"/>
    <p:sldId id="273" r:id="rId25"/>
    <p:sldId id="275" r:id="rId26"/>
    <p:sldId id="301" r:id="rId27"/>
    <p:sldId id="292" r:id="rId28"/>
    <p:sldId id="277" r:id="rId29"/>
    <p:sldId id="278" r:id="rId30"/>
    <p:sldId id="279" r:id="rId31"/>
    <p:sldId id="296" r:id="rId32"/>
    <p:sldId id="297" r:id="rId33"/>
    <p:sldId id="302" r:id="rId34"/>
    <p:sldId id="280" r:id="rId35"/>
    <p:sldId id="284" r:id="rId36"/>
    <p:sldId id="303" r:id="rId37"/>
    <p:sldId id="293" r:id="rId38"/>
    <p:sldId id="294" r:id="rId39"/>
    <p:sldId id="304" r:id="rId40"/>
    <p:sldId id="295" r:id="rId41"/>
    <p:sldId id="298" r:id="rId42"/>
    <p:sldId id="282" r:id="rId43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64658E-810F-41E0-AEE7-0EE1D7F9A75A}">
          <p14:sldIdLst>
            <p14:sldId id="256"/>
            <p14:sldId id="257"/>
            <p14:sldId id="259"/>
            <p14:sldId id="260"/>
            <p14:sldId id="299"/>
            <p14:sldId id="262"/>
            <p14:sldId id="286"/>
            <p14:sldId id="263"/>
          </p14:sldIdLst>
        </p14:section>
        <p14:section name="IF..THEN..ELSE" id="{CBC2E1A0-8750-48C9-A028-41EC6BFD28A2}">
          <p14:sldIdLst>
            <p14:sldId id="261"/>
            <p14:sldId id="264"/>
            <p14:sldId id="291"/>
            <p14:sldId id="265"/>
            <p14:sldId id="287"/>
            <p14:sldId id="266"/>
            <p14:sldId id="307"/>
            <p14:sldId id="300"/>
          </p14:sldIdLst>
        </p14:section>
        <p14:section name="Select Case/Switch" id="{4BFA1D2D-C5B0-479F-B37D-977979C993ED}">
          <p14:sldIdLst>
            <p14:sldId id="268"/>
            <p14:sldId id="288"/>
            <p14:sldId id="289"/>
            <p14:sldId id="290"/>
            <p14:sldId id="269"/>
            <p14:sldId id="271"/>
            <p14:sldId id="272"/>
          </p14:sldIdLst>
        </p14:section>
        <p14:section name="Sample Program" id="{1C257CF4-0B92-401E-8A8C-45AE70B16E0D}">
          <p14:sldIdLst>
            <p14:sldId id="273"/>
            <p14:sldId id="275"/>
            <p14:sldId id="301"/>
            <p14:sldId id="292"/>
          </p14:sldIdLst>
        </p14:section>
        <p14:section name="Compound IFs" id="{9CA62618-8A43-4948-B702-E8F09E76FD8E}">
          <p14:sldIdLst>
            <p14:sldId id="277"/>
            <p14:sldId id="278"/>
            <p14:sldId id="279"/>
            <p14:sldId id="296"/>
            <p14:sldId id="297"/>
            <p14:sldId id="302"/>
            <p14:sldId id="280"/>
          </p14:sldIdLst>
        </p14:section>
        <p14:section name="The Ternary Operator" id="{46679224-EC60-4B6C-9C63-F2FBC179BE48}">
          <p14:sldIdLst>
            <p14:sldId id="284"/>
            <p14:sldId id="303"/>
            <p14:sldId id="293"/>
            <p14:sldId id="294"/>
            <p14:sldId id="304"/>
            <p14:sldId id="295"/>
            <p14:sldId id="298"/>
          </p14:sldIdLst>
        </p14:section>
        <p14:section name="Programming Assignment &amp; Conclusion" id="{FA33CDF1-12AC-4076-9E5C-55E4C8BBE4BF}">
          <p14:sldIdLst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4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0045" autoAdjust="0"/>
  </p:normalViewPr>
  <p:slideViewPr>
    <p:cSldViewPr>
      <p:cViewPr varScale="1">
        <p:scale>
          <a:sx n="63" d="100"/>
          <a:sy n="63" d="100"/>
        </p:scale>
        <p:origin x="-10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68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0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FA7FF-12C2-4250-A4B4-874711F8D1A5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9D6C4-FE00-4C26-94B8-BC2A8FED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slides</a:t>
            </a:r>
            <a:r>
              <a:rPr lang="en-US" baseline="0" dirty="0" smtClean="0"/>
              <a:t> will contain teacher notes- especially if a specific example given will not work in both VB and C#.</a:t>
            </a:r>
          </a:p>
          <a:p>
            <a:r>
              <a:rPr lang="en-US" baseline="0" dirty="0" smtClean="0"/>
              <a:t>For the programming assignment on slide 26 the code for the program in both VB and C# is provided in the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9D6C4-FE00-4C26-94B8-BC2A8FED8A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in C# that = is the assignment operator and is NOT used for comparisons of equality. A double equal (==) must be used to check for equality. This is not a requirement is VB and using == will produce an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9D6C4-FE00-4C26-94B8-BC2A8FED8A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The statements after each case are sub procedure calls which will be covered in detail in a later lesson. This use</a:t>
            </a:r>
            <a:r>
              <a:rPr lang="en-US" sz="1200" baseline="0" dirty="0" smtClean="0"/>
              <a:t> of a statement is not possible in C#. If using C# skip this slide.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9D6C4-FE00-4C26-94B8-BC2A8FED8A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9D6C4-FE00-4C26-94B8-BC2A8FED8A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different syntax between the two languages.</a:t>
            </a:r>
            <a:r>
              <a:rPr lang="en-US" baseline="0" dirty="0" smtClean="0"/>
              <a:t> VB uses “And” and C# (like C++) uses &amp;&amp;. These are not interchangeable using &amp;&amp; in VB or and in C# will produce a syntax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9D6C4-FE00-4C26-94B8-BC2A8FED8A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9D6C4-FE00-4C26-94B8-BC2A8FED8A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syntax</a:t>
            </a:r>
            <a:r>
              <a:rPr lang="en-US" baseline="0" dirty="0" smtClean="0"/>
              <a:t> of the statement is identical to how an IF statement is constructed in Excel.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9D6C4-FE00-4C26-94B8-BC2A8FED8A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Programming I- Summer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128BDD0-A222-4A66-A5BE-CA12BF495A3F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Computer Programming I- Summer 2011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91D476-857E-4881-902F-4F8F5575A38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y37t14y(v=vs.100).aspx" TargetMode="External"/><Relationship Id="rId2" Type="http://schemas.openxmlformats.org/officeDocument/2006/relationships/hyperlink" Target="http://msdn.microsoft.com/en-us/library/752y8abs(v=vs.10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system.random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5.04  </a:t>
            </a:r>
            <a:r>
              <a:rPr lang="en-US" dirty="0"/>
              <a:t>Apply </a:t>
            </a:r>
            <a:r>
              <a:rPr lang="en-US" dirty="0" smtClean="0"/>
              <a:t>Decision Making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the ELSE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Else is </a:t>
            </a:r>
            <a:r>
              <a:rPr lang="en-US" u="sng" dirty="0" smtClean="0"/>
              <a:t>optional-</a:t>
            </a:r>
            <a:r>
              <a:rPr lang="en-US" dirty="0" smtClean="0"/>
              <a:t> if omitted and the “question” is false no action is taken.</a:t>
            </a:r>
          </a:p>
          <a:p>
            <a:endParaRPr lang="en-US" dirty="0"/>
          </a:p>
          <a:p>
            <a:r>
              <a:rPr lang="en-US" dirty="0" smtClean="0"/>
              <a:t>If ELSE is used, the statements after the ELSE will execute if the “question” is NOT true (Boolean FALSE)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Nested </a:t>
            </a:r>
            <a:r>
              <a:rPr lang="en-US" sz="3600" dirty="0">
                <a:cs typeface="Times New Roman" pitchFamily="18" charset="0"/>
              </a:rPr>
              <a:t>If…Then…Else Statements</a:t>
            </a:r>
            <a:r>
              <a:rPr lang="en-US" dirty="0"/>
              <a:t>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1412875"/>
            <a:ext cx="87630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2600" dirty="0">
                <a:cs typeface="Times New Roman" pitchFamily="18" charset="0"/>
              </a:rPr>
              <a:t>If…Then…Else statement within an If…Then…Else </a:t>
            </a:r>
            <a:r>
              <a:rPr lang="en-US" sz="2600" dirty="0" smtClean="0">
                <a:cs typeface="Times New Roman" pitchFamily="18" charset="0"/>
              </a:rPr>
              <a:t>statement is called Nested.</a:t>
            </a:r>
            <a:br>
              <a:rPr lang="en-US" sz="2600" dirty="0" smtClean="0">
                <a:cs typeface="Times New Roman" pitchFamily="18" charset="0"/>
              </a:rPr>
            </a:br>
            <a:r>
              <a:rPr lang="en-US" sz="1000" dirty="0" smtClean="0">
                <a:cs typeface="Times New Roman" pitchFamily="18" charset="0"/>
              </a:rPr>
              <a:t>		</a:t>
            </a:r>
            <a:endParaRPr lang="en-US" sz="1000" dirty="0">
              <a:cs typeface="Times New Roman" pitchFamily="18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2600" dirty="0">
                <a:cs typeface="Times New Roman" pitchFamily="18" charset="0"/>
              </a:rPr>
              <a:t>Example</a:t>
            </a:r>
            <a:r>
              <a:rPr lang="en-US" sz="2600" dirty="0" smtClean="0">
                <a:cs typeface="Times New Roman" pitchFamily="18" charset="0"/>
              </a:rPr>
              <a:t>:</a:t>
            </a:r>
          </a:p>
          <a:p>
            <a:pPr>
              <a:tabLst>
                <a:tab pos="457200" algn="l"/>
              </a:tabLst>
              <a:defRPr/>
            </a:pPr>
            <a:endParaRPr lang="en-US" sz="1000" dirty="0">
              <a:cs typeface="Times New Roman" pitchFamily="18" charset="0"/>
            </a:endParaRPr>
          </a:p>
          <a:p>
            <a:pPr lvl="1">
              <a:tabLst>
                <a:tab pos="457200" algn="l"/>
              </a:tabLst>
              <a:defRPr/>
            </a:pPr>
            <a:r>
              <a:rPr lang="en-US" sz="2500" dirty="0">
                <a:cs typeface="Times New Roman" pitchFamily="18" charset="0"/>
              </a:rPr>
              <a:t>	</a:t>
            </a:r>
            <a:r>
              <a:rPr lang="en-US" sz="25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If</a:t>
            </a:r>
            <a:r>
              <a:rPr lang="en-US" sz="2500" dirty="0">
                <a:cs typeface="Times New Roman" pitchFamily="18" charset="0"/>
              </a:rPr>
              <a:t> </a:t>
            </a:r>
            <a:r>
              <a:rPr lang="en-US" sz="2500" dirty="0" err="1">
                <a:cs typeface="Times New Roman" pitchFamily="18" charset="0"/>
              </a:rPr>
              <a:t>intNum</a:t>
            </a:r>
            <a:r>
              <a:rPr lang="en-US" sz="2500" dirty="0">
                <a:cs typeface="Times New Roman" pitchFamily="18" charset="0"/>
              </a:rPr>
              <a:t> = 10 </a:t>
            </a:r>
            <a:r>
              <a:rPr lang="en-US" sz="25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Then</a:t>
            </a:r>
          </a:p>
          <a:p>
            <a:pPr lvl="1">
              <a:tabLst>
                <a:tab pos="457200" algn="l"/>
              </a:tabLst>
              <a:defRPr/>
            </a:pPr>
            <a:r>
              <a:rPr lang="en-US" sz="2500" dirty="0">
                <a:cs typeface="Times New Roman" pitchFamily="18" charset="0"/>
              </a:rPr>
              <a:t>		Me. </a:t>
            </a:r>
            <a:r>
              <a:rPr lang="en-US" sz="2500" dirty="0" err="1">
                <a:cs typeface="Times New Roman" pitchFamily="18" charset="0"/>
              </a:rPr>
              <a:t>lblMsg.text</a:t>
            </a:r>
            <a:r>
              <a:rPr lang="en-US" sz="2500" dirty="0">
                <a:cs typeface="Times New Roman" pitchFamily="18" charset="0"/>
              </a:rPr>
              <a:t> = “Ten”</a:t>
            </a:r>
          </a:p>
          <a:p>
            <a:pPr lvl="1">
              <a:tabLst>
                <a:tab pos="457200" algn="l"/>
              </a:tabLst>
              <a:defRPr/>
            </a:pPr>
            <a:r>
              <a:rPr lang="en-US" sz="2500" dirty="0">
                <a:cs typeface="Times New Roman" pitchFamily="18" charset="0"/>
              </a:rPr>
              <a:t>	</a:t>
            </a:r>
            <a:r>
              <a:rPr lang="en-US" sz="25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Else</a:t>
            </a:r>
          </a:p>
          <a:p>
            <a:pPr lvl="1">
              <a:tabLst>
                <a:tab pos="457200" algn="l"/>
              </a:tabLst>
              <a:defRPr/>
            </a:pPr>
            <a:r>
              <a:rPr lang="en-US" sz="2500" dirty="0">
                <a:cs typeface="Times New Roman" pitchFamily="18" charset="0"/>
              </a:rPr>
              <a:t>		</a:t>
            </a:r>
            <a:r>
              <a:rPr lang="en-US" sz="2500" i="1" dirty="0">
                <a:solidFill>
                  <a:srgbClr val="0067B4"/>
                </a:solidFill>
                <a:cs typeface="Times New Roman" pitchFamily="18" charset="0"/>
              </a:rPr>
              <a:t>If</a:t>
            </a:r>
            <a:r>
              <a:rPr lang="en-US" sz="2500" dirty="0">
                <a:solidFill>
                  <a:srgbClr val="0067B4"/>
                </a:solidFill>
                <a:cs typeface="Times New Roman" pitchFamily="18" charset="0"/>
              </a:rPr>
              <a:t> </a:t>
            </a:r>
            <a:r>
              <a:rPr lang="en-US" sz="2500" dirty="0" err="1">
                <a:cs typeface="Times New Roman" pitchFamily="18" charset="0"/>
              </a:rPr>
              <a:t>IntNum</a:t>
            </a:r>
            <a:r>
              <a:rPr lang="en-US" sz="2500" dirty="0">
                <a:cs typeface="Times New Roman" pitchFamily="18" charset="0"/>
              </a:rPr>
              <a:t> &gt; 10 </a:t>
            </a:r>
            <a:r>
              <a:rPr lang="en-US" sz="2500" i="1" dirty="0" smtClean="0">
                <a:solidFill>
                  <a:srgbClr val="0067B4"/>
                </a:solidFill>
                <a:cs typeface="Times New Roman" pitchFamily="18" charset="0"/>
              </a:rPr>
              <a:t>Then</a:t>
            </a:r>
            <a:endParaRPr lang="en-US" sz="2500" i="1" dirty="0">
              <a:solidFill>
                <a:srgbClr val="0067B4"/>
              </a:solidFill>
              <a:cs typeface="Times New Roman" pitchFamily="18" charset="0"/>
            </a:endParaRPr>
          </a:p>
          <a:p>
            <a:pPr lvl="1">
              <a:tabLst>
                <a:tab pos="457200" algn="l"/>
              </a:tabLst>
              <a:defRPr/>
            </a:pPr>
            <a:r>
              <a:rPr lang="en-US" sz="2500" dirty="0">
                <a:cs typeface="Times New Roman" pitchFamily="18" charset="0"/>
              </a:rPr>
              <a:t>			</a:t>
            </a:r>
            <a:r>
              <a:rPr lang="en-US" sz="2500" dirty="0" err="1">
                <a:cs typeface="Times New Roman" pitchFamily="18" charset="0"/>
              </a:rPr>
              <a:t>Me.lblMsg.text</a:t>
            </a:r>
            <a:r>
              <a:rPr lang="en-US" sz="2500" dirty="0">
                <a:cs typeface="Times New Roman" pitchFamily="18" charset="0"/>
              </a:rPr>
              <a:t> = “More than 10”</a:t>
            </a:r>
          </a:p>
          <a:p>
            <a:pPr lvl="1">
              <a:tabLst>
                <a:tab pos="457200" algn="l"/>
              </a:tabLst>
              <a:defRPr/>
            </a:pPr>
            <a:r>
              <a:rPr lang="en-US" sz="2500" dirty="0">
                <a:cs typeface="Times New Roman" pitchFamily="18" charset="0"/>
              </a:rPr>
              <a:t>		</a:t>
            </a:r>
            <a:r>
              <a:rPr lang="en-US" sz="2500" i="1" dirty="0">
                <a:solidFill>
                  <a:srgbClr val="0067B4"/>
                </a:solidFill>
                <a:cs typeface="Times New Roman" pitchFamily="18" charset="0"/>
              </a:rPr>
              <a:t>Else</a:t>
            </a:r>
            <a:r>
              <a:rPr lang="en-US" sz="2500" dirty="0">
                <a:cs typeface="Times New Roman" pitchFamily="18" charset="0"/>
              </a:rPr>
              <a:t> </a:t>
            </a:r>
          </a:p>
          <a:p>
            <a:pPr lvl="1">
              <a:tabLst>
                <a:tab pos="457200" algn="l"/>
              </a:tabLst>
              <a:defRPr/>
            </a:pPr>
            <a:r>
              <a:rPr lang="en-US" sz="2500" dirty="0">
                <a:cs typeface="Times New Roman" pitchFamily="18" charset="0"/>
              </a:rPr>
              <a:t>			Me. </a:t>
            </a:r>
            <a:r>
              <a:rPr lang="en-US" sz="2500" dirty="0" err="1">
                <a:cs typeface="Times New Roman" pitchFamily="18" charset="0"/>
              </a:rPr>
              <a:t>lblMsg.text</a:t>
            </a:r>
            <a:r>
              <a:rPr lang="en-US" sz="2500" dirty="0">
                <a:cs typeface="Times New Roman" pitchFamily="18" charset="0"/>
              </a:rPr>
              <a:t> = “Less than 10”</a:t>
            </a:r>
          </a:p>
          <a:p>
            <a:pPr lvl="1">
              <a:tabLst>
                <a:tab pos="457200" algn="l"/>
              </a:tabLst>
              <a:defRPr/>
            </a:pPr>
            <a:r>
              <a:rPr lang="en-US" sz="2500" dirty="0">
                <a:cs typeface="Times New Roman" pitchFamily="18" charset="0"/>
              </a:rPr>
              <a:t>		</a:t>
            </a:r>
            <a:r>
              <a:rPr lang="en-US" sz="2500" i="1" dirty="0">
                <a:solidFill>
                  <a:srgbClr val="0067B4"/>
                </a:solidFill>
                <a:cs typeface="Times New Roman" pitchFamily="18" charset="0"/>
              </a:rPr>
              <a:t>End</a:t>
            </a:r>
            <a:r>
              <a:rPr lang="en-US" sz="2500" dirty="0">
                <a:solidFill>
                  <a:srgbClr val="0067B4"/>
                </a:solidFill>
                <a:cs typeface="Times New Roman" pitchFamily="18" charset="0"/>
              </a:rPr>
              <a:t> </a:t>
            </a:r>
            <a:r>
              <a:rPr lang="en-US" sz="2500" i="1" dirty="0">
                <a:solidFill>
                  <a:srgbClr val="0067B4"/>
                </a:solidFill>
                <a:cs typeface="Times New Roman" pitchFamily="18" charset="0"/>
              </a:rPr>
              <a:t>If</a:t>
            </a:r>
          </a:p>
          <a:p>
            <a:pPr lvl="1">
              <a:tabLst>
                <a:tab pos="457200" algn="l"/>
              </a:tabLst>
              <a:defRPr/>
            </a:pPr>
            <a:r>
              <a:rPr lang="en-US" sz="2500" dirty="0">
                <a:cs typeface="Times New Roman" pitchFamily="18" charset="0"/>
              </a:rPr>
              <a:t>	</a:t>
            </a:r>
            <a:r>
              <a:rPr lang="en-US" sz="25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End</a:t>
            </a:r>
            <a:r>
              <a:rPr lang="en-US" sz="2500" dirty="0">
                <a:cs typeface="Times New Roman" pitchFamily="18" charset="0"/>
              </a:rPr>
              <a:t> </a:t>
            </a:r>
            <a:r>
              <a:rPr lang="en-US" sz="25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If</a:t>
            </a:r>
          </a:p>
        </p:txBody>
      </p:sp>
      <p:sp>
        <p:nvSpPr>
          <p:cNvPr id="3" name="Left Brace 2"/>
          <p:cNvSpPr/>
          <p:nvPr/>
        </p:nvSpPr>
        <p:spPr>
          <a:xfrm>
            <a:off x="1828800" y="4114800"/>
            <a:ext cx="1524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4390" y="3352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436" y="49207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45514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528537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246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Times New Roman" pitchFamily="18" charset="0"/>
              </a:rPr>
              <a:t>The If…Then…</a:t>
            </a:r>
            <a:r>
              <a:rPr lang="en-US" sz="3600" dirty="0" err="1">
                <a:cs typeface="Times New Roman" pitchFamily="18" charset="0"/>
              </a:rPr>
              <a:t>ElseIf</a:t>
            </a:r>
            <a:r>
              <a:rPr lang="en-US" sz="3600" dirty="0">
                <a:cs typeface="Times New Roman" pitchFamily="18" charset="0"/>
              </a:rPr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IF statement can have multiple else statements- each one a new question or condition to check. </a:t>
            </a:r>
          </a:p>
          <a:p>
            <a:endParaRPr lang="en-US" dirty="0"/>
          </a:p>
          <a:p>
            <a:r>
              <a:rPr lang="en-US" dirty="0" smtClean="0"/>
              <a:t>Also called an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ElseIf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Ladder</a:t>
            </a:r>
          </a:p>
          <a:p>
            <a:endParaRPr lang="en-US" dirty="0"/>
          </a:p>
          <a:p>
            <a:r>
              <a:rPr lang="en-US" dirty="0" smtClean="0"/>
              <a:t>The computer executes the statements below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first (or only) true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condition and immediately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exits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whole statement (ignores anything below the true statements).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Times New Roman" pitchFamily="18" charset="0"/>
              </a:rPr>
              <a:t>The If…Then…</a:t>
            </a:r>
            <a:r>
              <a:rPr lang="en-US" sz="3200" dirty="0" err="1">
                <a:cs typeface="Times New Roman" pitchFamily="18" charset="0"/>
              </a:rPr>
              <a:t>ElseIf</a:t>
            </a:r>
            <a:r>
              <a:rPr lang="en-US" sz="3200" dirty="0">
                <a:cs typeface="Times New Roman" pitchFamily="18" charset="0"/>
              </a:rPr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10000"/>
          </a:bodyPr>
          <a:lstStyle/>
          <a:p>
            <a:pPr indent="-228600">
              <a:tabLst>
                <a:tab pos="457200" algn="l"/>
              </a:tabLst>
              <a:defRPr/>
            </a:pPr>
            <a:r>
              <a:rPr lang="en-US" sz="2800" dirty="0">
                <a:cs typeface="Times New Roman" pitchFamily="18" charset="0"/>
              </a:rPr>
              <a:t>Used to decide among three or more actions</a:t>
            </a:r>
          </a:p>
          <a:p>
            <a:pPr indent="-228600" eaLnBrk="0" hangingPunct="0">
              <a:tabLst>
                <a:tab pos="457200" algn="l"/>
              </a:tabLst>
              <a:defRPr/>
            </a:pPr>
            <a:r>
              <a:rPr lang="en-US" sz="2800" dirty="0">
                <a:cs typeface="Times New Roman" pitchFamily="18" charset="0"/>
              </a:rPr>
              <a:t>Form: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dirty="0">
                <a:cs typeface="Times New Roman" pitchFamily="18" charset="0"/>
              </a:rPr>
              <a:t>	</a:t>
            </a:r>
            <a:r>
              <a:rPr lang="en-US" sz="2300" b="1" dirty="0">
                <a:cs typeface="Times New Roman" pitchFamily="18" charset="0"/>
              </a:rPr>
              <a:t>If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condition</a:t>
            </a:r>
            <a:r>
              <a:rPr lang="en-US" sz="2300" dirty="0">
                <a:cs typeface="Times New Roman" pitchFamily="18" charset="0"/>
              </a:rPr>
              <a:t> </a:t>
            </a:r>
            <a:r>
              <a:rPr lang="en-US" sz="2300" b="1" dirty="0">
                <a:cs typeface="Times New Roman" pitchFamily="18" charset="0"/>
              </a:rPr>
              <a:t>Then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dirty="0">
                <a:cs typeface="Times New Roman" pitchFamily="18" charset="0"/>
              </a:rPr>
              <a:t>		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Statements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dirty="0">
                <a:cs typeface="Times New Roman" pitchFamily="18" charset="0"/>
              </a:rPr>
              <a:t>	</a:t>
            </a:r>
            <a:r>
              <a:rPr lang="en-US" sz="2300" b="1" dirty="0" err="1">
                <a:cs typeface="Times New Roman" pitchFamily="18" charset="0"/>
              </a:rPr>
              <a:t>ElseIf</a:t>
            </a:r>
            <a:r>
              <a:rPr lang="en-US" sz="2300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condition</a:t>
            </a:r>
            <a:r>
              <a:rPr lang="en-US" sz="2300" dirty="0">
                <a:cs typeface="Times New Roman" pitchFamily="18" charset="0"/>
              </a:rPr>
              <a:t> </a:t>
            </a:r>
            <a:r>
              <a:rPr lang="en-US" sz="2300" b="1" dirty="0">
                <a:cs typeface="Times New Roman" pitchFamily="18" charset="0"/>
              </a:rPr>
              <a:t>Then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dirty="0">
                <a:cs typeface="Times New Roman" pitchFamily="18" charset="0"/>
              </a:rPr>
              <a:t>	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Statements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dirty="0">
                <a:cs typeface="Times New Roman" pitchFamily="18" charset="0"/>
              </a:rPr>
              <a:t>	</a:t>
            </a:r>
            <a:r>
              <a:rPr lang="en-US" sz="2300" b="1" dirty="0" err="1">
                <a:cs typeface="Times New Roman" pitchFamily="18" charset="0"/>
              </a:rPr>
              <a:t>ElseIf</a:t>
            </a:r>
            <a:r>
              <a:rPr lang="en-US" sz="2300" b="1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condition</a:t>
            </a:r>
            <a:r>
              <a:rPr lang="en-US" sz="2300" dirty="0">
                <a:cs typeface="Times New Roman" pitchFamily="18" charset="0"/>
              </a:rPr>
              <a:t> </a:t>
            </a:r>
            <a:r>
              <a:rPr lang="en-US" sz="2300" b="1" dirty="0">
                <a:cs typeface="Times New Roman" pitchFamily="18" charset="0"/>
              </a:rPr>
              <a:t>Then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dirty="0">
                <a:cs typeface="Times New Roman" pitchFamily="18" charset="0"/>
              </a:rPr>
              <a:t>		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Statements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dirty="0">
                <a:cs typeface="Times New Roman" pitchFamily="18" charset="0"/>
              </a:rPr>
              <a:t>	…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dirty="0">
                <a:cs typeface="Times New Roman" pitchFamily="18" charset="0"/>
              </a:rPr>
              <a:t>	</a:t>
            </a:r>
            <a:r>
              <a:rPr lang="en-US" sz="2300" b="1" dirty="0">
                <a:cs typeface="Times New Roman" pitchFamily="18" charset="0"/>
              </a:rPr>
              <a:t>Else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dirty="0">
                <a:cs typeface="Times New Roman" pitchFamily="18" charset="0"/>
              </a:rPr>
              <a:t>		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Statements</a:t>
            </a:r>
          </a:p>
          <a:p>
            <a:pPr marL="320040" lvl="1" indent="0" eaLnBrk="0" hangingPunct="0">
              <a:buNone/>
              <a:tabLst>
                <a:tab pos="457200" algn="l"/>
              </a:tabLst>
              <a:defRPr/>
            </a:pPr>
            <a:r>
              <a:rPr lang="en-US" sz="2300" b="1" dirty="0">
                <a:cs typeface="Times New Roman" pitchFamily="18" charset="0"/>
              </a:rPr>
              <a:t>	End If</a:t>
            </a:r>
          </a:p>
          <a:p>
            <a:pPr indent="-228600" eaLnBrk="0" hangingPunct="0">
              <a:tabLst>
                <a:tab pos="457200" algn="l"/>
              </a:tabLst>
              <a:defRPr/>
            </a:pPr>
            <a:r>
              <a:rPr lang="en-US" sz="2600" dirty="0">
                <a:cs typeface="Times New Roman" pitchFamily="18" charset="0"/>
              </a:rPr>
              <a:t>Last Else clause is optional</a:t>
            </a:r>
            <a:r>
              <a:rPr lang="en-US" sz="2600" dirty="0"/>
              <a:t> </a:t>
            </a:r>
            <a:r>
              <a:rPr lang="en-US" sz="2600" dirty="0" smtClean="0"/>
              <a:t>– executes when no True above.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18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If…Then…</a:t>
            </a:r>
            <a:r>
              <a:rPr lang="en-US" sz="3600" dirty="0" err="1" smtClean="0">
                <a:cs typeface="Times New Roman" pitchFamily="18" charset="0"/>
              </a:rPr>
              <a:t>ElseIf</a:t>
            </a:r>
            <a:r>
              <a:rPr lang="en-US" sz="3600" dirty="0" smtClean="0">
                <a:cs typeface="Times New Roman" pitchFamily="18" charset="0"/>
              </a:rPr>
              <a:t>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</a:t>
            </a:r>
            <a:r>
              <a:rPr lang="en-US" b="1" dirty="0" smtClean="0"/>
              <a:t> If </a:t>
            </a:r>
            <a:r>
              <a:rPr lang="en-US" dirty="0"/>
              <a:t>a = b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c </a:t>
            </a:r>
            <a:r>
              <a:rPr lang="en-US" dirty="0"/>
              <a:t>= 10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/>
              <a:t>ElseIf</a:t>
            </a:r>
            <a:r>
              <a:rPr lang="en-US" dirty="0"/>
              <a:t> a &gt; b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            c = 14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/>
              <a:t>ElseIf</a:t>
            </a:r>
            <a:r>
              <a:rPr lang="en-US" dirty="0"/>
              <a:t> a &lt; b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            c = 16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dirty="0"/>
              <a:t>            c = 12</a:t>
            </a:r>
          </a:p>
          <a:p>
            <a:pPr marL="0" indent="0">
              <a:buNone/>
            </a:pPr>
            <a:r>
              <a:rPr lang="en-US" b="1" dirty="0"/>
              <a:t>        End If</a:t>
            </a:r>
          </a:p>
        </p:txBody>
      </p:sp>
    </p:spTree>
    <p:extLst>
      <p:ext uri="{BB962C8B-B14F-4D97-AF65-F5344CB8AC3E}">
        <p14:creationId xmlns:p14="http://schemas.microsoft.com/office/powerpoint/2010/main" val="40861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If…Then…</a:t>
            </a:r>
            <a:r>
              <a:rPr lang="en-US" sz="3600" dirty="0" err="1" smtClean="0">
                <a:cs typeface="Times New Roman" pitchFamily="18" charset="0"/>
              </a:rPr>
              <a:t>ElseIf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dirty="0"/>
              <a:t>Example #2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797552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If </a:t>
            </a:r>
            <a:r>
              <a:rPr lang="en-US" dirty="0" err="1" smtClean="0"/>
              <a:t>strStudentClass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“Senior” </a:t>
            </a:r>
            <a:r>
              <a:rPr lang="en-US" b="1" dirty="0"/>
              <a:t>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 </a:t>
            </a:r>
            <a:r>
              <a:rPr lang="en-US" dirty="0" err="1" smtClean="0"/>
              <a:t>lbl.Answer.Text</a:t>
            </a:r>
            <a:r>
              <a:rPr lang="en-US" dirty="0" smtClean="0"/>
              <a:t> = “Seniors - start 1 hour late Fri”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err="1" smtClean="0"/>
              <a:t>ElseIf</a:t>
            </a:r>
            <a:r>
              <a:rPr lang="en-US" dirty="0" smtClean="0"/>
              <a:t> </a:t>
            </a:r>
            <a:r>
              <a:rPr lang="en-US" dirty="0" err="1"/>
              <a:t>strStudentClass</a:t>
            </a:r>
            <a:r>
              <a:rPr lang="en-US" dirty="0"/>
              <a:t> = </a:t>
            </a:r>
            <a:r>
              <a:rPr lang="en-US" dirty="0" smtClean="0"/>
              <a:t>“Junior” </a:t>
            </a:r>
            <a:r>
              <a:rPr lang="en-US" b="1" dirty="0"/>
              <a:t>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 </a:t>
            </a:r>
            <a:r>
              <a:rPr lang="en-US" dirty="0" err="1" smtClean="0"/>
              <a:t>lbl.Answer</a:t>
            </a:r>
            <a:r>
              <a:rPr lang="en-US" dirty="0" err="1"/>
              <a:t>.Text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“Juniors - start 30 min </a:t>
            </a:r>
            <a:r>
              <a:rPr lang="en-US" dirty="0"/>
              <a:t>late Fri”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err="1" smtClean="0"/>
              <a:t>ElseIf</a:t>
            </a:r>
            <a:r>
              <a:rPr lang="en-US" dirty="0" smtClean="0"/>
              <a:t> </a:t>
            </a:r>
            <a:r>
              <a:rPr lang="en-US" dirty="0" err="1"/>
              <a:t>strStudentClass</a:t>
            </a:r>
            <a:r>
              <a:rPr lang="en-US" dirty="0"/>
              <a:t> = </a:t>
            </a:r>
            <a:r>
              <a:rPr lang="en-US" dirty="0" smtClean="0"/>
              <a:t>“Sophomore” </a:t>
            </a:r>
            <a:r>
              <a:rPr lang="en-US" b="1" dirty="0"/>
              <a:t>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 </a:t>
            </a:r>
            <a:r>
              <a:rPr lang="en-US" dirty="0" err="1" smtClean="0"/>
              <a:t>lbl.Answer</a:t>
            </a:r>
            <a:r>
              <a:rPr lang="en-US" dirty="0" err="1"/>
              <a:t>.Text</a:t>
            </a:r>
            <a:r>
              <a:rPr lang="en-US" dirty="0" smtClean="0"/>
              <a:t> </a:t>
            </a:r>
            <a:r>
              <a:rPr lang="en-US" dirty="0"/>
              <a:t>= “</a:t>
            </a:r>
            <a:r>
              <a:rPr lang="en-US" dirty="0" smtClean="0"/>
              <a:t>Sophomores </a:t>
            </a:r>
            <a:r>
              <a:rPr lang="en-US" dirty="0"/>
              <a:t>- start </a:t>
            </a:r>
            <a:r>
              <a:rPr lang="en-US" dirty="0" smtClean="0"/>
              <a:t>on time Fri”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err="1" smtClean="0"/>
              <a:t>ElseIf</a:t>
            </a:r>
            <a:r>
              <a:rPr lang="en-US" b="1" dirty="0" smtClean="0"/>
              <a:t> </a:t>
            </a:r>
            <a:r>
              <a:rPr lang="en-US" dirty="0" err="1"/>
              <a:t>strStudentClass</a:t>
            </a:r>
            <a:r>
              <a:rPr lang="en-US" dirty="0"/>
              <a:t> = </a:t>
            </a:r>
            <a:r>
              <a:rPr lang="en-US" dirty="0" smtClean="0"/>
              <a:t>“Freshman” </a:t>
            </a:r>
            <a:r>
              <a:rPr lang="en-US" b="1" dirty="0"/>
              <a:t>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 </a:t>
            </a:r>
            <a:r>
              <a:rPr lang="en-US" dirty="0" err="1" smtClean="0"/>
              <a:t>lbl.Answer</a:t>
            </a:r>
            <a:r>
              <a:rPr lang="en-US" dirty="0" err="1"/>
              <a:t>.Text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“Freshmen -  </a:t>
            </a:r>
            <a:r>
              <a:rPr lang="en-US" dirty="0"/>
              <a:t>start </a:t>
            </a:r>
            <a:r>
              <a:rPr lang="en-US" dirty="0" smtClean="0"/>
              <a:t>15 min early Fri</a:t>
            </a:r>
            <a:r>
              <a:rPr lang="en-US" dirty="0"/>
              <a:t>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smtClean="0"/>
              <a:t>End If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42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Decision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Case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way to make a decision is a select case statement.</a:t>
            </a:r>
          </a:p>
          <a:p>
            <a:endParaRPr lang="en-US" dirty="0"/>
          </a:p>
          <a:p>
            <a:r>
              <a:rPr lang="en-US" dirty="0" smtClean="0"/>
              <a:t>This statement is used instead of multiple else if statements.</a:t>
            </a:r>
          </a:p>
          <a:p>
            <a:endParaRPr lang="en-US" dirty="0"/>
          </a:p>
          <a:p>
            <a:r>
              <a:rPr lang="en-US" dirty="0" smtClean="0"/>
              <a:t>The computer again </a:t>
            </a:r>
            <a:r>
              <a:rPr lang="en-US" b="1" dirty="0" smtClean="0"/>
              <a:t>executes the first (or only) true </a:t>
            </a:r>
            <a:r>
              <a:rPr lang="en-US" dirty="0" smtClean="0"/>
              <a:t>statement and ignores the rest of the statement.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Case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 vert="horz">
            <a:normAutofit fontScale="92500"/>
          </a:bodyPr>
          <a:lstStyle/>
          <a:p>
            <a:r>
              <a:rPr lang="en-US" dirty="0"/>
              <a:t>Decision structure that uses the result of an expression to determine which block of code to execute.</a:t>
            </a:r>
          </a:p>
          <a:p>
            <a:r>
              <a:rPr lang="en-US" dirty="0" smtClean="0"/>
              <a:t>Form				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Select Case</a:t>
            </a:r>
            <a:r>
              <a:rPr lang="en-US" dirty="0" smtClean="0"/>
              <a:t> </a:t>
            </a:r>
            <a:r>
              <a:rPr lang="en-US" i="1" dirty="0" smtClean="0"/>
              <a:t>expression            </a:t>
            </a:r>
            <a:r>
              <a:rPr lang="en-US" b="1" dirty="0" smtClean="0">
                <a:solidFill>
                  <a:srgbClr val="0067B4"/>
                </a:solidFill>
              </a:rPr>
              <a:t>Select </a:t>
            </a:r>
            <a:r>
              <a:rPr lang="en-US" b="1" dirty="0">
                <a:solidFill>
                  <a:srgbClr val="0067B4"/>
                </a:solidFill>
              </a:rPr>
              <a:t>Case </a:t>
            </a:r>
            <a:r>
              <a:rPr lang="en-US" dirty="0" err="1" smtClean="0">
                <a:solidFill>
                  <a:srgbClr val="0067B4"/>
                </a:solidFill>
              </a:rPr>
              <a:t>intScore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dirty="0"/>
              <a:t>            </a:t>
            </a:r>
            <a:r>
              <a:rPr lang="en-US" dirty="0" smtClean="0"/>
              <a:t>        		</a:t>
            </a:r>
            <a:r>
              <a:rPr lang="en-US" b="1" dirty="0" smtClean="0">
                <a:solidFill>
                  <a:srgbClr val="0067B4"/>
                </a:solidFill>
              </a:rPr>
              <a:t>Case</a:t>
            </a:r>
            <a:r>
              <a:rPr lang="en-US" dirty="0" smtClean="0">
                <a:solidFill>
                  <a:srgbClr val="0067B4"/>
                </a:solidFill>
              </a:rPr>
              <a:t> 0,10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i="1" dirty="0" smtClean="0"/>
              <a:t>Statements				Statements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					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Else				</a:t>
            </a:r>
            <a:r>
              <a:rPr lang="en-US" b="1" dirty="0">
                <a:solidFill>
                  <a:srgbClr val="0067B4"/>
                </a:solidFill>
              </a:rPr>
              <a:t>Case Else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i="1" dirty="0" smtClean="0"/>
              <a:t>Statements				Statements</a:t>
            </a:r>
            <a:endParaRPr lang="en-US" i="1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End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b="1" dirty="0">
                <a:solidFill>
                  <a:srgbClr val="0067B4"/>
                </a:solidFill>
              </a:rPr>
              <a:t>End Case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2514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457200" algn="l"/>
              </a:tabLst>
            </a:pPr>
            <a:r>
              <a:rPr lang="en-US" sz="2400" i="1" dirty="0">
                <a:cs typeface="Times New Roman" pitchFamily="18" charset="0"/>
              </a:rPr>
              <a:t>Expression </a:t>
            </a:r>
            <a:r>
              <a:rPr lang="en-US" sz="2400" dirty="0">
                <a:cs typeface="Times New Roman" pitchFamily="18" charset="0"/>
              </a:rPr>
              <a:t>must evaluate to a built-in data type. 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1900" dirty="0" smtClean="0">
                <a:solidFill>
                  <a:schemeClr val="tx1"/>
                </a:solidFill>
                <a:cs typeface="Times New Roman" pitchFamily="18" charset="0"/>
              </a:rPr>
              <a:t>Integer, Double, Character, String…</a:t>
            </a:r>
            <a:endParaRPr lang="en-US" sz="1900" dirty="0">
              <a:solidFill>
                <a:schemeClr val="tx1"/>
              </a:solidFill>
              <a:cs typeface="Times New Roman" pitchFamily="18" charset="0"/>
            </a:endParaRPr>
          </a:p>
          <a:p>
            <a:pPr lvl="8">
              <a:tabLst>
                <a:tab pos="457200" algn="l"/>
              </a:tabLst>
            </a:pPr>
            <a:endParaRPr lang="en-US" sz="1100" dirty="0"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400" dirty="0">
                <a:cs typeface="Times New Roman" pitchFamily="18" charset="0"/>
              </a:rPr>
              <a:t>There can be multiple Case clauses.</a:t>
            </a:r>
          </a:p>
          <a:p>
            <a:pPr lvl="8">
              <a:tabLst>
                <a:tab pos="457200" algn="l"/>
              </a:tabLst>
            </a:pPr>
            <a:endParaRPr lang="en-US" sz="1100" dirty="0"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400" dirty="0">
                <a:cs typeface="Times New Roman" pitchFamily="18" charset="0"/>
              </a:rPr>
              <a:t>Case Else clause is optional</a:t>
            </a:r>
          </a:p>
          <a:p>
            <a:pPr lvl="8">
              <a:tabLst>
                <a:tab pos="457200" algn="l"/>
              </a:tabLst>
            </a:pPr>
            <a:endParaRPr lang="en-US" sz="1100" dirty="0"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400" i="1" dirty="0">
                <a:cs typeface="Times New Roman" pitchFamily="18" charset="0"/>
              </a:rPr>
              <a:t>Value</a:t>
            </a:r>
            <a:r>
              <a:rPr lang="en-US" sz="2400" dirty="0">
                <a:cs typeface="Times New Roman" pitchFamily="18" charset="0"/>
              </a:rPr>
              <a:t> type should match the </a:t>
            </a:r>
            <a:r>
              <a:rPr lang="en-US" sz="2400" i="1" dirty="0">
                <a:cs typeface="Times New Roman" pitchFamily="18" charset="0"/>
              </a:rPr>
              <a:t>expression</a:t>
            </a:r>
            <a:r>
              <a:rPr lang="en-US" sz="2400" dirty="0">
                <a:cs typeface="Times New Roman" pitchFamily="18" charset="0"/>
              </a:rPr>
              <a:t> type 	and can be </a:t>
            </a:r>
            <a:endParaRPr lang="en-US" sz="2400" dirty="0" smtClean="0">
              <a:cs typeface="Times New Roman" pitchFamily="18" charset="0"/>
            </a:endParaRPr>
          </a:p>
          <a:p>
            <a:pPr lvl="8">
              <a:tabLst>
                <a:tab pos="457200" algn="l"/>
              </a:tabLst>
            </a:pPr>
            <a:endParaRPr lang="en-US" sz="1100" dirty="0" smtClean="0">
              <a:cs typeface="Times New Roman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1900" dirty="0" smtClean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sz="1900" dirty="0">
                <a:solidFill>
                  <a:schemeClr val="tx1"/>
                </a:solidFill>
                <a:cs typeface="Times New Roman" pitchFamily="18" charset="0"/>
              </a:rPr>
              <a:t>single value, </a:t>
            </a:r>
            <a:endParaRPr lang="en-US" sz="19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tabLst>
                <a:tab pos="457200" algn="l"/>
              </a:tabLst>
            </a:pPr>
            <a:r>
              <a:rPr lang="en-US" sz="1700" dirty="0" smtClean="0">
                <a:cs typeface="Times New Roman" pitchFamily="18" charset="0"/>
              </a:rPr>
              <a:t>Case 2</a:t>
            </a:r>
          </a:p>
          <a:p>
            <a:pPr lvl="8">
              <a:tabLst>
                <a:tab pos="457200" algn="l"/>
              </a:tabLst>
            </a:pPr>
            <a:endParaRPr lang="en-US" sz="1100" dirty="0" smtClean="0">
              <a:cs typeface="Times New Roman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1900" dirty="0" smtClean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sz="1900" dirty="0">
                <a:solidFill>
                  <a:schemeClr val="tx1"/>
                </a:solidFill>
                <a:cs typeface="Times New Roman" pitchFamily="18" charset="0"/>
              </a:rPr>
              <a:t>list separated by commas, or </a:t>
            </a:r>
            <a:r>
              <a:rPr lang="en-US" sz="1900" dirty="0" smtClean="0">
                <a:solidFill>
                  <a:schemeClr val="tx1"/>
                </a:solidFill>
                <a:cs typeface="Times New Roman" pitchFamily="18" charset="0"/>
              </a:rPr>
              <a:t>	</a:t>
            </a:r>
          </a:p>
          <a:p>
            <a:pPr lvl="2">
              <a:tabLst>
                <a:tab pos="457200" algn="l"/>
              </a:tabLst>
            </a:pPr>
            <a:r>
              <a:rPr lang="en-US" sz="1700" dirty="0" smtClean="0">
                <a:cs typeface="Times New Roman" pitchFamily="18" charset="0"/>
              </a:rPr>
              <a:t>Case 1, 2, 3</a:t>
            </a:r>
          </a:p>
          <a:p>
            <a:pPr lvl="8">
              <a:tabLst>
                <a:tab pos="457200" algn="l"/>
              </a:tabLst>
            </a:pPr>
            <a:endParaRPr lang="en-US" sz="1100" dirty="0" smtClean="0">
              <a:cs typeface="Times New Roman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1900" dirty="0" smtClean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sz="1900" dirty="0">
                <a:solidFill>
                  <a:schemeClr val="tx1"/>
                </a:solidFill>
                <a:cs typeface="Times New Roman" pitchFamily="18" charset="0"/>
              </a:rPr>
              <a:t>range separated by the keyword To</a:t>
            </a:r>
            <a:r>
              <a:rPr lang="en-US" sz="19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lvl="2">
              <a:tabLst>
                <a:tab pos="457200" algn="l"/>
              </a:tabLst>
            </a:pPr>
            <a:r>
              <a:rPr lang="en-US" sz="1700" dirty="0" smtClean="0">
                <a:cs typeface="Times New Roman" pitchFamily="18" charset="0"/>
              </a:rPr>
              <a:t>Case 1 To 5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Objective/Essential 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Standard: 5.00- Apply Programming and Conditional Logic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Indicator: 5.04  </a:t>
            </a:r>
            <a:r>
              <a:rPr lang="en-US" dirty="0"/>
              <a:t>Apply decision-making structures. (3%)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228600">
              <a:tabLst>
                <a:tab pos="457200" algn="l"/>
              </a:tabLst>
              <a:defRPr/>
            </a:pPr>
            <a:r>
              <a:rPr lang="en-US" sz="2800" dirty="0">
                <a:cs typeface="Times New Roman" pitchFamily="18" charset="0"/>
              </a:rPr>
              <a:t>Compares the result of an expression to a range of values when </a:t>
            </a:r>
            <a:r>
              <a:rPr lang="en-US" sz="2800" u="sng" dirty="0">
                <a:cs typeface="Times New Roman" pitchFamily="18" charset="0"/>
              </a:rPr>
              <a:t>a relational operator </a:t>
            </a:r>
            <a:r>
              <a:rPr lang="en-US" sz="2800" dirty="0">
                <a:cs typeface="Times New Roman" pitchFamily="18" charset="0"/>
              </a:rPr>
              <a:t>is part of the </a:t>
            </a:r>
            <a:r>
              <a:rPr lang="en-US" sz="2800" i="1" dirty="0">
                <a:cs typeface="Times New Roman" pitchFamily="18" charset="0"/>
              </a:rPr>
              <a:t>value</a:t>
            </a:r>
            <a:r>
              <a:rPr lang="en-US" sz="2800" i="1" dirty="0" smtClean="0">
                <a:cs typeface="Times New Roman" pitchFamily="18" charset="0"/>
              </a:rPr>
              <a:t>.</a:t>
            </a:r>
          </a:p>
          <a:p>
            <a:pPr lvl="8">
              <a:tabLst>
                <a:tab pos="457200" algn="l"/>
              </a:tabLst>
              <a:defRPr/>
            </a:pPr>
            <a:endParaRPr lang="en-US" sz="1500" i="1" dirty="0">
              <a:cs typeface="Times New Roman" pitchFamily="18" charset="0"/>
            </a:endParaRPr>
          </a:p>
          <a:p>
            <a:pPr indent="-228600">
              <a:tabLst>
                <a:tab pos="457200" algn="l"/>
              </a:tabLst>
              <a:defRPr/>
            </a:pPr>
            <a:r>
              <a:rPr lang="en-US" sz="2800" dirty="0" smtClean="0">
                <a:cs typeface="Times New Roman" pitchFamily="18" charset="0"/>
              </a:rPr>
              <a:t>Must use Case </a:t>
            </a:r>
            <a:r>
              <a:rPr lang="en-US" sz="2800" b="1" dirty="0" smtClean="0">
                <a:cs typeface="Times New Roman" pitchFamily="18" charset="0"/>
              </a:rPr>
              <a:t>Is</a:t>
            </a:r>
            <a:r>
              <a:rPr lang="en-US" sz="2800" dirty="0" smtClean="0">
                <a:cs typeface="Times New Roman" pitchFamily="18" charset="0"/>
              </a:rPr>
              <a:t> with relational operators.</a:t>
            </a:r>
            <a:endParaRPr lang="en-US" sz="2800" b="1" dirty="0">
              <a:cs typeface="Times New Roman" pitchFamily="18" charset="0"/>
            </a:endParaRPr>
          </a:p>
          <a:p>
            <a:pPr lvl="8">
              <a:tabLst>
                <a:tab pos="457200" algn="l"/>
              </a:tabLst>
              <a:defRPr/>
            </a:pPr>
            <a:endParaRPr lang="en-US" sz="1500" dirty="0">
              <a:cs typeface="Times New Roman" pitchFamily="18" charset="0"/>
            </a:endParaRPr>
          </a:p>
          <a:p>
            <a:pPr indent="-228600" eaLnBrk="0" hangingPunct="0">
              <a:tabLst>
                <a:tab pos="457200" algn="l"/>
              </a:tabLst>
              <a:defRPr/>
            </a:pPr>
            <a:r>
              <a:rPr lang="en-US" sz="2800" dirty="0">
                <a:cs typeface="Times New Roman" pitchFamily="18" charset="0"/>
              </a:rPr>
              <a:t>Example: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Case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Is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&lt;</a:t>
            </a:r>
            <a:r>
              <a:rPr lang="en-US" sz="2800" dirty="0">
                <a:cs typeface="Times New Roman" pitchFamily="18" charset="0"/>
              </a:rPr>
              <a:t>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67B4"/>
                </a:solidFill>
              </a:rPr>
              <a:t>Select Case</a:t>
            </a:r>
            <a:r>
              <a:rPr lang="en-US" sz="1800" b="1" dirty="0" smtClean="0"/>
              <a:t> </a:t>
            </a:r>
            <a:r>
              <a:rPr lang="en-US" sz="1800" dirty="0" err="1" smtClean="0"/>
              <a:t>intGrades</a:t>
            </a:r>
            <a:endParaRPr lang="en-US" sz="1800" dirty="0" smtClean="0"/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67B4"/>
                </a:solidFill>
              </a:rPr>
              <a:t>Case</a:t>
            </a:r>
            <a:r>
              <a:rPr lang="en-US" sz="1800" b="1" dirty="0"/>
              <a:t> </a:t>
            </a:r>
            <a:r>
              <a:rPr lang="en-US" sz="1800" dirty="0" smtClean="0"/>
              <a:t>100 </a:t>
            </a:r>
            <a:endParaRPr lang="en-US" sz="1800" dirty="0"/>
          </a:p>
          <a:p>
            <a:pPr marL="594360" lvl="2" indent="0">
              <a:spcBef>
                <a:spcPts val="0"/>
              </a:spcBef>
              <a:buNone/>
            </a:pPr>
            <a:r>
              <a:rPr lang="en-US" sz="1800" dirty="0" err="1"/>
              <a:t>strGrade</a:t>
            </a:r>
            <a:r>
              <a:rPr lang="en-US" sz="1800" dirty="0"/>
              <a:t>= “</a:t>
            </a:r>
            <a:r>
              <a:rPr lang="en-US" sz="1800" dirty="0" smtClean="0"/>
              <a:t>A+”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67B4"/>
                </a:solidFill>
              </a:rPr>
              <a:t>Case</a:t>
            </a:r>
            <a:r>
              <a:rPr lang="en-US" sz="1800" dirty="0" smtClean="0"/>
              <a:t> 90 </a:t>
            </a:r>
            <a:r>
              <a:rPr lang="en-US" sz="1800" b="1" dirty="0">
                <a:solidFill>
                  <a:srgbClr val="0067B4"/>
                </a:solidFill>
              </a:rPr>
              <a:t>To</a:t>
            </a:r>
            <a:r>
              <a:rPr lang="en-US" sz="1800" dirty="0" smtClean="0"/>
              <a:t> 99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800" dirty="0" err="1"/>
              <a:t>strGrade</a:t>
            </a:r>
            <a:r>
              <a:rPr lang="en-US" sz="1800" dirty="0"/>
              <a:t>= “A”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67B4"/>
                </a:solidFill>
              </a:rPr>
              <a:t>Case</a:t>
            </a:r>
            <a:r>
              <a:rPr lang="en-US" sz="1800" dirty="0" smtClean="0"/>
              <a:t> 80 </a:t>
            </a:r>
            <a:r>
              <a:rPr lang="en-US" sz="1800" b="1" dirty="0">
                <a:solidFill>
                  <a:srgbClr val="0067B4"/>
                </a:solidFill>
              </a:rPr>
              <a:t>To</a:t>
            </a:r>
            <a:r>
              <a:rPr lang="en-US" sz="1800" dirty="0" smtClean="0"/>
              <a:t> 89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800" dirty="0" err="1"/>
              <a:t>strGrade</a:t>
            </a:r>
            <a:r>
              <a:rPr lang="en-US" sz="1800" dirty="0" smtClean="0"/>
              <a:t>=“B”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67B4"/>
                </a:solidFill>
              </a:rPr>
              <a:t>Case</a:t>
            </a:r>
            <a:r>
              <a:rPr lang="en-US" sz="1800" dirty="0" smtClean="0"/>
              <a:t> 70 </a:t>
            </a:r>
            <a:r>
              <a:rPr lang="en-US" sz="1800" b="1" dirty="0" smtClean="0">
                <a:solidFill>
                  <a:srgbClr val="0067B4"/>
                </a:solidFill>
              </a:rPr>
              <a:t>To</a:t>
            </a:r>
            <a:r>
              <a:rPr lang="en-US" sz="1800" dirty="0" smtClean="0"/>
              <a:t> 79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800" dirty="0" err="1" smtClean="0"/>
              <a:t>strGrade</a:t>
            </a:r>
            <a:r>
              <a:rPr lang="en-US" sz="1800" dirty="0" smtClean="0"/>
              <a:t>=“C”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67B4"/>
                </a:solidFill>
              </a:rPr>
              <a:t>Case</a:t>
            </a:r>
            <a:r>
              <a:rPr lang="en-US" sz="1800" dirty="0" smtClean="0"/>
              <a:t> 60 </a:t>
            </a:r>
            <a:r>
              <a:rPr lang="en-US" sz="1800" b="1" dirty="0">
                <a:solidFill>
                  <a:srgbClr val="0067B4"/>
                </a:solidFill>
              </a:rPr>
              <a:t>To</a:t>
            </a:r>
            <a:r>
              <a:rPr lang="en-US" sz="1800" dirty="0" smtClean="0"/>
              <a:t> 69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800" dirty="0" err="1" smtClean="0"/>
              <a:t>strGrade</a:t>
            </a:r>
            <a:r>
              <a:rPr lang="en-US" sz="1800" dirty="0" smtClean="0"/>
              <a:t>=“D”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67B4"/>
                </a:solidFill>
              </a:rPr>
              <a:t>Case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Is &lt; </a:t>
            </a:r>
            <a:r>
              <a:rPr lang="en-US" sz="1800" dirty="0" smtClean="0"/>
              <a:t>60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800" dirty="0" err="1" smtClean="0"/>
              <a:t>strGrade</a:t>
            </a:r>
            <a:r>
              <a:rPr lang="en-US" sz="1800" dirty="0" smtClean="0"/>
              <a:t>=“F”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67B4"/>
                </a:solidFill>
              </a:rPr>
              <a:t>Else</a:t>
            </a:r>
          </a:p>
          <a:p>
            <a:pPr marL="594360" lvl="2" indent="0">
              <a:buNone/>
            </a:pPr>
            <a:r>
              <a:rPr lang="en-US" sz="1800" dirty="0" err="1" smtClean="0"/>
              <a:t>Messagebox.show</a:t>
            </a:r>
            <a:r>
              <a:rPr lang="en-US" sz="1800" dirty="0" smtClean="0"/>
              <a:t>(“Please input a valid number!”)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67B4"/>
                </a:solidFill>
              </a:rPr>
              <a:t>End Select</a:t>
            </a:r>
          </a:p>
        </p:txBody>
      </p:sp>
    </p:spTree>
    <p:extLst>
      <p:ext uri="{BB962C8B-B14F-4D97-AF65-F5344CB8AC3E}">
        <p14:creationId xmlns:p14="http://schemas.microsoft.com/office/powerpoint/2010/main" val="24689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If..Then</a:t>
            </a:r>
            <a:r>
              <a:rPr lang="en-US" dirty="0" smtClean="0"/>
              <a:t> vs. Select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52600"/>
            <a:ext cx="8503920" cy="43464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most cases </a:t>
            </a:r>
            <a:r>
              <a:rPr lang="en-US" b="1" u="sng" dirty="0" err="1" smtClean="0"/>
              <a:t>If..Then</a:t>
            </a:r>
            <a:r>
              <a:rPr lang="en-US" b="1" u="sng" dirty="0" smtClean="0"/>
              <a:t> </a:t>
            </a:r>
            <a:r>
              <a:rPr lang="en-US" dirty="0" smtClean="0"/>
              <a:t>is good for a </a:t>
            </a:r>
            <a:r>
              <a:rPr lang="en-US" b="1" dirty="0" smtClean="0"/>
              <a:t>single</a:t>
            </a:r>
            <a:r>
              <a:rPr lang="en-US" dirty="0" smtClean="0"/>
              <a:t> decision and a </a:t>
            </a:r>
            <a:r>
              <a:rPr lang="en-US" b="1" u="sng" dirty="0" smtClean="0"/>
              <a:t>Select Case</a:t>
            </a:r>
            <a:r>
              <a:rPr lang="en-US" b="1" dirty="0" smtClean="0"/>
              <a:t> </a:t>
            </a:r>
            <a:r>
              <a:rPr lang="en-US" dirty="0" smtClean="0"/>
              <a:t>(or </a:t>
            </a:r>
            <a:r>
              <a:rPr lang="en-US" u="sng" dirty="0" smtClean="0"/>
              <a:t>If </a:t>
            </a:r>
            <a:r>
              <a:rPr lang="en-US" u="sng" dirty="0" err="1" smtClean="0"/>
              <a:t>Elseif</a:t>
            </a:r>
            <a:r>
              <a:rPr lang="en-US" dirty="0" smtClean="0"/>
              <a:t>) is correct to use when there are multiple possible answers with only one correct answer. </a:t>
            </a:r>
          </a:p>
          <a:p>
            <a:pPr lvl="8"/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In the following example, remember the </a:t>
            </a:r>
            <a:r>
              <a:rPr lang="en-US" sz="2400" b="1" dirty="0" smtClean="0"/>
              <a:t>.Checked </a:t>
            </a:r>
            <a:r>
              <a:rPr lang="en-US" sz="2400" dirty="0" smtClean="0"/>
              <a:t>property of a </a:t>
            </a:r>
            <a:r>
              <a:rPr lang="en-US" sz="2400" dirty="0" err="1" smtClean="0"/>
              <a:t>radiobutton</a:t>
            </a:r>
            <a:r>
              <a:rPr lang="en-US" sz="2400" dirty="0" smtClean="0"/>
              <a:t> holds the values </a:t>
            </a:r>
            <a:r>
              <a:rPr lang="en-US" sz="2400" i="1" dirty="0" smtClean="0"/>
              <a:t>True</a:t>
            </a:r>
            <a:r>
              <a:rPr lang="en-US" sz="2400" dirty="0" smtClean="0"/>
              <a:t> or </a:t>
            </a:r>
            <a:r>
              <a:rPr lang="en-US" sz="2400" i="1" dirty="0" smtClean="0"/>
              <a:t>False</a:t>
            </a:r>
            <a:r>
              <a:rPr lang="en-US" sz="2400" dirty="0" smtClean="0"/>
              <a:t>!</a:t>
            </a:r>
          </a:p>
          <a:p>
            <a:pPr lvl="8">
              <a:spcBef>
                <a:spcPts val="1200"/>
              </a:spcBef>
            </a:pPr>
            <a:endParaRPr lang="en-US" sz="1100" dirty="0" smtClean="0"/>
          </a:p>
          <a:p>
            <a:pPr marL="274320" lvl="2" indent="-274320">
              <a:spcBef>
                <a:spcPts val="12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A statement such as </a:t>
            </a:r>
            <a:r>
              <a:rPr lang="en-US" sz="2400" b="1" dirty="0" err="1" smtClean="0"/>
              <a:t>AddMachine</a:t>
            </a:r>
            <a:r>
              <a:rPr lang="en-US" sz="2400" b="1" dirty="0" smtClean="0"/>
              <a:t>()</a:t>
            </a:r>
            <a:r>
              <a:rPr lang="en-US" sz="2400" dirty="0" smtClean="0"/>
              <a:t> is a block of code called a Function/Method that runs when its name is executed (like the </a:t>
            </a:r>
            <a:r>
              <a:rPr lang="en-US" sz="2400" b="1" dirty="0" err="1" smtClean="0"/>
              <a:t>Convert.ToDouble</a:t>
            </a:r>
            <a:r>
              <a:rPr lang="en-US" sz="2400" b="1" dirty="0" smtClean="0"/>
              <a:t>(..)</a:t>
            </a:r>
            <a:r>
              <a:rPr lang="en-US" sz="2400" dirty="0" smtClean="0"/>
              <a:t> Function).</a:t>
            </a:r>
          </a:p>
          <a:p>
            <a:pPr marL="548640" lvl="3" indent="-274320">
              <a:spcBef>
                <a:spcPts val="12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We will be writing them soon!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Radio Button is Clicked?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Select Case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radAdd.Checked</a:t>
            </a:r>
            <a:endParaRPr lang="en-US" dirty="0" smtClean="0"/>
          </a:p>
          <a:p>
            <a:pPr marL="594360" lvl="2" indent="0">
              <a:buNone/>
            </a:pPr>
            <a:r>
              <a:rPr lang="en-US" dirty="0" err="1" smtClean="0"/>
              <a:t>AddMachine</a:t>
            </a:r>
            <a:r>
              <a:rPr lang="en-US" dirty="0" smtClean="0"/>
              <a:t>()</a:t>
            </a:r>
          </a:p>
          <a:p>
            <a:pPr marL="594360" lvl="2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dirty="0" err="1" smtClean="0"/>
              <a:t>radMultiply.Checked</a:t>
            </a:r>
            <a:endParaRPr lang="en-US" dirty="0" smtClean="0"/>
          </a:p>
          <a:p>
            <a:pPr marL="594360" lvl="2" indent="0">
              <a:buNone/>
            </a:pPr>
            <a:r>
              <a:rPr lang="en-US" dirty="0" err="1" smtClean="0"/>
              <a:t>MultipleMachine</a:t>
            </a:r>
            <a:r>
              <a:rPr lang="en-US" dirty="0" smtClean="0"/>
              <a:t>()</a:t>
            </a:r>
          </a:p>
          <a:p>
            <a:pPr marL="594360" lvl="2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dirty="0" err="1" smtClean="0"/>
              <a:t>radDivision.Checked</a:t>
            </a:r>
            <a:endParaRPr lang="en-US" dirty="0" smtClean="0"/>
          </a:p>
          <a:p>
            <a:pPr marL="594360" lvl="2" indent="0">
              <a:buNone/>
            </a:pPr>
            <a:r>
              <a:rPr lang="en-US" dirty="0" err="1" smtClean="0"/>
              <a:t>DivisionMachine</a:t>
            </a:r>
            <a:r>
              <a:rPr lang="en-US" dirty="0" smtClean="0"/>
              <a:t>()</a:t>
            </a:r>
          </a:p>
          <a:p>
            <a:pPr marL="594360" lvl="2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Else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94360" lvl="2" indent="0">
              <a:buNone/>
            </a:pPr>
            <a:r>
              <a:rPr lang="en-US" dirty="0" err="1" smtClean="0"/>
              <a:t>Messagebox.Show</a:t>
            </a:r>
            <a:r>
              <a:rPr lang="en-US" dirty="0" smtClean="0"/>
              <a:t>(“Pick a button!”)</a:t>
            </a:r>
          </a:p>
          <a:p>
            <a:pPr marL="59436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End Select</a:t>
            </a:r>
          </a:p>
        </p:txBody>
      </p:sp>
    </p:spTree>
    <p:extLst>
      <p:ext uri="{BB962C8B-B14F-4D97-AF65-F5344CB8AC3E}">
        <p14:creationId xmlns:p14="http://schemas.microsoft.com/office/powerpoint/2010/main" val="19990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that allows the user to input a number. </a:t>
            </a:r>
          </a:p>
          <a:p>
            <a:endParaRPr lang="en-US" dirty="0" smtClean="0"/>
          </a:p>
          <a:p>
            <a:r>
              <a:rPr lang="en-US" dirty="0" smtClean="0"/>
              <a:t>The computer should tell the user if that number is smaller, greater or equal to 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Program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Private Sub </a:t>
            </a:r>
            <a:r>
              <a:rPr lang="en-US" sz="1800" dirty="0" err="1"/>
              <a:t>btnSubmit_Click</a:t>
            </a:r>
            <a:r>
              <a:rPr lang="en-US" sz="1800" dirty="0"/>
              <a:t>(</a:t>
            </a:r>
            <a:r>
              <a:rPr lang="en-US" sz="1800" dirty="0" err="1"/>
              <a:t>ByVal</a:t>
            </a:r>
            <a:r>
              <a:rPr lang="en-US" sz="1800" dirty="0"/>
              <a:t> sender As </a:t>
            </a:r>
            <a:r>
              <a:rPr lang="en-US" sz="1800" dirty="0" err="1"/>
              <a:t>System.Object</a:t>
            </a:r>
            <a:r>
              <a:rPr lang="en-US" sz="1800" dirty="0"/>
              <a:t>, </a:t>
            </a:r>
            <a:r>
              <a:rPr lang="en-US" sz="1800" dirty="0" err="1"/>
              <a:t>ByVal</a:t>
            </a:r>
            <a:r>
              <a:rPr lang="en-US" sz="1800" dirty="0"/>
              <a:t> e As </a:t>
            </a:r>
            <a:r>
              <a:rPr lang="en-US" sz="1800" dirty="0" err="1"/>
              <a:t>System.EventArgs</a:t>
            </a:r>
            <a:r>
              <a:rPr lang="en-US" sz="1800" dirty="0"/>
              <a:t>) Handles </a:t>
            </a:r>
            <a:r>
              <a:rPr lang="en-US" sz="1800" dirty="0" err="1"/>
              <a:t>btnSubmit.Click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Dim number As Integer</a:t>
            </a:r>
          </a:p>
          <a:p>
            <a:pPr marL="0" indent="0">
              <a:buNone/>
            </a:pPr>
            <a:r>
              <a:rPr lang="en-US" sz="1800" dirty="0" smtClean="0"/>
              <a:t>	Try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</a:t>
            </a:r>
            <a:r>
              <a:rPr lang="en-US" sz="1800" dirty="0"/>
              <a:t>number = </a:t>
            </a:r>
            <a:r>
              <a:rPr lang="en-US" sz="1800" dirty="0" smtClean="0"/>
              <a:t>Convert.ToInt32(</a:t>
            </a:r>
            <a:r>
              <a:rPr lang="en-US" sz="1800" dirty="0" err="1" smtClean="0"/>
              <a:t>txtNumber.Text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	    If </a:t>
            </a:r>
            <a:r>
              <a:rPr lang="en-US" sz="1800" dirty="0"/>
              <a:t>number = 15 Then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smtClean="0"/>
              <a:t>	           </a:t>
            </a:r>
            <a:r>
              <a:rPr lang="en-US" sz="1800" dirty="0" err="1"/>
              <a:t>MessageBox.Show</a:t>
            </a:r>
            <a:r>
              <a:rPr lang="en-US" sz="1800" dirty="0"/>
              <a:t>("The number is 15")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smtClean="0"/>
              <a:t>	    </a:t>
            </a:r>
            <a:r>
              <a:rPr lang="en-US" sz="1800" dirty="0" err="1"/>
              <a:t>ElseIf</a:t>
            </a:r>
            <a:r>
              <a:rPr lang="en-US" sz="1800" dirty="0"/>
              <a:t> number &lt; 15 Then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smtClean="0"/>
              <a:t>	           </a:t>
            </a:r>
            <a:r>
              <a:rPr lang="en-US" sz="1800" dirty="0" err="1"/>
              <a:t>MessageBox.Show</a:t>
            </a:r>
            <a:r>
              <a:rPr lang="en-US" sz="1800" dirty="0"/>
              <a:t>("The number is less than 15")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	    </a:t>
            </a:r>
            <a:r>
              <a:rPr lang="en-US" sz="1800" dirty="0" err="1"/>
              <a:t>ElseIf</a:t>
            </a:r>
            <a:r>
              <a:rPr lang="en-US" sz="1800" dirty="0"/>
              <a:t> number &gt; 15 Then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	           </a:t>
            </a:r>
            <a:r>
              <a:rPr lang="en-US" sz="1800" dirty="0" err="1"/>
              <a:t>MessageBox.Show</a:t>
            </a:r>
            <a:r>
              <a:rPr lang="en-US" sz="1800" dirty="0"/>
              <a:t>("The number is greater than 15")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	    </a:t>
            </a:r>
            <a:r>
              <a:rPr lang="en-US" sz="1800" dirty="0"/>
              <a:t>End </a:t>
            </a:r>
            <a:r>
              <a:rPr lang="en-US" sz="1800" dirty="0" smtClean="0"/>
              <a:t>If</a:t>
            </a:r>
          </a:p>
          <a:p>
            <a:pPr marL="0" indent="0">
              <a:buNone/>
            </a:pPr>
            <a:r>
              <a:rPr lang="en-US" sz="1800" dirty="0" smtClean="0"/>
              <a:t>	Catch ex As Exception</a:t>
            </a:r>
          </a:p>
          <a:p>
            <a:pPr marL="0" indent="0">
              <a:buNone/>
            </a:pPr>
            <a:r>
              <a:rPr lang="en-US" sz="1800" dirty="0"/>
              <a:t>	 </a:t>
            </a:r>
            <a:r>
              <a:rPr lang="en-US" sz="1800" dirty="0" smtClean="0"/>
              <a:t>          </a:t>
            </a:r>
            <a:r>
              <a:rPr lang="en-US" sz="1800" dirty="0" err="1" smtClean="0"/>
              <a:t>MessageBox.Show</a:t>
            </a:r>
            <a:r>
              <a:rPr lang="en-US" sz="1800" dirty="0" smtClean="0"/>
              <a:t>(“Enter a numeric value”)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 Try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End </a:t>
            </a:r>
            <a:r>
              <a:rPr lang="en-US" sz="1800" dirty="0"/>
              <a:t>Sub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2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Boolean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indent="-228600">
              <a:tabLst>
                <a:tab pos="457200" algn="l"/>
              </a:tabLst>
              <a:defRPr/>
            </a:pPr>
            <a:r>
              <a:rPr lang="en-US" sz="2400" dirty="0" smtClean="0">
                <a:cs typeface="Times New Roman" pitchFamily="18" charset="0"/>
              </a:rPr>
              <a:t>Logical Operators are used to create compound </a:t>
            </a:r>
            <a:r>
              <a:rPr lang="en-US" sz="2400" dirty="0">
                <a:cs typeface="Times New Roman" pitchFamily="18" charset="0"/>
              </a:rPr>
              <a:t>Boolean </a:t>
            </a:r>
            <a:r>
              <a:rPr lang="en-US" sz="2400" dirty="0" smtClean="0">
                <a:cs typeface="Times New Roman" pitchFamily="18" charset="0"/>
              </a:rPr>
              <a:t>expressions.</a:t>
            </a:r>
          </a:p>
          <a:p>
            <a:pPr indent="-228600">
              <a:tabLst>
                <a:tab pos="457200" algn="l"/>
              </a:tabLst>
              <a:defRPr/>
            </a:pPr>
            <a:endParaRPr lang="en-US" sz="2400" dirty="0">
              <a:cs typeface="Times New Roman" pitchFamily="18" charset="0"/>
            </a:endParaRPr>
          </a:p>
          <a:p>
            <a:pPr indent="-228600">
              <a:tabLst>
                <a:tab pos="457200" algn="l"/>
              </a:tabLst>
              <a:defRPr/>
            </a:pPr>
            <a:r>
              <a:rPr lang="en-US" sz="2400" dirty="0" smtClean="0">
                <a:cs typeface="Times New Roman" pitchFamily="18" charset="0"/>
              </a:rPr>
              <a:t>Use </a:t>
            </a:r>
            <a:r>
              <a:rPr lang="en-US" sz="2400" dirty="0">
                <a:cs typeface="Times New Roman" pitchFamily="18" charset="0"/>
              </a:rPr>
              <a:t>logical operators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And</a:t>
            </a:r>
            <a:r>
              <a:rPr lang="en-US" sz="2400" dirty="0">
                <a:cs typeface="Times New Roman" pitchFamily="18" charset="0"/>
              </a:rPr>
              <a:t> or </a:t>
            </a: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Or</a:t>
            </a:r>
            <a:r>
              <a:rPr lang="en-US" sz="2400" dirty="0">
                <a:cs typeface="Times New Roman" pitchFamily="18" charset="0"/>
              </a:rPr>
              <a:t> to form a Boolean expression.</a:t>
            </a:r>
          </a:p>
          <a:p>
            <a:pPr indent="-228600">
              <a:tabLst>
                <a:tab pos="457200" algn="l"/>
              </a:tabLst>
              <a:defRPr/>
            </a:pPr>
            <a:endParaRPr lang="en-US" sz="2400" dirty="0">
              <a:cs typeface="Times New Roman" pitchFamily="18" charset="0"/>
            </a:endParaRPr>
          </a:p>
          <a:p>
            <a:pPr indent="-228600" eaLnBrk="0" hangingPunct="0">
              <a:tabLst>
                <a:tab pos="457200" algn="l"/>
              </a:tabLst>
              <a:defRPr/>
            </a:pPr>
            <a:r>
              <a:rPr lang="en-US" sz="2400" dirty="0">
                <a:cs typeface="Times New Roman" pitchFamily="18" charset="0"/>
              </a:rPr>
              <a:t>Logical operators join two expressions to create an expression that evaluates to either True or False.</a:t>
            </a:r>
          </a:p>
          <a:p>
            <a:pPr indent="-228600" eaLnBrk="0" hangingPunct="0">
              <a:tabLst>
                <a:tab pos="457200" algn="l"/>
              </a:tabLst>
              <a:defRPr/>
            </a:pPr>
            <a:endParaRPr lang="en-US" sz="2400" dirty="0">
              <a:cs typeface="Times New Roman" pitchFamily="18" charset="0"/>
            </a:endParaRPr>
          </a:p>
          <a:p>
            <a:pPr indent="-228600" eaLnBrk="0" hangingPunct="0">
              <a:tabLst>
                <a:tab pos="457200" algn="l"/>
              </a:tabLst>
              <a:defRPr/>
            </a:pPr>
            <a:r>
              <a:rPr lang="en-US" sz="2400" dirty="0">
                <a:cs typeface="Times New Roman" pitchFamily="18" charset="0"/>
              </a:rPr>
              <a:t>Third operator is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Not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indent="-228600" eaLnBrk="0" hangingPunct="0">
              <a:tabLst>
                <a:tab pos="457200" algn="l"/>
              </a:tabLst>
              <a:defRPr/>
            </a:pPr>
            <a:endParaRPr lang="en-US" sz="2400" dirty="0">
              <a:cs typeface="Times New Roman" pitchFamily="18" charset="0"/>
            </a:endParaRPr>
          </a:p>
          <a:p>
            <a:pPr indent="-228600" eaLnBrk="0" hangingPunct="0">
              <a:tabLst>
                <a:tab pos="457200" algn="l"/>
              </a:tabLst>
              <a:defRPr/>
            </a:pPr>
            <a:r>
              <a:rPr lang="en-US" sz="2400" dirty="0" smtClean="0">
                <a:cs typeface="Times New Roman" pitchFamily="18" charset="0"/>
              </a:rPr>
              <a:t>The order of precedence is </a:t>
            </a:r>
            <a:r>
              <a:rPr lang="en-US" sz="2400" b="1" dirty="0" smtClean="0">
                <a:cs typeface="Times New Roman" pitchFamily="18" charset="0"/>
              </a:rPr>
              <a:t>Not</a:t>
            </a:r>
            <a:r>
              <a:rPr lang="en-US" sz="2400" dirty="0" smtClean="0">
                <a:cs typeface="Times New Roman" pitchFamily="18" charset="0"/>
              </a:rPr>
              <a:t>, then </a:t>
            </a:r>
            <a:r>
              <a:rPr lang="en-US" sz="2400" b="1" dirty="0" smtClean="0">
                <a:cs typeface="Times New Roman" pitchFamily="18" charset="0"/>
              </a:rPr>
              <a:t>And</a:t>
            </a:r>
            <a:r>
              <a:rPr lang="en-US" sz="2400" dirty="0" smtClean="0">
                <a:cs typeface="Times New Roman" pitchFamily="18" charset="0"/>
              </a:rPr>
              <a:t>, then </a:t>
            </a:r>
            <a:r>
              <a:rPr lang="en-US" sz="2400" b="1" dirty="0" smtClean="0">
                <a:cs typeface="Times New Roman" pitchFamily="18" charset="0"/>
              </a:rPr>
              <a:t>Or.</a:t>
            </a:r>
            <a:endParaRPr lang="en-US" sz="2400" b="1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Times New Roman" pitchFamily="18" charset="0"/>
              </a:rPr>
              <a:t>Compound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b="1" dirty="0">
                <a:cs typeface="Times New Roman" pitchFamily="18" charset="0"/>
              </a:rPr>
              <a:t>Boolean Expressions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to check multiple values in a single statement.</a:t>
            </a:r>
          </a:p>
          <a:p>
            <a:r>
              <a:rPr lang="en-US" dirty="0" smtClean="0"/>
              <a:t>Compound expressions resolve to a single </a:t>
            </a:r>
            <a:r>
              <a:rPr lang="en-US" i="1" dirty="0" smtClean="0"/>
              <a:t>True</a:t>
            </a:r>
            <a:r>
              <a:rPr lang="en-US" dirty="0" smtClean="0"/>
              <a:t> or </a:t>
            </a:r>
            <a:r>
              <a:rPr lang="en-US" i="1" dirty="0" smtClean="0"/>
              <a:t>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example: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/>
              <a:t>If </a:t>
            </a:r>
            <a:r>
              <a:rPr lang="en-US" dirty="0" smtClean="0"/>
              <a:t>intNum1 = 15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intNum2 &gt; 2 </a:t>
            </a:r>
            <a:r>
              <a:rPr lang="en-US" b="1" dirty="0" smtClean="0"/>
              <a:t>Then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i="1" dirty="0" smtClean="0"/>
              <a:t>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/>
              <a:t>End If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13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cs typeface="Times New Roman" pitchFamily="18" charset="0"/>
              </a:rPr>
              <a:t>Compound Boolean </a:t>
            </a:r>
            <a:r>
              <a:rPr lang="en-US" sz="3600" b="1" dirty="0" smtClean="0">
                <a:cs typeface="Times New Roman" pitchFamily="18" charset="0"/>
              </a:rPr>
              <a:t>Expressions - AND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/>
              <a:t> evaluates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dirty="0" smtClean="0"/>
              <a:t> evaluates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When using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en-US" b="1" dirty="0" smtClean="0"/>
              <a:t> </a:t>
            </a:r>
            <a:r>
              <a:rPr lang="en-US" dirty="0" smtClean="0"/>
              <a:t>with IF, both (all) conditions MUST be </a:t>
            </a:r>
            <a:r>
              <a:rPr lang="en-US" b="1" dirty="0" smtClean="0">
                <a:solidFill>
                  <a:srgbClr val="0067B4"/>
                </a:solidFill>
              </a:rPr>
              <a:t>true</a:t>
            </a:r>
            <a:r>
              <a:rPr lang="en-US" dirty="0" smtClean="0"/>
              <a:t> for the entire IF (or else if) question to evaluate to true. </a:t>
            </a:r>
            <a:br>
              <a:rPr lang="en-US" dirty="0" smtClean="0"/>
            </a:b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If   </a:t>
            </a:r>
            <a:r>
              <a:rPr lang="en-US" dirty="0" smtClean="0"/>
              <a:t>number </a:t>
            </a:r>
            <a:r>
              <a:rPr lang="en-US" dirty="0"/>
              <a:t>&lt; </a:t>
            </a:r>
            <a:r>
              <a:rPr lang="en-US" dirty="0" smtClean="0"/>
              <a:t>15   </a:t>
            </a:r>
            <a:r>
              <a:rPr lang="en-US" b="1" dirty="0" smtClean="0"/>
              <a:t>&amp;  </a:t>
            </a:r>
            <a:r>
              <a:rPr lang="en-US" dirty="0" smtClean="0"/>
              <a:t> </a:t>
            </a:r>
            <a:r>
              <a:rPr lang="en-US" dirty="0"/>
              <a:t>number &gt; </a:t>
            </a:r>
            <a:r>
              <a:rPr lang="en-US" dirty="0" smtClean="0"/>
              <a:t>5   </a:t>
            </a:r>
            <a:r>
              <a:rPr lang="en-US" b="1" dirty="0" smtClean="0"/>
              <a:t>Then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…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the number is not less than 15 AND greater than 5 this statement is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Decisions are made by humans hundreds of times a day. </a:t>
            </a:r>
          </a:p>
          <a:p>
            <a:endParaRPr lang="en-US" dirty="0"/>
          </a:p>
          <a:p>
            <a:r>
              <a:rPr lang="en-US" dirty="0" smtClean="0"/>
              <a:t>Computers can make simple decisions also. </a:t>
            </a:r>
          </a:p>
          <a:p>
            <a:endParaRPr lang="en-US" dirty="0"/>
          </a:p>
          <a:p>
            <a:r>
              <a:rPr lang="en-US" dirty="0" smtClean="0"/>
              <a:t>What are some decisions you made today so far?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cs typeface="Times New Roman" pitchFamily="18" charset="0"/>
              </a:rPr>
              <a:t>Compound Boolean </a:t>
            </a:r>
            <a:r>
              <a:rPr lang="en-US" sz="3600" b="1" dirty="0" smtClean="0">
                <a:cs typeface="Times New Roman" pitchFamily="18" charset="0"/>
              </a:rPr>
              <a:t>Expressions - 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b="1" dirty="0" smtClean="0"/>
              <a:t> </a:t>
            </a:r>
            <a:r>
              <a:rPr lang="en-US" dirty="0"/>
              <a:t>number &lt; 15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dirty="0"/>
              <a:t>number &gt; 5   </a:t>
            </a:r>
            <a:r>
              <a:rPr lang="en-US" b="1" dirty="0" smtClean="0"/>
              <a:t>Then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i="1" dirty="0" smtClean="0"/>
              <a:t>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End If</a:t>
            </a:r>
            <a:endParaRPr lang="en-US" dirty="0"/>
          </a:p>
          <a:p>
            <a:pPr lvl="2"/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Now if </a:t>
            </a:r>
            <a:r>
              <a:rPr lang="en-US" b="1" dirty="0" smtClean="0"/>
              <a:t>any</a:t>
            </a:r>
            <a:r>
              <a:rPr lang="en-US" dirty="0" smtClean="0"/>
              <a:t> one of the conditions are true, the statement evaluates to true.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/>
              <a:t> 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dirty="0"/>
              <a:t> evaluates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  <a:p>
            <a:r>
              <a:rPr lang="en-US" dirty="0" smtClean="0"/>
              <a:t>A truth table shows the possible outcomes of the Boolean Expressions.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And</a:t>
            </a:r>
            <a:r>
              <a:rPr lang="en-US" b="1" dirty="0" smtClean="0"/>
              <a:t> Truth Table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0533912"/>
              </p:ext>
            </p:extLst>
          </p:nvPr>
        </p:nvGraphicFramePr>
        <p:xfrm>
          <a:off x="1295400" y="2514600"/>
          <a:ext cx="6477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053"/>
                <a:gridCol w="1826463"/>
                <a:gridCol w="2903484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 Expression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1796534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Expression1   </a:t>
            </a:r>
            <a:r>
              <a:rPr lang="en-US" sz="3200" b="1" u="sng" dirty="0" smtClean="0"/>
              <a:t>And </a:t>
            </a:r>
            <a:r>
              <a:rPr lang="en-US" sz="3200" dirty="0" smtClean="0"/>
              <a:t>  Expression2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72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Or</a:t>
            </a:r>
            <a:r>
              <a:rPr lang="en-US" b="1" dirty="0" smtClean="0"/>
              <a:t> Truth Table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2269592"/>
              </p:ext>
            </p:extLst>
          </p:nvPr>
        </p:nvGraphicFramePr>
        <p:xfrm>
          <a:off x="1295400" y="2514600"/>
          <a:ext cx="6477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053"/>
                <a:gridCol w="1826463"/>
                <a:gridCol w="2903484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 Expression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1796534"/>
            <a:ext cx="5766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Expression1   </a:t>
            </a:r>
            <a:r>
              <a:rPr lang="en-US" sz="3200" b="1" u="sng" dirty="0" smtClean="0"/>
              <a:t>Or</a:t>
            </a:r>
            <a:r>
              <a:rPr lang="en-US" sz="3200" dirty="0" smtClean="0"/>
              <a:t>   Expression2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48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If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49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Short Circuiting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VB provides a way to “short circuit” long compound IF statements.</a:t>
            </a:r>
          </a:p>
          <a:p>
            <a:pPr lvl="1"/>
            <a:r>
              <a:rPr lang="en-US" dirty="0" smtClean="0"/>
              <a:t>The computer looks at the first statement and uses that information to decide if it needs to look at the rest of the statement.</a:t>
            </a:r>
          </a:p>
          <a:p>
            <a:pPr lvl="1"/>
            <a:endParaRPr lang="en-US" dirty="0"/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AndAlso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 intNum1 &gt; 0  </a:t>
            </a:r>
            <a:r>
              <a:rPr lang="en-US" b="1" dirty="0" err="1" smtClean="0"/>
              <a:t>AndAlso</a:t>
            </a:r>
            <a:r>
              <a:rPr lang="en-US" dirty="0" smtClean="0"/>
              <a:t>   intNum2 &gt; 0  Then</a:t>
            </a:r>
            <a:br>
              <a:rPr lang="en-US" dirty="0" smtClean="0"/>
            </a:br>
            <a:endParaRPr lang="en-US" sz="1200" dirty="0"/>
          </a:p>
          <a:p>
            <a:pPr lvl="1"/>
            <a:r>
              <a:rPr lang="en-US" dirty="0" smtClean="0"/>
              <a:t>So if inNum1 is not greater than 0 the first Boolean expression is false and the computer does not waste time looking at num2.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OrElse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 intNum1 &gt; 0  </a:t>
            </a:r>
            <a:r>
              <a:rPr lang="en-US" b="1" dirty="0" err="1" smtClean="0"/>
              <a:t>OrEls</a:t>
            </a:r>
            <a:r>
              <a:rPr lang="en-US" dirty="0" err="1" smtClean="0"/>
              <a:t>e</a:t>
            </a:r>
            <a:r>
              <a:rPr lang="en-US" dirty="0" smtClean="0"/>
              <a:t>  intNum2 </a:t>
            </a:r>
            <a:r>
              <a:rPr lang="en-US" dirty="0"/>
              <a:t>&gt; 0  </a:t>
            </a:r>
            <a:r>
              <a:rPr lang="en-US" dirty="0" smtClean="0"/>
              <a:t>Then</a:t>
            </a:r>
            <a:br>
              <a:rPr lang="en-US" dirty="0" smtClean="0"/>
            </a:br>
            <a:endParaRPr lang="en-US" sz="1200" dirty="0"/>
          </a:p>
          <a:p>
            <a:pPr lvl="1"/>
            <a:r>
              <a:rPr lang="en-US" dirty="0" smtClean="0"/>
              <a:t>If intNum1 is greater than 0 there is no need to check intNum2 because the first Boolean expression is true.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5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IF in Assignment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IF can also be used in assignment statements to set the value of a variable.</a:t>
            </a:r>
          </a:p>
          <a:p>
            <a:pPr lvl="8"/>
            <a:endParaRPr lang="en-US" dirty="0"/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As Data Type = If(comparison, value if true, value if false)</a:t>
            </a:r>
          </a:p>
          <a:p>
            <a:pPr lvl="8"/>
            <a:endParaRPr lang="en-US" dirty="0"/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endParaRPr lang="en-US" sz="1500" b="1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15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'Assign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 value to the string </a:t>
            </a:r>
            <a:r>
              <a:rPr lang="en-US" sz="15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based on the comparison given. </a:t>
            </a:r>
          </a:p>
          <a:p>
            <a:pPr marL="274320" lvl="1" indent="0"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5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As String = If(a &lt; b, "Less than 10", "Greater than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sz="1500" b="1" dirty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Randomizing a Number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0003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Randomizing a 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generate a random integer, we can use the System Random class.</a:t>
            </a:r>
          </a:p>
          <a:p>
            <a:pPr lvl="8"/>
            <a:endParaRPr lang="en-US" dirty="0"/>
          </a:p>
          <a:p>
            <a:r>
              <a:rPr lang="en-US" dirty="0" smtClean="0"/>
              <a:t>First create your Random Number Generator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Dim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b="1" dirty="0"/>
              <a:t>New </a:t>
            </a:r>
            <a:r>
              <a:rPr lang="en-US" b="1" dirty="0" err="1" smtClean="0"/>
              <a:t>System.Random</a:t>
            </a:r>
            <a:r>
              <a:rPr lang="en-US" b="1" dirty="0" smtClean="0"/>
              <a:t>()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You create the name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gen</a:t>
            </a:r>
            <a:r>
              <a:rPr lang="en-US" b="1" dirty="0" smtClean="0">
                <a:solidFill>
                  <a:srgbClr val="0067B4"/>
                </a:solidFill>
              </a:rPr>
              <a:t>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numGen</a:t>
            </a:r>
            <a:r>
              <a:rPr lang="en-US" dirty="0" smtClean="0"/>
              <a:t>,…) to match the purpose of the generator.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Use the next or </a:t>
            </a:r>
            <a:r>
              <a:rPr lang="en-US" dirty="0" err="1" smtClean="0"/>
              <a:t>nextDouble</a:t>
            </a:r>
            <a:r>
              <a:rPr lang="en-US" dirty="0" smtClean="0"/>
              <a:t> methods to generate the random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a Number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NextDouble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tx1"/>
                </a:solidFill>
              </a:rPr>
              <a:t>Returns a random number between 0.0 and 1.0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8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Example: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dblRndNum</a:t>
            </a:r>
            <a:r>
              <a:rPr lang="en-US" dirty="0" smtClean="0">
                <a:solidFill>
                  <a:schemeClr val="tx1"/>
                </a:solidFill>
              </a:rPr>
              <a:t> =  </a:t>
            </a:r>
            <a:r>
              <a:rPr lang="en-US" dirty="0" err="1" smtClean="0">
                <a:solidFill>
                  <a:schemeClr val="tx1"/>
                </a:solidFill>
              </a:rPr>
              <a:t>gen.NextDouble</a:t>
            </a:r>
            <a:endParaRPr lang="en-US" dirty="0">
              <a:solidFill>
                <a:schemeClr val="tx1"/>
              </a:solidFill>
            </a:endParaRPr>
          </a:p>
          <a:p>
            <a:pPr lvl="4"/>
            <a:r>
              <a:rPr lang="en-US" dirty="0" smtClean="0"/>
              <a:t>Generates a number between 0.0 and up to, but not including 1.0+</a:t>
            </a:r>
          </a:p>
          <a:p>
            <a:pPr lvl="8"/>
            <a:endParaRPr lang="en-US" dirty="0"/>
          </a:p>
          <a:p>
            <a:r>
              <a:rPr lang="en-US" dirty="0" smtClean="0"/>
              <a:t>Next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Returns a nonnegative random </a:t>
            </a:r>
            <a:r>
              <a:rPr lang="en-US" dirty="0" smtClean="0">
                <a:solidFill>
                  <a:schemeClr val="tx1"/>
                </a:solidFill>
              </a:rPr>
              <a:t>number between 0 and the </a:t>
            </a:r>
            <a:r>
              <a:rPr lang="en-US" dirty="0" err="1" smtClean="0">
                <a:solidFill>
                  <a:schemeClr val="tx1"/>
                </a:solidFill>
              </a:rPr>
              <a:t>MaxValue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2,147,483,647)</a:t>
            </a:r>
          </a:p>
          <a:p>
            <a:pPr lvl="8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intRndNum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 </a:t>
            </a:r>
            <a:r>
              <a:rPr lang="en-US" dirty="0" err="1" smtClean="0">
                <a:solidFill>
                  <a:schemeClr val="tx1"/>
                </a:solidFill>
              </a:rPr>
              <a:t>gen.Next</a:t>
            </a:r>
            <a:endParaRPr lang="en-US" dirty="0" smtClean="0">
              <a:solidFill>
                <a:schemeClr val="tx1"/>
              </a:solidFill>
            </a:endParaRPr>
          </a:p>
          <a:p>
            <a:pPr lvl="4"/>
            <a:r>
              <a:rPr lang="en-US" dirty="0" smtClean="0"/>
              <a:t>Generates </a:t>
            </a:r>
            <a:r>
              <a:rPr lang="en-US" dirty="0"/>
              <a:t>a number between </a:t>
            </a:r>
            <a:r>
              <a:rPr lang="en-US" dirty="0" smtClean="0"/>
              <a:t>0 </a:t>
            </a:r>
            <a:r>
              <a:rPr lang="en-US" dirty="0"/>
              <a:t>and up to, but not </a:t>
            </a:r>
            <a:r>
              <a:rPr lang="en-US" dirty="0" smtClean="0"/>
              <a:t>including </a:t>
            </a:r>
            <a:r>
              <a:rPr lang="en-US" dirty="0"/>
              <a:t>2,147,483,647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8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a Number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Next (Int32)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Returns a nonnegative random number less than the specified </a:t>
            </a:r>
            <a:r>
              <a:rPr lang="en-US" dirty="0" smtClean="0">
                <a:solidFill>
                  <a:schemeClr val="tx1"/>
                </a:solidFill>
              </a:rPr>
              <a:t>maximum</a:t>
            </a:r>
          </a:p>
          <a:p>
            <a:pPr lvl="8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Example: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intRndNum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gen.Next</a:t>
            </a:r>
            <a:r>
              <a:rPr lang="en-US" dirty="0" smtClean="0">
                <a:solidFill>
                  <a:schemeClr val="tx1"/>
                </a:solidFill>
              </a:rPr>
              <a:t>(10)</a:t>
            </a:r>
          </a:p>
          <a:p>
            <a:pPr lvl="4"/>
            <a:r>
              <a:rPr lang="en-US" dirty="0" smtClean="0">
                <a:solidFill>
                  <a:schemeClr val="tx1"/>
                </a:solidFill>
              </a:rPr>
              <a:t>Generates a number between 0 and up to (but not including) 10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Next (Int32, Int32)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Returns a random number within a specified </a:t>
            </a:r>
            <a:r>
              <a:rPr lang="en-US" dirty="0" smtClean="0">
                <a:solidFill>
                  <a:schemeClr val="tx1"/>
                </a:solidFill>
              </a:rPr>
              <a:t>range</a:t>
            </a:r>
          </a:p>
          <a:p>
            <a:pPr lvl="8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Example: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intRndNum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gen.Next</a:t>
            </a:r>
            <a:r>
              <a:rPr lang="en-US" dirty="0" smtClean="0">
                <a:solidFill>
                  <a:schemeClr val="tx1"/>
                </a:solidFill>
              </a:rPr>
              <a:t>(0, 50)    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enerates a number between 0 and up to (but not including) 50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dirty="0" smtClean="0"/>
              <a:t>Remember, from the previous section Boolean logic?   (Ex: </a:t>
            </a:r>
            <a:r>
              <a:rPr lang="en-US" dirty="0" err="1" smtClean="0"/>
              <a:t>intNum</a:t>
            </a:r>
            <a:r>
              <a:rPr lang="en-US" dirty="0" smtClean="0"/>
              <a:t> = 5)</a:t>
            </a:r>
          </a:p>
          <a:p>
            <a:pPr lvl="3"/>
            <a:endParaRPr lang="en-US" dirty="0"/>
          </a:p>
          <a:p>
            <a:r>
              <a:rPr lang="en-US" dirty="0" smtClean="0"/>
              <a:t>Computers use it to make decisions!</a:t>
            </a:r>
          </a:p>
          <a:p>
            <a:pPr lvl="4"/>
            <a:endParaRPr lang="en-US" dirty="0"/>
          </a:p>
          <a:p>
            <a:r>
              <a:rPr lang="en-US" dirty="0" smtClean="0"/>
              <a:t>There are only two answers: TRUE or FALSE</a:t>
            </a:r>
          </a:p>
          <a:p>
            <a:pPr lvl="4"/>
            <a:endParaRPr lang="en-US" dirty="0"/>
          </a:p>
          <a:p>
            <a:r>
              <a:rPr lang="en-US" dirty="0" smtClean="0"/>
              <a:t>Computers do not know about Maybe!</a:t>
            </a:r>
          </a:p>
        </p:txBody>
      </p:sp>
    </p:spTree>
    <p:extLst>
      <p:ext uri="{BB962C8B-B14F-4D97-AF65-F5344CB8AC3E}">
        <p14:creationId xmlns:p14="http://schemas.microsoft.com/office/powerpoint/2010/main" val="35350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5" y="1552575"/>
            <a:ext cx="864789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2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7048"/>
            <a:ext cx="8348472" cy="4949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Compound Boolean Expression</a:t>
            </a:r>
          </a:p>
          <a:p>
            <a:r>
              <a:rPr lang="en-US" dirty="0" smtClean="0"/>
              <a:t>Truth Table</a:t>
            </a:r>
          </a:p>
          <a:p>
            <a:r>
              <a:rPr lang="en-US" dirty="0" smtClean="0"/>
              <a:t>Short Circuiting</a:t>
            </a:r>
          </a:p>
          <a:p>
            <a:endParaRPr lang="en-US" dirty="0"/>
          </a:p>
          <a:p>
            <a:r>
              <a:rPr lang="en-US" dirty="0" err="1" smtClean="0"/>
              <a:t>If..Then</a:t>
            </a:r>
            <a:endParaRPr lang="en-US" dirty="0" smtClean="0"/>
          </a:p>
          <a:p>
            <a:r>
              <a:rPr lang="en-US" dirty="0" err="1" smtClean="0"/>
              <a:t>If..Then..Else</a:t>
            </a:r>
            <a:endParaRPr lang="en-US" dirty="0" smtClean="0"/>
          </a:p>
          <a:p>
            <a:r>
              <a:rPr lang="en-US" dirty="0" smtClean="0"/>
              <a:t>If..Then..</a:t>
            </a:r>
            <a:r>
              <a:rPr lang="en-US" dirty="0" err="1" smtClean="0"/>
              <a:t>ElseIf</a:t>
            </a:r>
            <a:endParaRPr lang="en-US" dirty="0" smtClean="0"/>
          </a:p>
          <a:p>
            <a:r>
              <a:rPr lang="en-US" dirty="0" err="1" smtClean="0"/>
              <a:t>Select..Case</a:t>
            </a:r>
            <a:endParaRPr lang="en-US" dirty="0" smtClean="0"/>
          </a:p>
          <a:p>
            <a:r>
              <a:rPr lang="en-US" dirty="0" smtClean="0"/>
              <a:t>If..</a:t>
            </a:r>
            <a:r>
              <a:rPr lang="en-US" dirty="0" err="1" smtClean="0"/>
              <a:t>AndAlso</a:t>
            </a:r>
            <a:endParaRPr lang="en-US" dirty="0" smtClean="0"/>
          </a:p>
          <a:p>
            <a:r>
              <a:rPr lang="en-US" dirty="0" smtClean="0"/>
              <a:t>If..</a:t>
            </a:r>
            <a:r>
              <a:rPr lang="en-US" dirty="0" err="1" smtClean="0"/>
              <a:t>OrElse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PowerPoint provided an overview of decision making statements in Visual Studio.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For more information on </a:t>
            </a:r>
            <a:r>
              <a:rPr lang="en-US" dirty="0"/>
              <a:t>Decision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://msdn.microsoft.com/en-us/library/752y8abs(v=vs.100).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http://msdn.microsoft.com/en-us/library/cy37t14y(v=vs.100).</a:t>
            </a:r>
            <a:r>
              <a:rPr lang="en-US" dirty="0" smtClean="0">
                <a:hlinkClick r:id="rId3"/>
              </a:rPr>
              <a:t>aspx</a:t>
            </a:r>
            <a:r>
              <a:rPr lang="en-US" dirty="0" smtClean="0"/>
              <a:t>	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For more information on Random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msdn.microsoft.com/en-us/library/system.random.aspx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Decision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Decisions…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when you got up this morning what did you do?</a:t>
            </a:r>
          </a:p>
          <a:p>
            <a:pPr lvl="1"/>
            <a:r>
              <a:rPr lang="en-US" dirty="0" smtClean="0"/>
              <a:t>This is a decision. Let’s put it in computer terms.</a:t>
            </a:r>
          </a:p>
          <a:p>
            <a:pPr lvl="1"/>
            <a:endParaRPr lang="en-US" dirty="0"/>
          </a:p>
          <a:p>
            <a:r>
              <a:rPr lang="en-US" dirty="0" smtClean="0"/>
              <a:t>IF the sun is out then I will walk to school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cs typeface="Times New Roman" pitchFamily="18" charset="0"/>
              </a:rPr>
              <a:t>The If…Then Statement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85800" y="1752600"/>
            <a:ext cx="7924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-228600">
              <a:tabLst>
                <a:tab pos="457200" algn="l"/>
              </a:tabLst>
              <a:defRPr/>
            </a:pPr>
            <a:r>
              <a:rPr lang="en-US" sz="2800" dirty="0">
                <a:cs typeface="Times New Roman" pitchFamily="18" charset="0"/>
              </a:rPr>
              <a:t>If…Then is a decision structure that executes a set of statements </a:t>
            </a:r>
            <a:r>
              <a:rPr lang="en-US" sz="2800" u="sng" dirty="0">
                <a:cs typeface="Times New Roman" pitchFamily="18" charset="0"/>
              </a:rPr>
              <a:t>when a condition is true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indent="-228600">
              <a:tabLst>
                <a:tab pos="457200" algn="l"/>
              </a:tabLst>
              <a:defRPr/>
            </a:pPr>
            <a:endParaRPr lang="en-US" sz="2800" dirty="0">
              <a:latin typeface="Wingdings" pitchFamily="2" charset="2"/>
              <a:cs typeface="Times New Roman" pitchFamily="18" charset="0"/>
            </a:endParaRPr>
          </a:p>
          <a:p>
            <a:pPr indent="-228600">
              <a:tabLst>
                <a:tab pos="457200" algn="l"/>
              </a:tabLst>
              <a:defRPr/>
            </a:pPr>
            <a:r>
              <a:rPr lang="en-US" sz="2800" dirty="0">
                <a:cs typeface="Times New Roman" pitchFamily="18" charset="0"/>
              </a:rPr>
              <a:t>Form:</a:t>
            </a:r>
          </a:p>
          <a:p>
            <a:pPr indent="-228600">
              <a:tabLst>
                <a:tab pos="457200" algn="l"/>
              </a:tabLst>
              <a:defRPr/>
            </a:pPr>
            <a:endParaRPr lang="en-US" sz="2800" dirty="0">
              <a:cs typeface="Times New Roman" pitchFamily="18" charset="0"/>
            </a:endParaRPr>
          </a:p>
          <a:p>
            <a:pPr indent="-228600" eaLnBrk="0" hangingPunct="0">
              <a:tabLst>
                <a:tab pos="457200" algn="l"/>
              </a:tabLst>
              <a:defRPr/>
            </a:pPr>
            <a:r>
              <a:rPr lang="en-US" sz="2800" dirty="0">
                <a:cs typeface="Times New Roman" pitchFamily="18" charset="0"/>
              </a:rPr>
              <a:t>		If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condition</a:t>
            </a:r>
            <a:r>
              <a:rPr lang="en-US" sz="2800" dirty="0">
                <a:cs typeface="Times New Roman" pitchFamily="18" charset="0"/>
              </a:rPr>
              <a:t> Then</a:t>
            </a:r>
          </a:p>
          <a:p>
            <a:pPr indent="-228600" eaLnBrk="0" hangingPunct="0">
              <a:tabLst>
                <a:tab pos="457200" algn="l"/>
              </a:tabLst>
              <a:defRPr/>
            </a:pPr>
            <a:r>
              <a:rPr lang="en-US" sz="2800" dirty="0">
                <a:cs typeface="Times New Roman" pitchFamily="18" charset="0"/>
              </a:rPr>
              <a:t>			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Statements</a:t>
            </a:r>
            <a:r>
              <a:rPr lang="en-US" sz="2800" dirty="0">
                <a:cs typeface="Times New Roman" pitchFamily="18" charset="0"/>
              </a:rPr>
              <a:t>	</a:t>
            </a:r>
            <a:endParaRPr lang="en-US" sz="2800" dirty="0" smtClean="0">
              <a:cs typeface="Times New Roman" pitchFamily="18" charset="0"/>
            </a:endParaRPr>
          </a:p>
          <a:p>
            <a:pPr indent="-228600" eaLnBrk="0" hangingPunct="0">
              <a:tabLst>
                <a:tab pos="457200" algn="l"/>
              </a:tabLst>
              <a:defRPr/>
            </a:pPr>
            <a:r>
              <a:rPr lang="en-US" sz="2800" dirty="0" smtClean="0">
                <a:cs typeface="Times New Roman" pitchFamily="18" charset="0"/>
              </a:rPr>
              <a:t>		End </a:t>
            </a:r>
            <a:r>
              <a:rPr lang="en-US" sz="2800" dirty="0">
                <a:cs typeface="Times New Roman" pitchFamily="18" charset="0"/>
              </a:rPr>
              <a:t>If</a:t>
            </a:r>
            <a:r>
              <a:rPr lang="en-US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082" y="43667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cs typeface="Times New Roman" pitchFamily="18" charset="0"/>
              </a:rPr>
              <a:t>The If…Then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IF the sun is out (question) THEN I will walk to school.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Remember the computer uses Boolean logic (T/F). So either the sun is out (true) or ANY other state (false). No maybes or in-betweens.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When the question is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 smtClean="0"/>
              <a:t>, the statements after THEN (and down to ENDIF) execute.  They are skipped if the question is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43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cs typeface="Times New Roman" pitchFamily="18" charset="0"/>
              </a:rPr>
              <a:t>IF..THEN..ELSE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Visual Studio we use the IF..THEN..ELSE statement to tell the computer we want it to make a decision. </a:t>
            </a:r>
          </a:p>
          <a:p>
            <a:endParaRPr lang="en-US" dirty="0" smtClean="0"/>
          </a:p>
          <a:p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 smtClean="0"/>
              <a:t> a = b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      c= 10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  <a:r>
              <a:rPr lang="en-US" dirty="0" smtClean="0"/>
              <a:t> c=13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 If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3667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029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611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38f2a1c7bf7f5369f8ada051421cfbce9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979</TotalTime>
  <Words>1563</Words>
  <Application>Microsoft Office PowerPoint</Application>
  <PresentationFormat>On-screen Show (4:3)</PresentationFormat>
  <Paragraphs>357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Civic</vt:lpstr>
      <vt:lpstr>5.04  Apply Decision Making Structures</vt:lpstr>
      <vt:lpstr>Objective/Essential  Standard</vt:lpstr>
      <vt:lpstr>What is a decision?</vt:lpstr>
      <vt:lpstr>Boolean Logic</vt:lpstr>
      <vt:lpstr>The If Decision Structure</vt:lpstr>
      <vt:lpstr>Decisions… Decisions</vt:lpstr>
      <vt:lpstr>The If…Then Statement</vt:lpstr>
      <vt:lpstr>The If…Then Statement</vt:lpstr>
      <vt:lpstr>IF..THEN..ELSE Statement</vt:lpstr>
      <vt:lpstr>Use of the ELSE  </vt:lpstr>
      <vt:lpstr>Nested If…Then…Else Statements </vt:lpstr>
      <vt:lpstr>The If…Then…ElseIf Statement</vt:lpstr>
      <vt:lpstr>The If…Then…ElseIf Statement</vt:lpstr>
      <vt:lpstr>If…Then…ElseIf  Example</vt:lpstr>
      <vt:lpstr>If…Then…ElseIf Example #2 </vt:lpstr>
      <vt:lpstr>The Select Decision Structure</vt:lpstr>
      <vt:lpstr>Select Case Decision</vt:lpstr>
      <vt:lpstr>Select Case Decision</vt:lpstr>
      <vt:lpstr>Select Case</vt:lpstr>
      <vt:lpstr>Case Is</vt:lpstr>
      <vt:lpstr>Select Case Example</vt:lpstr>
      <vt:lpstr>If..Then vs. Select Case</vt:lpstr>
      <vt:lpstr>Which Radio Button is Clicked?</vt:lpstr>
      <vt:lpstr>Sample Program</vt:lpstr>
      <vt:lpstr>Sample Program Solution</vt:lpstr>
      <vt:lpstr>Compound Boolean Expressions</vt:lpstr>
      <vt:lpstr>Logical Operators</vt:lpstr>
      <vt:lpstr>Compound Boolean Expressions</vt:lpstr>
      <vt:lpstr>Compound Boolean Expressions - AND</vt:lpstr>
      <vt:lpstr>Compound Boolean Expressions - OR</vt:lpstr>
      <vt:lpstr>And Truth Table</vt:lpstr>
      <vt:lpstr>Or Truth Table</vt:lpstr>
      <vt:lpstr>Advanced If Statements</vt:lpstr>
      <vt:lpstr>Short Circuiting</vt:lpstr>
      <vt:lpstr>Using IF in Assignment Statements</vt:lpstr>
      <vt:lpstr>Randomizing a Number</vt:lpstr>
      <vt:lpstr>Randomizing a Number</vt:lpstr>
      <vt:lpstr>Randomizing a Number</vt:lpstr>
      <vt:lpstr>Randomizing a Number</vt:lpstr>
      <vt:lpstr>Random Numbers Example</vt:lpstr>
      <vt:lpstr>Vocabulary &amp; Code</vt:lpstr>
      <vt:lpstr>Conclusion</vt:lpstr>
    </vt:vector>
  </TitlesOfParts>
  <Company>GCS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Structures</dc:title>
  <dc:creator>Justin Crompton</dc:creator>
  <cp:lastModifiedBy>csmith2</cp:lastModifiedBy>
  <cp:revision>75</cp:revision>
  <dcterms:created xsi:type="dcterms:W3CDTF">2011-06-27T16:38:11Z</dcterms:created>
  <dcterms:modified xsi:type="dcterms:W3CDTF">2012-02-29T13:55:57Z</dcterms:modified>
</cp:coreProperties>
</file>