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5"/>
  </p:notesMasterIdLst>
  <p:sldIdLst>
    <p:sldId id="256" r:id="rId2"/>
    <p:sldId id="257" r:id="rId3"/>
    <p:sldId id="292" r:id="rId4"/>
    <p:sldId id="281" r:id="rId5"/>
    <p:sldId id="282" r:id="rId6"/>
    <p:sldId id="325" r:id="rId7"/>
    <p:sldId id="283" r:id="rId8"/>
    <p:sldId id="320" r:id="rId9"/>
    <p:sldId id="321" r:id="rId10"/>
    <p:sldId id="322" r:id="rId11"/>
    <p:sldId id="323" r:id="rId12"/>
    <p:sldId id="296" r:id="rId13"/>
    <p:sldId id="260" r:id="rId14"/>
    <p:sldId id="261" r:id="rId15"/>
    <p:sldId id="263" r:id="rId16"/>
    <p:sldId id="335" r:id="rId17"/>
    <p:sldId id="310" r:id="rId18"/>
    <p:sldId id="291" r:id="rId19"/>
    <p:sldId id="266" r:id="rId20"/>
    <p:sldId id="313" r:id="rId21"/>
    <p:sldId id="288" r:id="rId22"/>
    <p:sldId id="290" r:id="rId23"/>
    <p:sldId id="267" r:id="rId24"/>
    <p:sldId id="327" r:id="rId25"/>
    <p:sldId id="271" r:id="rId26"/>
    <p:sldId id="328" r:id="rId27"/>
    <p:sldId id="316" r:id="rId28"/>
    <p:sldId id="317" r:id="rId29"/>
    <p:sldId id="329" r:id="rId30"/>
    <p:sldId id="330" r:id="rId31"/>
    <p:sldId id="331" r:id="rId32"/>
    <p:sldId id="312" r:id="rId33"/>
    <p:sldId id="297" r:id="rId34"/>
    <p:sldId id="298" r:id="rId35"/>
    <p:sldId id="299" r:id="rId36"/>
    <p:sldId id="326" r:id="rId37"/>
    <p:sldId id="300" r:id="rId38"/>
    <p:sldId id="318" r:id="rId39"/>
    <p:sldId id="270" r:id="rId40"/>
    <p:sldId id="272" r:id="rId41"/>
    <p:sldId id="280" r:id="rId42"/>
    <p:sldId id="319" r:id="rId43"/>
    <p:sldId id="287" r:id="rId44"/>
  </p:sldIdLst>
  <p:sldSz cx="9144000" cy="6858000" type="screen4x3"/>
  <p:notesSz cx="6858000" cy="9144000"/>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73B573-C740-4E20-A4D3-F0343049DD4C}">
          <p14:sldIdLst/>
        </p14:section>
        <p14:section name="Introduction (VB and C#)" id="{06EDC1EB-64FB-4DB2-8B15-9C0C20FAC637}">
          <p14:sldIdLst>
            <p14:sldId id="256"/>
            <p14:sldId id="257"/>
            <p14:sldId id="292"/>
            <p14:sldId id="281"/>
            <p14:sldId id="282"/>
            <p14:sldId id="325"/>
            <p14:sldId id="283"/>
            <p14:sldId id="320"/>
            <p14:sldId id="321"/>
            <p14:sldId id="322"/>
            <p14:sldId id="323"/>
            <p14:sldId id="296"/>
            <p14:sldId id="260"/>
            <p14:sldId id="261"/>
            <p14:sldId id="263"/>
            <p14:sldId id="335"/>
            <p14:sldId id="310"/>
            <p14:sldId id="291"/>
            <p14:sldId id="266"/>
            <p14:sldId id="313"/>
            <p14:sldId id="288"/>
            <p14:sldId id="290"/>
            <p14:sldId id="267"/>
            <p14:sldId id="327"/>
            <p14:sldId id="271"/>
          </p14:sldIdLst>
        </p14:section>
        <p14:section name="Input Boxes" id="{A89835C2-2732-49AE-B0B6-000FC5A18357}">
          <p14:sldIdLst>
            <p14:sldId id="328"/>
            <p14:sldId id="316"/>
            <p14:sldId id="317"/>
            <p14:sldId id="329"/>
            <p14:sldId id="330"/>
            <p14:sldId id="331"/>
            <p14:sldId id="312"/>
          </p14:sldIdLst>
        </p14:section>
        <p14:section name="Looping with Visual Basic" id="{80D9EE79-4892-43D0-95A0-EE9AF0DA9B98}">
          <p14:sldIdLst>
            <p14:sldId id="297"/>
            <p14:sldId id="298"/>
            <p14:sldId id="299"/>
            <p14:sldId id="326"/>
            <p14:sldId id="300"/>
            <p14:sldId id="318"/>
            <p14:sldId id="270"/>
          </p14:sldIdLst>
        </p14:section>
        <p14:section name="Looping with C#" id="{8B750C86-28ED-45DB-9E6F-E90528D2213B}">
          <p14:sldIdLst/>
        </p14:section>
        <p14:section name="Both VB and C#" id="{E9878A74-AF9F-4E37-9785-C52FD7131D31}">
          <p14:sldIdLst>
            <p14:sldId id="272"/>
            <p14:sldId id="280"/>
            <p14:sldId id="319"/>
            <p14:sldId id="28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48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609" autoAdjust="0"/>
  </p:normalViewPr>
  <p:slideViewPr>
    <p:cSldViewPr>
      <p:cViewPr>
        <p:scale>
          <a:sx n="75" d="100"/>
          <a:sy n="75" d="100"/>
        </p:scale>
        <p:origin x="-1338" y="-300"/>
      </p:cViewPr>
      <p:guideLst>
        <p:guide orient="horz" pos="2160"/>
        <p:guide pos="2880"/>
      </p:guideLst>
    </p:cSldViewPr>
  </p:slideViewPr>
  <p:outlineViewPr>
    <p:cViewPr>
      <p:scale>
        <a:sx n="33" d="100"/>
        <a:sy n="33" d="100"/>
      </p:scale>
      <p:origin x="0" y="22374"/>
    </p:cViewPr>
  </p:outlineViewPr>
  <p:notesTextViewPr>
    <p:cViewPr>
      <p:scale>
        <a:sx n="1" d="1"/>
        <a:sy n="1" d="1"/>
      </p:scale>
      <p:origin x="0" y="0"/>
    </p:cViewPr>
  </p:notesTextViewPr>
  <p:sorterViewPr>
    <p:cViewPr>
      <p:scale>
        <a:sx n="75" d="100"/>
        <a:sy n="75" d="100"/>
      </p:scale>
      <p:origin x="0" y="43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D74A11-9EAB-401C-82C3-DCBBAD919DD8}" type="datetimeFigureOut">
              <a:rPr lang="en-US" smtClean="0"/>
              <a:pPr/>
              <a:t>10/9/2013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14A4C0-31AA-4157-B68A-FA766739F961}" type="slidenum">
              <a:rPr lang="en-US" smtClean="0"/>
              <a:pPr/>
              <a:t>‹#›</a:t>
            </a:fld>
            <a:endParaRPr lang="en-US" dirty="0"/>
          </a:p>
        </p:txBody>
      </p:sp>
    </p:spTree>
    <p:extLst>
      <p:ext uri="{BB962C8B-B14F-4D97-AF65-F5344CB8AC3E}">
        <p14:creationId xmlns:p14="http://schemas.microsoft.com/office/powerpoint/2010/main" val="1505426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PowerPoint is broken down into sections</a:t>
            </a:r>
            <a:r>
              <a:rPr lang="en-US" baseline="0" dirty="0" smtClean="0"/>
              <a:t> for VB and C# for ease of showing to students. </a:t>
            </a:r>
            <a:endParaRPr lang="en-US" dirty="0"/>
          </a:p>
        </p:txBody>
      </p:sp>
      <p:sp>
        <p:nvSpPr>
          <p:cNvPr id="4" name="Slide Number Placeholder 3"/>
          <p:cNvSpPr>
            <a:spLocks noGrp="1"/>
          </p:cNvSpPr>
          <p:nvPr>
            <p:ph type="sldNum" sz="quarter" idx="10"/>
          </p:nvPr>
        </p:nvSpPr>
        <p:spPr/>
        <p:txBody>
          <a:bodyPr/>
          <a:lstStyle/>
          <a:p>
            <a:fld id="{8C14A4C0-31AA-4157-B68A-FA766739F961}" type="slidenum">
              <a:rPr lang="en-US" smtClean="0"/>
              <a:pPr/>
              <a:t>1</a:t>
            </a:fld>
            <a:endParaRPr lang="en-US" dirty="0"/>
          </a:p>
        </p:txBody>
      </p:sp>
    </p:spTree>
    <p:extLst>
      <p:ext uri="{BB962C8B-B14F-4D97-AF65-F5344CB8AC3E}">
        <p14:creationId xmlns:p14="http://schemas.microsoft.com/office/powerpoint/2010/main" val="701543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not teaching</a:t>
            </a:r>
            <a:r>
              <a:rPr lang="en-US" baseline="0" dirty="0" smtClean="0"/>
              <a:t> C# skip the next section.</a:t>
            </a:r>
            <a:endParaRPr lang="en-US" dirty="0"/>
          </a:p>
        </p:txBody>
      </p:sp>
      <p:sp>
        <p:nvSpPr>
          <p:cNvPr id="4" name="Slide Number Placeholder 3"/>
          <p:cNvSpPr>
            <a:spLocks noGrp="1"/>
          </p:cNvSpPr>
          <p:nvPr>
            <p:ph type="sldNum" sz="quarter" idx="10"/>
          </p:nvPr>
        </p:nvSpPr>
        <p:spPr/>
        <p:txBody>
          <a:bodyPr/>
          <a:lstStyle/>
          <a:p>
            <a:fld id="{8C14A4C0-31AA-4157-B68A-FA766739F961}" type="slidenum">
              <a:rPr lang="en-US" smtClean="0"/>
              <a:pPr/>
              <a:t>25</a:t>
            </a:fld>
            <a:endParaRPr lang="en-US" dirty="0"/>
          </a:p>
        </p:txBody>
      </p:sp>
    </p:spTree>
    <p:extLst>
      <p:ext uri="{BB962C8B-B14F-4D97-AF65-F5344CB8AC3E}">
        <p14:creationId xmlns:p14="http://schemas.microsoft.com/office/powerpoint/2010/main" val="1205702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is used to change how the counter</a:t>
            </a:r>
            <a:r>
              <a:rPr lang="en-US" baseline="0" dirty="0" smtClean="0"/>
              <a:t> variable increments. This ONLY works in For loops.</a:t>
            </a:r>
            <a:endParaRPr lang="en-US" dirty="0"/>
          </a:p>
        </p:txBody>
      </p:sp>
      <p:sp>
        <p:nvSpPr>
          <p:cNvPr id="4" name="Slide Number Placeholder 3"/>
          <p:cNvSpPr>
            <a:spLocks noGrp="1"/>
          </p:cNvSpPr>
          <p:nvPr>
            <p:ph type="sldNum" sz="quarter" idx="10"/>
          </p:nvPr>
        </p:nvSpPr>
        <p:spPr/>
        <p:txBody>
          <a:bodyPr/>
          <a:lstStyle/>
          <a:p>
            <a:fld id="{8C14A4C0-31AA-4157-B68A-FA766739F961}" type="slidenum">
              <a:rPr lang="en-US" smtClean="0"/>
              <a:pPr/>
              <a:t>39</a:t>
            </a:fld>
            <a:endParaRPr lang="en-US" dirty="0"/>
          </a:p>
        </p:txBody>
      </p:sp>
    </p:spTree>
    <p:extLst>
      <p:ext uri="{BB962C8B-B14F-4D97-AF65-F5344CB8AC3E}">
        <p14:creationId xmlns:p14="http://schemas.microsoft.com/office/powerpoint/2010/main" val="1484056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Use a For…Next loop when you </a:t>
            </a:r>
            <a:r>
              <a:rPr lang="en-US" sz="1200" b="1" kern="1200" dirty="0" smtClean="0">
                <a:solidFill>
                  <a:schemeClr val="tx1"/>
                </a:solidFill>
                <a:effectLst/>
                <a:latin typeface="+mn-lt"/>
                <a:ea typeface="+mn-ea"/>
                <a:cs typeface="+mn-cs"/>
              </a:rPr>
              <a:t>know how many times</a:t>
            </a:r>
            <a:r>
              <a:rPr lang="en-US" sz="1200" kern="1200" dirty="0" smtClean="0">
                <a:solidFill>
                  <a:schemeClr val="tx1"/>
                </a:solidFill>
                <a:effectLst/>
                <a:latin typeface="+mn-lt"/>
                <a:ea typeface="+mn-ea"/>
                <a:cs typeface="+mn-cs"/>
              </a:rPr>
              <a:t> the loop will run. This can be in the form of constants or variables.  You might not know the numbers, but they can be input right before the For…Next runs, </a:t>
            </a:r>
            <a:r>
              <a:rPr lang="en-US" sz="1200" kern="1200" dirty="0" err="1" smtClean="0">
                <a:solidFill>
                  <a:schemeClr val="tx1"/>
                </a:solidFill>
                <a:effectLst/>
                <a:latin typeface="+mn-lt"/>
                <a:ea typeface="+mn-ea"/>
                <a:cs typeface="+mn-cs"/>
              </a:rPr>
              <a:t>ie</a:t>
            </a:r>
            <a:r>
              <a:rPr lang="en-US" sz="1200" kern="1200" dirty="0" smtClean="0">
                <a:solidFill>
                  <a:schemeClr val="tx1"/>
                </a:solidFill>
                <a:effectLst/>
                <a:latin typeface="+mn-lt"/>
                <a:ea typeface="+mn-ea"/>
                <a:cs typeface="+mn-cs"/>
              </a:rPr>
              <a:t> you can ask the user for this.  In a FOR…Next loop, </a:t>
            </a:r>
            <a:r>
              <a:rPr lang="en-US" sz="1200" b="1" kern="1200" dirty="0" smtClean="0">
                <a:solidFill>
                  <a:schemeClr val="tx1"/>
                </a:solidFill>
                <a:effectLst/>
                <a:latin typeface="+mn-lt"/>
                <a:ea typeface="+mn-ea"/>
                <a:cs typeface="+mn-cs"/>
              </a:rPr>
              <a:t>False</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happens automatically.</a:t>
            </a:r>
            <a:r>
              <a:rPr lang="en-US" sz="1200" kern="1200" dirty="0" smtClean="0">
                <a:solidFill>
                  <a:schemeClr val="tx1"/>
                </a:solidFill>
                <a:effectLst/>
                <a:latin typeface="+mn-lt"/>
                <a:ea typeface="+mn-ea"/>
                <a:cs typeface="+mn-cs"/>
              </a:rPr>
              <a:t>  It is based on the setup of the For line and the automatic incrementing of the counter variable when the Next line executes (default without STEP adds 1 to counter on Next line).</a:t>
            </a:r>
            <a:endParaRPr lang="en-US" sz="11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1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Use a While loop (or Do While) when </a:t>
            </a:r>
            <a:r>
              <a:rPr lang="en-US" sz="1200" b="1" u="sng" kern="1200" dirty="0" smtClean="0">
                <a:solidFill>
                  <a:schemeClr val="tx1"/>
                </a:solidFill>
                <a:effectLst/>
                <a:latin typeface="+mn-lt"/>
                <a:ea typeface="+mn-ea"/>
                <a:cs typeface="+mn-cs"/>
              </a:rPr>
              <a:t>your logic</a:t>
            </a:r>
            <a:r>
              <a:rPr lang="en-US" sz="1200" b="1" kern="1200" dirty="0" smtClean="0">
                <a:solidFill>
                  <a:schemeClr val="tx1"/>
                </a:solidFill>
                <a:effectLst/>
                <a:latin typeface="+mn-lt"/>
                <a:ea typeface="+mn-ea"/>
                <a:cs typeface="+mn-cs"/>
              </a:rPr>
              <a:t> TURNs the condition false.  </a:t>
            </a:r>
            <a:r>
              <a:rPr lang="en-US" sz="1200" kern="1200" dirty="0" smtClean="0">
                <a:solidFill>
                  <a:schemeClr val="tx1"/>
                </a:solidFill>
                <a:effectLst/>
                <a:latin typeface="+mn-lt"/>
                <a:ea typeface="+mn-ea"/>
                <a:cs typeface="+mn-cs"/>
              </a:rPr>
              <a:t>This can be</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a variable used in the condition that changes based on the program logic, or a Flag entered by the user.  In a While loop, logic must create the “False” condition.  If you don’t make it happen, an infinite loop results. </a:t>
            </a:r>
            <a:endParaRPr lang="en-US" sz="11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C14A4C0-31AA-4157-B68A-FA766739F961}" type="slidenum">
              <a:rPr lang="en-US" smtClean="0"/>
              <a:pPr/>
              <a:t>40</a:t>
            </a:fld>
            <a:endParaRPr lang="en-US" dirty="0"/>
          </a:p>
        </p:txBody>
      </p:sp>
    </p:spTree>
    <p:extLst>
      <p:ext uri="{BB962C8B-B14F-4D97-AF65-F5344CB8AC3E}">
        <p14:creationId xmlns:p14="http://schemas.microsoft.com/office/powerpoint/2010/main" val="1455191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Sample code for</a:t>
            </a:r>
            <a:r>
              <a:rPr lang="en-US" baseline="0" dirty="0" smtClean="0"/>
              <a:t> both languages is in the slide notes document.</a:t>
            </a:r>
            <a:endParaRPr lang="en-US" dirty="0"/>
          </a:p>
        </p:txBody>
      </p:sp>
      <p:sp>
        <p:nvSpPr>
          <p:cNvPr id="4" name="Slide Number Placeholder 3"/>
          <p:cNvSpPr>
            <a:spLocks noGrp="1"/>
          </p:cNvSpPr>
          <p:nvPr>
            <p:ph type="sldNum" sz="quarter" idx="10"/>
          </p:nvPr>
        </p:nvSpPr>
        <p:spPr/>
        <p:txBody>
          <a:bodyPr/>
          <a:lstStyle/>
          <a:p>
            <a:fld id="{8C14A4C0-31AA-4157-B68A-FA766739F961}" type="slidenum">
              <a:rPr lang="en-US" smtClean="0"/>
              <a:pPr/>
              <a:t>41</a:t>
            </a:fld>
            <a:endParaRPr lang="en-US" dirty="0"/>
          </a:p>
        </p:txBody>
      </p:sp>
    </p:spTree>
    <p:extLst>
      <p:ext uri="{BB962C8B-B14F-4D97-AF65-F5344CB8AC3E}">
        <p14:creationId xmlns:p14="http://schemas.microsoft.com/office/powerpoint/2010/main" val="2935850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Application.Exit()</a:t>
            </a:r>
            <a:r>
              <a:rPr lang="en-US" baseline="0" dirty="0" smtClean="0"/>
              <a:t> Exit is a method of the application function that will terminate the program. So Application.Exit() can be used anywhere to quit (terminate) the program.</a:t>
            </a:r>
            <a:endParaRPr lang="en-US" dirty="0"/>
          </a:p>
        </p:txBody>
      </p:sp>
      <p:sp>
        <p:nvSpPr>
          <p:cNvPr id="4" name="Slide Number Placeholder 3"/>
          <p:cNvSpPr>
            <a:spLocks noGrp="1"/>
          </p:cNvSpPr>
          <p:nvPr>
            <p:ph type="sldNum" sz="quarter" idx="10"/>
          </p:nvPr>
        </p:nvSpPr>
        <p:spPr/>
        <p:txBody>
          <a:bodyPr/>
          <a:lstStyle/>
          <a:p>
            <a:fld id="{8C14A4C0-31AA-4157-B68A-FA766739F961}" type="slidenum">
              <a:rPr lang="en-US" smtClean="0"/>
              <a:pPr/>
              <a:t>7</a:t>
            </a:fld>
            <a:endParaRPr lang="en-US" dirty="0"/>
          </a:p>
        </p:txBody>
      </p:sp>
    </p:spTree>
    <p:extLst>
      <p:ext uri="{BB962C8B-B14F-4D97-AF65-F5344CB8AC3E}">
        <p14:creationId xmlns:p14="http://schemas.microsoft.com/office/powerpoint/2010/main" val="475480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Trivia:</a:t>
            </a:r>
            <a:r>
              <a:rPr lang="en-US" baseline="0" dirty="0" smtClean="0"/>
              <a:t> This naming convention dates from the days of FORTRAN when i,j,k were integers by default so it became common practice to use them as counter variables.</a:t>
            </a:r>
            <a:endParaRPr lang="en-US" dirty="0"/>
          </a:p>
        </p:txBody>
      </p:sp>
      <p:sp>
        <p:nvSpPr>
          <p:cNvPr id="4" name="Slide Number Placeholder 3"/>
          <p:cNvSpPr>
            <a:spLocks noGrp="1"/>
          </p:cNvSpPr>
          <p:nvPr>
            <p:ph type="sldNum" sz="quarter" idx="10"/>
          </p:nvPr>
        </p:nvSpPr>
        <p:spPr/>
        <p:txBody>
          <a:bodyPr/>
          <a:lstStyle/>
          <a:p>
            <a:fld id="{8C14A4C0-31AA-4157-B68A-FA766739F961}" type="slidenum">
              <a:rPr lang="en-US" smtClean="0"/>
              <a:pPr/>
              <a:t>9</a:t>
            </a:fld>
            <a:endParaRPr lang="en-US" dirty="0"/>
          </a:p>
        </p:txBody>
      </p:sp>
    </p:spTree>
    <p:extLst>
      <p:ext uri="{BB962C8B-B14F-4D97-AF65-F5344CB8AC3E}">
        <p14:creationId xmlns:p14="http://schemas.microsoft.com/office/powerpoint/2010/main" val="3294315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this is NOT used</a:t>
            </a:r>
            <a:r>
              <a:rPr lang="en-US" baseline="0" dirty="0" smtClean="0"/>
              <a:t> in a For or Foreach loop as we will discuss shortly. The variable increments is written directly in the loop statement.</a:t>
            </a:r>
          </a:p>
          <a:p>
            <a:r>
              <a:rPr lang="en-US" baseline="0" dirty="0" smtClean="0"/>
              <a:t>Note: The next sections are broken down by language- only show the one that is for your class.</a:t>
            </a:r>
            <a:endParaRPr lang="en-US" dirty="0"/>
          </a:p>
        </p:txBody>
      </p:sp>
      <p:sp>
        <p:nvSpPr>
          <p:cNvPr id="4" name="Slide Number Placeholder 3"/>
          <p:cNvSpPr>
            <a:spLocks noGrp="1"/>
          </p:cNvSpPr>
          <p:nvPr>
            <p:ph type="sldNum" sz="quarter" idx="10"/>
          </p:nvPr>
        </p:nvSpPr>
        <p:spPr/>
        <p:txBody>
          <a:bodyPr/>
          <a:lstStyle/>
          <a:p>
            <a:fld id="{8C14A4C0-31AA-4157-B68A-FA766739F961}" type="slidenum">
              <a:rPr lang="en-US" smtClean="0"/>
              <a:pPr/>
              <a:t>10</a:t>
            </a:fld>
            <a:endParaRPr lang="en-US" dirty="0"/>
          </a:p>
        </p:txBody>
      </p:sp>
    </p:spTree>
    <p:extLst>
      <p:ext uri="{BB962C8B-B14F-4D97-AF65-F5344CB8AC3E}">
        <p14:creationId xmlns:p14="http://schemas.microsoft.com/office/powerpoint/2010/main" val="3191887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14A4C0-31AA-4157-B68A-FA766739F961}" type="slidenum">
              <a:rPr lang="en-US" smtClean="0"/>
              <a:pPr/>
              <a:t>14</a:t>
            </a:fld>
            <a:endParaRPr lang="en-US" dirty="0"/>
          </a:p>
        </p:txBody>
      </p:sp>
    </p:spTree>
    <p:extLst>
      <p:ext uri="{BB962C8B-B14F-4D97-AF65-F5344CB8AC3E}">
        <p14:creationId xmlns:p14="http://schemas.microsoft.com/office/powerpoint/2010/main" val="2426250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posttest loop will ALWAYS</a:t>
            </a:r>
            <a:r>
              <a:rPr lang="en-US" baseline="0" dirty="0" smtClean="0"/>
              <a:t> execute at least one time. A pretest loop only executes if the condition is true for at least one time.</a:t>
            </a:r>
            <a:endParaRPr lang="en-US" dirty="0"/>
          </a:p>
        </p:txBody>
      </p:sp>
      <p:sp>
        <p:nvSpPr>
          <p:cNvPr id="4" name="Slide Number Placeholder 3"/>
          <p:cNvSpPr>
            <a:spLocks noGrp="1"/>
          </p:cNvSpPr>
          <p:nvPr>
            <p:ph type="sldNum" sz="quarter" idx="10"/>
          </p:nvPr>
        </p:nvSpPr>
        <p:spPr/>
        <p:txBody>
          <a:bodyPr/>
          <a:lstStyle/>
          <a:p>
            <a:fld id="{8C14A4C0-31AA-4157-B68A-FA766739F961}" type="slidenum">
              <a:rPr lang="en-US" smtClean="0"/>
              <a:pPr/>
              <a:t>15</a:t>
            </a:fld>
            <a:endParaRPr lang="en-US" dirty="0"/>
          </a:p>
        </p:txBody>
      </p:sp>
    </p:spTree>
    <p:extLst>
      <p:ext uri="{BB962C8B-B14F-4D97-AF65-F5344CB8AC3E}">
        <p14:creationId xmlns:p14="http://schemas.microsoft.com/office/powerpoint/2010/main" val="3102059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 example of a endless</a:t>
            </a:r>
            <a:r>
              <a:rPr lang="en-US" baseline="0" dirty="0" smtClean="0"/>
              <a:t> loop- since i is not incremented in the loop its value is always zero. So the loop is always true and runs over and over until the computer runs out of RAM. Notice the i+=1 statement is missing. Application question: After showing the types of loops- what type of loop is almost impossible to create an endless loop with if properly formatted? (Answer: for loop- since the increment is in the for statement itself)</a:t>
            </a:r>
            <a:endParaRPr lang="en-US" dirty="0"/>
          </a:p>
        </p:txBody>
      </p:sp>
      <p:sp>
        <p:nvSpPr>
          <p:cNvPr id="4" name="Slide Number Placeholder 3"/>
          <p:cNvSpPr>
            <a:spLocks noGrp="1"/>
          </p:cNvSpPr>
          <p:nvPr>
            <p:ph type="sldNum" sz="quarter" idx="10"/>
          </p:nvPr>
        </p:nvSpPr>
        <p:spPr/>
        <p:txBody>
          <a:bodyPr/>
          <a:lstStyle/>
          <a:p>
            <a:fld id="{8C14A4C0-31AA-4157-B68A-FA766739F961}" type="slidenum">
              <a:rPr lang="en-US" smtClean="0"/>
              <a:pPr/>
              <a:t>16</a:t>
            </a:fld>
            <a:endParaRPr lang="en-US" dirty="0"/>
          </a:p>
        </p:txBody>
      </p:sp>
    </p:spTree>
    <p:extLst>
      <p:ext uri="{BB962C8B-B14F-4D97-AF65-F5344CB8AC3E}">
        <p14:creationId xmlns:p14="http://schemas.microsoft.com/office/powerpoint/2010/main" val="754340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simple loops</a:t>
            </a:r>
            <a:r>
              <a:rPr lang="en-US" baseline="0" dirty="0" smtClean="0"/>
              <a:t> runs 50 times and adds up all numbers 1 to 50. This a pretest loop.</a:t>
            </a:r>
            <a:endParaRPr lang="en-US" dirty="0"/>
          </a:p>
        </p:txBody>
      </p:sp>
      <p:sp>
        <p:nvSpPr>
          <p:cNvPr id="4" name="Slide Number Placeholder 3"/>
          <p:cNvSpPr>
            <a:spLocks noGrp="1"/>
          </p:cNvSpPr>
          <p:nvPr>
            <p:ph type="sldNum" sz="quarter" idx="10"/>
          </p:nvPr>
        </p:nvSpPr>
        <p:spPr/>
        <p:txBody>
          <a:bodyPr/>
          <a:lstStyle/>
          <a:p>
            <a:fld id="{8C14A4C0-31AA-4157-B68A-FA766739F961}" type="slidenum">
              <a:rPr lang="en-US" smtClean="0"/>
              <a:pPr/>
              <a:t>19</a:t>
            </a:fld>
            <a:endParaRPr lang="en-US" dirty="0"/>
          </a:p>
        </p:txBody>
      </p:sp>
    </p:spTree>
    <p:extLst>
      <p:ext uri="{BB962C8B-B14F-4D97-AF65-F5344CB8AC3E}">
        <p14:creationId xmlns:p14="http://schemas.microsoft.com/office/powerpoint/2010/main" val="4187252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simple loops</a:t>
            </a:r>
            <a:r>
              <a:rPr lang="en-US" baseline="0" dirty="0" smtClean="0"/>
              <a:t> runs 50 times and adds up all numbers 1 to 50. This is a posttest loop.</a:t>
            </a:r>
            <a:endParaRPr lang="en-US" dirty="0"/>
          </a:p>
        </p:txBody>
      </p:sp>
      <p:sp>
        <p:nvSpPr>
          <p:cNvPr id="4" name="Slide Number Placeholder 3"/>
          <p:cNvSpPr>
            <a:spLocks noGrp="1"/>
          </p:cNvSpPr>
          <p:nvPr>
            <p:ph type="sldNum" sz="quarter" idx="10"/>
          </p:nvPr>
        </p:nvSpPr>
        <p:spPr/>
        <p:txBody>
          <a:bodyPr/>
          <a:lstStyle/>
          <a:p>
            <a:fld id="{8C14A4C0-31AA-4157-B68A-FA766739F961}" type="slidenum">
              <a:rPr lang="en-US" smtClean="0"/>
              <a:pPr/>
              <a:t>23</a:t>
            </a:fld>
            <a:endParaRPr lang="en-US" dirty="0"/>
          </a:p>
        </p:txBody>
      </p:sp>
    </p:spTree>
    <p:extLst>
      <p:ext uri="{BB962C8B-B14F-4D97-AF65-F5344CB8AC3E}">
        <p14:creationId xmlns:p14="http://schemas.microsoft.com/office/powerpoint/2010/main" val="4187252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3A9F818-217B-4B85-85CF-8E05EA12D7EC}" type="datetimeFigureOut">
              <a:rPr lang="en-US" smtClean="0"/>
              <a:pPr/>
              <a:t>10/9/2013</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D96B407-F82C-421B-B45E-E2C4C007149B}"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3A9F818-217B-4B85-85CF-8E05EA12D7EC}" type="datetimeFigureOut">
              <a:rPr lang="en-US" smtClean="0"/>
              <a:pPr/>
              <a:t>10/9/2013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96B407-F82C-421B-B45E-E2C4C007149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ED96B407-F82C-421B-B45E-E2C4C007149B}"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3A9F818-217B-4B85-85CF-8E05EA12D7EC}" type="datetimeFigureOut">
              <a:rPr lang="en-US" smtClean="0"/>
              <a:pPr/>
              <a:t>10/9/2013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3A9F818-217B-4B85-85CF-8E05EA12D7EC}" type="datetimeFigureOut">
              <a:rPr lang="en-US" smtClean="0"/>
              <a:pPr/>
              <a:t>10/9/2013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ED96B407-F82C-421B-B45E-E2C4C007149B}"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93A9F818-217B-4B85-85CF-8E05EA12D7EC}" type="datetimeFigureOut">
              <a:rPr lang="en-US" smtClean="0"/>
              <a:pPr/>
              <a:t>10/9/2013</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D96B407-F82C-421B-B45E-E2C4C007149B}"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3A9F818-217B-4B85-85CF-8E05EA12D7EC}" type="datetimeFigureOut">
              <a:rPr lang="en-US" smtClean="0"/>
              <a:pPr/>
              <a:t>10/9/2013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96B407-F82C-421B-B45E-E2C4C007149B}"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3A9F818-217B-4B85-85CF-8E05EA12D7EC}" type="datetimeFigureOut">
              <a:rPr lang="en-US" smtClean="0"/>
              <a:pPr/>
              <a:t>10/9/2013</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D96B407-F82C-421B-B45E-E2C4C007149B}"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3A9F818-217B-4B85-85CF-8E05EA12D7EC}" type="datetimeFigureOut">
              <a:rPr lang="en-US" smtClean="0"/>
              <a:pPr/>
              <a:t>10/9/2013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ED96B407-F82C-421B-B45E-E2C4C007149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3A9F818-217B-4B85-85CF-8E05EA12D7EC}" type="datetimeFigureOut">
              <a:rPr lang="en-US" smtClean="0"/>
              <a:pPr/>
              <a:t>10/9/2013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D96B407-F82C-421B-B45E-E2C4C007149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D96B407-F82C-421B-B45E-E2C4C007149B}"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93A9F818-217B-4B85-85CF-8E05EA12D7EC}" type="datetimeFigureOut">
              <a:rPr lang="en-US" smtClean="0"/>
              <a:pPr/>
              <a:t>10/9/2013</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ED96B407-F82C-421B-B45E-E2C4C007149B}"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93A9F818-217B-4B85-85CF-8E05EA12D7EC}" type="datetimeFigureOut">
              <a:rPr lang="en-US" smtClean="0"/>
              <a:pPr/>
              <a:t>10/9/2013</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93A9F818-217B-4B85-85CF-8E05EA12D7EC}" type="datetimeFigureOut">
              <a:rPr lang="en-US" smtClean="0"/>
              <a:pPr/>
              <a:t>10/9/2013</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ED96B407-F82C-421B-B45E-E2C4C007149B}"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msdn.microsoft.com/en-us/library/ezk76t25.asp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Computer Programming I</a:t>
            </a:r>
            <a:endParaRPr lang="en-US" dirty="0"/>
          </a:p>
        </p:txBody>
      </p:sp>
      <p:sp>
        <p:nvSpPr>
          <p:cNvPr id="2" name="Title 1"/>
          <p:cNvSpPr>
            <a:spLocks noGrp="1"/>
          </p:cNvSpPr>
          <p:nvPr>
            <p:ph type="ctrTitle"/>
          </p:nvPr>
        </p:nvSpPr>
        <p:spPr/>
        <p:txBody>
          <a:bodyPr/>
          <a:lstStyle/>
          <a:p>
            <a:r>
              <a:rPr lang="en-US" dirty="0" smtClean="0"/>
              <a:t>5.05 Apply Looping Structures</a:t>
            </a:r>
            <a:endParaRPr lang="en-US" dirty="0"/>
          </a:p>
        </p:txBody>
      </p:sp>
    </p:spTree>
    <p:extLst>
      <p:ext uri="{BB962C8B-B14F-4D97-AF65-F5344CB8AC3E}">
        <p14:creationId xmlns:p14="http://schemas.microsoft.com/office/powerpoint/2010/main" val="9200010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 the Counter</a:t>
            </a:r>
            <a:endParaRPr lang="en-US" dirty="0"/>
          </a:p>
        </p:txBody>
      </p:sp>
      <p:sp>
        <p:nvSpPr>
          <p:cNvPr id="3" name="Content Placeholder 2"/>
          <p:cNvSpPr>
            <a:spLocks noGrp="1"/>
          </p:cNvSpPr>
          <p:nvPr>
            <p:ph sz="quarter" idx="1"/>
          </p:nvPr>
        </p:nvSpPr>
        <p:spPr/>
        <p:txBody>
          <a:bodyPr>
            <a:normAutofit/>
          </a:bodyPr>
          <a:lstStyle/>
          <a:p>
            <a:r>
              <a:rPr lang="en-US" dirty="0" smtClean="0"/>
              <a:t>After each run through the loop we want to add (or subtract) some </a:t>
            </a:r>
            <a:r>
              <a:rPr lang="en-US" u="sng" dirty="0" smtClean="0"/>
              <a:t>constant</a:t>
            </a:r>
            <a:r>
              <a:rPr lang="en-US" dirty="0" smtClean="0"/>
              <a:t> number (usually 1) from the counter variable. </a:t>
            </a:r>
          </a:p>
          <a:p>
            <a:endParaRPr lang="en-US" dirty="0"/>
          </a:p>
          <a:p>
            <a:r>
              <a:rPr lang="en-US" dirty="0" smtClean="0"/>
              <a:t>Examples</a:t>
            </a:r>
          </a:p>
          <a:p>
            <a:pPr lvl="1"/>
            <a:r>
              <a:rPr lang="en-US" dirty="0" smtClean="0">
                <a:solidFill>
                  <a:schemeClr val="tx1"/>
                </a:solidFill>
              </a:rPr>
              <a:t>i = i + 1      or         </a:t>
            </a:r>
            <a:r>
              <a:rPr lang="en-US" dirty="0" err="1" smtClean="0">
                <a:solidFill>
                  <a:schemeClr val="tx1"/>
                </a:solidFill>
              </a:rPr>
              <a:t>i</a:t>
            </a:r>
            <a:r>
              <a:rPr lang="en-US" dirty="0" smtClean="0">
                <a:solidFill>
                  <a:schemeClr val="tx1"/>
                </a:solidFill>
              </a:rPr>
              <a:t>+=1</a:t>
            </a:r>
          </a:p>
          <a:p>
            <a:pPr lvl="1"/>
            <a:r>
              <a:rPr lang="en-US" dirty="0">
                <a:solidFill>
                  <a:schemeClr val="tx1"/>
                </a:solidFill>
              </a:rPr>
              <a:t>i = i </a:t>
            </a:r>
            <a:r>
              <a:rPr lang="en-US" dirty="0" smtClean="0">
                <a:solidFill>
                  <a:schemeClr val="tx1"/>
                </a:solidFill>
              </a:rPr>
              <a:t>- </a:t>
            </a:r>
            <a:r>
              <a:rPr lang="en-US" dirty="0">
                <a:solidFill>
                  <a:schemeClr val="tx1"/>
                </a:solidFill>
              </a:rPr>
              <a:t>1    </a:t>
            </a:r>
            <a:r>
              <a:rPr lang="en-US" dirty="0" smtClean="0">
                <a:solidFill>
                  <a:schemeClr val="tx1"/>
                </a:solidFill>
              </a:rPr>
              <a:t>   or 	</a:t>
            </a:r>
            <a:r>
              <a:rPr lang="en-US" dirty="0" err="1" smtClean="0">
                <a:solidFill>
                  <a:schemeClr val="tx1"/>
                </a:solidFill>
              </a:rPr>
              <a:t>i</a:t>
            </a:r>
            <a:r>
              <a:rPr lang="en-US" dirty="0" smtClean="0">
                <a:solidFill>
                  <a:schemeClr val="tx1"/>
                </a:solidFill>
              </a:rPr>
              <a:t>-=1</a:t>
            </a:r>
          </a:p>
          <a:p>
            <a:pPr lvl="1"/>
            <a:r>
              <a:rPr lang="en-US" dirty="0" smtClean="0">
                <a:solidFill>
                  <a:schemeClr val="tx1"/>
                </a:solidFill>
              </a:rPr>
              <a:t>i+=2 	or 	</a:t>
            </a:r>
            <a:r>
              <a:rPr lang="en-US" dirty="0" err="1" smtClean="0">
                <a:solidFill>
                  <a:schemeClr val="tx1"/>
                </a:solidFill>
              </a:rPr>
              <a:t>i</a:t>
            </a:r>
            <a:r>
              <a:rPr lang="en-US" dirty="0" smtClean="0">
                <a:solidFill>
                  <a:schemeClr val="tx1"/>
                </a:solidFill>
              </a:rPr>
              <a:t>-=2</a:t>
            </a:r>
          </a:p>
        </p:txBody>
      </p:sp>
    </p:spTree>
    <p:extLst>
      <p:ext uri="{BB962C8B-B14F-4D97-AF65-F5344CB8AC3E}">
        <p14:creationId xmlns:p14="http://schemas.microsoft.com/office/powerpoint/2010/main" val="39235216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Accumulator Variables</a:t>
            </a:r>
            <a:endParaRPr lang="en-US" dirty="0"/>
          </a:p>
        </p:txBody>
      </p:sp>
      <p:sp>
        <p:nvSpPr>
          <p:cNvPr id="3" name="Content Placeholder 2"/>
          <p:cNvSpPr>
            <a:spLocks noGrp="1"/>
          </p:cNvSpPr>
          <p:nvPr>
            <p:ph sz="quarter" idx="1"/>
          </p:nvPr>
        </p:nvSpPr>
        <p:spPr>
          <a:xfrm>
            <a:off x="228600" y="1600200"/>
            <a:ext cx="8503920" cy="4800600"/>
          </a:xfrm>
        </p:spPr>
        <p:txBody>
          <a:bodyPr>
            <a:normAutofit fontScale="92500" lnSpcReduction="10000"/>
          </a:bodyPr>
          <a:lstStyle/>
          <a:p>
            <a:pPr>
              <a:tabLst>
                <a:tab pos="461963" algn="l"/>
              </a:tabLst>
            </a:pPr>
            <a:r>
              <a:rPr lang="en-US" sz="2800" dirty="0" smtClean="0">
                <a:latin typeface="Times New Roman" charset="0"/>
                <a:cs typeface="Times New Roman" charset="0"/>
              </a:rPr>
              <a:t>Similar to a counter, except the value that updates the </a:t>
            </a:r>
            <a:r>
              <a:rPr lang="en-US" sz="2800" b="1" i="1" dirty="0">
                <a:solidFill>
                  <a:schemeClr val="accent1">
                    <a:lumMod val="75000"/>
                  </a:schemeClr>
                </a:solidFill>
                <a:latin typeface="Times New Roman" charset="0"/>
                <a:cs typeface="Times New Roman" charset="0"/>
              </a:rPr>
              <a:t>accumulator</a:t>
            </a:r>
            <a:r>
              <a:rPr lang="en-US" sz="2800" dirty="0" smtClean="0">
                <a:latin typeface="Times New Roman" charset="0"/>
                <a:cs typeface="Times New Roman" charset="0"/>
              </a:rPr>
              <a:t> changes</a:t>
            </a:r>
          </a:p>
          <a:p>
            <a:pPr lvl="8">
              <a:tabLst>
                <a:tab pos="461963" algn="l"/>
              </a:tabLst>
            </a:pPr>
            <a:endParaRPr lang="en-US" sz="1500" dirty="0" smtClean="0">
              <a:latin typeface="Times New Roman" charset="0"/>
              <a:cs typeface="Times New Roman" charset="0"/>
            </a:endParaRPr>
          </a:p>
          <a:p>
            <a:pPr lvl="8">
              <a:tabLst>
                <a:tab pos="461963" algn="l"/>
              </a:tabLst>
            </a:pPr>
            <a:endParaRPr lang="en-US" sz="200" dirty="0" smtClean="0">
              <a:latin typeface="Times New Roman" charset="0"/>
              <a:cs typeface="Times New Roman" charset="0"/>
            </a:endParaRPr>
          </a:p>
          <a:p>
            <a:pPr>
              <a:tabLst>
                <a:tab pos="461963" algn="l"/>
              </a:tabLst>
            </a:pPr>
            <a:r>
              <a:rPr lang="en-US" sz="2800" dirty="0" smtClean="0">
                <a:latin typeface="Times New Roman" charset="0"/>
                <a:cs typeface="Times New Roman" charset="0"/>
              </a:rPr>
              <a:t>A </a:t>
            </a:r>
            <a:r>
              <a:rPr lang="en-US" sz="2800" dirty="0">
                <a:latin typeface="Times New Roman" charset="0"/>
                <a:cs typeface="Times New Roman" charset="0"/>
              </a:rPr>
              <a:t>variable storing a number that is incremented by a </a:t>
            </a:r>
            <a:r>
              <a:rPr lang="en-US" sz="2800" b="1" i="1" dirty="0">
                <a:latin typeface="Times New Roman" charset="0"/>
                <a:cs typeface="Times New Roman" charset="0"/>
              </a:rPr>
              <a:t>changing</a:t>
            </a:r>
            <a:r>
              <a:rPr lang="en-US" sz="2800" dirty="0">
                <a:latin typeface="Times New Roman" charset="0"/>
                <a:cs typeface="Times New Roman" charset="0"/>
              </a:rPr>
              <a:t> value</a:t>
            </a:r>
            <a:r>
              <a:rPr lang="en-US" sz="2800" dirty="0" smtClean="0">
                <a:latin typeface="Times New Roman" charset="0"/>
                <a:cs typeface="Times New Roman" charset="0"/>
              </a:rPr>
              <a:t>.</a:t>
            </a:r>
          </a:p>
          <a:p>
            <a:pPr lvl="1">
              <a:tabLst>
                <a:tab pos="461963" algn="l"/>
              </a:tabLst>
            </a:pPr>
            <a:endParaRPr lang="en-US" sz="1000" dirty="0">
              <a:latin typeface="Times New Roman" charset="0"/>
              <a:cs typeface="Times New Roman" charset="0"/>
            </a:endParaRPr>
          </a:p>
          <a:p>
            <a:pPr>
              <a:tabLst>
                <a:tab pos="461963" algn="l"/>
              </a:tabLst>
            </a:pPr>
            <a:r>
              <a:rPr lang="en-US" sz="2800" dirty="0">
                <a:latin typeface="Times New Roman" charset="0"/>
                <a:cs typeface="Times New Roman" charset="0"/>
              </a:rPr>
              <a:t>Forms:</a:t>
            </a:r>
          </a:p>
          <a:p>
            <a:pPr lvl="8">
              <a:tabLst>
                <a:tab pos="461963" algn="l"/>
              </a:tabLst>
            </a:pPr>
            <a:endParaRPr lang="en-US" sz="100" dirty="0">
              <a:latin typeface="Times New Roman" charset="0"/>
              <a:cs typeface="Times New Roman" charset="0"/>
            </a:endParaRPr>
          </a:p>
          <a:p>
            <a:pPr marL="630238" lvl="2" indent="6350">
              <a:tabLst>
                <a:tab pos="461963" algn="l"/>
              </a:tabLst>
            </a:pPr>
            <a:r>
              <a:rPr lang="en-US" sz="2800" dirty="0">
                <a:latin typeface="Times New Roman" charset="0"/>
                <a:cs typeface="Times New Roman" charset="0"/>
              </a:rPr>
              <a:t>  </a:t>
            </a:r>
            <a:r>
              <a:rPr lang="en-US" sz="2800" b="1" dirty="0" smtClean="0">
                <a:solidFill>
                  <a:schemeClr val="accent1">
                    <a:lumMod val="75000"/>
                  </a:schemeClr>
                </a:solidFill>
                <a:latin typeface="Courier New" pitchFamily="49" charset="0"/>
                <a:cs typeface="Courier New" pitchFamily="49" charset="0"/>
                <a:sym typeface="Wingdings" pitchFamily="2" charset="2"/>
              </a:rPr>
              <a:t>accumulator </a:t>
            </a:r>
            <a:r>
              <a:rPr lang="en-US" sz="2800" b="1" dirty="0">
                <a:solidFill>
                  <a:schemeClr val="accent1">
                    <a:lumMod val="75000"/>
                  </a:schemeClr>
                </a:solidFill>
                <a:latin typeface="Courier New" pitchFamily="49" charset="0"/>
                <a:cs typeface="Courier New" pitchFamily="49" charset="0"/>
                <a:sym typeface="Wingdings" pitchFamily="2" charset="2"/>
              </a:rPr>
              <a:t>= accumulator + value</a:t>
            </a:r>
          </a:p>
          <a:p>
            <a:pPr marL="630238" lvl="2" indent="6350">
              <a:tabLst>
                <a:tab pos="461963" algn="l"/>
              </a:tabLst>
            </a:pPr>
            <a:r>
              <a:rPr lang="en-US" sz="2800" b="1" dirty="0">
                <a:solidFill>
                  <a:schemeClr val="accent1">
                    <a:lumMod val="75000"/>
                  </a:schemeClr>
                </a:solidFill>
                <a:latin typeface="Courier New" pitchFamily="49" charset="0"/>
                <a:cs typeface="Courier New" pitchFamily="49" charset="0"/>
                <a:sym typeface="Wingdings" pitchFamily="2" charset="2"/>
              </a:rPr>
              <a:t> </a:t>
            </a:r>
            <a:r>
              <a:rPr lang="en-US" sz="2800" b="1" dirty="0" smtClean="0">
                <a:solidFill>
                  <a:schemeClr val="accent1">
                    <a:lumMod val="75000"/>
                  </a:schemeClr>
                </a:solidFill>
                <a:latin typeface="Courier New" pitchFamily="49" charset="0"/>
                <a:cs typeface="Courier New" pitchFamily="49" charset="0"/>
                <a:sym typeface="Wingdings" pitchFamily="2" charset="2"/>
              </a:rPr>
              <a:t>accumulator </a:t>
            </a:r>
            <a:r>
              <a:rPr lang="en-US" sz="2800" b="1" dirty="0">
                <a:solidFill>
                  <a:schemeClr val="accent1">
                    <a:lumMod val="75000"/>
                  </a:schemeClr>
                </a:solidFill>
                <a:latin typeface="Courier New" pitchFamily="49" charset="0"/>
                <a:cs typeface="Courier New" pitchFamily="49" charset="0"/>
                <a:sym typeface="Wingdings" pitchFamily="2" charset="2"/>
              </a:rPr>
              <a:t>+= </a:t>
            </a:r>
            <a:r>
              <a:rPr lang="en-US" sz="2800" b="1" dirty="0" smtClean="0">
                <a:solidFill>
                  <a:schemeClr val="accent1">
                    <a:lumMod val="75000"/>
                  </a:schemeClr>
                </a:solidFill>
                <a:latin typeface="Courier New" pitchFamily="49" charset="0"/>
                <a:cs typeface="Courier New" pitchFamily="49" charset="0"/>
                <a:sym typeface="Wingdings" pitchFamily="2" charset="2"/>
              </a:rPr>
              <a:t>value</a:t>
            </a:r>
          </a:p>
          <a:p>
            <a:pPr marL="2184718" lvl="8" indent="6350">
              <a:tabLst>
                <a:tab pos="461963" algn="l"/>
              </a:tabLst>
            </a:pPr>
            <a:endParaRPr lang="en-US" sz="1500" dirty="0">
              <a:latin typeface="Times New Roman" charset="0"/>
              <a:cs typeface="Times New Roman" charset="0"/>
            </a:endParaRPr>
          </a:p>
          <a:p>
            <a:pPr>
              <a:tabLst>
                <a:tab pos="461963" algn="l"/>
              </a:tabLst>
              <a:defRPr/>
            </a:pPr>
            <a:r>
              <a:rPr lang="en-US" sz="2800" dirty="0" smtClean="0">
                <a:latin typeface="Times New Roman" charset="0"/>
                <a:cs typeface="Times New Roman" charset="0"/>
              </a:rPr>
              <a:t>Example: </a:t>
            </a:r>
            <a:r>
              <a:rPr lang="en-US" sz="2200" b="1" dirty="0" smtClean="0">
                <a:latin typeface="Courier New" pitchFamily="49" charset="0"/>
                <a:cs typeface="Courier New" pitchFamily="49" charset="0"/>
              </a:rPr>
              <a:t>dblCost </a:t>
            </a:r>
            <a:r>
              <a:rPr lang="en-US" sz="2200" b="1" dirty="0">
                <a:latin typeface="Courier New" pitchFamily="49" charset="0"/>
                <a:cs typeface="Courier New" pitchFamily="49" charset="0"/>
              </a:rPr>
              <a:t>= </a:t>
            </a:r>
            <a:r>
              <a:rPr lang="en-US" sz="2200" b="1" dirty="0" smtClean="0">
                <a:latin typeface="Courier New" pitchFamily="49" charset="0"/>
                <a:cs typeface="Courier New" pitchFamily="49" charset="0"/>
              </a:rPr>
              <a:t>dblCost </a:t>
            </a:r>
            <a:r>
              <a:rPr lang="en-US" sz="2200" b="1" dirty="0">
                <a:latin typeface="Courier New" pitchFamily="49" charset="0"/>
                <a:cs typeface="Courier New" pitchFamily="49" charset="0"/>
              </a:rPr>
              <a:t>+ </a:t>
            </a:r>
            <a:r>
              <a:rPr lang="en-US" sz="2200" b="1" dirty="0" err="1" smtClean="0">
                <a:latin typeface="Courier New" pitchFamily="49" charset="0"/>
                <a:cs typeface="Courier New" pitchFamily="49" charset="0"/>
              </a:rPr>
              <a:t>newSale</a:t>
            </a:r>
            <a:endParaRPr lang="en-US" sz="2200" b="1" dirty="0" smtClean="0">
              <a:latin typeface="Courier New" pitchFamily="49" charset="0"/>
              <a:cs typeface="Courier New" pitchFamily="49" charset="0"/>
            </a:endParaRPr>
          </a:p>
          <a:p>
            <a:pPr lvl="8">
              <a:tabLst>
                <a:tab pos="461963" algn="l"/>
              </a:tabLst>
              <a:defRPr/>
            </a:pPr>
            <a:endParaRPr lang="en-US" sz="900" b="1" dirty="0">
              <a:latin typeface="Courier New" pitchFamily="49" charset="0"/>
              <a:cs typeface="Courier New" pitchFamily="49" charset="0"/>
            </a:endParaRPr>
          </a:p>
          <a:p>
            <a:pPr>
              <a:tabLst>
                <a:tab pos="461963" algn="l"/>
              </a:tabLst>
            </a:pPr>
            <a:r>
              <a:rPr lang="en-US" sz="2800" dirty="0" smtClean="0">
                <a:latin typeface="Times New Roman" charset="0"/>
              </a:rPr>
              <a:t> </a:t>
            </a:r>
            <a:r>
              <a:rPr lang="en-US" sz="2800" dirty="0">
                <a:latin typeface="Times New Roman" charset="0"/>
                <a:cs typeface="Times New Roman" charset="0"/>
              </a:rPr>
              <a:t>Useful for keeping a </a:t>
            </a:r>
            <a:r>
              <a:rPr lang="en-US" sz="2800" b="1" i="1" dirty="0">
                <a:solidFill>
                  <a:schemeClr val="accent1">
                    <a:lumMod val="75000"/>
                  </a:schemeClr>
                </a:solidFill>
                <a:latin typeface="Times New Roman" charset="0"/>
                <a:cs typeface="Times New Roman" charset="0"/>
              </a:rPr>
              <a:t>running total</a:t>
            </a:r>
            <a:endParaRPr lang="en-US" sz="2800" b="1" i="1" dirty="0">
              <a:solidFill>
                <a:schemeClr val="accent1">
                  <a:lumMod val="75000"/>
                </a:schemeClr>
              </a:solidFill>
              <a:latin typeface="Times New Roman" charset="0"/>
            </a:endParaRPr>
          </a:p>
          <a:p>
            <a:endParaRPr lang="en-US" dirty="0"/>
          </a:p>
        </p:txBody>
      </p:sp>
    </p:spTree>
    <p:extLst>
      <p:ext uri="{BB962C8B-B14F-4D97-AF65-F5344CB8AC3E}">
        <p14:creationId xmlns:p14="http://schemas.microsoft.com/office/powerpoint/2010/main" val="35868058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Visual basic</a:t>
            </a:r>
            <a:endParaRPr lang="en-US" dirty="0"/>
          </a:p>
        </p:txBody>
      </p:sp>
      <p:sp>
        <p:nvSpPr>
          <p:cNvPr id="4" name="Title 3"/>
          <p:cNvSpPr>
            <a:spLocks noGrp="1"/>
          </p:cNvSpPr>
          <p:nvPr>
            <p:ph type="title"/>
          </p:nvPr>
        </p:nvSpPr>
        <p:spPr/>
        <p:txBody>
          <a:bodyPr/>
          <a:lstStyle/>
          <a:p>
            <a:r>
              <a:rPr lang="en-US" dirty="0" smtClean="0"/>
              <a:t>Looping Structures</a:t>
            </a:r>
            <a:endParaRPr lang="en-US" dirty="0"/>
          </a:p>
        </p:txBody>
      </p:sp>
    </p:spTree>
    <p:extLst>
      <p:ext uri="{BB962C8B-B14F-4D97-AF65-F5344CB8AC3E}">
        <p14:creationId xmlns:p14="http://schemas.microsoft.com/office/powerpoint/2010/main" val="18918600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Repeated Actions</a:t>
            </a:r>
            <a:endParaRPr lang="en-US" dirty="0"/>
          </a:p>
        </p:txBody>
      </p:sp>
      <p:sp>
        <p:nvSpPr>
          <p:cNvPr id="3" name="Content Placeholder 2"/>
          <p:cNvSpPr>
            <a:spLocks noGrp="1"/>
          </p:cNvSpPr>
          <p:nvPr>
            <p:ph sz="quarter" idx="1"/>
          </p:nvPr>
        </p:nvSpPr>
        <p:spPr/>
        <p:txBody>
          <a:bodyPr>
            <a:normAutofit/>
          </a:bodyPr>
          <a:lstStyle/>
          <a:p>
            <a:r>
              <a:rPr lang="en-US" dirty="0" smtClean="0"/>
              <a:t>Have you ever performed the same action over and over?</a:t>
            </a:r>
          </a:p>
          <a:p>
            <a:pPr lvl="8"/>
            <a:endParaRPr lang="en-US" dirty="0"/>
          </a:p>
          <a:p>
            <a:r>
              <a:rPr lang="en-US" dirty="0" smtClean="0"/>
              <a:t>For example: As long as it rains I am going to sing the same song. When the song finishes I am going to start over again.</a:t>
            </a:r>
          </a:p>
          <a:p>
            <a:pPr lvl="8"/>
            <a:endParaRPr lang="en-US" dirty="0"/>
          </a:p>
          <a:p>
            <a:r>
              <a:rPr lang="en-US" dirty="0" smtClean="0"/>
              <a:t>Programmers can code repeated actions into their programs. This is called a </a:t>
            </a:r>
            <a:r>
              <a:rPr lang="en-US" b="1" dirty="0" smtClean="0">
                <a:solidFill>
                  <a:schemeClr val="accent1">
                    <a:lumMod val="75000"/>
                  </a:schemeClr>
                </a:solidFill>
              </a:rPr>
              <a:t>loop</a:t>
            </a:r>
            <a:r>
              <a:rPr lang="en-US" b="1" dirty="0" smtClean="0"/>
              <a:t>.</a:t>
            </a:r>
          </a:p>
          <a:p>
            <a:pPr lvl="8"/>
            <a:endParaRPr lang="en-US" b="1" dirty="0" smtClean="0"/>
          </a:p>
          <a:p>
            <a:r>
              <a:rPr lang="en-US" dirty="0" smtClean="0"/>
              <a:t>Each time the loop runs is called an </a:t>
            </a:r>
            <a:r>
              <a:rPr lang="en-US" b="1" dirty="0" smtClean="0">
                <a:solidFill>
                  <a:schemeClr val="accent1">
                    <a:lumMod val="75000"/>
                  </a:schemeClr>
                </a:solidFill>
              </a:rPr>
              <a:t>iteration</a:t>
            </a:r>
            <a:r>
              <a:rPr lang="en-US" dirty="0" smtClean="0"/>
              <a:t>.</a:t>
            </a:r>
            <a:endParaRPr lang="en-US" dirty="0"/>
          </a:p>
        </p:txBody>
      </p:sp>
    </p:spTree>
    <p:extLst>
      <p:ext uri="{BB962C8B-B14F-4D97-AF65-F5344CB8AC3E}">
        <p14:creationId xmlns:p14="http://schemas.microsoft.com/office/powerpoint/2010/main" val="55030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Loops</a:t>
            </a:r>
            <a:endParaRPr lang="en-US" dirty="0"/>
          </a:p>
        </p:txBody>
      </p:sp>
      <p:sp>
        <p:nvSpPr>
          <p:cNvPr id="3" name="Content Placeholder 2"/>
          <p:cNvSpPr>
            <a:spLocks noGrp="1"/>
          </p:cNvSpPr>
          <p:nvPr>
            <p:ph sz="quarter" idx="1"/>
          </p:nvPr>
        </p:nvSpPr>
        <p:spPr/>
        <p:txBody>
          <a:bodyPr>
            <a:normAutofit/>
          </a:bodyPr>
          <a:lstStyle/>
          <a:p>
            <a:r>
              <a:rPr lang="en-US" dirty="0"/>
              <a:t>These are the four types of </a:t>
            </a:r>
            <a:r>
              <a:rPr lang="en-US" dirty="0" smtClean="0"/>
              <a:t>loops. </a:t>
            </a:r>
          </a:p>
          <a:p>
            <a:endParaRPr lang="en-US" dirty="0" smtClean="0"/>
          </a:p>
          <a:p>
            <a:pPr marL="514350" indent="-514350">
              <a:buFont typeface="+mj-lt"/>
              <a:buAutoNum type="arabicPeriod"/>
            </a:pPr>
            <a:r>
              <a:rPr lang="en-US" dirty="0" smtClean="0"/>
              <a:t>Do While …Loop</a:t>
            </a:r>
          </a:p>
          <a:p>
            <a:pPr marL="514350" indent="-514350">
              <a:buFont typeface="+mj-lt"/>
              <a:buAutoNum type="arabicPeriod"/>
            </a:pPr>
            <a:r>
              <a:rPr lang="en-US" dirty="0" smtClean="0"/>
              <a:t>Do……Loop While</a:t>
            </a:r>
          </a:p>
          <a:p>
            <a:pPr marL="514350" indent="-514350">
              <a:buFont typeface="+mj-lt"/>
              <a:buAutoNum type="arabicPeriod"/>
            </a:pPr>
            <a:r>
              <a:rPr lang="en-US" dirty="0" smtClean="0"/>
              <a:t>For…Next</a:t>
            </a:r>
          </a:p>
          <a:p>
            <a:pPr marL="514350" indent="-514350">
              <a:buFont typeface="+mj-lt"/>
              <a:buAutoNum type="arabicPeriod"/>
            </a:pPr>
            <a:r>
              <a:rPr lang="en-US" dirty="0" smtClean="0"/>
              <a:t>For Each…Next</a:t>
            </a:r>
          </a:p>
          <a:p>
            <a:pPr marL="788670" lvl="1" indent="-514350"/>
            <a:r>
              <a:rPr lang="en-US" dirty="0" smtClean="0"/>
              <a:t>Covered later</a:t>
            </a:r>
          </a:p>
          <a:p>
            <a:pPr marL="274320" lvl="1" indent="0">
              <a:buNone/>
            </a:pPr>
            <a:endParaRPr lang="en-US" dirty="0" smtClean="0"/>
          </a:p>
        </p:txBody>
      </p:sp>
    </p:spTree>
    <p:extLst>
      <p:ext uri="{BB962C8B-B14F-4D97-AF65-F5344CB8AC3E}">
        <p14:creationId xmlns:p14="http://schemas.microsoft.com/office/powerpoint/2010/main" val="1023191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Pretest and Posttest</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When dealing with loops there are two different ways to test a condition.</a:t>
            </a:r>
          </a:p>
          <a:p>
            <a:pPr lvl="8"/>
            <a:endParaRPr lang="en-US" dirty="0"/>
          </a:p>
          <a:p>
            <a:r>
              <a:rPr lang="en-US" b="1" dirty="0" smtClean="0">
                <a:solidFill>
                  <a:schemeClr val="accent1">
                    <a:lumMod val="75000"/>
                  </a:schemeClr>
                </a:solidFill>
              </a:rPr>
              <a:t>Pretest</a:t>
            </a:r>
          </a:p>
          <a:p>
            <a:pPr lvl="1"/>
            <a:r>
              <a:rPr lang="en-US" dirty="0" smtClean="0">
                <a:solidFill>
                  <a:schemeClr val="tx1"/>
                </a:solidFill>
              </a:rPr>
              <a:t>Test the condition </a:t>
            </a:r>
            <a:r>
              <a:rPr lang="en-US" dirty="0" smtClean="0">
                <a:solidFill>
                  <a:schemeClr val="accent1">
                    <a:lumMod val="75000"/>
                  </a:schemeClr>
                </a:solidFill>
              </a:rPr>
              <a:t>BEFORE</a:t>
            </a:r>
            <a:r>
              <a:rPr lang="en-US" dirty="0" smtClean="0">
                <a:solidFill>
                  <a:schemeClr val="tx1"/>
                </a:solidFill>
              </a:rPr>
              <a:t> the loop runs. If the condition is false the loop will not execute.</a:t>
            </a:r>
          </a:p>
          <a:p>
            <a:pPr lvl="1"/>
            <a:r>
              <a:rPr lang="en-US" dirty="0" smtClean="0">
                <a:solidFill>
                  <a:schemeClr val="tx1"/>
                </a:solidFill>
              </a:rPr>
              <a:t>A pretest loop only executes if the condition is true for at least one time.</a:t>
            </a:r>
          </a:p>
          <a:p>
            <a:pPr lvl="8"/>
            <a:endParaRPr lang="en-US" dirty="0"/>
          </a:p>
          <a:p>
            <a:r>
              <a:rPr lang="en-US" b="1" dirty="0" smtClean="0">
                <a:solidFill>
                  <a:schemeClr val="accent1">
                    <a:lumMod val="75000"/>
                  </a:schemeClr>
                </a:solidFill>
              </a:rPr>
              <a:t>Posttest</a:t>
            </a:r>
          </a:p>
          <a:p>
            <a:pPr lvl="1"/>
            <a:r>
              <a:rPr lang="en-US" dirty="0" smtClean="0">
                <a:solidFill>
                  <a:schemeClr val="tx1"/>
                </a:solidFill>
              </a:rPr>
              <a:t>Run the loop one time then test the condition- if the condition is false the loop will then terminate.</a:t>
            </a:r>
          </a:p>
          <a:p>
            <a:pPr lvl="1"/>
            <a:r>
              <a:rPr lang="en-US" dirty="0" smtClean="0">
                <a:solidFill>
                  <a:schemeClr val="tx1"/>
                </a:solidFill>
              </a:rPr>
              <a:t>A posttest loop will </a:t>
            </a:r>
            <a:r>
              <a:rPr lang="en-US" u="sng" dirty="0" smtClean="0">
                <a:solidFill>
                  <a:schemeClr val="tx1"/>
                </a:solidFill>
              </a:rPr>
              <a:t>ALWAYS execute at least one time</a:t>
            </a:r>
            <a:r>
              <a:rPr lang="en-US" dirty="0" smtClean="0">
                <a:solidFill>
                  <a:schemeClr val="tx1"/>
                </a:solidFill>
              </a:rPr>
              <a:t>. </a:t>
            </a:r>
            <a:endParaRPr lang="en-US" dirty="0">
              <a:solidFill>
                <a:schemeClr val="tx1"/>
              </a:solidFill>
            </a:endParaRPr>
          </a:p>
        </p:txBody>
      </p:sp>
    </p:spTree>
    <p:extLst>
      <p:ext uri="{BB962C8B-B14F-4D97-AF65-F5344CB8AC3E}">
        <p14:creationId xmlns:p14="http://schemas.microsoft.com/office/powerpoint/2010/main" val="3051528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Endless Loop</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A </a:t>
            </a:r>
            <a:r>
              <a:rPr lang="en-US" u="sng" dirty="0" smtClean="0"/>
              <a:t>logic error </a:t>
            </a:r>
            <a:r>
              <a:rPr lang="en-US" dirty="0" smtClean="0"/>
              <a:t>known as the </a:t>
            </a:r>
            <a:r>
              <a:rPr lang="en-US" b="1" i="1" dirty="0" smtClean="0">
                <a:solidFill>
                  <a:schemeClr val="accent1">
                    <a:lumMod val="75000"/>
                  </a:schemeClr>
                </a:solidFill>
              </a:rPr>
              <a:t>endless</a:t>
            </a:r>
            <a:r>
              <a:rPr lang="en-US" b="1" dirty="0" smtClean="0"/>
              <a:t> </a:t>
            </a:r>
            <a:r>
              <a:rPr lang="en-US" dirty="0" smtClean="0"/>
              <a:t>or</a:t>
            </a:r>
            <a:r>
              <a:rPr lang="en-US" b="1" dirty="0" smtClean="0"/>
              <a:t> </a:t>
            </a:r>
            <a:r>
              <a:rPr lang="en-US" b="1" i="1" dirty="0" smtClean="0">
                <a:solidFill>
                  <a:schemeClr val="accent1">
                    <a:lumMod val="75000"/>
                  </a:schemeClr>
                </a:solidFill>
              </a:rPr>
              <a:t>infinite</a:t>
            </a:r>
            <a:r>
              <a:rPr lang="en-US" b="1" i="1" dirty="0" smtClean="0"/>
              <a:t> </a:t>
            </a:r>
            <a:r>
              <a:rPr lang="en-US" b="1" i="1" dirty="0" smtClean="0">
                <a:solidFill>
                  <a:schemeClr val="accent1">
                    <a:lumMod val="75000"/>
                  </a:schemeClr>
                </a:solidFill>
              </a:rPr>
              <a:t>loop</a:t>
            </a:r>
            <a:r>
              <a:rPr lang="en-US" i="1" dirty="0" smtClean="0"/>
              <a:t> </a:t>
            </a:r>
            <a:r>
              <a:rPr lang="en-US" dirty="0" smtClean="0"/>
              <a:t>occurs when the programmer forgets to increment the counter variable.</a:t>
            </a:r>
          </a:p>
          <a:p>
            <a:pPr lvl="8"/>
            <a:endParaRPr lang="en-US" dirty="0"/>
          </a:p>
          <a:p>
            <a:r>
              <a:rPr lang="en-US" dirty="0" smtClean="0"/>
              <a:t>A loop is endless when it is </a:t>
            </a:r>
            <a:r>
              <a:rPr lang="en-US" u="sng" dirty="0" smtClean="0"/>
              <a:t>always true </a:t>
            </a:r>
            <a:r>
              <a:rPr lang="en-US" dirty="0" smtClean="0"/>
              <a:t>- so it will run forever until the computer crashes (or modern operating systems/web browsers will alert the end user so they can terminate the program).</a:t>
            </a:r>
            <a:br>
              <a:rPr lang="en-US" dirty="0" smtClean="0"/>
            </a:br>
            <a:r>
              <a:rPr lang="en-US" dirty="0" smtClean="0"/>
              <a:t/>
            </a:r>
            <a:br>
              <a:rPr lang="en-US" dirty="0" smtClean="0"/>
            </a:br>
            <a:r>
              <a:rPr lang="en-US" dirty="0" smtClean="0">
                <a:latin typeface="Courier New" pitchFamily="49" charset="0"/>
                <a:cs typeface="Courier New" pitchFamily="49" charset="0"/>
              </a:rPr>
              <a:t>     Dim x As Integer = 5</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Do While (x </a:t>
            </a:r>
            <a:r>
              <a:rPr lang="en-US" b="1" dirty="0" smtClean="0">
                <a:latin typeface="Courier New" pitchFamily="49" charset="0"/>
                <a:cs typeface="Courier New" pitchFamily="49" charset="0"/>
              </a:rPr>
              <a:t>&lt;</a:t>
            </a:r>
            <a:r>
              <a:rPr lang="en-US" dirty="0" smtClean="0">
                <a:latin typeface="Courier New" pitchFamily="49" charset="0"/>
                <a:cs typeface="Courier New" pitchFamily="49" charset="0"/>
              </a:rPr>
              <a:t> 10)		</a:t>
            </a:r>
            <a:r>
              <a:rPr lang="en-US" dirty="0" smtClean="0">
                <a:solidFill>
                  <a:schemeClr val="accent5">
                    <a:lumMod val="75000"/>
                  </a:schemeClr>
                </a:solidFill>
                <a:latin typeface="Courier New" pitchFamily="49" charset="0"/>
                <a:cs typeface="Courier New" pitchFamily="49" charset="0"/>
              </a:rPr>
              <a:t>‘always true</a:t>
            </a:r>
            <a:r>
              <a:rPr lang="en-US" dirty="0" smtClean="0">
                <a:latin typeface="Courier New" pitchFamily="49" charset="0"/>
                <a:cs typeface="Courier New" pitchFamily="49" charset="0"/>
              </a:rPr>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x </a:t>
            </a:r>
            <a:r>
              <a:rPr lang="en-US" b="1" dirty="0" smtClean="0">
                <a:latin typeface="Courier New" pitchFamily="49" charset="0"/>
                <a:cs typeface="Courier New" pitchFamily="49" charset="0"/>
              </a:rPr>
              <a:t>-=</a:t>
            </a:r>
            <a:r>
              <a:rPr lang="en-US" dirty="0" smtClean="0">
                <a:latin typeface="Courier New" pitchFamily="49" charset="0"/>
                <a:cs typeface="Courier New" pitchFamily="49" charset="0"/>
              </a:rPr>
              <a:t> 1</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Loop</a:t>
            </a:r>
          </a:p>
          <a:p>
            <a:pPr marL="0" indent="0">
              <a:buNone/>
            </a:pPr>
            <a:endParaRPr lang="en-US" dirty="0"/>
          </a:p>
        </p:txBody>
      </p:sp>
    </p:spTree>
    <p:extLst>
      <p:ext uri="{BB962C8B-B14F-4D97-AF65-F5344CB8AC3E}">
        <p14:creationId xmlns:p14="http://schemas.microsoft.com/office/powerpoint/2010/main" val="9879384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rmAutofit/>
          </a:bodyPr>
          <a:lstStyle/>
          <a:p>
            <a:endParaRPr lang="en-US" sz="4000" dirty="0" smtClean="0"/>
          </a:p>
          <a:p>
            <a:r>
              <a:rPr lang="en-US" sz="4000" b="0" dirty="0" err="1" smtClean="0"/>
              <a:t>PreTest</a:t>
            </a:r>
            <a:endParaRPr lang="en-US" sz="4000" b="0" dirty="0"/>
          </a:p>
        </p:txBody>
      </p:sp>
      <p:sp>
        <p:nvSpPr>
          <p:cNvPr id="4" name="Title 3"/>
          <p:cNvSpPr>
            <a:spLocks noGrp="1"/>
          </p:cNvSpPr>
          <p:nvPr>
            <p:ph type="title"/>
          </p:nvPr>
        </p:nvSpPr>
        <p:spPr/>
        <p:txBody>
          <a:bodyPr/>
          <a:lstStyle/>
          <a:p>
            <a:r>
              <a:rPr lang="en-US" b="1" dirty="0" smtClean="0"/>
              <a:t>Do While ….. Loop</a:t>
            </a:r>
            <a:endParaRPr lang="en-US"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 While…Loop</a:t>
            </a:r>
            <a:endParaRPr lang="en-US" dirty="0"/>
          </a:p>
        </p:txBody>
      </p:sp>
      <p:sp>
        <p:nvSpPr>
          <p:cNvPr id="5" name="Content Placeholder 4"/>
          <p:cNvSpPr>
            <a:spLocks noGrp="1"/>
          </p:cNvSpPr>
          <p:nvPr>
            <p:ph sz="quarter" idx="1"/>
          </p:nvPr>
        </p:nvSpPr>
        <p:spPr/>
        <p:txBody>
          <a:bodyPr>
            <a:normAutofit/>
          </a:bodyPr>
          <a:lstStyle/>
          <a:p>
            <a:pPr marL="0" indent="0">
              <a:buNone/>
              <a:tabLst>
                <a:tab pos="803275" algn="l"/>
                <a:tab pos="1146175" algn="l"/>
              </a:tabLst>
            </a:pPr>
            <a:r>
              <a:rPr lang="en-US" dirty="0" smtClean="0"/>
              <a:t>Syntax</a:t>
            </a:r>
            <a:endParaRPr lang="en-US" dirty="0"/>
          </a:p>
          <a:p>
            <a:pPr marL="0" indent="0">
              <a:buNone/>
              <a:tabLst>
                <a:tab pos="803275" algn="l"/>
                <a:tab pos="1146175" algn="l"/>
              </a:tabLst>
            </a:pPr>
            <a:r>
              <a:rPr lang="en-US" sz="2800" b="1" dirty="0">
                <a:solidFill>
                  <a:schemeClr val="accent1">
                    <a:lumMod val="75000"/>
                  </a:schemeClr>
                </a:solidFill>
                <a:latin typeface="Times New Roman" charset="0"/>
                <a:cs typeface="Times New Roman" charset="0"/>
              </a:rPr>
              <a:t>	</a:t>
            </a:r>
            <a:r>
              <a:rPr lang="en-US" sz="2800" b="1" dirty="0">
                <a:solidFill>
                  <a:schemeClr val="accent1">
                    <a:lumMod val="75000"/>
                  </a:schemeClr>
                </a:solidFill>
                <a:latin typeface="Courier New" pitchFamily="49" charset="0"/>
                <a:cs typeface="Courier New" pitchFamily="49" charset="0"/>
                <a:sym typeface="Wingdings" pitchFamily="2" charset="2"/>
              </a:rPr>
              <a:t>Do While </a:t>
            </a:r>
            <a:r>
              <a:rPr lang="en-US" sz="2800" dirty="0">
                <a:latin typeface="Courier New" pitchFamily="49" charset="0"/>
                <a:cs typeface="Courier New" pitchFamily="49" charset="0"/>
              </a:rPr>
              <a:t>condition</a:t>
            </a:r>
          </a:p>
          <a:p>
            <a:pPr marL="0" indent="0">
              <a:buNone/>
              <a:tabLst>
                <a:tab pos="803275" algn="l"/>
                <a:tab pos="1146175" algn="l"/>
              </a:tabLst>
            </a:pPr>
            <a:r>
              <a:rPr lang="en-US" sz="2800" i="1" dirty="0">
                <a:latin typeface="Times New Roman" charset="0"/>
                <a:cs typeface="Times New Roman" charset="0"/>
              </a:rPr>
              <a:t>		Statements</a:t>
            </a:r>
            <a:endParaRPr lang="en-US" sz="2800" dirty="0">
              <a:latin typeface="Times New Roman" charset="0"/>
              <a:cs typeface="Times New Roman" charset="0"/>
            </a:endParaRPr>
          </a:p>
          <a:p>
            <a:pPr marL="0" indent="0">
              <a:buNone/>
              <a:tabLst>
                <a:tab pos="803275" algn="l"/>
                <a:tab pos="1146175" algn="l"/>
              </a:tabLst>
            </a:pPr>
            <a:r>
              <a:rPr lang="en-US" sz="2800" b="1" dirty="0">
                <a:solidFill>
                  <a:schemeClr val="accent1">
                    <a:lumMod val="75000"/>
                  </a:schemeClr>
                </a:solidFill>
                <a:latin typeface="Times New Roman" charset="0"/>
                <a:cs typeface="Times New Roman" charset="0"/>
              </a:rPr>
              <a:t>	</a:t>
            </a:r>
            <a:r>
              <a:rPr lang="en-US" sz="2800" b="1" dirty="0">
                <a:solidFill>
                  <a:schemeClr val="accent1">
                    <a:lumMod val="75000"/>
                  </a:schemeClr>
                </a:solidFill>
                <a:latin typeface="Courier New" pitchFamily="49" charset="0"/>
                <a:cs typeface="Courier New" pitchFamily="49" charset="0"/>
                <a:sym typeface="Wingdings" pitchFamily="2" charset="2"/>
              </a:rPr>
              <a:t>Loop</a:t>
            </a:r>
          </a:p>
          <a:p>
            <a:pPr>
              <a:tabLst>
                <a:tab pos="803275" algn="l"/>
                <a:tab pos="1146175" algn="l"/>
              </a:tabLst>
            </a:pPr>
            <a:endParaRPr lang="en-US" sz="2800" dirty="0">
              <a:latin typeface="Times New Roman" charset="0"/>
              <a:cs typeface="Times New Roman" charset="0"/>
            </a:endParaRPr>
          </a:p>
          <a:p>
            <a:pPr>
              <a:spcAft>
                <a:spcPct val="50000"/>
              </a:spcAft>
              <a:tabLst>
                <a:tab pos="914400" algn="l"/>
                <a:tab pos="1371600" algn="l"/>
              </a:tabLst>
              <a:defRPr/>
            </a:pPr>
            <a:r>
              <a:rPr lang="en-US" dirty="0"/>
              <a:t>This form executes only if condition is true, </a:t>
            </a:r>
            <a:r>
              <a:rPr lang="en-US" dirty="0" smtClean="0"/>
              <a:t>therefore </a:t>
            </a:r>
            <a:r>
              <a:rPr lang="en-US" dirty="0"/>
              <a:t>if condition is false, the loop does not </a:t>
            </a:r>
            <a:r>
              <a:rPr lang="en-US" dirty="0" smtClean="0"/>
              <a:t>execute</a:t>
            </a:r>
            <a:r>
              <a:rPr lang="en-US" dirty="0"/>
              <a:t>. </a:t>
            </a:r>
          </a:p>
          <a:p>
            <a:pPr>
              <a:spcAft>
                <a:spcPct val="50000"/>
              </a:spcAft>
              <a:tabLst>
                <a:tab pos="914400" algn="l"/>
                <a:tab pos="1371600" algn="l"/>
              </a:tabLst>
              <a:defRPr/>
            </a:pPr>
            <a:r>
              <a:rPr lang="en-US" dirty="0"/>
              <a:t>This is a </a:t>
            </a:r>
            <a:r>
              <a:rPr lang="en-US" u="sng" dirty="0"/>
              <a:t>pre-test</a:t>
            </a:r>
            <a:r>
              <a:rPr lang="en-US" dirty="0"/>
              <a:t> loop.</a:t>
            </a:r>
          </a:p>
          <a:p>
            <a:endParaRPr lang="en-US" sz="2800" dirty="0">
              <a:latin typeface="Times New Roman" charset="0"/>
            </a:endParaRPr>
          </a:p>
        </p:txBody>
      </p:sp>
      <p:sp>
        <p:nvSpPr>
          <p:cNvPr id="6" name="Line Callout 2 5"/>
          <p:cNvSpPr/>
          <p:nvPr/>
        </p:nvSpPr>
        <p:spPr>
          <a:xfrm>
            <a:off x="6400800" y="1981200"/>
            <a:ext cx="1981200" cy="612648"/>
          </a:xfrm>
          <a:prstGeom prst="borderCallout2">
            <a:avLst>
              <a:gd name="adj1" fmla="val 40329"/>
              <a:gd name="adj2" fmla="val -4962"/>
              <a:gd name="adj3" fmla="val 43925"/>
              <a:gd name="adj4" fmla="val -4434"/>
              <a:gd name="adj5" fmla="val 51360"/>
              <a:gd name="adj6" fmla="val -68319"/>
            </a:avLst>
          </a:prstGeom>
          <a:ln w="19050">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Checks the</a:t>
            </a:r>
          </a:p>
          <a:p>
            <a:pPr algn="ctr"/>
            <a:r>
              <a:rPr lang="en-US" dirty="0" smtClean="0"/>
              <a:t>condition first</a:t>
            </a:r>
            <a:endParaRPr lang="en-US" dirty="0"/>
          </a:p>
        </p:txBody>
      </p:sp>
    </p:spTree>
    <p:extLst>
      <p:ext uri="{BB962C8B-B14F-4D97-AF65-F5344CB8AC3E}">
        <p14:creationId xmlns:p14="http://schemas.microsoft.com/office/powerpoint/2010/main" val="42504882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While…Loop</a:t>
            </a:r>
            <a:endParaRPr lang="en-US" b="1" dirty="0"/>
          </a:p>
        </p:txBody>
      </p:sp>
      <p:sp>
        <p:nvSpPr>
          <p:cNvPr id="3" name="Content Placeholder 2"/>
          <p:cNvSpPr>
            <a:spLocks noGrp="1"/>
          </p:cNvSpPr>
          <p:nvPr>
            <p:ph sz="quarter" idx="1"/>
          </p:nvPr>
        </p:nvSpPr>
        <p:spPr/>
        <p:txBody>
          <a:bodyPr/>
          <a:lstStyle/>
          <a:p>
            <a:pPr marL="234950" indent="-234950">
              <a:spcAft>
                <a:spcPct val="50000"/>
              </a:spcAft>
              <a:buFont typeface="Wingdings" pitchFamily="2" charset="2"/>
              <a:buNone/>
              <a:tabLst>
                <a:tab pos="914400" algn="l"/>
                <a:tab pos="1371600" algn="l"/>
              </a:tabLst>
              <a:defRPr/>
            </a:pPr>
            <a:r>
              <a:rPr lang="en-US" dirty="0"/>
              <a:t>Example</a:t>
            </a:r>
          </a:p>
          <a:p>
            <a:pPr marL="234950" indent="-234950">
              <a:spcAft>
                <a:spcPct val="50000"/>
              </a:spcAft>
              <a:buNone/>
              <a:tabLst>
                <a:tab pos="914400" algn="l"/>
                <a:tab pos="1371600" algn="l"/>
              </a:tabLst>
              <a:defRPr/>
            </a:pPr>
            <a:r>
              <a:rPr lang="en-US" sz="2800" dirty="0">
                <a:latin typeface="Courier New" pitchFamily="49" charset="0"/>
              </a:rPr>
              <a:t>		sum = 20</a:t>
            </a:r>
            <a:br>
              <a:rPr lang="en-US" sz="2800" dirty="0">
                <a:latin typeface="Courier New" pitchFamily="49" charset="0"/>
              </a:rPr>
            </a:br>
            <a:r>
              <a:rPr lang="en-US" sz="2800" dirty="0">
                <a:latin typeface="Courier New" pitchFamily="49" charset="0"/>
              </a:rPr>
              <a:t>	</a:t>
            </a:r>
            <a:r>
              <a:rPr lang="en-US" sz="2800" b="1" dirty="0">
                <a:solidFill>
                  <a:schemeClr val="accent1">
                    <a:lumMod val="75000"/>
                  </a:schemeClr>
                </a:solidFill>
                <a:latin typeface="Courier New" pitchFamily="49" charset="0"/>
                <a:cs typeface="Courier New" pitchFamily="49" charset="0"/>
                <a:sym typeface="Wingdings" pitchFamily="2" charset="2"/>
              </a:rPr>
              <a:t>Do While </a:t>
            </a:r>
            <a:r>
              <a:rPr lang="en-US" sz="2800" dirty="0">
                <a:latin typeface="Courier New" pitchFamily="49" charset="0"/>
              </a:rPr>
              <a:t>sum &lt; 10</a:t>
            </a:r>
            <a:br>
              <a:rPr lang="en-US" sz="2800" dirty="0">
                <a:latin typeface="Courier New" pitchFamily="49" charset="0"/>
              </a:rPr>
            </a:br>
            <a:r>
              <a:rPr lang="en-US" sz="2800" dirty="0">
                <a:latin typeface="Courier New" pitchFamily="49" charset="0"/>
              </a:rPr>
              <a:t>		sum += 2</a:t>
            </a:r>
            <a:br>
              <a:rPr lang="en-US" sz="2800" dirty="0">
                <a:latin typeface="Courier New" pitchFamily="49" charset="0"/>
              </a:rPr>
            </a:br>
            <a:r>
              <a:rPr lang="en-US" sz="2800" dirty="0">
                <a:latin typeface="Courier New" pitchFamily="49" charset="0"/>
              </a:rPr>
              <a:t>	</a:t>
            </a:r>
            <a:r>
              <a:rPr lang="en-US" sz="2800" b="1" dirty="0">
                <a:solidFill>
                  <a:schemeClr val="accent1">
                    <a:lumMod val="75000"/>
                  </a:schemeClr>
                </a:solidFill>
                <a:latin typeface="Courier New" pitchFamily="49" charset="0"/>
                <a:cs typeface="Courier New" pitchFamily="49" charset="0"/>
                <a:sym typeface="Wingdings" pitchFamily="2" charset="2"/>
              </a:rPr>
              <a:t>Loop</a:t>
            </a:r>
            <a:r>
              <a:rPr lang="en-US" dirty="0">
                <a:latin typeface="Courier New" pitchFamily="49" charset="0"/>
              </a:rPr>
              <a:t/>
            </a:r>
            <a:br>
              <a:rPr lang="en-US" dirty="0">
                <a:latin typeface="Courier New" pitchFamily="49" charset="0"/>
              </a:rPr>
            </a:br>
            <a:r>
              <a:rPr lang="en-US" dirty="0">
                <a:latin typeface="Courier New" pitchFamily="49" charset="0"/>
              </a:rPr>
              <a:t/>
            </a:r>
            <a:br>
              <a:rPr lang="en-US" dirty="0">
                <a:latin typeface="Courier New" pitchFamily="49" charset="0"/>
              </a:rPr>
            </a:br>
            <a:r>
              <a:rPr lang="en-US" dirty="0"/>
              <a:t>The statement does not iterate at all because sum is initially greater than 10.</a:t>
            </a:r>
          </a:p>
        </p:txBody>
      </p:sp>
      <p:sp>
        <p:nvSpPr>
          <p:cNvPr id="4" name="Line Callout 2 3"/>
          <p:cNvSpPr/>
          <p:nvPr/>
        </p:nvSpPr>
        <p:spPr>
          <a:xfrm>
            <a:off x="6096000" y="1981200"/>
            <a:ext cx="2286000" cy="914400"/>
          </a:xfrm>
          <a:prstGeom prst="borderCallout2">
            <a:avLst>
              <a:gd name="adj1" fmla="val 40329"/>
              <a:gd name="adj2" fmla="val -4962"/>
              <a:gd name="adj3" fmla="val 40311"/>
              <a:gd name="adj4" fmla="val -4434"/>
              <a:gd name="adj5" fmla="val 96711"/>
              <a:gd name="adj6" fmla="val -47559"/>
            </a:avLst>
          </a:prstGeom>
          <a:ln w="19050">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Is sum less than 10?</a:t>
            </a:r>
          </a:p>
          <a:p>
            <a:r>
              <a:rPr lang="en-US" dirty="0" smtClean="0"/>
              <a:t>No, so the loop does not “iterate”</a:t>
            </a:r>
            <a:endParaRPr lang="en-US" dirty="0"/>
          </a:p>
        </p:txBody>
      </p:sp>
    </p:spTree>
    <p:extLst>
      <p:ext uri="{BB962C8B-B14F-4D97-AF65-F5344CB8AC3E}">
        <p14:creationId xmlns:p14="http://schemas.microsoft.com/office/powerpoint/2010/main" val="6778668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Objective/Essential  Standard</a:t>
            </a:r>
          </a:p>
        </p:txBody>
      </p:sp>
      <p:sp>
        <p:nvSpPr>
          <p:cNvPr id="3" name="Content Placeholder 2"/>
          <p:cNvSpPr>
            <a:spLocks noGrp="1"/>
          </p:cNvSpPr>
          <p:nvPr>
            <p:ph sz="quarter" idx="1"/>
          </p:nvPr>
        </p:nvSpPr>
        <p:spPr>
          <a:xfrm>
            <a:off x="301752" y="1752600"/>
            <a:ext cx="8503920" cy="4041648"/>
          </a:xfrm>
        </p:spPr>
        <p:txBody>
          <a:bodyPr/>
          <a:lstStyle/>
          <a:p>
            <a:r>
              <a:rPr lang="en-US" dirty="0"/>
              <a:t>Essential </a:t>
            </a:r>
            <a:r>
              <a:rPr lang="en-US" dirty="0" smtClean="0"/>
              <a:t>Standard 5.00 </a:t>
            </a:r>
            <a:r>
              <a:rPr lang="en-US" dirty="0"/>
              <a:t>Apply </a:t>
            </a:r>
            <a:r>
              <a:rPr lang="en-US" dirty="0" smtClean="0"/>
              <a:t>Programming and Conditional Logic (23%)</a:t>
            </a:r>
            <a:endParaRPr lang="en-US" dirty="0"/>
          </a:p>
          <a:p>
            <a:endParaRPr lang="en-US" dirty="0"/>
          </a:p>
          <a:p>
            <a:r>
              <a:rPr lang="en-US" dirty="0" smtClean="0"/>
              <a:t>Indicator 5.05  </a:t>
            </a:r>
            <a:r>
              <a:rPr lang="en-US" dirty="0"/>
              <a:t>Apply </a:t>
            </a:r>
            <a:r>
              <a:rPr lang="en-US" dirty="0" smtClean="0"/>
              <a:t>Looping Statements. (8%)</a:t>
            </a:r>
            <a:endParaRPr lang="en-US" dirty="0"/>
          </a:p>
          <a:p>
            <a:endParaRPr lang="en-US" dirty="0"/>
          </a:p>
        </p:txBody>
      </p:sp>
    </p:spTree>
    <p:extLst>
      <p:ext uri="{BB962C8B-B14F-4D97-AF65-F5344CB8AC3E}">
        <p14:creationId xmlns:p14="http://schemas.microsoft.com/office/powerpoint/2010/main" val="2023143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rmAutofit/>
          </a:bodyPr>
          <a:lstStyle/>
          <a:p>
            <a:endParaRPr lang="en-US" sz="3600" b="0" dirty="0" smtClean="0"/>
          </a:p>
          <a:p>
            <a:r>
              <a:rPr lang="en-US" sz="3600" b="0" dirty="0" err="1" smtClean="0"/>
              <a:t>PostTest</a:t>
            </a:r>
            <a:endParaRPr lang="en-US" sz="3600" b="0" dirty="0"/>
          </a:p>
        </p:txBody>
      </p:sp>
      <p:sp>
        <p:nvSpPr>
          <p:cNvPr id="4" name="Title 3"/>
          <p:cNvSpPr>
            <a:spLocks noGrp="1"/>
          </p:cNvSpPr>
          <p:nvPr>
            <p:ph type="title"/>
          </p:nvPr>
        </p:nvSpPr>
        <p:spPr/>
        <p:txBody>
          <a:bodyPr/>
          <a:lstStyle/>
          <a:p>
            <a:r>
              <a:rPr lang="en-US" b="1" dirty="0" smtClean="0"/>
              <a:t>Do…Loop While</a:t>
            </a:r>
            <a:endParaRPr lang="en-US"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Do…Loop While</a:t>
            </a:r>
            <a:endParaRPr lang="en-US" dirty="0"/>
          </a:p>
        </p:txBody>
      </p:sp>
      <p:sp>
        <p:nvSpPr>
          <p:cNvPr id="3" name="Content Placeholder 2"/>
          <p:cNvSpPr>
            <a:spLocks noGrp="1"/>
          </p:cNvSpPr>
          <p:nvPr>
            <p:ph sz="quarter" idx="1"/>
          </p:nvPr>
        </p:nvSpPr>
        <p:spPr>
          <a:xfrm>
            <a:off x="301752" y="1527048"/>
            <a:ext cx="8503920" cy="4873752"/>
          </a:xfrm>
        </p:spPr>
        <p:txBody>
          <a:bodyPr>
            <a:normAutofit fontScale="92500" lnSpcReduction="10000"/>
          </a:bodyPr>
          <a:lstStyle/>
          <a:p>
            <a:pPr>
              <a:tabLst>
                <a:tab pos="630238" algn="l"/>
              </a:tabLst>
            </a:pPr>
            <a:r>
              <a:rPr lang="en-US" sz="2800" dirty="0">
                <a:latin typeface="Times New Roman" charset="0"/>
                <a:cs typeface="Times New Roman" charset="0"/>
              </a:rPr>
              <a:t>The looping structure that evaluates a condition </a:t>
            </a:r>
            <a:r>
              <a:rPr lang="en-US" sz="2800" u="sng" dirty="0">
                <a:latin typeface="Times New Roman" charset="0"/>
                <a:cs typeface="Times New Roman" charset="0"/>
              </a:rPr>
              <a:t>after</a:t>
            </a:r>
            <a:r>
              <a:rPr lang="en-US" sz="2800" dirty="0">
                <a:latin typeface="Times New Roman" charset="0"/>
                <a:cs typeface="Times New Roman" charset="0"/>
              </a:rPr>
              <a:t> executing a loop once</a:t>
            </a:r>
            <a:r>
              <a:rPr lang="en-US" sz="2800" dirty="0" smtClean="0">
                <a:latin typeface="Times New Roman" charset="0"/>
                <a:cs typeface="Times New Roman" charset="0"/>
              </a:rPr>
              <a:t>.</a:t>
            </a:r>
          </a:p>
          <a:p>
            <a:pPr lvl="1">
              <a:tabLst>
                <a:tab pos="630238" algn="l"/>
              </a:tabLst>
            </a:pPr>
            <a:endParaRPr lang="en-US" sz="500" dirty="0">
              <a:latin typeface="Times New Roman" charset="0"/>
              <a:cs typeface="Times New Roman" charset="0"/>
            </a:endParaRPr>
          </a:p>
          <a:p>
            <a:pPr>
              <a:tabLst>
                <a:tab pos="630238" algn="l"/>
              </a:tabLst>
            </a:pPr>
            <a:r>
              <a:rPr lang="en-US" sz="2800" dirty="0" smtClean="0">
                <a:latin typeface="Times New Roman" charset="0"/>
                <a:cs typeface="Times New Roman" charset="0"/>
              </a:rPr>
              <a:t>Syntax</a:t>
            </a:r>
            <a:endParaRPr lang="en-US" sz="2800" dirty="0">
              <a:latin typeface="Times New Roman" charset="0"/>
              <a:cs typeface="Times New Roman" charset="0"/>
            </a:endParaRPr>
          </a:p>
          <a:p>
            <a:pPr marL="630238" lvl="2" indent="0">
              <a:buNone/>
              <a:tabLst>
                <a:tab pos="630238" algn="l"/>
              </a:tabLst>
            </a:pPr>
            <a:r>
              <a:rPr lang="en-US" sz="2600" b="1" dirty="0">
                <a:solidFill>
                  <a:schemeClr val="accent1">
                    <a:lumMod val="75000"/>
                  </a:schemeClr>
                </a:solidFill>
                <a:latin typeface="Courier New" pitchFamily="49" charset="0"/>
                <a:cs typeface="Courier New" pitchFamily="49" charset="0"/>
                <a:sym typeface="Wingdings" pitchFamily="2" charset="2"/>
              </a:rPr>
              <a:t>Do</a:t>
            </a:r>
            <a:r>
              <a:rPr lang="en-US" sz="2600" dirty="0">
                <a:solidFill>
                  <a:schemeClr val="accent1">
                    <a:lumMod val="75000"/>
                  </a:schemeClr>
                </a:solidFill>
                <a:latin typeface="Courier New" pitchFamily="49" charset="0"/>
                <a:cs typeface="Courier New" pitchFamily="49" charset="0"/>
              </a:rPr>
              <a:t> </a:t>
            </a:r>
          </a:p>
          <a:p>
            <a:pPr marL="630238" lvl="2" indent="0">
              <a:buNone/>
              <a:tabLst>
                <a:tab pos="630238" algn="l"/>
              </a:tabLst>
            </a:pPr>
            <a:r>
              <a:rPr lang="en-US" sz="2600" i="1" dirty="0">
                <a:latin typeface="Times New Roman" charset="0"/>
                <a:cs typeface="Times New Roman" charset="0"/>
              </a:rPr>
              <a:t>	Statements</a:t>
            </a:r>
            <a:endParaRPr lang="en-US" sz="2600" dirty="0">
              <a:latin typeface="Times New Roman" charset="0"/>
              <a:cs typeface="Times New Roman" charset="0"/>
            </a:endParaRPr>
          </a:p>
          <a:p>
            <a:pPr marL="630238" lvl="2" indent="0">
              <a:buNone/>
              <a:tabLst>
                <a:tab pos="630238" algn="l"/>
              </a:tabLst>
            </a:pPr>
            <a:r>
              <a:rPr lang="en-US" sz="2600" b="1" dirty="0">
                <a:solidFill>
                  <a:schemeClr val="accent1">
                    <a:lumMod val="75000"/>
                  </a:schemeClr>
                </a:solidFill>
                <a:latin typeface="Courier New" pitchFamily="49" charset="0"/>
                <a:cs typeface="Courier New" pitchFamily="49" charset="0"/>
                <a:sym typeface="Wingdings" pitchFamily="2" charset="2"/>
              </a:rPr>
              <a:t>Loop While</a:t>
            </a:r>
            <a:r>
              <a:rPr lang="en-US" sz="2600" b="1" dirty="0">
                <a:solidFill>
                  <a:schemeClr val="accent1">
                    <a:lumMod val="75000"/>
                  </a:schemeClr>
                </a:solidFill>
                <a:latin typeface="Times New Roman" charset="0"/>
                <a:cs typeface="Times New Roman" charset="0"/>
              </a:rPr>
              <a:t> </a:t>
            </a:r>
            <a:r>
              <a:rPr lang="en-US" sz="2600" i="1" dirty="0">
                <a:latin typeface="Courier New" pitchFamily="49" charset="0"/>
                <a:cs typeface="Courier New" pitchFamily="49" charset="0"/>
              </a:rPr>
              <a:t>condition</a:t>
            </a:r>
            <a:r>
              <a:rPr lang="en-US" sz="2600" i="1" dirty="0">
                <a:latin typeface="Times New Roman" charset="0"/>
              </a:rPr>
              <a:t> </a:t>
            </a:r>
          </a:p>
          <a:p>
            <a:pPr marL="630238" lvl="2" indent="6350">
              <a:tabLst>
                <a:tab pos="630238" algn="l"/>
              </a:tabLst>
            </a:pPr>
            <a:endParaRPr lang="en-US" sz="1000" dirty="0">
              <a:latin typeface="Times New Roman" charset="0"/>
            </a:endParaRPr>
          </a:p>
          <a:p>
            <a:pPr marL="274320" lvl="1" indent="0">
              <a:buNone/>
              <a:tabLst>
                <a:tab pos="630238" algn="l"/>
              </a:tabLst>
            </a:pPr>
            <a:r>
              <a:rPr lang="en-US" sz="2800" i="1" dirty="0">
                <a:latin typeface="Times New Roman" charset="0"/>
                <a:cs typeface="Times New Roman" charset="0"/>
              </a:rPr>
              <a:t>	* </a:t>
            </a:r>
            <a:r>
              <a:rPr lang="en-US" sz="2600" i="1" dirty="0">
                <a:latin typeface="Times New Roman" charset="0"/>
                <a:cs typeface="Times New Roman" charset="0"/>
              </a:rPr>
              <a:t>Statements</a:t>
            </a:r>
            <a:r>
              <a:rPr lang="en-US" sz="2600" dirty="0">
                <a:latin typeface="Times New Roman" charset="0"/>
                <a:cs typeface="Times New Roman" charset="0"/>
              </a:rPr>
              <a:t> is the loop and is </a:t>
            </a:r>
            <a:r>
              <a:rPr lang="en-US" sz="2600" u="sng" dirty="0">
                <a:latin typeface="Times New Roman" charset="0"/>
                <a:cs typeface="Times New Roman" charset="0"/>
              </a:rPr>
              <a:t>executed at least once</a:t>
            </a:r>
            <a:r>
              <a:rPr lang="en-US" sz="2600" dirty="0">
                <a:latin typeface="Times New Roman" charset="0"/>
                <a:cs typeface="Times New Roman" charset="0"/>
              </a:rPr>
              <a:t>.</a:t>
            </a:r>
          </a:p>
          <a:p>
            <a:pPr marL="274320" lvl="1" indent="0">
              <a:buNone/>
              <a:tabLst>
                <a:tab pos="630238" algn="l"/>
              </a:tabLst>
            </a:pPr>
            <a:r>
              <a:rPr lang="en-US" sz="2600" i="1" dirty="0">
                <a:latin typeface="Times New Roman" charset="0"/>
                <a:cs typeface="Times New Roman" charset="0"/>
              </a:rPr>
              <a:t>	* Condition</a:t>
            </a:r>
            <a:r>
              <a:rPr lang="en-US" sz="2600" dirty="0">
                <a:latin typeface="Times New Roman" charset="0"/>
                <a:cs typeface="Times New Roman" charset="0"/>
              </a:rPr>
              <a:t> is a Boolean expression used to determine 		</a:t>
            </a:r>
            <a:r>
              <a:rPr lang="en-US" sz="2600" dirty="0" smtClean="0">
                <a:latin typeface="Times New Roman" charset="0"/>
                <a:cs typeface="Times New Roman" charset="0"/>
              </a:rPr>
              <a:t>    if </a:t>
            </a:r>
            <a:r>
              <a:rPr lang="en-US" sz="2600" dirty="0">
                <a:latin typeface="Times New Roman" charset="0"/>
                <a:cs typeface="Times New Roman" charset="0"/>
              </a:rPr>
              <a:t>the loop is to be repeated.</a:t>
            </a:r>
          </a:p>
          <a:p>
            <a:pPr marL="274320" lvl="1" indent="0">
              <a:buNone/>
              <a:tabLst>
                <a:tab pos="630238" algn="l"/>
              </a:tabLst>
            </a:pPr>
            <a:endParaRPr lang="en-US" sz="1400" dirty="0">
              <a:latin typeface="Times New Roman" charset="0"/>
              <a:cs typeface="Times New Roman" charset="0"/>
            </a:endParaRPr>
          </a:p>
          <a:p>
            <a:pPr marL="630238" lvl="2" indent="0">
              <a:buNone/>
              <a:tabLst>
                <a:tab pos="630238" algn="l"/>
              </a:tabLst>
            </a:pPr>
            <a:r>
              <a:rPr lang="en-US" sz="2800" i="1" dirty="0">
                <a:latin typeface="Times New Roman" charset="0"/>
                <a:cs typeface="Times New Roman" charset="0"/>
              </a:rPr>
              <a:t>	condition is true </a:t>
            </a:r>
            <a:r>
              <a:rPr lang="en-US" sz="2800" i="1" dirty="0">
                <a:latin typeface="Times New Roman" charset="0"/>
                <a:cs typeface="Times New Roman" charset="0"/>
                <a:sym typeface="Wingdings" pitchFamily="2" charset="2"/>
              </a:rPr>
              <a:t></a:t>
            </a:r>
            <a:r>
              <a:rPr lang="en-US" sz="2800" i="1" dirty="0">
                <a:latin typeface="Times New Roman" charset="0"/>
                <a:cs typeface="Times New Roman" charset="0"/>
              </a:rPr>
              <a:t> repeats</a:t>
            </a:r>
            <a:endParaRPr lang="en-US" sz="2800" dirty="0">
              <a:latin typeface="Times New Roman" charset="0"/>
            </a:endParaRPr>
          </a:p>
          <a:p>
            <a:endParaRPr lang="en-US" dirty="0"/>
          </a:p>
        </p:txBody>
      </p:sp>
      <p:sp>
        <p:nvSpPr>
          <p:cNvPr id="4" name="Line Callout 2 3"/>
          <p:cNvSpPr/>
          <p:nvPr/>
        </p:nvSpPr>
        <p:spPr>
          <a:xfrm>
            <a:off x="5715000" y="2514600"/>
            <a:ext cx="2362200" cy="914400"/>
          </a:xfrm>
          <a:prstGeom prst="borderCallout2">
            <a:avLst>
              <a:gd name="adj1" fmla="val 40329"/>
              <a:gd name="adj2" fmla="val -4962"/>
              <a:gd name="adj3" fmla="val 40311"/>
              <a:gd name="adj4" fmla="val -4434"/>
              <a:gd name="adj5" fmla="val 132856"/>
              <a:gd name="adj6" fmla="val -49005"/>
            </a:avLst>
          </a:prstGeom>
          <a:ln w="19050">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Checks the condition after it has looped at least once.</a:t>
            </a:r>
            <a:endParaRPr lang="en-US" dirty="0"/>
          </a:p>
        </p:txBody>
      </p:sp>
    </p:spTree>
    <p:extLst>
      <p:ext uri="{BB962C8B-B14F-4D97-AF65-F5344CB8AC3E}">
        <p14:creationId xmlns:p14="http://schemas.microsoft.com/office/powerpoint/2010/main" val="18777346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52400"/>
            <a:ext cx="8534400" cy="1143000"/>
          </a:xfrm>
        </p:spPr>
        <p:txBody>
          <a:bodyPr>
            <a:normAutofit/>
          </a:bodyPr>
          <a:lstStyle/>
          <a:p>
            <a:pPr>
              <a:spcBef>
                <a:spcPts val="600"/>
              </a:spcBef>
            </a:pPr>
            <a:r>
              <a:rPr lang="en-US" dirty="0"/>
              <a:t>Do…Loop </a:t>
            </a:r>
            <a:r>
              <a:rPr lang="en-US" dirty="0" smtClean="0"/>
              <a:t>While Example</a:t>
            </a:r>
            <a:br>
              <a:rPr lang="en-US" dirty="0" smtClean="0"/>
            </a:br>
            <a:r>
              <a:rPr lang="en-US" sz="2700" dirty="0"/>
              <a:t>exit using </a:t>
            </a:r>
            <a:r>
              <a:rPr lang="en-US" sz="2700" dirty="0" smtClean="0"/>
              <a:t>variable Sum</a:t>
            </a:r>
            <a:endParaRPr lang="en-US" sz="2700" dirty="0"/>
          </a:p>
        </p:txBody>
      </p:sp>
      <p:sp>
        <p:nvSpPr>
          <p:cNvPr id="3" name="Content Placeholder 2"/>
          <p:cNvSpPr>
            <a:spLocks noGrp="1"/>
          </p:cNvSpPr>
          <p:nvPr>
            <p:ph sz="quarter" idx="1"/>
          </p:nvPr>
        </p:nvSpPr>
        <p:spPr>
          <a:xfrm>
            <a:off x="301752" y="1527048"/>
            <a:ext cx="8503920" cy="4873752"/>
          </a:xfrm>
        </p:spPr>
        <p:txBody>
          <a:bodyPr>
            <a:normAutofit fontScale="85000" lnSpcReduction="10000"/>
          </a:bodyPr>
          <a:lstStyle/>
          <a:p>
            <a:pPr>
              <a:spcAft>
                <a:spcPct val="50000"/>
              </a:spcAft>
              <a:tabLst>
                <a:tab pos="1371600" algn="l"/>
              </a:tabLst>
            </a:pPr>
            <a:r>
              <a:rPr lang="en-US" dirty="0" smtClean="0"/>
              <a:t>The looping </a:t>
            </a:r>
            <a:r>
              <a:rPr lang="en-US" dirty="0"/>
              <a:t>structure that executes a set of statements as long as a condition is true.</a:t>
            </a:r>
          </a:p>
          <a:p>
            <a:pPr>
              <a:spcAft>
                <a:spcPct val="50000"/>
              </a:spcAft>
              <a:tabLst>
                <a:tab pos="1371600" algn="l"/>
              </a:tabLst>
            </a:pPr>
            <a:r>
              <a:rPr lang="en-US" dirty="0"/>
              <a:t>The condition is a Boolean expression. </a:t>
            </a:r>
          </a:p>
          <a:p>
            <a:pPr marL="274320" lvl="1">
              <a:spcAft>
                <a:spcPct val="50000"/>
              </a:spcAft>
              <a:buClr>
                <a:schemeClr val="accent1"/>
              </a:buClr>
              <a:buSzPct val="85000"/>
              <a:buFont typeface="Wingdings 2"/>
              <a:buChar char=""/>
              <a:tabLst>
                <a:tab pos="1371600" algn="l"/>
              </a:tabLst>
            </a:pPr>
            <a:r>
              <a:rPr lang="en-US" sz="2700" dirty="0">
                <a:solidFill>
                  <a:schemeClr val="tx1"/>
                </a:solidFill>
              </a:rPr>
              <a:t>Evaluates to T or F</a:t>
            </a:r>
          </a:p>
          <a:p>
            <a:pPr>
              <a:spcAft>
                <a:spcPct val="50000"/>
              </a:spcAft>
              <a:tabLst>
                <a:tab pos="1371600" algn="l"/>
              </a:tabLst>
            </a:pPr>
            <a:r>
              <a:rPr lang="en-US" dirty="0"/>
              <a:t>Executes at least once.</a:t>
            </a:r>
          </a:p>
          <a:p>
            <a:pPr>
              <a:spcAft>
                <a:spcPct val="50000"/>
              </a:spcAft>
              <a:tabLst>
                <a:tab pos="1371600" algn="l"/>
              </a:tabLst>
            </a:pPr>
            <a:r>
              <a:rPr lang="en-US" dirty="0"/>
              <a:t>The loop below iterates (repeats) while sum is less than 10:</a:t>
            </a:r>
            <a:br>
              <a:rPr lang="en-US" dirty="0"/>
            </a:br>
            <a:r>
              <a:rPr lang="en-US" sz="2800" dirty="0" smtClean="0">
                <a:latin typeface="Times New Roman" charset="0"/>
                <a:cs typeface="Times New Roman" charset="0"/>
              </a:rPr>
              <a:t>	</a:t>
            </a:r>
            <a:br>
              <a:rPr lang="en-US" sz="2800" dirty="0" smtClean="0">
                <a:latin typeface="Times New Roman" charset="0"/>
                <a:cs typeface="Times New Roman" charset="0"/>
              </a:rPr>
            </a:br>
            <a:r>
              <a:rPr lang="en-US" sz="2800" dirty="0" smtClean="0">
                <a:latin typeface="Times New Roman" charset="0"/>
                <a:cs typeface="Times New Roman" charset="0"/>
              </a:rPr>
              <a:t>	sum </a:t>
            </a:r>
            <a:r>
              <a:rPr lang="en-US" sz="2800" dirty="0">
                <a:latin typeface="Times New Roman" charset="0"/>
                <a:cs typeface="Times New Roman" charset="0"/>
              </a:rPr>
              <a:t>= 0;</a:t>
            </a:r>
            <a:br>
              <a:rPr lang="en-US" sz="2800" dirty="0">
                <a:latin typeface="Times New Roman" charset="0"/>
                <a:cs typeface="Times New Roman" charset="0"/>
              </a:rPr>
            </a:br>
            <a:r>
              <a:rPr lang="en-US" sz="2800" dirty="0">
                <a:latin typeface="Times New Roman" charset="0"/>
                <a:cs typeface="Times New Roman" charset="0"/>
              </a:rPr>
              <a:t>	</a:t>
            </a:r>
            <a:r>
              <a:rPr lang="en-US" sz="2800" b="1" dirty="0" smtClean="0">
                <a:solidFill>
                  <a:schemeClr val="accent1">
                    <a:lumMod val="75000"/>
                  </a:schemeClr>
                </a:solidFill>
                <a:latin typeface="Times New Roman" charset="0"/>
                <a:cs typeface="Times New Roman" charset="0"/>
                <a:sym typeface="Wingdings" pitchFamily="2" charset="2"/>
              </a:rPr>
              <a:t>Do</a:t>
            </a:r>
            <a:r>
              <a:rPr lang="en-US" sz="2800" b="1" dirty="0" smtClean="0">
                <a:solidFill>
                  <a:schemeClr val="accent1">
                    <a:lumMod val="75000"/>
                  </a:schemeClr>
                </a:solidFill>
                <a:latin typeface="Times New Roman" charset="0"/>
                <a:cs typeface="Times New Roman" charset="0"/>
              </a:rPr>
              <a:t> </a:t>
            </a:r>
            <a:r>
              <a:rPr lang="en-US" sz="2800" dirty="0">
                <a:latin typeface="Times New Roman" charset="0"/>
                <a:cs typeface="Times New Roman" charset="0"/>
              </a:rPr>
              <a:t/>
            </a:r>
            <a:br>
              <a:rPr lang="en-US" sz="2800" dirty="0">
                <a:latin typeface="Times New Roman" charset="0"/>
                <a:cs typeface="Times New Roman" charset="0"/>
              </a:rPr>
            </a:br>
            <a:r>
              <a:rPr lang="en-US" sz="2800" dirty="0">
                <a:latin typeface="Times New Roman" charset="0"/>
                <a:cs typeface="Times New Roman" charset="0"/>
              </a:rPr>
              <a:t>		sum =sum + 2</a:t>
            </a:r>
            <a:br>
              <a:rPr lang="en-US" sz="2800" dirty="0">
                <a:latin typeface="Times New Roman" charset="0"/>
                <a:cs typeface="Times New Roman" charset="0"/>
              </a:rPr>
            </a:br>
            <a:r>
              <a:rPr lang="en-US" sz="2800" dirty="0">
                <a:latin typeface="Times New Roman" charset="0"/>
                <a:cs typeface="Times New Roman" charset="0"/>
              </a:rPr>
              <a:t>	</a:t>
            </a:r>
            <a:r>
              <a:rPr lang="en-US" sz="2800" b="1" dirty="0">
                <a:solidFill>
                  <a:schemeClr val="accent1">
                    <a:lumMod val="75000"/>
                  </a:schemeClr>
                </a:solidFill>
                <a:latin typeface="Times New Roman" charset="0"/>
                <a:cs typeface="Times New Roman" charset="0"/>
                <a:sym typeface="Wingdings" pitchFamily="2" charset="2"/>
              </a:rPr>
              <a:t>Loop While </a:t>
            </a:r>
            <a:r>
              <a:rPr lang="en-US" sz="2800" dirty="0">
                <a:latin typeface="Times New Roman" charset="0"/>
                <a:cs typeface="Times New Roman" charset="0"/>
              </a:rPr>
              <a:t>sum &lt; </a:t>
            </a:r>
            <a:r>
              <a:rPr lang="en-US" sz="2800" dirty="0" smtClean="0">
                <a:latin typeface="Times New Roman" charset="0"/>
                <a:cs typeface="Times New Roman" charset="0"/>
              </a:rPr>
              <a:t>10</a:t>
            </a:r>
            <a:endParaRPr lang="en-US" dirty="0"/>
          </a:p>
        </p:txBody>
      </p:sp>
      <p:sp>
        <p:nvSpPr>
          <p:cNvPr id="4" name="Line Callout 2 3"/>
          <p:cNvSpPr/>
          <p:nvPr/>
        </p:nvSpPr>
        <p:spPr>
          <a:xfrm>
            <a:off x="5791200" y="4648200"/>
            <a:ext cx="2514600" cy="914400"/>
          </a:xfrm>
          <a:prstGeom prst="borderCallout2">
            <a:avLst>
              <a:gd name="adj1" fmla="val 40329"/>
              <a:gd name="adj2" fmla="val -4962"/>
              <a:gd name="adj3" fmla="val 40311"/>
              <a:gd name="adj4" fmla="val -4434"/>
              <a:gd name="adj5" fmla="val 129241"/>
              <a:gd name="adj6" fmla="val -44186"/>
            </a:avLst>
          </a:prstGeom>
          <a:ln w="19050">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Is sum less than 10?</a:t>
            </a:r>
          </a:p>
          <a:p>
            <a:r>
              <a:rPr lang="en-US" dirty="0" smtClean="0"/>
              <a:t>No,  stop.</a:t>
            </a:r>
          </a:p>
          <a:p>
            <a:r>
              <a:rPr lang="en-US" dirty="0" smtClean="0"/>
              <a:t>Yes, continue to loop</a:t>
            </a:r>
            <a:endParaRPr lang="en-US" dirty="0"/>
          </a:p>
        </p:txBody>
      </p:sp>
    </p:spTree>
    <p:extLst>
      <p:ext uri="{BB962C8B-B14F-4D97-AF65-F5344CB8AC3E}">
        <p14:creationId xmlns:p14="http://schemas.microsoft.com/office/powerpoint/2010/main" val="36009273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Do…Loop While Example</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smtClean="0"/>
              <a:t>Write a program that adds all numbers up from 1 to 50. </a:t>
            </a:r>
          </a:p>
          <a:p>
            <a:pPr lvl="8"/>
            <a:endParaRPr lang="en-US" dirty="0"/>
          </a:p>
          <a:p>
            <a:pPr marL="0" indent="0">
              <a:buNone/>
            </a:pPr>
            <a:r>
              <a:rPr lang="en-US" sz="2400" dirty="0" smtClean="0">
                <a:latin typeface="Courier New" pitchFamily="49" charset="0"/>
                <a:cs typeface="Courier New" pitchFamily="49" charset="0"/>
              </a:rPr>
              <a:t>Dim i As Integer = 0</a:t>
            </a:r>
          </a:p>
          <a:p>
            <a:pPr marL="0" indent="0">
              <a:buNone/>
            </a:pPr>
            <a:r>
              <a:rPr lang="en-US" sz="2400" b="1" dirty="0" smtClean="0">
                <a:solidFill>
                  <a:schemeClr val="accent1">
                    <a:lumMod val="75000"/>
                  </a:schemeClr>
                </a:solidFill>
                <a:latin typeface="Courier New" pitchFamily="49" charset="0"/>
                <a:cs typeface="Courier New" pitchFamily="49" charset="0"/>
              </a:rPr>
              <a:t>Do</a:t>
            </a:r>
            <a:endParaRPr lang="en-US" sz="2400" b="1" dirty="0">
              <a:solidFill>
                <a:schemeClr val="accent1">
                  <a:lumMod val="75000"/>
                </a:schemeClr>
              </a:solidFill>
              <a:latin typeface="Courier New" pitchFamily="49" charset="0"/>
              <a:cs typeface="Courier New" pitchFamily="49" charset="0"/>
            </a:endParaRPr>
          </a:p>
          <a:p>
            <a:pPr marL="0" indent="0">
              <a:buNone/>
            </a:pPr>
            <a:r>
              <a:rPr lang="en-US" sz="2400" dirty="0" smtClean="0">
                <a:latin typeface="Courier New" pitchFamily="49" charset="0"/>
                <a:cs typeface="Courier New" pitchFamily="49" charset="0"/>
              </a:rPr>
              <a:t>  intResult </a:t>
            </a: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intResult </a:t>
            </a:r>
            <a:r>
              <a:rPr lang="en-US" sz="2400" dirty="0">
                <a:latin typeface="Courier New" pitchFamily="49" charset="0"/>
                <a:cs typeface="Courier New" pitchFamily="49" charset="0"/>
              </a:rPr>
              <a:t>+ </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	</a:t>
            </a:r>
            <a:r>
              <a:rPr lang="en-US" sz="2400" dirty="0" smtClean="0">
                <a:solidFill>
                  <a:schemeClr val="accent5">
                    <a:lumMod val="75000"/>
                  </a:schemeClr>
                </a:solidFill>
                <a:latin typeface="Courier New" pitchFamily="49" charset="0"/>
                <a:cs typeface="Courier New" pitchFamily="49" charset="0"/>
              </a:rPr>
              <a:t>‘accumulator</a:t>
            </a:r>
            <a:endParaRPr lang="en-US" sz="2400" dirty="0">
              <a:solidFill>
                <a:schemeClr val="accent5">
                  <a:lumMod val="75000"/>
                </a:schemeClr>
              </a:solidFill>
              <a:latin typeface="Courier New" pitchFamily="49" charset="0"/>
              <a:cs typeface="Courier New" pitchFamily="49" charset="0"/>
            </a:endParaRPr>
          </a:p>
          <a:p>
            <a:pPr marL="0" indent="0">
              <a:buNone/>
            </a:pP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i += </a:t>
            </a:r>
            <a:r>
              <a:rPr lang="en-US" sz="2400" dirty="0" smtClean="0">
                <a:latin typeface="Courier New" pitchFamily="49" charset="0"/>
                <a:cs typeface="Courier New" pitchFamily="49" charset="0"/>
              </a:rPr>
              <a:t>1					</a:t>
            </a:r>
            <a:r>
              <a:rPr lang="en-US" sz="2400" dirty="0" smtClean="0">
                <a:solidFill>
                  <a:schemeClr val="accent5">
                    <a:lumMod val="75000"/>
                  </a:schemeClr>
                </a:solidFill>
                <a:latin typeface="Courier New" pitchFamily="49" charset="0"/>
                <a:cs typeface="Courier New" pitchFamily="49" charset="0"/>
              </a:rPr>
              <a:t>‘Updates </a:t>
            </a:r>
            <a:r>
              <a:rPr lang="en-US" sz="2400" dirty="0" err="1" smtClean="0">
                <a:solidFill>
                  <a:schemeClr val="accent5">
                    <a:lumMod val="75000"/>
                  </a:schemeClr>
                </a:solidFill>
                <a:latin typeface="Courier New" pitchFamily="49" charset="0"/>
                <a:cs typeface="Courier New" pitchFamily="49" charset="0"/>
              </a:rPr>
              <a:t>i</a:t>
            </a:r>
            <a:endParaRPr lang="en-US" sz="2400" dirty="0">
              <a:solidFill>
                <a:schemeClr val="accent5">
                  <a:lumMod val="75000"/>
                </a:schemeClr>
              </a:solidFill>
              <a:latin typeface="Courier New" pitchFamily="49" charset="0"/>
              <a:cs typeface="Courier New" pitchFamily="49" charset="0"/>
            </a:endParaRPr>
          </a:p>
          <a:p>
            <a:pPr marL="0" indent="0">
              <a:buNone/>
            </a:pPr>
            <a:r>
              <a:rPr lang="en-US" sz="2400" b="1" dirty="0">
                <a:solidFill>
                  <a:schemeClr val="accent1">
                    <a:lumMod val="75000"/>
                  </a:schemeClr>
                </a:solidFill>
                <a:latin typeface="Courier New" pitchFamily="49" charset="0"/>
                <a:cs typeface="Courier New" pitchFamily="49" charset="0"/>
              </a:rPr>
              <a:t>Loop While </a:t>
            </a:r>
            <a:r>
              <a:rPr lang="en-US" sz="2400" dirty="0">
                <a:latin typeface="Courier New" pitchFamily="49" charset="0"/>
                <a:cs typeface="Courier New" pitchFamily="49" charset="0"/>
              </a:rPr>
              <a:t>(i &lt;= </a:t>
            </a:r>
            <a:r>
              <a:rPr lang="en-US" sz="2400" dirty="0" smtClean="0">
                <a:latin typeface="Courier New" pitchFamily="49" charset="0"/>
                <a:cs typeface="Courier New" pitchFamily="49" charset="0"/>
              </a:rPr>
              <a:t>50)</a:t>
            </a:r>
            <a:br>
              <a:rPr lang="en-US" sz="2400" dirty="0" smtClean="0">
                <a:latin typeface="Courier New" pitchFamily="49" charset="0"/>
                <a:cs typeface="Courier New" pitchFamily="49" charset="0"/>
              </a:rPr>
            </a:br>
            <a:endParaRPr lang="en-US" sz="2400" dirty="0">
              <a:latin typeface="Courier New" pitchFamily="49" charset="0"/>
              <a:cs typeface="Courier New" pitchFamily="49" charset="0"/>
            </a:endParaRPr>
          </a:p>
          <a:p>
            <a:pPr marL="0" indent="0">
              <a:buNone/>
            </a:pPr>
            <a:r>
              <a:rPr lang="en-US" sz="2400" dirty="0" err="1" smtClean="0">
                <a:latin typeface="Courier New" pitchFamily="49" charset="0"/>
                <a:cs typeface="Courier New" pitchFamily="49" charset="0"/>
              </a:rPr>
              <a:t>lblResult.Text</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 intResult.ToString()</a:t>
            </a:r>
          </a:p>
          <a:p>
            <a:pPr marL="0" indent="0">
              <a:buNone/>
            </a:pPr>
            <a:endParaRPr lang="en-US" dirty="0"/>
          </a:p>
        </p:txBody>
      </p:sp>
    </p:spTree>
    <p:extLst>
      <p:ext uri="{BB962C8B-B14F-4D97-AF65-F5344CB8AC3E}">
        <p14:creationId xmlns:p14="http://schemas.microsoft.com/office/powerpoint/2010/main" val="42833651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Controlling Do Loop Exit </a:t>
            </a:r>
            <a:br>
              <a:rPr lang="en-US" dirty="0" smtClean="0"/>
            </a:br>
            <a:r>
              <a:rPr lang="en-US" sz="2700" dirty="0" smtClean="0"/>
              <a:t> Programmer Controlled Variable</a:t>
            </a:r>
            <a:endParaRPr lang="en-US" sz="2700" dirty="0"/>
          </a:p>
        </p:txBody>
      </p:sp>
      <p:sp>
        <p:nvSpPr>
          <p:cNvPr id="3" name="Content Placeholder 2"/>
          <p:cNvSpPr>
            <a:spLocks noGrp="1"/>
          </p:cNvSpPr>
          <p:nvPr>
            <p:ph sz="quarter" idx="1"/>
          </p:nvPr>
        </p:nvSpPr>
        <p:spPr>
          <a:xfrm>
            <a:off x="301752" y="1828800"/>
            <a:ext cx="8503920" cy="4270248"/>
          </a:xfrm>
        </p:spPr>
        <p:txBody>
          <a:bodyPr>
            <a:normAutofit/>
          </a:bodyPr>
          <a:lstStyle/>
          <a:p>
            <a:r>
              <a:rPr lang="en-US" u="sng" dirty="0"/>
              <a:t>You</a:t>
            </a:r>
            <a:r>
              <a:rPr lang="en-US" dirty="0"/>
              <a:t> must </a:t>
            </a:r>
            <a:r>
              <a:rPr lang="en-US" dirty="0" smtClean="0"/>
              <a:t>set up </a:t>
            </a:r>
            <a:r>
              <a:rPr lang="en-US" dirty="0"/>
              <a:t>logic to exit a Do Loop.  </a:t>
            </a:r>
            <a:r>
              <a:rPr lang="en-US" dirty="0" smtClean="0"/>
              <a:t>2 Methods.</a:t>
            </a:r>
          </a:p>
          <a:p>
            <a:endParaRPr lang="en-US" dirty="0"/>
          </a:p>
          <a:p>
            <a:r>
              <a:rPr lang="en-US" u="sng" dirty="0"/>
              <a:t>Method 1</a:t>
            </a:r>
            <a:r>
              <a:rPr lang="en-US" dirty="0"/>
              <a:t>:  </a:t>
            </a:r>
            <a:r>
              <a:rPr lang="en-US" b="1" dirty="0" smtClean="0"/>
              <a:t>Programmer Controlled Variable (often a counter)</a:t>
            </a:r>
          </a:p>
          <a:p>
            <a:pPr marL="731520" lvl="1" indent="-457200">
              <a:buClrTx/>
              <a:buSzPct val="90000"/>
              <a:buFont typeface="+mj-lt"/>
              <a:buAutoNum type="arabicPeriod"/>
            </a:pPr>
            <a:r>
              <a:rPr lang="en-US" dirty="0" smtClean="0"/>
              <a:t>Dim a variable. </a:t>
            </a:r>
            <a:r>
              <a:rPr lang="en-US" sz="1800" dirty="0" smtClean="0">
                <a:solidFill>
                  <a:srgbClr val="B8482E"/>
                </a:solidFill>
              </a:rPr>
              <a:t>ex: Dim </a:t>
            </a:r>
            <a:r>
              <a:rPr lang="en-US" sz="1800" dirty="0" err="1" smtClean="0">
                <a:solidFill>
                  <a:srgbClr val="B8482E"/>
                </a:solidFill>
              </a:rPr>
              <a:t>intCount</a:t>
            </a:r>
            <a:r>
              <a:rPr lang="en-US" sz="1800" dirty="0" smtClean="0">
                <a:solidFill>
                  <a:srgbClr val="B8482E"/>
                </a:solidFill>
              </a:rPr>
              <a:t> As Integer</a:t>
            </a:r>
          </a:p>
          <a:p>
            <a:pPr marL="731520" lvl="1" indent="-457200">
              <a:buClrTx/>
              <a:buSzPct val="90000"/>
              <a:buFont typeface="+mj-lt"/>
              <a:buAutoNum type="arabicPeriod"/>
            </a:pPr>
            <a:r>
              <a:rPr lang="en-US" dirty="0" smtClean="0"/>
              <a:t>Before the Loop, set variable to a starting value.</a:t>
            </a:r>
            <a:r>
              <a:rPr lang="en-US" sz="2400" dirty="0">
                <a:solidFill>
                  <a:srgbClr val="B8482E"/>
                </a:solidFill>
              </a:rPr>
              <a:t> </a:t>
            </a:r>
            <a:r>
              <a:rPr lang="en-US" sz="1800" dirty="0" smtClean="0">
                <a:solidFill>
                  <a:srgbClr val="B8482E"/>
                </a:solidFill>
              </a:rPr>
              <a:t> </a:t>
            </a:r>
            <a:r>
              <a:rPr lang="en-US" sz="1800" dirty="0" err="1" smtClean="0">
                <a:solidFill>
                  <a:srgbClr val="B8482E"/>
                </a:solidFill>
              </a:rPr>
              <a:t>intCount</a:t>
            </a:r>
            <a:r>
              <a:rPr lang="en-US" sz="1800" dirty="0" smtClean="0">
                <a:solidFill>
                  <a:srgbClr val="B8482E"/>
                </a:solidFill>
              </a:rPr>
              <a:t> = 1</a:t>
            </a:r>
            <a:endParaRPr lang="en-US" dirty="0" smtClean="0"/>
          </a:p>
          <a:p>
            <a:pPr marL="731520" lvl="1" indent="-457200">
              <a:buClrTx/>
              <a:buSzPct val="90000"/>
              <a:buFont typeface="+mj-lt"/>
              <a:buAutoNum type="arabicPeriod"/>
            </a:pPr>
            <a:r>
              <a:rPr lang="en-US" dirty="0" smtClean="0"/>
              <a:t>Inside the Loop, update the variable. </a:t>
            </a:r>
            <a:r>
              <a:rPr lang="en-US" sz="1800" dirty="0" smtClean="0">
                <a:solidFill>
                  <a:srgbClr val="B8482E"/>
                </a:solidFill>
              </a:rPr>
              <a:t>ex: </a:t>
            </a:r>
            <a:r>
              <a:rPr lang="en-US" sz="1800" dirty="0" err="1" smtClean="0">
                <a:solidFill>
                  <a:srgbClr val="B8482E"/>
                </a:solidFill>
              </a:rPr>
              <a:t>intCount</a:t>
            </a:r>
            <a:r>
              <a:rPr lang="en-US" sz="1800" dirty="0" smtClean="0">
                <a:solidFill>
                  <a:srgbClr val="B8482E"/>
                </a:solidFill>
              </a:rPr>
              <a:t> = </a:t>
            </a:r>
            <a:r>
              <a:rPr lang="en-US" sz="1800" dirty="0" err="1" smtClean="0">
                <a:solidFill>
                  <a:srgbClr val="B8482E"/>
                </a:solidFill>
              </a:rPr>
              <a:t>inCount</a:t>
            </a:r>
            <a:r>
              <a:rPr lang="en-US" sz="1800" dirty="0" smtClean="0">
                <a:solidFill>
                  <a:srgbClr val="B8482E"/>
                </a:solidFill>
              </a:rPr>
              <a:t> + 1</a:t>
            </a:r>
          </a:p>
          <a:p>
            <a:pPr marL="731520" lvl="1" indent="-457200">
              <a:buClrTx/>
              <a:buSzPct val="90000"/>
              <a:buFont typeface="+mj-lt"/>
              <a:buAutoNum type="arabicPeriod"/>
            </a:pPr>
            <a:r>
              <a:rPr lang="en-US" dirty="0" smtClean="0"/>
              <a:t>Loop Question must use variable. </a:t>
            </a:r>
            <a:r>
              <a:rPr lang="en-US" sz="1800" dirty="0" smtClean="0">
                <a:solidFill>
                  <a:srgbClr val="B8482E"/>
                </a:solidFill>
              </a:rPr>
              <a:t>ex: “While </a:t>
            </a:r>
            <a:r>
              <a:rPr lang="en-US" sz="1800" dirty="0" err="1" smtClean="0">
                <a:solidFill>
                  <a:srgbClr val="B8482E"/>
                </a:solidFill>
              </a:rPr>
              <a:t>inCount</a:t>
            </a:r>
            <a:r>
              <a:rPr lang="en-US" sz="1800" dirty="0" smtClean="0">
                <a:solidFill>
                  <a:srgbClr val="B8482E"/>
                </a:solidFill>
              </a:rPr>
              <a:t> &lt; 5”.</a:t>
            </a:r>
            <a:endParaRPr lang="en-US" sz="1800" dirty="0" smtClean="0">
              <a:solidFill>
                <a:schemeClr val="tx1"/>
              </a:solidFill>
            </a:endParaRPr>
          </a:p>
          <a:p>
            <a:pPr marL="731520" lvl="1" indent="-457200">
              <a:buClrTx/>
              <a:buSzPct val="90000"/>
              <a:buFont typeface="+mj-lt"/>
              <a:buAutoNum type="arabicPeriod"/>
            </a:pPr>
            <a:r>
              <a:rPr lang="en-US" sz="1800" dirty="0" smtClean="0">
                <a:solidFill>
                  <a:schemeClr val="tx1"/>
                </a:solidFill>
              </a:rPr>
              <a:t>This method depends on logic written into the code, there is no user input used.</a:t>
            </a:r>
            <a:endParaRPr lang="en-US" sz="1800" dirty="0" smtClean="0">
              <a:solidFill>
                <a:srgbClr val="B8482E"/>
              </a:solidFill>
            </a:endParaRPr>
          </a:p>
        </p:txBody>
      </p:sp>
    </p:spTree>
    <p:extLst>
      <p:ext uri="{BB962C8B-B14F-4D97-AF65-F5344CB8AC3E}">
        <p14:creationId xmlns:p14="http://schemas.microsoft.com/office/powerpoint/2010/main" val="340593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14400"/>
          </a:xfrm>
        </p:spPr>
        <p:txBody>
          <a:bodyPr>
            <a:normAutofit fontScale="90000"/>
          </a:bodyPr>
          <a:lstStyle/>
          <a:p>
            <a:r>
              <a:rPr lang="en-US" dirty="0" smtClean="0"/>
              <a:t>Do While …Loop   Example </a:t>
            </a:r>
            <a:br>
              <a:rPr lang="en-US" dirty="0" smtClean="0"/>
            </a:br>
            <a:r>
              <a:rPr lang="en-US" sz="2700" dirty="0" smtClean="0"/>
              <a:t>exit using variable </a:t>
            </a:r>
            <a:r>
              <a:rPr lang="en-US" sz="2700" dirty="0" err="1" smtClean="0"/>
              <a:t>i</a:t>
            </a:r>
            <a:endParaRPr lang="en-US" sz="2700" dirty="0"/>
          </a:p>
        </p:txBody>
      </p:sp>
      <p:sp>
        <p:nvSpPr>
          <p:cNvPr id="3" name="Content Placeholder 2"/>
          <p:cNvSpPr>
            <a:spLocks noGrp="1"/>
          </p:cNvSpPr>
          <p:nvPr>
            <p:ph sz="quarter" idx="1"/>
          </p:nvPr>
        </p:nvSpPr>
        <p:spPr/>
        <p:txBody>
          <a:bodyPr>
            <a:normAutofit/>
          </a:bodyPr>
          <a:lstStyle/>
          <a:p>
            <a:pPr marL="0" indent="0">
              <a:buNone/>
            </a:pPr>
            <a:r>
              <a:rPr lang="en-US" dirty="0" smtClean="0"/>
              <a:t>Add </a:t>
            </a:r>
            <a:r>
              <a:rPr lang="en-US" dirty="0"/>
              <a:t>all </a:t>
            </a:r>
            <a:r>
              <a:rPr lang="en-US" u="sng" dirty="0"/>
              <a:t>even</a:t>
            </a:r>
            <a:r>
              <a:rPr lang="en-US" dirty="0"/>
              <a:t> numbers 1 to </a:t>
            </a:r>
            <a:r>
              <a:rPr lang="en-US" dirty="0" smtClean="0"/>
              <a:t>25 - </a:t>
            </a:r>
            <a:r>
              <a:rPr lang="en-US" dirty="0"/>
              <a:t>skip all odd numbers</a:t>
            </a:r>
            <a:r>
              <a:rPr lang="en-US" dirty="0" smtClean="0"/>
              <a:t>.</a:t>
            </a:r>
          </a:p>
          <a:p>
            <a:pPr marL="0" indent="0">
              <a:buNone/>
            </a:pPr>
            <a:endParaRPr lang="en-US" sz="1500" dirty="0" smtClean="0"/>
          </a:p>
          <a:p>
            <a:pPr marL="0" indent="0">
              <a:buNone/>
            </a:pPr>
            <a:endParaRPr lang="en-US" sz="1500" dirty="0"/>
          </a:p>
          <a:p>
            <a:pPr marL="0" indent="0">
              <a:buNone/>
            </a:pPr>
            <a:r>
              <a:rPr lang="en-US" sz="2000" dirty="0" smtClean="0">
                <a:latin typeface="Courier New" pitchFamily="49" charset="0"/>
                <a:cs typeface="Courier New" pitchFamily="49" charset="0"/>
              </a:rPr>
              <a:t>Dim i </a:t>
            </a:r>
            <a:r>
              <a:rPr lang="en-US" sz="2000" dirty="0">
                <a:latin typeface="Courier New" pitchFamily="49" charset="0"/>
                <a:cs typeface="Courier New" pitchFamily="49" charset="0"/>
              </a:rPr>
              <a:t>A</a:t>
            </a:r>
            <a:r>
              <a:rPr lang="en-US" sz="2000" dirty="0" smtClean="0">
                <a:latin typeface="Courier New" pitchFamily="49" charset="0"/>
                <a:cs typeface="Courier New" pitchFamily="49" charset="0"/>
              </a:rPr>
              <a:t>s Integer = 0</a:t>
            </a:r>
          </a:p>
          <a:p>
            <a:pPr marL="0" indent="0">
              <a:buNone/>
            </a:pPr>
            <a:r>
              <a:rPr lang="en-US" sz="2000" dirty="0" smtClean="0">
                <a:latin typeface="Courier New" pitchFamily="49" charset="0"/>
                <a:cs typeface="Courier New" pitchFamily="49" charset="0"/>
              </a:rPr>
              <a:t>Dim intResult As </a:t>
            </a:r>
            <a:r>
              <a:rPr lang="en-US" sz="2000" dirty="0">
                <a:latin typeface="Courier New" pitchFamily="49" charset="0"/>
                <a:cs typeface="Courier New" pitchFamily="49" charset="0"/>
              </a:rPr>
              <a:t>I</a:t>
            </a:r>
            <a:r>
              <a:rPr lang="en-US" sz="2000" dirty="0" smtClean="0">
                <a:latin typeface="Courier New" pitchFamily="49" charset="0"/>
                <a:cs typeface="Courier New" pitchFamily="49" charset="0"/>
              </a:rPr>
              <a:t>nteger = 0</a:t>
            </a:r>
          </a:p>
          <a:p>
            <a:pPr marL="0" indent="0">
              <a:buNone/>
            </a:pPr>
            <a:endParaRPr lang="en-US" sz="2000" dirty="0" smtClean="0">
              <a:latin typeface="Courier New" pitchFamily="49" charset="0"/>
              <a:cs typeface="Courier New" pitchFamily="49" charset="0"/>
            </a:endParaRPr>
          </a:p>
          <a:p>
            <a:pPr marL="0" indent="0">
              <a:buNone/>
            </a:pPr>
            <a:r>
              <a:rPr lang="en-US" sz="2000" b="1" dirty="0" smtClean="0">
                <a:solidFill>
                  <a:schemeClr val="accent1">
                    <a:lumMod val="75000"/>
                  </a:schemeClr>
                </a:solidFill>
                <a:latin typeface="Courier New" pitchFamily="49" charset="0"/>
                <a:cs typeface="Courier New" pitchFamily="49" charset="0"/>
              </a:rPr>
              <a:t>Do while </a:t>
            </a:r>
            <a:r>
              <a:rPr lang="en-US" sz="2000" dirty="0" smtClean="0">
                <a:latin typeface="Courier New" pitchFamily="49" charset="0"/>
                <a:cs typeface="Courier New" pitchFamily="49" charset="0"/>
              </a:rPr>
              <a:t>i &lt; 25</a:t>
            </a:r>
          </a:p>
          <a:p>
            <a:pPr marL="0" indent="0">
              <a:buNone/>
            </a:pPr>
            <a:r>
              <a:rPr lang="en-US" sz="2000" dirty="0" smtClean="0">
                <a:latin typeface="Courier New" pitchFamily="49" charset="0"/>
                <a:cs typeface="Courier New" pitchFamily="49" charset="0"/>
              </a:rPr>
              <a:t>   intResult = intResult + i	‘ updates </a:t>
            </a:r>
            <a:r>
              <a:rPr lang="en-US" sz="2000" dirty="0" err="1" smtClean="0">
                <a:latin typeface="Courier New" pitchFamily="49" charset="0"/>
                <a:cs typeface="Courier New" pitchFamily="49" charset="0"/>
              </a:rPr>
              <a:t>intResult</a:t>
            </a:r>
            <a:r>
              <a:rPr lang="en-US" sz="2000" dirty="0" smtClean="0">
                <a:latin typeface="Courier New" pitchFamily="49" charset="0"/>
                <a:cs typeface="Courier New" pitchFamily="49" charset="0"/>
              </a:rPr>
              <a:t> by </a:t>
            </a:r>
            <a:r>
              <a:rPr lang="en-US" sz="2000" dirty="0" err="1" smtClean="0">
                <a:latin typeface="Courier New" pitchFamily="49" charset="0"/>
                <a:cs typeface="Courier New" pitchFamily="49" charset="0"/>
              </a:rPr>
              <a:t>i</a:t>
            </a:r>
            <a:endParaRPr lang="en-US" sz="2000" dirty="0" smtClean="0">
              <a:latin typeface="Courier New" pitchFamily="49" charset="0"/>
              <a:cs typeface="Courier New" pitchFamily="49" charset="0"/>
            </a:endParaRPr>
          </a:p>
          <a:p>
            <a:pPr marL="274320" lvl="1" indent="0">
              <a:buNone/>
            </a:pP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i</a:t>
            </a:r>
            <a:r>
              <a:rPr lang="en-US" sz="2000" dirty="0" smtClean="0">
                <a:solidFill>
                  <a:schemeClr val="tx1"/>
                </a:solidFill>
                <a:latin typeface="Courier New" pitchFamily="49" charset="0"/>
                <a:cs typeface="Courier New" pitchFamily="49" charset="0"/>
              </a:rPr>
              <a:t> += 2				‘ increases i by 2</a:t>
            </a:r>
          </a:p>
          <a:p>
            <a:pPr marL="0" indent="0">
              <a:buNone/>
            </a:pPr>
            <a:r>
              <a:rPr lang="en-US" sz="2000" b="1" dirty="0" smtClean="0">
                <a:solidFill>
                  <a:schemeClr val="accent1">
                    <a:lumMod val="75000"/>
                  </a:schemeClr>
                </a:solidFill>
                <a:latin typeface="Courier New" pitchFamily="49" charset="0"/>
                <a:cs typeface="Courier New" pitchFamily="49" charset="0"/>
              </a:rPr>
              <a:t>Loop</a:t>
            </a:r>
          </a:p>
        </p:txBody>
      </p:sp>
      <p:sp>
        <p:nvSpPr>
          <p:cNvPr id="4" name="Line Callout 2 3"/>
          <p:cNvSpPr/>
          <p:nvPr/>
        </p:nvSpPr>
        <p:spPr>
          <a:xfrm>
            <a:off x="5638800" y="2892552"/>
            <a:ext cx="2057400" cy="612648"/>
          </a:xfrm>
          <a:prstGeom prst="borderCallout2">
            <a:avLst>
              <a:gd name="adj1" fmla="val 96718"/>
              <a:gd name="adj2" fmla="val -3026"/>
              <a:gd name="adj3" fmla="val 96718"/>
              <a:gd name="adj4" fmla="val -1410"/>
              <a:gd name="adj5" fmla="val 193038"/>
              <a:gd name="adj6" fmla="val -426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Accumulator</a:t>
            </a:r>
            <a:endParaRPr lang="en-US" dirty="0"/>
          </a:p>
        </p:txBody>
      </p:sp>
      <p:sp>
        <p:nvSpPr>
          <p:cNvPr id="7" name="Line Callout 2 6"/>
          <p:cNvSpPr/>
          <p:nvPr/>
        </p:nvSpPr>
        <p:spPr>
          <a:xfrm>
            <a:off x="5334000" y="5102352"/>
            <a:ext cx="2057400" cy="612648"/>
          </a:xfrm>
          <a:prstGeom prst="borderCallout2">
            <a:avLst>
              <a:gd name="adj1" fmla="val 96718"/>
              <a:gd name="adj2" fmla="val -3026"/>
              <a:gd name="adj3" fmla="val 96718"/>
              <a:gd name="adj4" fmla="val -1410"/>
              <a:gd name="adj5" fmla="val -85420"/>
              <a:gd name="adj6" fmla="val -169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Updates </a:t>
            </a:r>
            <a:r>
              <a:rPr lang="en-US" dirty="0" err="1" smtClean="0"/>
              <a:t>i</a:t>
            </a:r>
            <a:endParaRPr lang="en-US" dirty="0"/>
          </a:p>
        </p:txBody>
      </p:sp>
    </p:spTree>
    <p:extLst>
      <p:ext uri="{BB962C8B-B14F-4D97-AF65-F5344CB8AC3E}">
        <p14:creationId xmlns:p14="http://schemas.microsoft.com/office/powerpoint/2010/main" val="2463714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Do Loop Exit - Flags</a:t>
            </a:r>
            <a:endParaRPr lang="en-US" dirty="0"/>
          </a:p>
        </p:txBody>
      </p:sp>
      <p:sp>
        <p:nvSpPr>
          <p:cNvPr id="3" name="Content Placeholder 2"/>
          <p:cNvSpPr>
            <a:spLocks noGrp="1"/>
          </p:cNvSpPr>
          <p:nvPr>
            <p:ph sz="quarter" idx="1"/>
          </p:nvPr>
        </p:nvSpPr>
        <p:spPr>
          <a:xfrm>
            <a:off x="301752" y="1527048"/>
            <a:ext cx="8503920" cy="4949952"/>
          </a:xfrm>
        </p:spPr>
        <p:txBody>
          <a:bodyPr>
            <a:normAutofit/>
          </a:bodyPr>
          <a:lstStyle/>
          <a:p>
            <a:r>
              <a:rPr lang="en-US" u="sng" dirty="0" smtClean="0"/>
              <a:t>Method  2</a:t>
            </a:r>
            <a:r>
              <a:rPr lang="en-US" dirty="0" smtClean="0"/>
              <a:t>:  </a:t>
            </a:r>
            <a:r>
              <a:rPr lang="en-US" b="1" dirty="0" smtClean="0"/>
              <a:t>Flags Keyed by User</a:t>
            </a:r>
            <a:r>
              <a:rPr lang="en-US" b="1" u="sng" dirty="0" smtClean="0"/>
              <a:t/>
            </a:r>
            <a:br>
              <a:rPr lang="en-US" b="1" u="sng" dirty="0" smtClean="0"/>
            </a:br>
            <a:endParaRPr lang="en-US" b="1" u="sng" dirty="0" smtClean="0"/>
          </a:p>
          <a:p>
            <a:pPr marL="731520" lvl="1" indent="-457200">
              <a:buClr>
                <a:schemeClr val="tx1"/>
              </a:buClr>
              <a:buSzPct val="90000"/>
              <a:buFont typeface="+mj-lt"/>
              <a:buAutoNum type="arabicPeriod"/>
            </a:pPr>
            <a:r>
              <a:rPr lang="en-US" u="sng" dirty="0" smtClean="0"/>
              <a:t>Before the Loop</a:t>
            </a:r>
            <a:r>
              <a:rPr lang="en-US" dirty="0" smtClean="0"/>
              <a:t>, read data from user (use </a:t>
            </a:r>
            <a:r>
              <a:rPr lang="en-US" dirty="0" err="1" smtClean="0"/>
              <a:t>inputbox</a:t>
            </a:r>
            <a:r>
              <a:rPr lang="en-US" dirty="0" smtClean="0"/>
              <a:t>) </a:t>
            </a:r>
            <a:br>
              <a:rPr lang="en-US" dirty="0" smtClean="0"/>
            </a:br>
            <a:r>
              <a:rPr lang="en-US" sz="1800" dirty="0" err="1" smtClean="0">
                <a:solidFill>
                  <a:srgbClr val="B8482E"/>
                </a:solidFill>
              </a:rPr>
              <a:t>strInput</a:t>
            </a:r>
            <a:r>
              <a:rPr lang="en-US" sz="1800" dirty="0" smtClean="0">
                <a:solidFill>
                  <a:srgbClr val="B8482E"/>
                </a:solidFill>
              </a:rPr>
              <a:t> = INPUTBOX(“Enter name - key STOP to end”.</a:t>
            </a:r>
          </a:p>
          <a:p>
            <a:pPr marL="731520" lvl="1" indent="-457200">
              <a:buClr>
                <a:schemeClr val="tx1"/>
              </a:buClr>
              <a:buSzPct val="90000"/>
              <a:buFont typeface="+mj-lt"/>
              <a:buAutoNum type="arabicPeriod"/>
            </a:pPr>
            <a:r>
              <a:rPr lang="en-US" dirty="0" err="1" smtClean="0"/>
              <a:t>DoWhile</a:t>
            </a:r>
            <a:r>
              <a:rPr lang="en-US" dirty="0" smtClean="0"/>
              <a:t> </a:t>
            </a:r>
            <a:r>
              <a:rPr lang="en-US" u="sng" dirty="0" smtClean="0"/>
              <a:t>question</a:t>
            </a:r>
            <a:r>
              <a:rPr lang="en-US" dirty="0" smtClean="0"/>
              <a:t> asks “ </a:t>
            </a:r>
            <a:r>
              <a:rPr lang="en-US" b="1" u="sng" dirty="0" err="1" smtClean="0"/>
              <a:t>strInput</a:t>
            </a:r>
            <a:r>
              <a:rPr lang="en-US" b="1" u="sng" dirty="0" smtClean="0"/>
              <a:t> not equal to flag</a:t>
            </a:r>
            <a:r>
              <a:rPr lang="en-US" dirty="0" smtClean="0"/>
              <a:t>” at top of loop.  If any “good” data is entered “True”, you enter the loop and do work.  If the flag is entered, “False” happens and you jump to LOOP to end.</a:t>
            </a:r>
          </a:p>
          <a:p>
            <a:pPr marL="1280160" lvl="3" indent="-457200">
              <a:buClr>
                <a:schemeClr val="tx1"/>
              </a:buClr>
              <a:buSzPct val="90000"/>
              <a:buFont typeface="+mj-lt"/>
              <a:buAutoNum type="arabicPeriod"/>
            </a:pPr>
            <a:r>
              <a:rPr lang="en-US" sz="1800" dirty="0">
                <a:solidFill>
                  <a:srgbClr val="B8482E"/>
                </a:solidFill>
              </a:rPr>
              <a:t>DOWHILE </a:t>
            </a:r>
            <a:r>
              <a:rPr lang="en-US" sz="1800" dirty="0" err="1">
                <a:solidFill>
                  <a:srgbClr val="B8482E"/>
                </a:solidFill>
              </a:rPr>
              <a:t>strInput</a:t>
            </a:r>
            <a:r>
              <a:rPr lang="en-US" sz="1800" dirty="0">
                <a:solidFill>
                  <a:srgbClr val="B8482E"/>
                </a:solidFill>
              </a:rPr>
              <a:t> &lt;&gt; “STOP</a:t>
            </a:r>
            <a:r>
              <a:rPr lang="en-US" sz="1800" dirty="0" smtClean="0">
                <a:solidFill>
                  <a:srgbClr val="B8482E"/>
                </a:solidFill>
              </a:rPr>
              <a:t>”</a:t>
            </a:r>
          </a:p>
          <a:p>
            <a:pPr marL="731520" lvl="1" indent="-457200">
              <a:buClr>
                <a:schemeClr val="tx1"/>
              </a:buClr>
              <a:buSzPct val="90000"/>
              <a:buFont typeface="+mj-lt"/>
              <a:buAutoNum type="arabicPeriod"/>
            </a:pPr>
            <a:r>
              <a:rPr lang="en-US" u="sng" dirty="0" smtClean="0"/>
              <a:t>Inside loop </a:t>
            </a:r>
            <a:r>
              <a:rPr lang="en-US" dirty="0" smtClean="0"/>
              <a:t>after all work is done, repeat line #1 (Read another input).  This allows the user to put in data 2, 3, 4 and then “STOP” to end the loop. </a:t>
            </a:r>
            <a:br>
              <a:rPr lang="en-US" dirty="0" smtClean="0"/>
            </a:br>
            <a:r>
              <a:rPr lang="en-US" sz="1800" dirty="0" err="1">
                <a:solidFill>
                  <a:srgbClr val="B8482E"/>
                </a:solidFill>
              </a:rPr>
              <a:t>strInput</a:t>
            </a:r>
            <a:r>
              <a:rPr lang="en-US" sz="1800" dirty="0">
                <a:solidFill>
                  <a:srgbClr val="B8482E"/>
                </a:solidFill>
              </a:rPr>
              <a:t> = INPUTBOX(“Enter name - key STOP to end”.</a:t>
            </a:r>
          </a:p>
          <a:p>
            <a:pPr marL="731520" lvl="1" indent="-457200">
              <a:buFont typeface="+mj-lt"/>
              <a:buAutoNum type="arabicPeriod"/>
            </a:pPr>
            <a:endParaRPr lang="en-US" dirty="0"/>
          </a:p>
        </p:txBody>
      </p:sp>
    </p:spTree>
    <p:extLst>
      <p:ext uri="{BB962C8B-B14F-4D97-AF65-F5344CB8AC3E}">
        <p14:creationId xmlns:p14="http://schemas.microsoft.com/office/powerpoint/2010/main" val="4273694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90600"/>
          </a:xfrm>
        </p:spPr>
        <p:txBody>
          <a:bodyPr>
            <a:normAutofit fontScale="90000"/>
          </a:bodyPr>
          <a:lstStyle/>
          <a:p>
            <a:r>
              <a:rPr lang="en-US" dirty="0" smtClean="0"/>
              <a:t>Using Do While to Validate Input – </a:t>
            </a:r>
            <a:r>
              <a:rPr lang="en-US" dirty="0" smtClean="0">
                <a:solidFill>
                  <a:srgbClr val="FF0000"/>
                </a:solidFill>
              </a:rPr>
              <a:t>two</a:t>
            </a:r>
            <a:r>
              <a:rPr lang="en-US" dirty="0" smtClean="0"/>
              <a:t> </a:t>
            </a:r>
            <a:r>
              <a:rPr lang="en-US" dirty="0" err="1" smtClean="0"/>
              <a:t>InputBoxes</a:t>
            </a:r>
            <a:endParaRPr lang="en-US" dirty="0"/>
          </a:p>
        </p:txBody>
      </p:sp>
      <p:sp>
        <p:nvSpPr>
          <p:cNvPr id="3" name="Content Placeholder 2"/>
          <p:cNvSpPr>
            <a:spLocks noGrp="1"/>
          </p:cNvSpPr>
          <p:nvPr>
            <p:ph sz="quarter" idx="1"/>
          </p:nvPr>
        </p:nvSpPr>
        <p:spPr>
          <a:xfrm>
            <a:off x="457200" y="1676400"/>
            <a:ext cx="8610600" cy="4422648"/>
          </a:xfrm>
        </p:spPr>
        <p:txBody>
          <a:bodyPr>
            <a:normAutofit/>
          </a:bodyPr>
          <a:lstStyle/>
          <a:p>
            <a:pPr marL="0" indent="0">
              <a:buNone/>
            </a:pPr>
            <a:r>
              <a:rPr lang="pt-BR" sz="1200" b="1" dirty="0" smtClean="0">
                <a:latin typeface="Courier New" pitchFamily="49" charset="0"/>
                <a:cs typeface="Courier New" pitchFamily="49" charset="0"/>
              </a:rPr>
              <a:t>Dim </a:t>
            </a:r>
            <a:r>
              <a:rPr lang="pt-BR" sz="1200" b="1" dirty="0">
                <a:latin typeface="Courier New" pitchFamily="49" charset="0"/>
                <a:cs typeface="Courier New" pitchFamily="49" charset="0"/>
              </a:rPr>
              <a:t>intNum As Integer = -1</a:t>
            </a:r>
          </a:p>
          <a:p>
            <a:pPr marL="0" indent="0">
              <a:buNone/>
            </a:pPr>
            <a:r>
              <a:rPr lang="en-US" sz="1200" b="1" dirty="0" smtClean="0">
                <a:latin typeface="Courier New" pitchFamily="49" charset="0"/>
                <a:cs typeface="Courier New" pitchFamily="49" charset="0"/>
              </a:rPr>
              <a:t>Dim </a:t>
            </a:r>
            <a:r>
              <a:rPr lang="en-US" sz="1200" b="1" dirty="0">
                <a:latin typeface="Courier New" pitchFamily="49" charset="0"/>
                <a:cs typeface="Courier New" pitchFamily="49" charset="0"/>
              </a:rPr>
              <a:t>strInputNum As String = </a:t>
            </a:r>
            <a:r>
              <a:rPr lang="en-US" sz="1200" b="1" dirty="0" smtClean="0">
                <a:latin typeface="Courier New" pitchFamily="49" charset="0"/>
                <a:cs typeface="Courier New" pitchFamily="49" charset="0"/>
              </a:rPr>
              <a:t>“”</a:t>
            </a:r>
          </a:p>
          <a:p>
            <a:pPr marL="0" indent="0">
              <a:buNone/>
            </a:pPr>
            <a:endParaRPr lang="en-US" sz="1200" b="1" dirty="0">
              <a:latin typeface="Courier New" pitchFamily="49" charset="0"/>
              <a:cs typeface="Courier New" pitchFamily="49" charset="0"/>
            </a:endParaRPr>
          </a:p>
          <a:p>
            <a:pPr marL="0" indent="0">
              <a:buNone/>
            </a:pPr>
            <a:r>
              <a:rPr lang="en-US" sz="1200" b="1" dirty="0" smtClean="0">
                <a:latin typeface="Courier New" pitchFamily="49" charset="0"/>
                <a:cs typeface="Courier New" pitchFamily="49" charset="0"/>
              </a:rPr>
              <a:t>strInputNum </a:t>
            </a:r>
            <a:r>
              <a:rPr lang="en-US" sz="1200" b="1" dirty="0">
                <a:latin typeface="Courier New" pitchFamily="49" charset="0"/>
                <a:cs typeface="Courier New" pitchFamily="49" charset="0"/>
              </a:rPr>
              <a:t>= InputBox("Enter a Number between 1 &amp; 10", "Number</a:t>
            </a:r>
            <a:r>
              <a:rPr lang="en-US" sz="1200" b="1" dirty="0" smtClean="0">
                <a:latin typeface="Courier New" pitchFamily="49" charset="0"/>
                <a:cs typeface="Courier New" pitchFamily="49" charset="0"/>
              </a:rPr>
              <a:t>")</a:t>
            </a:r>
          </a:p>
          <a:p>
            <a:pPr marL="0" indent="0">
              <a:buNone/>
            </a:pPr>
            <a:endParaRPr lang="en-US" sz="1200" b="1" dirty="0">
              <a:latin typeface="Courier New" pitchFamily="49" charset="0"/>
              <a:cs typeface="Courier New" pitchFamily="49" charset="0"/>
            </a:endParaRPr>
          </a:p>
          <a:p>
            <a:pPr marL="0" indent="0">
              <a:buNone/>
            </a:pPr>
            <a:r>
              <a:rPr lang="en-US" sz="1200" b="1" dirty="0" smtClean="0">
                <a:latin typeface="Courier New" pitchFamily="49" charset="0"/>
                <a:cs typeface="Courier New" pitchFamily="49" charset="0"/>
              </a:rPr>
              <a:t>Do While 	 ((Convert.ToInt32(</a:t>
            </a:r>
            <a:r>
              <a:rPr lang="en-US" sz="1200" b="1" dirty="0" err="1" smtClean="0">
                <a:latin typeface="Courier New" pitchFamily="49" charset="0"/>
                <a:cs typeface="Courier New" pitchFamily="49" charset="0"/>
              </a:rPr>
              <a:t>strInputNum</a:t>
            </a:r>
            <a:r>
              <a:rPr lang="en-US" sz="1200" b="1" dirty="0">
                <a:latin typeface="Courier New" pitchFamily="49" charset="0"/>
                <a:cs typeface="Courier New" pitchFamily="49" charset="0"/>
              </a:rPr>
              <a:t>) &lt; </a:t>
            </a:r>
            <a:r>
              <a:rPr lang="en-US" sz="1200" b="1" dirty="0" smtClean="0">
                <a:latin typeface="Courier New" pitchFamily="49" charset="0"/>
                <a:cs typeface="Courier New" pitchFamily="49" charset="0"/>
              </a:rPr>
              <a:t>1) Or</a:t>
            </a:r>
          </a:p>
          <a:p>
            <a:pPr marL="0" indent="0">
              <a:buNone/>
            </a:pPr>
            <a:r>
              <a:rPr lang="en-US" sz="1200" b="1" dirty="0" smtClean="0">
                <a:latin typeface="Courier New" pitchFamily="49" charset="0"/>
                <a:cs typeface="Courier New" pitchFamily="49" charset="0"/>
              </a:rPr>
              <a:t>	 (Convert.ToInt32 </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strInputNum</a:t>
            </a:r>
            <a:r>
              <a:rPr lang="en-US" sz="1200" b="1" dirty="0">
                <a:latin typeface="Courier New" pitchFamily="49" charset="0"/>
                <a:cs typeface="Courier New" pitchFamily="49" charset="0"/>
              </a:rPr>
              <a:t>) &gt; </a:t>
            </a:r>
            <a:r>
              <a:rPr lang="en-US" sz="1200" b="1" dirty="0" smtClean="0">
                <a:latin typeface="Courier New" pitchFamily="49" charset="0"/>
                <a:cs typeface="Courier New" pitchFamily="49" charset="0"/>
              </a:rPr>
              <a:t>10) Or </a:t>
            </a:r>
          </a:p>
          <a:p>
            <a:pPr marL="0" indent="0">
              <a:buNone/>
            </a:pPr>
            <a:r>
              <a:rPr lang="en-US" sz="1200" b="1" dirty="0">
                <a:latin typeface="Courier New" pitchFamily="49" charset="0"/>
                <a:cs typeface="Courier New" pitchFamily="49" charset="0"/>
              </a:rPr>
              <a:t>	</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strInput</a:t>
            </a:r>
            <a:r>
              <a:rPr lang="en-US" sz="1200" b="1" dirty="0" smtClean="0">
                <a:latin typeface="Courier New" pitchFamily="49" charset="0"/>
                <a:cs typeface="Courier New" pitchFamily="49" charset="0"/>
              </a:rPr>
              <a:t> = nothing)</a:t>
            </a:r>
            <a:endParaRPr lang="en-US" sz="1200" b="1" dirty="0">
              <a:latin typeface="Courier New" pitchFamily="49" charset="0"/>
              <a:cs typeface="Courier New" pitchFamily="49" charset="0"/>
            </a:endParaRPr>
          </a:p>
          <a:p>
            <a:pPr marL="0" indent="0">
              <a:buNone/>
            </a:pPr>
            <a:r>
              <a:rPr lang="en-US" sz="1200" b="1" dirty="0" smtClean="0">
                <a:latin typeface="Courier New" pitchFamily="49" charset="0"/>
                <a:cs typeface="Courier New" pitchFamily="49" charset="0"/>
              </a:rPr>
              <a:t>	</a:t>
            </a:r>
            <a:endParaRPr lang="en-US" sz="1200" b="1" dirty="0">
              <a:latin typeface="Courier New" pitchFamily="49" charset="0"/>
              <a:cs typeface="Courier New" pitchFamily="49" charset="0"/>
            </a:endParaRPr>
          </a:p>
          <a:p>
            <a:pPr marL="0" indent="0">
              <a:buNone/>
            </a:pP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strInputNum</a:t>
            </a:r>
            <a:r>
              <a:rPr lang="en-US" sz="1200" b="1" dirty="0" smtClean="0">
                <a:latin typeface="Courier New" pitchFamily="49" charset="0"/>
                <a:cs typeface="Courier New" pitchFamily="49" charset="0"/>
              </a:rPr>
              <a:t> </a:t>
            </a:r>
            <a:r>
              <a:rPr lang="en-US" sz="1200" b="1" dirty="0">
                <a:latin typeface="Courier New" pitchFamily="49" charset="0"/>
                <a:cs typeface="Courier New" pitchFamily="49" charset="0"/>
              </a:rPr>
              <a:t>= InputBox("Enter a Number between 1 &amp; 10", "Number")</a:t>
            </a:r>
          </a:p>
          <a:p>
            <a:pPr marL="0" indent="0">
              <a:buNone/>
            </a:pPr>
            <a:r>
              <a:rPr lang="en-US" sz="1200" b="1" dirty="0" smtClean="0">
                <a:latin typeface="Courier New" pitchFamily="49" charset="0"/>
                <a:cs typeface="Courier New" pitchFamily="49" charset="0"/>
              </a:rPr>
              <a:t>Loop</a:t>
            </a:r>
          </a:p>
          <a:p>
            <a:pPr marL="0" indent="0">
              <a:buNone/>
            </a:pPr>
            <a:endParaRPr lang="en-US" sz="1200" b="1" dirty="0">
              <a:latin typeface="Courier New" pitchFamily="49" charset="0"/>
              <a:cs typeface="Courier New" pitchFamily="49" charset="0"/>
            </a:endParaRPr>
          </a:p>
          <a:p>
            <a:pPr marL="0" indent="0">
              <a:buNone/>
            </a:pPr>
            <a:r>
              <a:rPr lang="en-US" sz="1200" b="1" dirty="0" smtClean="0">
                <a:latin typeface="Courier New" pitchFamily="49" charset="0"/>
                <a:cs typeface="Courier New" pitchFamily="49" charset="0"/>
              </a:rPr>
              <a:t>MessageBox.Show</a:t>
            </a:r>
            <a:r>
              <a:rPr lang="en-US" sz="1200" b="1" dirty="0">
                <a:latin typeface="Courier New" pitchFamily="49" charset="0"/>
                <a:cs typeface="Courier New" pitchFamily="49" charset="0"/>
              </a:rPr>
              <a:t>("You entered a number between 1 &amp; 10. Your number was " &amp; strInputNum)</a:t>
            </a:r>
          </a:p>
        </p:txBody>
      </p:sp>
    </p:spTree>
    <p:extLst>
      <p:ext uri="{BB962C8B-B14F-4D97-AF65-F5344CB8AC3E}">
        <p14:creationId xmlns:p14="http://schemas.microsoft.com/office/powerpoint/2010/main" val="29178191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90600"/>
          </a:xfrm>
        </p:spPr>
        <p:txBody>
          <a:bodyPr>
            <a:normAutofit fontScale="90000"/>
          </a:bodyPr>
          <a:lstStyle/>
          <a:p>
            <a:r>
              <a:rPr lang="en-US" dirty="0"/>
              <a:t>Using </a:t>
            </a:r>
            <a:r>
              <a:rPr lang="en-US" dirty="0" smtClean="0"/>
              <a:t>Do..Loop While </a:t>
            </a:r>
            <a:r>
              <a:rPr lang="en-US" dirty="0"/>
              <a:t>to Validate </a:t>
            </a:r>
            <a:r>
              <a:rPr lang="en-US" dirty="0" smtClean="0"/>
              <a:t>Input - </a:t>
            </a:r>
            <a:r>
              <a:rPr lang="en-US" dirty="0" smtClean="0">
                <a:solidFill>
                  <a:srgbClr val="FF0000"/>
                </a:solidFill>
              </a:rPr>
              <a:t>one</a:t>
            </a:r>
            <a:r>
              <a:rPr lang="en-US" dirty="0" smtClean="0"/>
              <a:t> </a:t>
            </a:r>
            <a:r>
              <a:rPr lang="en-US" dirty="0" err="1" smtClean="0"/>
              <a:t>InputBox</a:t>
            </a:r>
            <a:endParaRPr lang="en-US" dirty="0"/>
          </a:p>
        </p:txBody>
      </p:sp>
      <p:sp>
        <p:nvSpPr>
          <p:cNvPr id="3" name="Content Placeholder 2"/>
          <p:cNvSpPr>
            <a:spLocks noGrp="1"/>
          </p:cNvSpPr>
          <p:nvPr>
            <p:ph sz="quarter" idx="1"/>
          </p:nvPr>
        </p:nvSpPr>
        <p:spPr>
          <a:xfrm>
            <a:off x="152400" y="1527048"/>
            <a:ext cx="8763000" cy="4572000"/>
          </a:xfrm>
        </p:spPr>
        <p:txBody>
          <a:bodyPr>
            <a:normAutofit/>
          </a:bodyPr>
          <a:lstStyle/>
          <a:p>
            <a:endParaRPr lang="en-US" sz="1600" dirty="0" smtClean="0">
              <a:latin typeface="Courier New" pitchFamily="49" charset="0"/>
              <a:cs typeface="Courier New" pitchFamily="49" charset="0"/>
            </a:endParaRPr>
          </a:p>
          <a:p>
            <a:pPr marL="0" indent="0">
              <a:buNone/>
            </a:pPr>
            <a:r>
              <a:rPr lang="pt-BR" sz="1600" dirty="0" smtClean="0">
                <a:latin typeface="Courier New" pitchFamily="49" charset="0"/>
                <a:cs typeface="Courier New" pitchFamily="49" charset="0"/>
              </a:rPr>
              <a:t>Dim </a:t>
            </a:r>
            <a:r>
              <a:rPr lang="pt-BR" sz="1600" dirty="0">
                <a:latin typeface="Courier New" pitchFamily="49" charset="0"/>
                <a:cs typeface="Courier New" pitchFamily="49" charset="0"/>
              </a:rPr>
              <a:t>intNum As Integer = -1</a:t>
            </a:r>
          </a:p>
          <a:p>
            <a:pPr marL="0" indent="0">
              <a:buNone/>
            </a:pPr>
            <a:r>
              <a:rPr lang="en-US" sz="1600" dirty="0" smtClean="0">
                <a:latin typeface="Courier New" pitchFamily="49" charset="0"/>
                <a:cs typeface="Courier New" pitchFamily="49" charset="0"/>
              </a:rPr>
              <a:t>Dim </a:t>
            </a:r>
            <a:r>
              <a:rPr lang="en-US" sz="1600" dirty="0">
                <a:latin typeface="Courier New" pitchFamily="49" charset="0"/>
                <a:cs typeface="Courier New" pitchFamily="49" charset="0"/>
              </a:rPr>
              <a:t>strInputNum As String = </a:t>
            </a:r>
            <a:r>
              <a:rPr lang="en-US" sz="1600" dirty="0" smtClean="0">
                <a:latin typeface="Courier New" pitchFamily="49" charset="0"/>
                <a:cs typeface="Courier New" pitchFamily="49" charset="0"/>
              </a:rPr>
              <a:t>“”</a:t>
            </a:r>
          </a:p>
          <a:p>
            <a:pPr marL="0" indent="0">
              <a:buNone/>
            </a:pPr>
            <a:endParaRPr lang="en-US" sz="1600" dirty="0">
              <a:latin typeface="Courier New" pitchFamily="49" charset="0"/>
              <a:cs typeface="Courier New" pitchFamily="49" charset="0"/>
            </a:endParaRPr>
          </a:p>
          <a:p>
            <a:pPr marL="0" indent="0">
              <a:buNone/>
            </a:pPr>
            <a:r>
              <a:rPr lang="en-US" sz="1600" b="1" dirty="0" smtClean="0">
                <a:latin typeface="Courier New" pitchFamily="49" charset="0"/>
                <a:cs typeface="Courier New" pitchFamily="49" charset="0"/>
              </a:rPr>
              <a:t>Do</a:t>
            </a:r>
          </a:p>
          <a:p>
            <a:pPr marL="0" indent="0">
              <a:buNone/>
            </a:pPr>
            <a:endParaRPr lang="en-US" sz="1600" b="1" dirty="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MessageBox.Show</a:t>
            </a:r>
            <a:r>
              <a:rPr lang="en-US" sz="1600" dirty="0">
                <a:latin typeface="Courier New" pitchFamily="49" charset="0"/>
                <a:cs typeface="Courier New" pitchFamily="49" charset="0"/>
              </a:rPr>
              <a:t>("Enter a Number between 1 &amp; 10")</a:t>
            </a:r>
          </a:p>
          <a:p>
            <a:pPr marL="0" indent="0">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strInputNum</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InputBox("Enter a Number between 1 &amp; 10", "Number</a:t>
            </a:r>
            <a:r>
              <a:rPr lang="en-US" sz="1600" dirty="0" smtClean="0">
                <a:latin typeface="Courier New" pitchFamily="49" charset="0"/>
                <a:cs typeface="Courier New" pitchFamily="49" charset="0"/>
              </a:rPr>
              <a:t>")</a:t>
            </a:r>
          </a:p>
          <a:p>
            <a:pPr marL="0" indent="0">
              <a:buNone/>
            </a:pPr>
            <a:endParaRPr lang="en-US" sz="1600" dirty="0">
              <a:latin typeface="Courier New" pitchFamily="49" charset="0"/>
              <a:cs typeface="Courier New" pitchFamily="49" charset="0"/>
            </a:endParaRPr>
          </a:p>
          <a:p>
            <a:pPr marL="0" indent="0">
              <a:buNone/>
            </a:pPr>
            <a:r>
              <a:rPr lang="en-US" sz="1600" b="1" dirty="0" smtClean="0">
                <a:latin typeface="Courier New" pitchFamily="49" charset="0"/>
                <a:cs typeface="Courier New" pitchFamily="49" charset="0"/>
              </a:rPr>
              <a:t>Loop </a:t>
            </a:r>
            <a:r>
              <a:rPr lang="en-US" sz="1600" b="1" dirty="0">
                <a:latin typeface="Courier New" pitchFamily="49" charset="0"/>
                <a:cs typeface="Courier New" pitchFamily="49" charset="0"/>
              </a:rPr>
              <a:t>While (</a:t>
            </a:r>
            <a:r>
              <a:rPr lang="en-US" sz="1600" dirty="0">
                <a:latin typeface="Courier New" pitchFamily="49" charset="0"/>
                <a:cs typeface="Courier New" pitchFamily="49" charset="0"/>
              </a:rPr>
              <a:t>strInputNum = Nothing Or </a:t>
            </a:r>
            <a:r>
              <a:rPr lang="en-US" sz="1600" dirty="0" smtClean="0">
                <a:latin typeface="Courier New" pitchFamily="49" charset="0"/>
                <a:cs typeface="Courier New" pitchFamily="49" charset="0"/>
              </a:rPr>
              <a:t>(</a:t>
            </a:r>
            <a:r>
              <a:rPr lang="en-US" sz="1600" dirty="0">
                <a:latin typeface="Courier New" pitchFamily="49" charset="0"/>
                <a:cs typeface="Courier New" pitchFamily="49" charset="0"/>
              </a:rPr>
              <a:t>Convert.ToInt32(</a:t>
            </a:r>
            <a:r>
              <a:rPr lang="en-US" sz="1600" dirty="0" err="1">
                <a:latin typeface="Courier New" pitchFamily="49" charset="0"/>
                <a:cs typeface="Courier New" pitchFamily="49" charset="0"/>
              </a:rPr>
              <a:t>strInputNum</a:t>
            </a:r>
            <a:r>
              <a:rPr lang="en-US" sz="1600" dirty="0" smtClean="0">
                <a:latin typeface="Courier New" pitchFamily="49" charset="0"/>
                <a:cs typeface="Courier New" pitchFamily="49" charset="0"/>
              </a:rPr>
              <a:t>)&lt; </a:t>
            </a:r>
            <a:r>
              <a:rPr lang="en-US" sz="1600" dirty="0">
                <a:latin typeface="Courier New" pitchFamily="49" charset="0"/>
                <a:cs typeface="Courier New" pitchFamily="49" charset="0"/>
              </a:rPr>
              <a:t>1</a:t>
            </a: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Or Convert.ToInt32 </a:t>
            </a:r>
            <a:r>
              <a:rPr lang="en-US" sz="1600" dirty="0">
                <a:latin typeface="Courier New" pitchFamily="49" charset="0"/>
                <a:cs typeface="Courier New" pitchFamily="49" charset="0"/>
              </a:rPr>
              <a:t>(strInputNum) &gt; </a:t>
            </a:r>
            <a:r>
              <a:rPr lang="en-US" sz="1600" dirty="0" smtClean="0">
                <a:latin typeface="Courier New" pitchFamily="49" charset="0"/>
                <a:cs typeface="Courier New" pitchFamily="49" charset="0"/>
              </a:rPr>
              <a:t>10))</a:t>
            </a:r>
            <a:endParaRPr lang="en-US" sz="1600" dirty="0">
              <a:latin typeface="Courier New" pitchFamily="49" charset="0"/>
              <a:cs typeface="Courier New" pitchFamily="49" charset="0"/>
            </a:endParaRPr>
          </a:p>
          <a:p>
            <a:pPr marL="0" indent="0">
              <a:buNone/>
            </a:pPr>
            <a:endParaRPr lang="en-US" sz="1600" dirty="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MessageBox.Show</a:t>
            </a:r>
            <a:r>
              <a:rPr lang="en-US" sz="1600" dirty="0">
                <a:latin typeface="Courier New" pitchFamily="49" charset="0"/>
                <a:cs typeface="Courier New" pitchFamily="49" charset="0"/>
              </a:rPr>
              <a:t>("You entered a number between 1 &amp; 10. Your number was " &amp; strInputNum)</a:t>
            </a:r>
          </a:p>
        </p:txBody>
      </p:sp>
    </p:spTree>
    <p:extLst>
      <p:ext uri="{BB962C8B-B14F-4D97-AF65-F5344CB8AC3E}">
        <p14:creationId xmlns:p14="http://schemas.microsoft.com/office/powerpoint/2010/main" val="28946131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Special Variables with Loops</a:t>
            </a:r>
            <a:endParaRPr lang="en-US" dirty="0"/>
          </a:p>
        </p:txBody>
      </p:sp>
    </p:spTree>
    <p:extLst>
      <p:ext uri="{BB962C8B-B14F-4D97-AF65-F5344CB8AC3E}">
        <p14:creationId xmlns:p14="http://schemas.microsoft.com/office/powerpoint/2010/main" val="17975238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Computer programming 1</a:t>
            </a:r>
            <a:endParaRPr lang="en-US" dirty="0"/>
          </a:p>
        </p:txBody>
      </p:sp>
      <p:sp>
        <p:nvSpPr>
          <p:cNvPr id="4" name="Title 3"/>
          <p:cNvSpPr>
            <a:spLocks noGrp="1"/>
          </p:cNvSpPr>
          <p:nvPr>
            <p:ph type="title"/>
          </p:nvPr>
        </p:nvSpPr>
        <p:spPr/>
        <p:txBody>
          <a:bodyPr/>
          <a:lstStyle/>
          <a:p>
            <a:r>
              <a:rPr lang="en-US" dirty="0" smtClean="0"/>
              <a:t>Getting Input from an InputBox</a:t>
            </a:r>
            <a:endParaRPr lang="en-US" dirty="0"/>
          </a:p>
        </p:txBody>
      </p:sp>
    </p:spTree>
    <p:extLst>
      <p:ext uri="{BB962C8B-B14F-4D97-AF65-F5344CB8AC3E}">
        <p14:creationId xmlns:p14="http://schemas.microsoft.com/office/powerpoint/2010/main" val="27167139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pPr eaLnBrk="1" fontAlgn="auto" hangingPunct="1">
              <a:spcAft>
                <a:spcPts val="0"/>
              </a:spcAft>
              <a:defRPr/>
            </a:pPr>
            <a:r>
              <a:rPr lang="en-US" dirty="0">
                <a:cs typeface="Times New Roman" charset="0"/>
              </a:rPr>
              <a:t>Using Flags</a:t>
            </a:r>
            <a:r>
              <a:rPr lang="en-US" dirty="0"/>
              <a:t> </a:t>
            </a:r>
          </a:p>
        </p:txBody>
      </p:sp>
      <p:sp>
        <p:nvSpPr>
          <p:cNvPr id="2" name="Content Placeholder 1"/>
          <p:cNvSpPr>
            <a:spLocks noGrp="1"/>
          </p:cNvSpPr>
          <p:nvPr>
            <p:ph sz="quarter" idx="1"/>
          </p:nvPr>
        </p:nvSpPr>
        <p:spPr>
          <a:xfrm>
            <a:off x="301752" y="1527048"/>
            <a:ext cx="8766048" cy="4572000"/>
          </a:xfrm>
        </p:spPr>
        <p:txBody>
          <a:bodyPr>
            <a:normAutofit fontScale="85000" lnSpcReduction="20000"/>
          </a:bodyPr>
          <a:lstStyle/>
          <a:p>
            <a:r>
              <a:rPr lang="en-US" dirty="0"/>
              <a:t>Flag  or  </a:t>
            </a:r>
            <a:r>
              <a:rPr lang="en-US" dirty="0" smtClean="0"/>
              <a:t>Sentinel</a:t>
            </a:r>
          </a:p>
          <a:p>
            <a:pPr lvl="2"/>
            <a:r>
              <a:rPr lang="en-US" sz="2000" dirty="0" smtClean="0"/>
              <a:t>Vocabulary Concept – set up special way to exit a loop</a:t>
            </a:r>
          </a:p>
          <a:p>
            <a:pPr lvl="2"/>
            <a:r>
              <a:rPr lang="en-US" sz="2000" dirty="0" smtClean="0"/>
              <a:t>A </a:t>
            </a:r>
            <a:r>
              <a:rPr lang="en-US" sz="2000" u="sng" dirty="0"/>
              <a:t>condition</a:t>
            </a:r>
            <a:r>
              <a:rPr lang="en-US" sz="2000" dirty="0"/>
              <a:t> used to signify that a loop should stop executing. </a:t>
            </a:r>
            <a:endParaRPr lang="en-US" sz="2000" dirty="0" smtClean="0"/>
          </a:p>
          <a:p>
            <a:pPr lvl="2"/>
            <a:r>
              <a:rPr lang="en-US" dirty="0" smtClean="0"/>
              <a:t>Usually declared as a </a:t>
            </a:r>
            <a:r>
              <a:rPr lang="en-US" dirty="0" err="1" smtClean="0"/>
              <a:t>Const</a:t>
            </a:r>
            <a:r>
              <a:rPr lang="en-US" dirty="0" smtClean="0"/>
              <a:t> (constant)</a:t>
            </a:r>
            <a:endParaRPr lang="en-US" sz="2000" dirty="0" smtClean="0"/>
          </a:p>
          <a:p>
            <a:pPr lvl="8"/>
            <a:endParaRPr lang="en-US" dirty="0" smtClean="0"/>
          </a:p>
          <a:p>
            <a:r>
              <a:rPr lang="en-US" dirty="0"/>
              <a:t>Example</a:t>
            </a:r>
          </a:p>
          <a:p>
            <a:endParaRPr lang="en-US" sz="1200" dirty="0"/>
          </a:p>
          <a:p>
            <a:pPr marL="274320" lvl="1" indent="0">
              <a:buNone/>
            </a:pPr>
            <a:r>
              <a:rPr lang="en-US" sz="1700" b="1" dirty="0" err="1">
                <a:solidFill>
                  <a:schemeClr val="tx1"/>
                </a:solidFill>
                <a:latin typeface="Courier New" pitchFamily="49" charset="0"/>
                <a:cs typeface="Courier New" pitchFamily="49" charset="0"/>
                <a:sym typeface="Wingdings" pitchFamily="2" charset="2"/>
              </a:rPr>
              <a:t>Const</a:t>
            </a:r>
            <a:r>
              <a:rPr lang="en-US" sz="1700" b="1" dirty="0">
                <a:solidFill>
                  <a:schemeClr val="tx1"/>
                </a:solidFill>
                <a:latin typeface="Courier New" pitchFamily="49" charset="0"/>
                <a:cs typeface="Courier New" pitchFamily="49" charset="0"/>
                <a:sym typeface="Wingdings" pitchFamily="2" charset="2"/>
              </a:rPr>
              <a:t> </a:t>
            </a:r>
            <a:r>
              <a:rPr lang="en-US" sz="1700" b="1" dirty="0" err="1">
                <a:solidFill>
                  <a:srgbClr val="B8482E"/>
                </a:solidFill>
                <a:latin typeface="Courier New" pitchFamily="49" charset="0"/>
                <a:cs typeface="Courier New" pitchFamily="49" charset="0"/>
                <a:sym typeface="Wingdings" pitchFamily="2" charset="2"/>
              </a:rPr>
              <a:t>strFLAG</a:t>
            </a:r>
            <a:r>
              <a:rPr lang="en-US" sz="1700" b="1" dirty="0">
                <a:solidFill>
                  <a:schemeClr val="tx1"/>
                </a:solidFill>
                <a:latin typeface="Courier New" pitchFamily="49" charset="0"/>
                <a:cs typeface="Courier New" pitchFamily="49" charset="0"/>
                <a:sym typeface="Wingdings" pitchFamily="2" charset="2"/>
              </a:rPr>
              <a:t> As String = </a:t>
            </a:r>
            <a:r>
              <a:rPr lang="en-US" sz="1900" b="1" u="sng" dirty="0">
                <a:solidFill>
                  <a:srgbClr val="B8482E"/>
                </a:solidFill>
                <a:latin typeface="Courier New" pitchFamily="49" charset="0"/>
                <a:cs typeface="Courier New" pitchFamily="49" charset="0"/>
                <a:sym typeface="Wingdings" pitchFamily="2" charset="2"/>
              </a:rPr>
              <a:t>“Quit”</a:t>
            </a:r>
          </a:p>
          <a:p>
            <a:pPr marL="274320" lvl="1" indent="0">
              <a:buNone/>
            </a:pPr>
            <a:endParaRPr lang="en-US" sz="1700" b="1" dirty="0">
              <a:solidFill>
                <a:schemeClr val="tx1"/>
              </a:solidFill>
              <a:latin typeface="Courier New" pitchFamily="49" charset="0"/>
              <a:cs typeface="Courier New" pitchFamily="49" charset="0"/>
              <a:sym typeface="Wingdings" pitchFamily="2" charset="2"/>
            </a:endParaRPr>
          </a:p>
          <a:p>
            <a:pPr marL="274320" lvl="1" indent="0">
              <a:buNone/>
            </a:pPr>
            <a:r>
              <a:rPr lang="en-US" sz="1700" dirty="0" err="1">
                <a:solidFill>
                  <a:schemeClr val="tx1"/>
                </a:solidFill>
                <a:latin typeface="Courier New" pitchFamily="49" charset="0"/>
                <a:cs typeface="Courier New" pitchFamily="49" charset="0"/>
                <a:sym typeface="Wingdings" pitchFamily="2" charset="2"/>
              </a:rPr>
              <a:t>strTempInput</a:t>
            </a:r>
            <a:r>
              <a:rPr lang="en-US" sz="1700" dirty="0">
                <a:solidFill>
                  <a:schemeClr val="tx1"/>
                </a:solidFill>
                <a:latin typeface="Courier New" pitchFamily="49" charset="0"/>
                <a:cs typeface="Courier New" pitchFamily="49" charset="0"/>
                <a:sym typeface="Wingdings" pitchFamily="2" charset="2"/>
              </a:rPr>
              <a:t> = </a:t>
            </a:r>
            <a:r>
              <a:rPr lang="en-US" sz="1700" b="1" dirty="0" err="1">
                <a:solidFill>
                  <a:schemeClr val="tx1"/>
                </a:solidFill>
                <a:latin typeface="Courier New" pitchFamily="49" charset="0"/>
                <a:cs typeface="Courier New" pitchFamily="49" charset="0"/>
                <a:sym typeface="Wingdings" pitchFamily="2" charset="2"/>
              </a:rPr>
              <a:t>InputBox</a:t>
            </a:r>
            <a:r>
              <a:rPr lang="en-US" sz="1700" dirty="0">
                <a:solidFill>
                  <a:schemeClr val="tx1"/>
                </a:solidFill>
                <a:latin typeface="Courier New" pitchFamily="49" charset="0"/>
                <a:cs typeface="Courier New" pitchFamily="49" charset="0"/>
                <a:sym typeface="Wingdings" pitchFamily="2" charset="2"/>
              </a:rPr>
              <a:t>(“Enter a positive number (</a:t>
            </a:r>
            <a:r>
              <a:rPr lang="en-US" sz="1900" b="1" u="sng" dirty="0">
                <a:solidFill>
                  <a:srgbClr val="B8482E"/>
                </a:solidFill>
                <a:latin typeface="Courier New" pitchFamily="49" charset="0"/>
                <a:cs typeface="Courier New" pitchFamily="49" charset="0"/>
                <a:sym typeface="Wingdings" pitchFamily="2" charset="2"/>
              </a:rPr>
              <a:t>Quit</a:t>
            </a:r>
            <a:r>
              <a:rPr lang="en-US" sz="1700" dirty="0">
                <a:solidFill>
                  <a:schemeClr val="tx1"/>
                </a:solidFill>
                <a:latin typeface="Courier New" pitchFamily="49" charset="0"/>
                <a:cs typeface="Courier New" pitchFamily="49" charset="0"/>
                <a:sym typeface="Wingdings" pitchFamily="2" charset="2"/>
              </a:rPr>
              <a:t> to stop)”)</a:t>
            </a:r>
          </a:p>
          <a:p>
            <a:pPr marL="274320" lvl="1" indent="0">
              <a:buNone/>
            </a:pPr>
            <a:endParaRPr lang="en-US" sz="1700" dirty="0">
              <a:solidFill>
                <a:schemeClr val="tx1"/>
              </a:solidFill>
              <a:latin typeface="Courier New" pitchFamily="49" charset="0"/>
              <a:cs typeface="Courier New" pitchFamily="49" charset="0"/>
              <a:sym typeface="Wingdings" pitchFamily="2" charset="2"/>
            </a:endParaRPr>
          </a:p>
          <a:p>
            <a:pPr marL="274320" lvl="1" indent="0">
              <a:buNone/>
            </a:pPr>
            <a:r>
              <a:rPr lang="en-US" sz="1700" b="1" dirty="0">
                <a:solidFill>
                  <a:schemeClr val="tx1"/>
                </a:solidFill>
                <a:latin typeface="Courier New" pitchFamily="49" charset="0"/>
                <a:cs typeface="Courier New" pitchFamily="49" charset="0"/>
                <a:sym typeface="Wingdings" pitchFamily="2" charset="2"/>
              </a:rPr>
              <a:t>Do While </a:t>
            </a:r>
            <a:r>
              <a:rPr lang="en-US" sz="1700" b="1" dirty="0" err="1">
                <a:solidFill>
                  <a:schemeClr val="tx1"/>
                </a:solidFill>
                <a:latin typeface="Courier New" pitchFamily="49" charset="0"/>
                <a:cs typeface="Courier New" pitchFamily="49" charset="0"/>
                <a:sym typeface="Wingdings" pitchFamily="2" charset="2"/>
              </a:rPr>
              <a:t>strTempInput</a:t>
            </a:r>
            <a:r>
              <a:rPr lang="en-US" sz="1700" b="1" dirty="0">
                <a:solidFill>
                  <a:schemeClr val="tx1"/>
                </a:solidFill>
                <a:latin typeface="Courier New" pitchFamily="49" charset="0"/>
                <a:cs typeface="Courier New" pitchFamily="49" charset="0"/>
                <a:sym typeface="Wingdings" pitchFamily="2" charset="2"/>
              </a:rPr>
              <a:t> &lt;&gt; Nothing Or </a:t>
            </a:r>
            <a:r>
              <a:rPr lang="en-US" sz="1700" b="1" dirty="0" err="1">
                <a:solidFill>
                  <a:schemeClr val="tx1"/>
                </a:solidFill>
                <a:latin typeface="Courier New" pitchFamily="49" charset="0"/>
                <a:cs typeface="Courier New" pitchFamily="49" charset="0"/>
                <a:sym typeface="Wingdings" pitchFamily="2" charset="2"/>
              </a:rPr>
              <a:t>strTempInput</a:t>
            </a:r>
            <a:r>
              <a:rPr lang="en-US" sz="1700" b="1" dirty="0">
                <a:solidFill>
                  <a:schemeClr val="tx1"/>
                </a:solidFill>
                <a:latin typeface="Courier New" pitchFamily="49" charset="0"/>
                <a:cs typeface="Courier New" pitchFamily="49" charset="0"/>
                <a:sym typeface="Wingdings" pitchFamily="2" charset="2"/>
              </a:rPr>
              <a:t> &lt;&gt; </a:t>
            </a:r>
            <a:r>
              <a:rPr lang="en-US" sz="1700" b="1" dirty="0" err="1">
                <a:solidFill>
                  <a:srgbClr val="B8482E"/>
                </a:solidFill>
                <a:latin typeface="Courier New" pitchFamily="49" charset="0"/>
                <a:cs typeface="Courier New" pitchFamily="49" charset="0"/>
                <a:sym typeface="Wingdings" pitchFamily="2" charset="2"/>
              </a:rPr>
              <a:t>strFLAG</a:t>
            </a:r>
            <a:endParaRPr lang="en-US" sz="1700" b="1" dirty="0">
              <a:solidFill>
                <a:srgbClr val="B8482E"/>
              </a:solidFill>
              <a:latin typeface="Courier New" pitchFamily="49" charset="0"/>
              <a:cs typeface="Courier New" pitchFamily="49" charset="0"/>
              <a:sym typeface="Wingdings" pitchFamily="2" charset="2"/>
            </a:endParaRPr>
          </a:p>
          <a:p>
            <a:pPr marL="274320" lvl="1" indent="0">
              <a:buNone/>
            </a:pPr>
            <a:endParaRPr lang="en-US" sz="1700" b="1" dirty="0">
              <a:solidFill>
                <a:schemeClr val="tx1"/>
              </a:solidFill>
              <a:latin typeface="Courier New" pitchFamily="49" charset="0"/>
              <a:cs typeface="Courier New" pitchFamily="49" charset="0"/>
              <a:sym typeface="Wingdings" pitchFamily="2" charset="2"/>
            </a:endParaRPr>
          </a:p>
          <a:p>
            <a:pPr marL="274320" lvl="1" indent="0">
              <a:buNone/>
            </a:pPr>
            <a:r>
              <a:rPr lang="en-US" sz="1700" b="1" i="1" dirty="0">
                <a:solidFill>
                  <a:schemeClr val="tx1"/>
                </a:solidFill>
                <a:latin typeface="Courier New" pitchFamily="49" charset="0"/>
                <a:cs typeface="Courier New" pitchFamily="49" charset="0"/>
                <a:sym typeface="Wingdings" pitchFamily="2" charset="2"/>
              </a:rPr>
              <a:t> </a:t>
            </a:r>
            <a:r>
              <a:rPr lang="en-US" sz="1700" b="1" i="1" dirty="0" smtClean="0">
                <a:solidFill>
                  <a:schemeClr val="tx1"/>
                </a:solidFill>
                <a:latin typeface="Courier New" pitchFamily="49" charset="0"/>
                <a:cs typeface="Courier New" pitchFamily="49" charset="0"/>
                <a:sym typeface="Wingdings" pitchFamily="2" charset="2"/>
              </a:rPr>
              <a:t> </a:t>
            </a:r>
            <a:r>
              <a:rPr lang="en-US" sz="1700" i="1" dirty="0" smtClean="0">
                <a:solidFill>
                  <a:schemeClr val="tx1"/>
                </a:solidFill>
                <a:latin typeface="Courier New" pitchFamily="49" charset="0"/>
                <a:cs typeface="Courier New" pitchFamily="49" charset="0"/>
                <a:sym typeface="Wingdings" pitchFamily="2" charset="2"/>
              </a:rPr>
              <a:t>Statements</a:t>
            </a:r>
          </a:p>
          <a:p>
            <a:pPr marL="274320" lvl="1" indent="0">
              <a:buNone/>
            </a:pPr>
            <a:r>
              <a:rPr lang="en-US" sz="1700" i="1" dirty="0">
                <a:solidFill>
                  <a:schemeClr val="tx1"/>
                </a:solidFill>
                <a:latin typeface="Courier New" pitchFamily="49" charset="0"/>
                <a:cs typeface="Courier New" pitchFamily="49" charset="0"/>
                <a:sym typeface="Wingdings" pitchFamily="2" charset="2"/>
              </a:rPr>
              <a:t/>
            </a:r>
            <a:br>
              <a:rPr lang="en-US" sz="1700" i="1" dirty="0">
                <a:solidFill>
                  <a:schemeClr val="tx1"/>
                </a:solidFill>
                <a:latin typeface="Courier New" pitchFamily="49" charset="0"/>
                <a:cs typeface="Courier New" pitchFamily="49" charset="0"/>
                <a:sym typeface="Wingdings" pitchFamily="2" charset="2"/>
              </a:rPr>
            </a:br>
            <a:r>
              <a:rPr lang="en-US" sz="1700" i="1" dirty="0">
                <a:solidFill>
                  <a:schemeClr val="tx1"/>
                </a:solidFill>
                <a:latin typeface="Courier New" pitchFamily="49" charset="0"/>
                <a:cs typeface="Courier New" pitchFamily="49" charset="0"/>
                <a:sym typeface="Wingdings" pitchFamily="2" charset="2"/>
              </a:rPr>
              <a:t> </a:t>
            </a:r>
            <a:r>
              <a:rPr lang="en-US" sz="1700" i="1" dirty="0" smtClean="0">
                <a:solidFill>
                  <a:schemeClr val="tx1"/>
                </a:solidFill>
                <a:latin typeface="Courier New" pitchFamily="49" charset="0"/>
                <a:cs typeface="Courier New" pitchFamily="49" charset="0"/>
                <a:sym typeface="Wingdings" pitchFamily="2" charset="2"/>
              </a:rPr>
              <a:t> </a:t>
            </a:r>
            <a:r>
              <a:rPr lang="en-US" sz="1700" dirty="0" err="1" smtClean="0">
                <a:solidFill>
                  <a:schemeClr val="tx1"/>
                </a:solidFill>
                <a:latin typeface="Courier New" pitchFamily="49" charset="0"/>
                <a:cs typeface="Courier New" pitchFamily="49" charset="0"/>
                <a:sym typeface="Wingdings" pitchFamily="2" charset="2"/>
              </a:rPr>
              <a:t>strTempInput</a:t>
            </a:r>
            <a:r>
              <a:rPr lang="en-US" sz="1700" dirty="0" smtClean="0">
                <a:solidFill>
                  <a:schemeClr val="tx1"/>
                </a:solidFill>
                <a:latin typeface="Courier New" pitchFamily="49" charset="0"/>
                <a:cs typeface="Courier New" pitchFamily="49" charset="0"/>
                <a:sym typeface="Wingdings" pitchFamily="2" charset="2"/>
              </a:rPr>
              <a:t> </a:t>
            </a:r>
            <a:r>
              <a:rPr lang="en-US" sz="1700" dirty="0">
                <a:solidFill>
                  <a:schemeClr val="tx1"/>
                </a:solidFill>
                <a:latin typeface="Courier New" pitchFamily="49" charset="0"/>
                <a:cs typeface="Courier New" pitchFamily="49" charset="0"/>
                <a:sym typeface="Wingdings" pitchFamily="2" charset="2"/>
              </a:rPr>
              <a:t>= </a:t>
            </a:r>
            <a:r>
              <a:rPr lang="en-US" sz="1700" b="1" dirty="0" err="1">
                <a:solidFill>
                  <a:schemeClr val="tx1"/>
                </a:solidFill>
                <a:latin typeface="Courier New" pitchFamily="49" charset="0"/>
                <a:cs typeface="Courier New" pitchFamily="49" charset="0"/>
                <a:sym typeface="Wingdings" pitchFamily="2" charset="2"/>
              </a:rPr>
              <a:t>InputBox</a:t>
            </a:r>
            <a:r>
              <a:rPr lang="en-US" sz="1700" dirty="0">
                <a:solidFill>
                  <a:schemeClr val="tx1"/>
                </a:solidFill>
                <a:latin typeface="Courier New" pitchFamily="49" charset="0"/>
                <a:cs typeface="Courier New" pitchFamily="49" charset="0"/>
                <a:sym typeface="Wingdings" pitchFamily="2" charset="2"/>
              </a:rPr>
              <a:t>(“Enter a positive number (</a:t>
            </a:r>
            <a:r>
              <a:rPr lang="en-US" sz="1700" b="1" u="sng" dirty="0">
                <a:solidFill>
                  <a:srgbClr val="B8482E"/>
                </a:solidFill>
                <a:latin typeface="Courier New" pitchFamily="49" charset="0"/>
                <a:cs typeface="Courier New" pitchFamily="49" charset="0"/>
                <a:sym typeface="Wingdings" pitchFamily="2" charset="2"/>
              </a:rPr>
              <a:t>Quit</a:t>
            </a:r>
            <a:r>
              <a:rPr lang="en-US" sz="1700" dirty="0">
                <a:solidFill>
                  <a:schemeClr val="tx1"/>
                </a:solidFill>
                <a:latin typeface="Courier New" pitchFamily="49" charset="0"/>
                <a:cs typeface="Courier New" pitchFamily="49" charset="0"/>
                <a:sym typeface="Wingdings" pitchFamily="2" charset="2"/>
              </a:rPr>
              <a:t> to stop)”)</a:t>
            </a:r>
            <a:endParaRPr lang="en-US" sz="1700" i="1" dirty="0">
              <a:solidFill>
                <a:schemeClr val="tx1"/>
              </a:solidFill>
              <a:latin typeface="Courier New" pitchFamily="49" charset="0"/>
              <a:cs typeface="Courier New" pitchFamily="49" charset="0"/>
              <a:sym typeface="Wingdings" pitchFamily="2" charset="2"/>
            </a:endParaRPr>
          </a:p>
          <a:p>
            <a:pPr marL="274320" lvl="1" indent="0">
              <a:buNone/>
            </a:pPr>
            <a:endParaRPr lang="en-US" sz="1700" i="1" dirty="0">
              <a:solidFill>
                <a:schemeClr val="tx1"/>
              </a:solidFill>
              <a:latin typeface="Courier New" pitchFamily="49" charset="0"/>
              <a:cs typeface="Courier New" pitchFamily="49" charset="0"/>
              <a:sym typeface="Wingdings" pitchFamily="2" charset="2"/>
            </a:endParaRPr>
          </a:p>
          <a:p>
            <a:pPr marL="274320" lvl="1" indent="0">
              <a:buNone/>
            </a:pPr>
            <a:r>
              <a:rPr lang="en-US" sz="1700" b="1" dirty="0">
                <a:solidFill>
                  <a:schemeClr val="tx1"/>
                </a:solidFill>
                <a:latin typeface="Courier New" pitchFamily="49" charset="0"/>
                <a:cs typeface="Courier New" pitchFamily="49" charset="0"/>
                <a:sym typeface="Wingdings" pitchFamily="2" charset="2"/>
              </a:rPr>
              <a:t>Loop</a:t>
            </a:r>
          </a:p>
          <a:p>
            <a:endParaRPr lang="en-US" dirty="0"/>
          </a:p>
        </p:txBody>
      </p:sp>
    </p:spTree>
    <p:extLst>
      <p:ext uri="{BB962C8B-B14F-4D97-AF65-F5344CB8AC3E}">
        <p14:creationId xmlns:p14="http://schemas.microsoft.com/office/powerpoint/2010/main" val="18721317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a:xfrm>
            <a:off x="301752" y="304800"/>
            <a:ext cx="8534400" cy="758952"/>
          </a:xfrm>
        </p:spPr>
        <p:txBody>
          <a:bodyPr>
            <a:noAutofit/>
          </a:bodyPr>
          <a:lstStyle/>
          <a:p>
            <a:pPr eaLnBrk="1" fontAlgn="auto" hangingPunct="1">
              <a:spcAft>
                <a:spcPts val="0"/>
              </a:spcAft>
              <a:defRPr/>
            </a:pPr>
            <a:r>
              <a:rPr lang="en-US" sz="2800" dirty="0" smtClean="0">
                <a:cs typeface="Times New Roman" charset="0"/>
              </a:rPr>
              <a:t>Example: Using A Flag, Counters &amp; Accumulators  </a:t>
            </a:r>
            <a:endParaRPr lang="en-US" sz="2800" dirty="0">
              <a:cs typeface="Times New Roman" charset="0"/>
            </a:endParaRPr>
          </a:p>
        </p:txBody>
      </p:sp>
      <p:sp>
        <p:nvSpPr>
          <p:cNvPr id="21507" name="Rectangle 3"/>
          <p:cNvSpPr>
            <a:spLocks noGrp="1" noChangeArrowheads="1"/>
          </p:cNvSpPr>
          <p:nvPr>
            <p:ph sz="quarter" idx="1"/>
          </p:nvPr>
        </p:nvSpPr>
        <p:spPr>
          <a:xfrm>
            <a:off x="152400" y="1447800"/>
            <a:ext cx="8839200" cy="5181600"/>
          </a:xfrm>
        </p:spPr>
        <p:txBody>
          <a:bodyPr>
            <a:noAutofit/>
          </a:bodyPr>
          <a:lstStyle/>
          <a:p>
            <a:pPr marL="0" lvl="2" indent="6350">
              <a:lnSpc>
                <a:spcPct val="90000"/>
              </a:lnSpc>
              <a:spcBef>
                <a:spcPct val="0"/>
              </a:spcBef>
              <a:buFont typeface="Wingdings" pitchFamily="2" charset="2"/>
              <a:buNone/>
              <a:tabLst>
                <a:tab pos="630238" algn="l"/>
              </a:tabLst>
            </a:pPr>
            <a:endParaRPr lang="en-US" sz="1600" dirty="0">
              <a:sym typeface="Wingdings" pitchFamily="2" charset="2"/>
            </a:endParaRPr>
          </a:p>
          <a:p>
            <a:pPr marL="0" lvl="2" indent="6350">
              <a:lnSpc>
                <a:spcPct val="90000"/>
              </a:lnSpc>
              <a:spcBef>
                <a:spcPct val="0"/>
              </a:spcBef>
              <a:buFont typeface="Wingdings" pitchFamily="2" charset="2"/>
              <a:buNone/>
              <a:tabLst>
                <a:tab pos="630238" algn="l"/>
              </a:tabLst>
            </a:pPr>
            <a:r>
              <a:rPr lang="en-US" sz="1600" dirty="0" err="1">
                <a:latin typeface="Courier New" pitchFamily="49" charset="0"/>
                <a:cs typeface="Courier New" pitchFamily="49" charset="0"/>
                <a:sym typeface="Wingdings" pitchFamily="2" charset="2"/>
              </a:rPr>
              <a:t>Const</a:t>
            </a:r>
            <a:r>
              <a:rPr lang="en-US" sz="1600" dirty="0">
                <a:latin typeface="Courier New" pitchFamily="49" charset="0"/>
                <a:cs typeface="Courier New" pitchFamily="49" charset="0"/>
                <a:sym typeface="Wingdings" pitchFamily="2" charset="2"/>
              </a:rPr>
              <a:t> </a:t>
            </a:r>
            <a:r>
              <a:rPr lang="en-US" sz="1600" dirty="0" err="1">
                <a:latin typeface="Courier New" pitchFamily="49" charset="0"/>
                <a:cs typeface="Courier New" pitchFamily="49" charset="0"/>
                <a:sym typeface="Wingdings" pitchFamily="2" charset="2"/>
              </a:rPr>
              <a:t>strPROMPT</a:t>
            </a:r>
            <a:r>
              <a:rPr lang="en-US" sz="1600" dirty="0">
                <a:latin typeface="Courier New" pitchFamily="49" charset="0"/>
                <a:cs typeface="Courier New" pitchFamily="49" charset="0"/>
                <a:sym typeface="Wingdings" pitchFamily="2" charset="2"/>
              </a:rPr>
              <a:t> As String = “Enter Number, use “STOP” to end</a:t>
            </a:r>
            <a:r>
              <a:rPr lang="en-US" sz="1600" dirty="0" smtClean="0">
                <a:latin typeface="Courier New" pitchFamily="49" charset="0"/>
                <a:cs typeface="Courier New" pitchFamily="49" charset="0"/>
                <a:sym typeface="Wingdings" pitchFamily="2" charset="2"/>
              </a:rPr>
              <a:t>”</a:t>
            </a:r>
            <a:endParaRPr lang="en-US" sz="1600" dirty="0">
              <a:latin typeface="Courier New" pitchFamily="49" charset="0"/>
              <a:cs typeface="Courier New" pitchFamily="49" charset="0"/>
              <a:sym typeface="Wingdings" pitchFamily="2" charset="2"/>
            </a:endParaRPr>
          </a:p>
          <a:p>
            <a:pPr marL="0" lvl="2" indent="6350">
              <a:lnSpc>
                <a:spcPct val="90000"/>
              </a:lnSpc>
              <a:spcBef>
                <a:spcPct val="0"/>
              </a:spcBef>
              <a:buFont typeface="Wingdings" pitchFamily="2" charset="2"/>
              <a:buNone/>
              <a:tabLst>
                <a:tab pos="630238" algn="l"/>
              </a:tabLst>
            </a:pPr>
            <a:r>
              <a:rPr lang="en-US" sz="1600" dirty="0" err="1">
                <a:latin typeface="Courier New" pitchFamily="49" charset="0"/>
                <a:cs typeface="Courier New" pitchFamily="49" charset="0"/>
                <a:sym typeface="Wingdings" pitchFamily="2" charset="2"/>
              </a:rPr>
              <a:t>Const</a:t>
            </a:r>
            <a:r>
              <a:rPr lang="en-US" sz="1600" dirty="0">
                <a:latin typeface="Courier New" pitchFamily="49" charset="0"/>
                <a:cs typeface="Courier New" pitchFamily="49" charset="0"/>
                <a:sym typeface="Wingdings" pitchFamily="2" charset="2"/>
              </a:rPr>
              <a:t> </a:t>
            </a:r>
            <a:r>
              <a:rPr lang="en-US" sz="1600" dirty="0" err="1">
                <a:latin typeface="Courier New" pitchFamily="49" charset="0"/>
                <a:cs typeface="Courier New" pitchFamily="49" charset="0"/>
                <a:sym typeface="Wingdings" pitchFamily="2" charset="2"/>
              </a:rPr>
              <a:t>strTITLE</a:t>
            </a:r>
            <a:r>
              <a:rPr lang="en-US" sz="1600" dirty="0">
                <a:latin typeface="Courier New" pitchFamily="49" charset="0"/>
                <a:cs typeface="Courier New" pitchFamily="49" charset="0"/>
                <a:sym typeface="Wingdings" pitchFamily="2" charset="2"/>
              </a:rPr>
              <a:t> As String = “Running Totals”</a:t>
            </a:r>
          </a:p>
          <a:p>
            <a:pPr marL="0" lvl="2" indent="6350">
              <a:lnSpc>
                <a:spcPct val="90000"/>
              </a:lnSpc>
              <a:spcBef>
                <a:spcPct val="0"/>
              </a:spcBef>
              <a:buFont typeface="Wingdings" pitchFamily="2" charset="2"/>
              <a:buNone/>
              <a:tabLst>
                <a:tab pos="630238" algn="l"/>
              </a:tabLst>
            </a:pPr>
            <a:r>
              <a:rPr lang="en-US" sz="1600" dirty="0">
                <a:latin typeface="Courier New" pitchFamily="49" charset="0"/>
                <a:cs typeface="Courier New" pitchFamily="49" charset="0"/>
                <a:sym typeface="Wingdings" pitchFamily="2" charset="2"/>
              </a:rPr>
              <a:t>	</a:t>
            </a:r>
          </a:p>
          <a:p>
            <a:pPr marL="0" lvl="2" indent="6350">
              <a:lnSpc>
                <a:spcPct val="90000"/>
              </a:lnSpc>
              <a:spcBef>
                <a:spcPct val="0"/>
              </a:spcBef>
              <a:buNone/>
              <a:tabLst>
                <a:tab pos="630238" algn="l"/>
              </a:tabLst>
            </a:pPr>
            <a:r>
              <a:rPr lang="en-US" sz="1600" b="1" dirty="0">
                <a:solidFill>
                  <a:schemeClr val="accent5">
                    <a:lumMod val="75000"/>
                  </a:schemeClr>
                </a:solidFill>
                <a:latin typeface="Courier New" pitchFamily="49" charset="0"/>
                <a:cs typeface="Courier New" pitchFamily="49" charset="0"/>
                <a:sym typeface="Wingdings" pitchFamily="2" charset="2"/>
              </a:rPr>
              <a:t>’Input once before loop</a:t>
            </a:r>
          </a:p>
          <a:p>
            <a:pPr marL="0" lvl="2" indent="6350">
              <a:lnSpc>
                <a:spcPct val="90000"/>
              </a:lnSpc>
              <a:spcBef>
                <a:spcPct val="0"/>
              </a:spcBef>
              <a:buFont typeface="Wingdings" pitchFamily="2" charset="2"/>
              <a:buNone/>
              <a:tabLst>
                <a:tab pos="630238" algn="l"/>
              </a:tabLst>
            </a:pPr>
            <a:r>
              <a:rPr lang="en-US" sz="1600" dirty="0" err="1">
                <a:latin typeface="Courier New" pitchFamily="49" charset="0"/>
                <a:cs typeface="Courier New" pitchFamily="49" charset="0"/>
                <a:sym typeface="Wingdings" pitchFamily="2" charset="2"/>
              </a:rPr>
              <a:t>strTempNum</a:t>
            </a:r>
            <a:r>
              <a:rPr lang="en-US" sz="1600" dirty="0">
                <a:latin typeface="Courier New" pitchFamily="49" charset="0"/>
                <a:cs typeface="Courier New" pitchFamily="49" charset="0"/>
                <a:sym typeface="Wingdings" pitchFamily="2" charset="2"/>
              </a:rPr>
              <a:t> = </a:t>
            </a:r>
            <a:r>
              <a:rPr lang="en-US" sz="1600" dirty="0" err="1">
                <a:latin typeface="Courier New" pitchFamily="49" charset="0"/>
                <a:cs typeface="Courier New" pitchFamily="49" charset="0"/>
                <a:sym typeface="Wingdings" pitchFamily="2" charset="2"/>
              </a:rPr>
              <a:t>InputBox</a:t>
            </a:r>
            <a:r>
              <a:rPr lang="en-US" sz="1600" dirty="0">
                <a:latin typeface="Courier New" pitchFamily="49" charset="0"/>
                <a:cs typeface="Courier New" pitchFamily="49" charset="0"/>
                <a:sym typeface="Wingdings" pitchFamily="2" charset="2"/>
              </a:rPr>
              <a:t> (</a:t>
            </a:r>
            <a:r>
              <a:rPr lang="en-US" sz="1600" dirty="0" err="1">
                <a:latin typeface="Courier New" pitchFamily="49" charset="0"/>
                <a:cs typeface="Courier New" pitchFamily="49" charset="0"/>
                <a:sym typeface="Wingdings" pitchFamily="2" charset="2"/>
              </a:rPr>
              <a:t>strPROMPT</a:t>
            </a:r>
            <a:r>
              <a:rPr lang="en-US" sz="1600" dirty="0">
                <a:latin typeface="Courier New" pitchFamily="49" charset="0"/>
                <a:cs typeface="Courier New" pitchFamily="49" charset="0"/>
                <a:sym typeface="Wingdings" pitchFamily="2" charset="2"/>
              </a:rPr>
              <a:t>, </a:t>
            </a:r>
            <a:r>
              <a:rPr lang="en-US" sz="1600" dirty="0" err="1" smtClean="0">
                <a:latin typeface="Courier New" pitchFamily="49" charset="0"/>
                <a:cs typeface="Courier New" pitchFamily="49" charset="0"/>
                <a:sym typeface="Wingdings" pitchFamily="2" charset="2"/>
              </a:rPr>
              <a:t>strTITLE</a:t>
            </a:r>
            <a:r>
              <a:rPr lang="en-US" sz="1600" dirty="0">
                <a:latin typeface="Courier New" pitchFamily="49" charset="0"/>
                <a:cs typeface="Courier New" pitchFamily="49" charset="0"/>
                <a:sym typeface="Wingdings" pitchFamily="2" charset="2"/>
              </a:rPr>
              <a:t>) </a:t>
            </a:r>
          </a:p>
          <a:p>
            <a:pPr marL="0" lvl="2" indent="6350">
              <a:lnSpc>
                <a:spcPct val="90000"/>
              </a:lnSpc>
              <a:spcBef>
                <a:spcPct val="0"/>
              </a:spcBef>
              <a:buFont typeface="Wingdings" pitchFamily="2" charset="2"/>
              <a:buNone/>
              <a:tabLst>
                <a:tab pos="630238" algn="l"/>
              </a:tabLst>
            </a:pPr>
            <a:endParaRPr lang="en-US" sz="1600" dirty="0">
              <a:latin typeface="Courier New" pitchFamily="49" charset="0"/>
              <a:cs typeface="Courier New" pitchFamily="49" charset="0"/>
            </a:endParaRPr>
          </a:p>
          <a:p>
            <a:pPr marL="0" lvl="2" indent="6350">
              <a:lnSpc>
                <a:spcPct val="90000"/>
              </a:lnSpc>
              <a:spcBef>
                <a:spcPct val="0"/>
              </a:spcBef>
              <a:buFont typeface="Wingdings" pitchFamily="2" charset="2"/>
              <a:buNone/>
              <a:tabLst>
                <a:tab pos="630238" algn="l"/>
              </a:tabLst>
            </a:pPr>
            <a:endParaRPr lang="en-US" sz="1600" dirty="0">
              <a:latin typeface="Courier New" pitchFamily="49" charset="0"/>
              <a:cs typeface="Courier New" pitchFamily="49" charset="0"/>
            </a:endParaRPr>
          </a:p>
          <a:p>
            <a:pPr marL="0" lvl="2" indent="6350">
              <a:lnSpc>
                <a:spcPct val="90000"/>
              </a:lnSpc>
              <a:spcBef>
                <a:spcPct val="0"/>
              </a:spcBef>
              <a:buFont typeface="Wingdings" pitchFamily="2" charset="2"/>
              <a:buNone/>
              <a:tabLst>
                <a:tab pos="630238" algn="l"/>
              </a:tabLst>
            </a:pPr>
            <a:r>
              <a:rPr lang="en-US" sz="1600" b="1" dirty="0">
                <a:latin typeface="Courier New" pitchFamily="49" charset="0"/>
                <a:cs typeface="Courier New" pitchFamily="49" charset="0"/>
                <a:sym typeface="Wingdings" pitchFamily="2" charset="2"/>
              </a:rPr>
              <a:t>Do While </a:t>
            </a:r>
            <a:r>
              <a:rPr lang="en-US" sz="1600" dirty="0" err="1">
                <a:latin typeface="Courier New" pitchFamily="49" charset="0"/>
                <a:cs typeface="Courier New" pitchFamily="49" charset="0"/>
                <a:sym typeface="Wingdings" pitchFamily="2" charset="2"/>
              </a:rPr>
              <a:t>strTempNum</a:t>
            </a:r>
            <a:r>
              <a:rPr lang="en-US" sz="1600" dirty="0">
                <a:latin typeface="Courier New" pitchFamily="49" charset="0"/>
                <a:cs typeface="Courier New" pitchFamily="49" charset="0"/>
                <a:sym typeface="Wingdings" pitchFamily="2" charset="2"/>
              </a:rPr>
              <a:t> &lt;&gt; “STOP”</a:t>
            </a:r>
          </a:p>
          <a:p>
            <a:pPr marL="0" lvl="2" indent="6350">
              <a:lnSpc>
                <a:spcPct val="90000"/>
              </a:lnSpc>
              <a:spcBef>
                <a:spcPct val="0"/>
              </a:spcBef>
              <a:buFont typeface="Wingdings" pitchFamily="2" charset="2"/>
              <a:buNone/>
              <a:tabLst>
                <a:tab pos="630238" algn="l"/>
              </a:tabLst>
            </a:pPr>
            <a:endParaRPr lang="en-US" sz="1600" dirty="0">
              <a:latin typeface="Courier New" pitchFamily="49" charset="0"/>
              <a:cs typeface="Courier New" pitchFamily="49" charset="0"/>
              <a:sym typeface="Wingdings" pitchFamily="2" charset="2"/>
            </a:endParaRPr>
          </a:p>
          <a:p>
            <a:pPr marL="0" lvl="2" indent="6350">
              <a:lnSpc>
                <a:spcPct val="90000"/>
              </a:lnSpc>
              <a:spcBef>
                <a:spcPct val="0"/>
              </a:spcBef>
              <a:buFont typeface="Wingdings" pitchFamily="2" charset="2"/>
              <a:buNone/>
              <a:tabLst>
                <a:tab pos="630238" algn="l"/>
              </a:tabLst>
            </a:pPr>
            <a:r>
              <a:rPr lang="en-US" sz="1600" dirty="0">
                <a:latin typeface="Courier New" pitchFamily="49" charset="0"/>
                <a:cs typeface="Courier New" pitchFamily="49" charset="0"/>
                <a:sym typeface="Wingdings" pitchFamily="2" charset="2"/>
              </a:rPr>
              <a:t>  	</a:t>
            </a:r>
            <a:r>
              <a:rPr lang="en-US" sz="1600" dirty="0" err="1" smtClean="0">
                <a:latin typeface="Courier New" pitchFamily="49" charset="0"/>
                <a:cs typeface="Courier New" pitchFamily="49" charset="0"/>
                <a:sym typeface="Wingdings" pitchFamily="2" charset="2"/>
              </a:rPr>
              <a:t>intNum</a:t>
            </a:r>
            <a:r>
              <a:rPr lang="en-US" sz="1600" dirty="0" smtClean="0">
                <a:latin typeface="Courier New" pitchFamily="49" charset="0"/>
                <a:cs typeface="Courier New" pitchFamily="49" charset="0"/>
                <a:sym typeface="Wingdings" pitchFamily="2" charset="2"/>
              </a:rPr>
              <a:t> </a:t>
            </a:r>
            <a:r>
              <a:rPr lang="en-US" sz="1600" dirty="0">
                <a:latin typeface="Courier New" pitchFamily="49" charset="0"/>
                <a:cs typeface="Courier New" pitchFamily="49" charset="0"/>
                <a:sym typeface="Wingdings" pitchFamily="2" charset="2"/>
              </a:rPr>
              <a:t>= Convert.ToInt32(</a:t>
            </a:r>
            <a:r>
              <a:rPr lang="en-US" sz="1600" dirty="0" err="1">
                <a:latin typeface="Courier New" pitchFamily="49" charset="0"/>
                <a:cs typeface="Courier New" pitchFamily="49" charset="0"/>
                <a:sym typeface="Wingdings" pitchFamily="2" charset="2"/>
              </a:rPr>
              <a:t>strTempNum</a:t>
            </a:r>
            <a:r>
              <a:rPr lang="en-US" sz="1600" dirty="0">
                <a:latin typeface="Courier New" pitchFamily="49" charset="0"/>
                <a:cs typeface="Courier New" pitchFamily="49" charset="0"/>
                <a:sym typeface="Wingdings" pitchFamily="2" charset="2"/>
              </a:rPr>
              <a:t>)</a:t>
            </a:r>
          </a:p>
          <a:p>
            <a:pPr marL="0" lvl="2" indent="6350">
              <a:lnSpc>
                <a:spcPct val="90000"/>
              </a:lnSpc>
              <a:spcBef>
                <a:spcPct val="0"/>
              </a:spcBef>
              <a:buFont typeface="Wingdings" pitchFamily="2" charset="2"/>
              <a:buNone/>
              <a:tabLst>
                <a:tab pos="630238" algn="l"/>
              </a:tabLst>
            </a:pPr>
            <a:endParaRPr lang="en-US" sz="1600" dirty="0">
              <a:latin typeface="Courier New" pitchFamily="49" charset="0"/>
              <a:cs typeface="Courier New" pitchFamily="49" charset="0"/>
              <a:sym typeface="Wingdings" pitchFamily="2" charset="2"/>
            </a:endParaRPr>
          </a:p>
          <a:p>
            <a:pPr marL="0" lvl="2" indent="6350">
              <a:lnSpc>
                <a:spcPct val="90000"/>
              </a:lnSpc>
              <a:spcBef>
                <a:spcPct val="0"/>
              </a:spcBef>
              <a:buFont typeface="Wingdings" pitchFamily="2" charset="2"/>
              <a:buNone/>
              <a:tabLst>
                <a:tab pos="630238" algn="l"/>
              </a:tabLst>
            </a:pPr>
            <a:r>
              <a:rPr lang="en-US" sz="1600" dirty="0">
                <a:latin typeface="Courier New" pitchFamily="49" charset="0"/>
                <a:cs typeface="Courier New" pitchFamily="49" charset="0"/>
                <a:sym typeface="Wingdings" pitchFamily="2" charset="2"/>
              </a:rPr>
              <a:t>  	</a:t>
            </a:r>
            <a:r>
              <a:rPr lang="en-US" sz="1600" dirty="0" err="1">
                <a:latin typeface="Courier New" pitchFamily="49" charset="0"/>
                <a:cs typeface="Courier New" pitchFamily="49" charset="0"/>
                <a:sym typeface="Wingdings" pitchFamily="2" charset="2"/>
              </a:rPr>
              <a:t>numcounter</a:t>
            </a:r>
            <a:r>
              <a:rPr lang="en-US" sz="1600" dirty="0">
                <a:latin typeface="Courier New" pitchFamily="49" charset="0"/>
                <a:cs typeface="Courier New" pitchFamily="49" charset="0"/>
                <a:sym typeface="Wingdings" pitchFamily="2" charset="2"/>
              </a:rPr>
              <a:t> += 1		</a:t>
            </a:r>
            <a:r>
              <a:rPr lang="en-US" sz="1600" b="1" dirty="0" smtClean="0">
                <a:solidFill>
                  <a:schemeClr val="accent5">
                    <a:lumMod val="75000"/>
                  </a:schemeClr>
                </a:solidFill>
                <a:latin typeface="Courier New" pitchFamily="49" charset="0"/>
                <a:cs typeface="Courier New" pitchFamily="49" charset="0"/>
                <a:sym typeface="Wingdings" pitchFamily="2" charset="2"/>
              </a:rPr>
              <a:t>’Counts iterations – Counter</a:t>
            </a:r>
          </a:p>
          <a:p>
            <a:pPr marL="0" lvl="2" indent="6350">
              <a:lnSpc>
                <a:spcPct val="90000"/>
              </a:lnSpc>
              <a:spcBef>
                <a:spcPct val="0"/>
              </a:spcBef>
              <a:buFont typeface="Wingdings" pitchFamily="2" charset="2"/>
              <a:buNone/>
              <a:tabLst>
                <a:tab pos="630238" algn="l"/>
              </a:tabLst>
            </a:pPr>
            <a:r>
              <a:rPr lang="en-US" sz="1600" dirty="0">
                <a:latin typeface="Courier New" pitchFamily="49" charset="0"/>
                <a:cs typeface="Courier New" pitchFamily="49" charset="0"/>
                <a:sym typeface="Wingdings" pitchFamily="2" charset="2"/>
              </a:rPr>
              <a:t/>
            </a:r>
            <a:br>
              <a:rPr lang="en-US" sz="1600" dirty="0">
                <a:latin typeface="Courier New" pitchFamily="49" charset="0"/>
                <a:cs typeface="Courier New" pitchFamily="49" charset="0"/>
                <a:sym typeface="Wingdings" pitchFamily="2" charset="2"/>
              </a:rPr>
            </a:br>
            <a:r>
              <a:rPr lang="en-US" sz="1600" dirty="0" smtClean="0">
                <a:latin typeface="Courier New" pitchFamily="49" charset="0"/>
                <a:cs typeface="Courier New" pitchFamily="49" charset="0"/>
                <a:sym typeface="Wingdings" pitchFamily="2" charset="2"/>
              </a:rPr>
              <a:t> </a:t>
            </a:r>
            <a:r>
              <a:rPr lang="en-US" sz="1600" dirty="0">
                <a:latin typeface="Courier New" pitchFamily="49" charset="0"/>
                <a:cs typeface="Courier New" pitchFamily="49" charset="0"/>
                <a:sym typeface="Wingdings" pitchFamily="2" charset="2"/>
              </a:rPr>
              <a:t>	</a:t>
            </a:r>
            <a:r>
              <a:rPr lang="en-US" sz="1600" dirty="0" err="1" smtClean="0">
                <a:latin typeface="Courier New" pitchFamily="49" charset="0"/>
                <a:cs typeface="Courier New" pitchFamily="49" charset="0"/>
                <a:sym typeface="Wingdings" pitchFamily="2" charset="2"/>
              </a:rPr>
              <a:t>intSum</a:t>
            </a:r>
            <a:r>
              <a:rPr lang="en-US" sz="1600" dirty="0" smtClean="0">
                <a:latin typeface="Courier New" pitchFamily="49" charset="0"/>
                <a:cs typeface="Courier New" pitchFamily="49" charset="0"/>
                <a:sym typeface="Wingdings" pitchFamily="2" charset="2"/>
              </a:rPr>
              <a:t> </a:t>
            </a:r>
            <a:r>
              <a:rPr lang="en-US" sz="1600" dirty="0">
                <a:latin typeface="Courier New" pitchFamily="49" charset="0"/>
                <a:cs typeface="Courier New" pitchFamily="49" charset="0"/>
                <a:sym typeface="Wingdings" pitchFamily="2" charset="2"/>
              </a:rPr>
              <a:t>+= </a:t>
            </a:r>
            <a:r>
              <a:rPr lang="en-US" sz="1600" dirty="0" err="1" smtClean="0">
                <a:latin typeface="Courier New" pitchFamily="49" charset="0"/>
                <a:cs typeface="Courier New" pitchFamily="49" charset="0"/>
                <a:sym typeface="Wingdings" pitchFamily="2" charset="2"/>
              </a:rPr>
              <a:t>intNum</a:t>
            </a:r>
            <a:r>
              <a:rPr lang="en-US" sz="1600" dirty="0">
                <a:latin typeface="Courier New" pitchFamily="49" charset="0"/>
                <a:cs typeface="Courier New" pitchFamily="49" charset="0"/>
                <a:sym typeface="Wingdings" pitchFamily="2" charset="2"/>
              </a:rPr>
              <a:t>		</a:t>
            </a:r>
            <a:r>
              <a:rPr lang="en-US" sz="1600" b="1" dirty="0" smtClean="0">
                <a:solidFill>
                  <a:schemeClr val="accent5">
                    <a:lumMod val="75000"/>
                  </a:schemeClr>
                </a:solidFill>
                <a:latin typeface="Courier New" pitchFamily="49" charset="0"/>
                <a:cs typeface="Courier New" pitchFamily="49" charset="0"/>
                <a:sym typeface="Wingdings" pitchFamily="2" charset="2"/>
              </a:rPr>
              <a:t>’Running total - Accumulator</a:t>
            </a:r>
            <a:endParaRPr lang="en-US" sz="1600" b="1" dirty="0">
              <a:solidFill>
                <a:schemeClr val="accent5">
                  <a:lumMod val="75000"/>
                </a:schemeClr>
              </a:solidFill>
              <a:latin typeface="Courier New" pitchFamily="49" charset="0"/>
              <a:cs typeface="Courier New" pitchFamily="49" charset="0"/>
              <a:sym typeface="Wingdings" pitchFamily="2" charset="2"/>
            </a:endParaRPr>
          </a:p>
          <a:p>
            <a:pPr marL="0" lvl="2" indent="6350">
              <a:spcBef>
                <a:spcPct val="0"/>
              </a:spcBef>
              <a:buNone/>
              <a:tabLst>
                <a:tab pos="630238" algn="l"/>
              </a:tabLst>
            </a:pPr>
            <a:r>
              <a:rPr lang="en-US" sz="1600" dirty="0">
                <a:latin typeface="Courier New" pitchFamily="49" charset="0"/>
                <a:cs typeface="Courier New" pitchFamily="49" charset="0"/>
                <a:sym typeface="Wingdings" pitchFamily="2" charset="2"/>
              </a:rPr>
              <a:t>	</a:t>
            </a:r>
            <a:endParaRPr lang="en-US" sz="1600" dirty="0" smtClean="0">
              <a:latin typeface="Courier New" pitchFamily="49" charset="0"/>
              <a:cs typeface="Courier New" pitchFamily="49" charset="0"/>
              <a:sym typeface="Wingdings" pitchFamily="2" charset="2"/>
            </a:endParaRPr>
          </a:p>
          <a:p>
            <a:pPr marL="0" lvl="2" indent="6350">
              <a:spcBef>
                <a:spcPct val="0"/>
              </a:spcBef>
              <a:buNone/>
              <a:tabLst>
                <a:tab pos="630238" algn="l"/>
              </a:tabLst>
            </a:pPr>
            <a:r>
              <a:rPr lang="en-US" sz="1600" b="1" dirty="0" smtClean="0">
                <a:solidFill>
                  <a:schemeClr val="accent5">
                    <a:lumMod val="75000"/>
                  </a:schemeClr>
                </a:solidFill>
                <a:latin typeface="Courier New" pitchFamily="49" charset="0"/>
                <a:cs typeface="Courier New" pitchFamily="49" charset="0"/>
                <a:sym typeface="Wingdings" pitchFamily="2" charset="2"/>
              </a:rPr>
              <a:t>	’Repeated </a:t>
            </a:r>
            <a:r>
              <a:rPr lang="en-US" sz="1600" b="1" dirty="0">
                <a:solidFill>
                  <a:schemeClr val="accent5">
                    <a:lumMod val="75000"/>
                  </a:schemeClr>
                </a:solidFill>
                <a:latin typeface="Courier New" pitchFamily="49" charset="0"/>
                <a:cs typeface="Courier New" pitchFamily="49" charset="0"/>
                <a:sym typeface="Wingdings" pitchFamily="2" charset="2"/>
              </a:rPr>
              <a:t>input for each </a:t>
            </a:r>
            <a:r>
              <a:rPr lang="en-US" sz="1600" b="1" dirty="0" smtClean="0">
                <a:solidFill>
                  <a:schemeClr val="accent5">
                    <a:lumMod val="75000"/>
                  </a:schemeClr>
                </a:solidFill>
                <a:latin typeface="Courier New" pitchFamily="49" charset="0"/>
                <a:cs typeface="Courier New" pitchFamily="49" charset="0"/>
                <a:sym typeface="Wingdings" pitchFamily="2" charset="2"/>
              </a:rPr>
              <a:t>iteration</a:t>
            </a:r>
          </a:p>
          <a:p>
            <a:pPr marL="0" lvl="2" indent="6350">
              <a:spcBef>
                <a:spcPct val="0"/>
              </a:spcBef>
              <a:buNone/>
              <a:tabLst>
                <a:tab pos="630238" algn="l"/>
              </a:tabLst>
            </a:pPr>
            <a:endParaRPr lang="en-US" sz="1600" b="1" dirty="0">
              <a:solidFill>
                <a:schemeClr val="accent5">
                  <a:lumMod val="75000"/>
                </a:schemeClr>
              </a:solidFill>
              <a:latin typeface="Courier New" pitchFamily="49" charset="0"/>
              <a:cs typeface="Courier New" pitchFamily="49" charset="0"/>
              <a:sym typeface="Wingdings" pitchFamily="2" charset="2"/>
            </a:endParaRPr>
          </a:p>
          <a:p>
            <a:pPr marL="0" lvl="2" indent="6350">
              <a:lnSpc>
                <a:spcPct val="90000"/>
              </a:lnSpc>
              <a:spcBef>
                <a:spcPct val="0"/>
              </a:spcBef>
              <a:buFont typeface="Wingdings" pitchFamily="2" charset="2"/>
              <a:buNone/>
              <a:tabLst>
                <a:tab pos="630238" algn="l"/>
              </a:tabLst>
            </a:pPr>
            <a:r>
              <a:rPr lang="en-US" sz="1600" dirty="0">
                <a:latin typeface="Courier New" pitchFamily="49" charset="0"/>
                <a:cs typeface="Courier New" pitchFamily="49" charset="0"/>
                <a:sym typeface="Wingdings" pitchFamily="2" charset="2"/>
              </a:rPr>
              <a:t>	</a:t>
            </a:r>
            <a:r>
              <a:rPr lang="en-US" sz="1600" dirty="0" err="1">
                <a:latin typeface="Courier New" pitchFamily="49" charset="0"/>
                <a:cs typeface="Courier New" pitchFamily="49" charset="0"/>
                <a:sym typeface="Wingdings" pitchFamily="2" charset="2"/>
              </a:rPr>
              <a:t>strTempNum</a:t>
            </a:r>
            <a:r>
              <a:rPr lang="en-US" sz="1600" dirty="0">
                <a:latin typeface="Courier New" pitchFamily="49" charset="0"/>
                <a:cs typeface="Courier New" pitchFamily="49" charset="0"/>
                <a:sym typeface="Wingdings" pitchFamily="2" charset="2"/>
              </a:rPr>
              <a:t> = </a:t>
            </a:r>
            <a:r>
              <a:rPr lang="en-US" sz="1600" dirty="0" err="1">
                <a:latin typeface="Courier New" pitchFamily="49" charset="0"/>
                <a:cs typeface="Courier New" pitchFamily="49" charset="0"/>
                <a:sym typeface="Wingdings" pitchFamily="2" charset="2"/>
              </a:rPr>
              <a:t>InputBox</a:t>
            </a:r>
            <a:r>
              <a:rPr lang="en-US" sz="1600" dirty="0">
                <a:latin typeface="Courier New" pitchFamily="49" charset="0"/>
                <a:cs typeface="Courier New" pitchFamily="49" charset="0"/>
                <a:sym typeface="Wingdings" pitchFamily="2" charset="2"/>
              </a:rPr>
              <a:t> (</a:t>
            </a:r>
            <a:r>
              <a:rPr lang="en-US" sz="1600" dirty="0" err="1">
                <a:latin typeface="Courier New" pitchFamily="49" charset="0"/>
                <a:cs typeface="Courier New" pitchFamily="49" charset="0"/>
                <a:sym typeface="Wingdings" pitchFamily="2" charset="2"/>
              </a:rPr>
              <a:t>strPROMPT</a:t>
            </a:r>
            <a:r>
              <a:rPr lang="en-US" sz="1600" dirty="0">
                <a:latin typeface="Courier New" pitchFamily="49" charset="0"/>
                <a:cs typeface="Courier New" pitchFamily="49" charset="0"/>
                <a:sym typeface="Wingdings" pitchFamily="2" charset="2"/>
              </a:rPr>
              <a:t>, </a:t>
            </a:r>
            <a:r>
              <a:rPr lang="en-US" sz="1600" dirty="0" err="1" smtClean="0">
                <a:latin typeface="Courier New" pitchFamily="49" charset="0"/>
                <a:cs typeface="Courier New" pitchFamily="49" charset="0"/>
                <a:sym typeface="Wingdings" pitchFamily="2" charset="2"/>
              </a:rPr>
              <a:t>strTITLE</a:t>
            </a:r>
            <a:r>
              <a:rPr lang="en-US" sz="1600" dirty="0">
                <a:latin typeface="Courier New" pitchFamily="49" charset="0"/>
                <a:cs typeface="Courier New" pitchFamily="49" charset="0"/>
                <a:sym typeface="Wingdings" pitchFamily="2" charset="2"/>
              </a:rPr>
              <a:t>) 	</a:t>
            </a:r>
            <a:br>
              <a:rPr lang="en-US" sz="1600" dirty="0">
                <a:latin typeface="Courier New" pitchFamily="49" charset="0"/>
                <a:cs typeface="Courier New" pitchFamily="49" charset="0"/>
                <a:sym typeface="Wingdings" pitchFamily="2" charset="2"/>
              </a:rPr>
            </a:br>
            <a:endParaRPr lang="en-US" sz="1600" dirty="0">
              <a:latin typeface="Courier New" pitchFamily="49" charset="0"/>
              <a:cs typeface="Courier New" pitchFamily="49" charset="0"/>
              <a:sym typeface="Wingdings" pitchFamily="2" charset="2"/>
            </a:endParaRPr>
          </a:p>
          <a:p>
            <a:pPr marL="0" lvl="2" indent="6350">
              <a:lnSpc>
                <a:spcPct val="90000"/>
              </a:lnSpc>
              <a:spcBef>
                <a:spcPct val="0"/>
              </a:spcBef>
              <a:buFont typeface="Wingdings" pitchFamily="2" charset="2"/>
              <a:buNone/>
              <a:tabLst>
                <a:tab pos="630238" algn="l"/>
              </a:tabLst>
            </a:pPr>
            <a:r>
              <a:rPr lang="en-US" sz="1600" b="1" dirty="0">
                <a:latin typeface="Courier New" pitchFamily="49" charset="0"/>
                <a:cs typeface="Courier New" pitchFamily="49" charset="0"/>
                <a:sym typeface="Wingdings" pitchFamily="2" charset="2"/>
              </a:rPr>
              <a:t>Loop</a:t>
            </a:r>
          </a:p>
        </p:txBody>
      </p:sp>
    </p:spTree>
    <p:extLst>
      <p:ext uri="{BB962C8B-B14F-4D97-AF65-F5344CB8AC3E}">
        <p14:creationId xmlns:p14="http://schemas.microsoft.com/office/powerpoint/2010/main" val="22482166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Visual Basic</a:t>
            </a:r>
            <a:endParaRPr lang="en-US" dirty="0"/>
          </a:p>
        </p:txBody>
      </p:sp>
      <p:sp>
        <p:nvSpPr>
          <p:cNvPr id="4" name="Title 3"/>
          <p:cNvSpPr>
            <a:spLocks noGrp="1"/>
          </p:cNvSpPr>
          <p:nvPr>
            <p:ph type="title"/>
          </p:nvPr>
        </p:nvSpPr>
        <p:spPr/>
        <p:txBody>
          <a:bodyPr/>
          <a:lstStyle/>
          <a:p>
            <a:r>
              <a:rPr lang="en-US" dirty="0" smtClean="0"/>
              <a:t>For Next Loop</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pPr eaLnBrk="1" fontAlgn="auto" hangingPunct="1">
              <a:spcAft>
                <a:spcPts val="0"/>
              </a:spcAft>
              <a:defRPr/>
            </a:pPr>
            <a:r>
              <a:rPr lang="en-US" dirty="0">
                <a:cs typeface="Times New Roman" charset="0"/>
              </a:rPr>
              <a:t>The For … Next Statement</a:t>
            </a:r>
            <a:r>
              <a:rPr lang="en-US" dirty="0"/>
              <a:t> </a:t>
            </a:r>
          </a:p>
        </p:txBody>
      </p:sp>
      <p:sp>
        <p:nvSpPr>
          <p:cNvPr id="23555" name="Rectangle 3"/>
          <p:cNvSpPr>
            <a:spLocks noChangeArrowheads="1"/>
          </p:cNvSpPr>
          <p:nvPr/>
        </p:nvSpPr>
        <p:spPr bwMode="auto">
          <a:xfrm>
            <a:off x="304800" y="1524000"/>
            <a:ext cx="8305800" cy="4639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74320" indent="-274320">
              <a:lnSpc>
                <a:spcPct val="90000"/>
              </a:lnSpc>
              <a:spcBef>
                <a:spcPct val="20000"/>
              </a:spcBef>
              <a:spcAft>
                <a:spcPct val="50000"/>
              </a:spcAft>
              <a:buClr>
                <a:schemeClr val="accent1"/>
              </a:buClr>
              <a:buSzPct val="85000"/>
              <a:buFont typeface="Wingdings 2"/>
              <a:buChar char=""/>
              <a:tabLst>
                <a:tab pos="1371600" algn="l"/>
              </a:tabLst>
            </a:pPr>
            <a:r>
              <a:rPr lang="en-US" sz="2300" dirty="0" smtClean="0"/>
              <a:t>A looping structure that executes a set of statements a fixed number of times.</a:t>
            </a:r>
          </a:p>
          <a:p>
            <a:pPr marL="274320" indent="-274320">
              <a:lnSpc>
                <a:spcPct val="90000"/>
              </a:lnSpc>
              <a:spcBef>
                <a:spcPct val="20000"/>
              </a:spcBef>
              <a:spcAft>
                <a:spcPct val="50000"/>
              </a:spcAft>
              <a:buClr>
                <a:schemeClr val="accent1"/>
              </a:buClr>
              <a:buSzPct val="85000"/>
              <a:buFont typeface="Wingdings 2"/>
              <a:buChar char=""/>
              <a:tabLst>
                <a:tab pos="1371600" algn="l"/>
              </a:tabLst>
            </a:pPr>
            <a:r>
              <a:rPr lang="en-US" sz="2300" dirty="0" smtClean="0"/>
              <a:t>Executes until counter is reached.</a:t>
            </a:r>
          </a:p>
          <a:p>
            <a:pPr marL="274320" indent="-274320">
              <a:lnSpc>
                <a:spcPct val="90000"/>
              </a:lnSpc>
              <a:spcBef>
                <a:spcPct val="20000"/>
              </a:spcBef>
              <a:spcAft>
                <a:spcPct val="50000"/>
              </a:spcAft>
              <a:buClr>
                <a:schemeClr val="accent1"/>
              </a:buClr>
              <a:buSzPct val="85000"/>
              <a:buFont typeface="Wingdings 2"/>
              <a:buChar char=""/>
              <a:tabLst>
                <a:tab pos="1371600" algn="l"/>
              </a:tabLst>
            </a:pPr>
            <a:r>
              <a:rPr lang="en-US" sz="2300" dirty="0" smtClean="0"/>
              <a:t>The counter is automatically incremented by 1.</a:t>
            </a:r>
          </a:p>
          <a:p>
            <a:r>
              <a:rPr lang="en-US" sz="2800" b="0" dirty="0" smtClean="0">
                <a:latin typeface="Times New Roman" charset="0"/>
                <a:cs typeface="Times New Roman" charset="0"/>
              </a:rPr>
              <a:t>Syntax:</a:t>
            </a:r>
          </a:p>
          <a:p>
            <a:endParaRPr lang="en-US" sz="1000" b="0" dirty="0">
              <a:latin typeface="Times New Roman" charset="0"/>
              <a:cs typeface="Times New Roman" charset="0"/>
            </a:endParaRPr>
          </a:p>
          <a:p>
            <a:pPr marL="630238" lvl="2" indent="6350"/>
            <a:r>
              <a:rPr lang="en-US" sz="2500" b="1" dirty="0">
                <a:solidFill>
                  <a:schemeClr val="accent1">
                    <a:lumMod val="75000"/>
                  </a:schemeClr>
                </a:solidFill>
                <a:latin typeface="Courier New" pitchFamily="49" charset="0"/>
                <a:cs typeface="Courier New" pitchFamily="49" charset="0"/>
                <a:sym typeface="Wingdings" pitchFamily="2" charset="2"/>
              </a:rPr>
              <a:t>For </a:t>
            </a:r>
            <a:r>
              <a:rPr lang="en-US" sz="2500" b="1" i="1" dirty="0">
                <a:latin typeface="Courier New" pitchFamily="49" charset="0"/>
                <a:cs typeface="Courier New" pitchFamily="49" charset="0"/>
                <a:sym typeface="Wingdings" pitchFamily="2" charset="2"/>
              </a:rPr>
              <a:t>counter</a:t>
            </a:r>
            <a:r>
              <a:rPr lang="en-US" sz="2500" b="1" dirty="0">
                <a:solidFill>
                  <a:schemeClr val="accent1">
                    <a:lumMod val="75000"/>
                  </a:schemeClr>
                </a:solidFill>
                <a:latin typeface="Courier New" pitchFamily="49" charset="0"/>
                <a:cs typeface="Courier New" pitchFamily="49" charset="0"/>
                <a:sym typeface="Wingdings" pitchFamily="2" charset="2"/>
              </a:rPr>
              <a:t> = </a:t>
            </a:r>
            <a:r>
              <a:rPr lang="en-US" sz="2500" b="1" i="1" dirty="0">
                <a:latin typeface="Courier New" pitchFamily="49" charset="0"/>
                <a:cs typeface="Courier New" pitchFamily="49" charset="0"/>
                <a:sym typeface="Wingdings" pitchFamily="2" charset="2"/>
              </a:rPr>
              <a:t>start</a:t>
            </a:r>
            <a:r>
              <a:rPr lang="en-US" sz="2500" b="1" dirty="0">
                <a:solidFill>
                  <a:schemeClr val="accent1">
                    <a:lumMod val="75000"/>
                  </a:schemeClr>
                </a:solidFill>
                <a:latin typeface="Courier New" pitchFamily="49" charset="0"/>
                <a:cs typeface="Courier New" pitchFamily="49" charset="0"/>
                <a:sym typeface="Wingdings" pitchFamily="2" charset="2"/>
              </a:rPr>
              <a:t> To </a:t>
            </a:r>
            <a:r>
              <a:rPr lang="en-US" sz="2500" b="1" i="1" dirty="0">
                <a:latin typeface="Courier New" pitchFamily="49" charset="0"/>
                <a:cs typeface="Courier New" pitchFamily="49" charset="0"/>
                <a:sym typeface="Wingdings" pitchFamily="2" charset="2"/>
              </a:rPr>
              <a:t>end</a:t>
            </a:r>
          </a:p>
          <a:p>
            <a:pPr marL="630238" lvl="2" indent="6350"/>
            <a:r>
              <a:rPr lang="en-US" sz="2500" b="0" dirty="0">
                <a:latin typeface="Courier New" pitchFamily="49" charset="0"/>
                <a:cs typeface="Courier New" pitchFamily="49" charset="0"/>
                <a:sym typeface="Wingdings" pitchFamily="2" charset="2"/>
              </a:rPr>
              <a:t>	</a:t>
            </a:r>
            <a:r>
              <a:rPr lang="en-US" sz="2500" b="0" i="1" dirty="0">
                <a:latin typeface="Courier New" pitchFamily="49" charset="0"/>
                <a:cs typeface="Courier New" pitchFamily="49" charset="0"/>
                <a:sym typeface="Wingdings" pitchFamily="2" charset="2"/>
              </a:rPr>
              <a:t>Statements</a:t>
            </a:r>
          </a:p>
          <a:p>
            <a:pPr marL="630238" lvl="2" indent="6350"/>
            <a:r>
              <a:rPr lang="en-US" sz="2500" b="1" dirty="0">
                <a:solidFill>
                  <a:schemeClr val="accent1">
                    <a:lumMod val="75000"/>
                  </a:schemeClr>
                </a:solidFill>
                <a:latin typeface="Courier New" pitchFamily="49" charset="0"/>
                <a:cs typeface="Courier New" pitchFamily="49" charset="0"/>
                <a:sym typeface="Wingdings" pitchFamily="2" charset="2"/>
              </a:rPr>
              <a:t>Next </a:t>
            </a:r>
            <a:r>
              <a:rPr lang="en-US" sz="2500" b="1" i="1" dirty="0">
                <a:latin typeface="Courier New" pitchFamily="49" charset="0"/>
                <a:cs typeface="Courier New" pitchFamily="49" charset="0"/>
                <a:sym typeface="Wingdings" pitchFamily="2" charset="2"/>
              </a:rPr>
              <a:t>counter</a:t>
            </a:r>
          </a:p>
          <a:p>
            <a:r>
              <a:rPr lang="en-US" sz="2800" b="0" dirty="0">
                <a:latin typeface="Times New Roman" charset="0"/>
                <a:cs typeface="Times New Roman" charset="0"/>
              </a:rPr>
              <a:t> </a:t>
            </a:r>
          </a:p>
          <a:p>
            <a:r>
              <a:rPr lang="en-US" sz="2800" b="0" i="1" dirty="0">
                <a:latin typeface="Times New Roman" charset="0"/>
                <a:cs typeface="Times New Roman" charset="0"/>
              </a:rPr>
              <a:t>	** counter, start and end are</a:t>
            </a:r>
            <a:r>
              <a:rPr lang="en-US" sz="2800" b="0" i="1" u="sng" dirty="0">
                <a:latin typeface="Times New Roman" charset="0"/>
                <a:cs typeface="Times New Roman" charset="0"/>
              </a:rPr>
              <a:t> </a:t>
            </a:r>
            <a:r>
              <a:rPr lang="en-US" sz="2800" b="1" i="1" u="sng" dirty="0">
                <a:latin typeface="Times New Roman" charset="0"/>
                <a:cs typeface="Times New Roman" charset="0"/>
              </a:rPr>
              <a:t>Integer</a:t>
            </a:r>
            <a:r>
              <a:rPr lang="en-US" sz="2800" b="0" i="1" u="sng" dirty="0">
                <a:latin typeface="Times New Roman" charset="0"/>
                <a:cs typeface="Times New Roman" charset="0"/>
              </a:rPr>
              <a:t> variables</a:t>
            </a:r>
            <a:r>
              <a:rPr lang="en-US" sz="2800" b="0" i="1" dirty="0">
                <a:latin typeface="Times New Roman" charset="0"/>
                <a:cs typeface="Times New Roman" charset="0"/>
              </a:rPr>
              <a:t>.</a:t>
            </a:r>
            <a:r>
              <a:rPr lang="en-US" sz="2800" b="0" dirty="0">
                <a:latin typeface="Times New Roman" charset="0"/>
              </a:rPr>
              <a:t> </a:t>
            </a:r>
          </a:p>
        </p:txBody>
      </p:sp>
    </p:spTree>
    <p:extLst>
      <p:ext uri="{BB962C8B-B14F-4D97-AF65-F5344CB8AC3E}">
        <p14:creationId xmlns:p14="http://schemas.microsoft.com/office/powerpoint/2010/main" val="35268312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How the For…Next Works</a:t>
            </a:r>
            <a:endParaRPr lang="en-US" dirty="0"/>
          </a:p>
        </p:txBody>
      </p:sp>
      <p:sp>
        <p:nvSpPr>
          <p:cNvPr id="24579" name="Rectangle 2"/>
          <p:cNvSpPr>
            <a:spLocks noChangeArrowheads="1"/>
          </p:cNvSpPr>
          <p:nvPr/>
        </p:nvSpPr>
        <p:spPr bwMode="auto">
          <a:xfrm>
            <a:off x="-457200" y="1521797"/>
            <a:ext cx="9144000" cy="495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1371600" lvl="2" indent="-457200">
              <a:spcBef>
                <a:spcPts val="600"/>
              </a:spcBef>
              <a:buFont typeface="+mj-lt"/>
              <a:buAutoNum type="arabicPeriod"/>
              <a:tabLst>
                <a:tab pos="228600" algn="l"/>
              </a:tabLst>
            </a:pPr>
            <a:r>
              <a:rPr lang="en-US" sz="2200" b="0" dirty="0">
                <a:latin typeface="Times New Roman" charset="0"/>
                <a:cs typeface="Times New Roman" charset="0"/>
              </a:rPr>
              <a:t>You create an </a:t>
            </a:r>
            <a:r>
              <a:rPr lang="en-US" sz="2200" b="1" dirty="0">
                <a:solidFill>
                  <a:schemeClr val="accent1">
                    <a:lumMod val="75000"/>
                  </a:schemeClr>
                </a:solidFill>
                <a:latin typeface="Times New Roman" charset="0"/>
                <a:cs typeface="Times New Roman" charset="0"/>
              </a:rPr>
              <a:t>integer counter </a:t>
            </a:r>
            <a:r>
              <a:rPr lang="en-US" sz="2200" b="0" dirty="0">
                <a:latin typeface="Times New Roman" charset="0"/>
                <a:cs typeface="Times New Roman" charset="0"/>
              </a:rPr>
              <a:t>to use after the keyword </a:t>
            </a:r>
            <a:r>
              <a:rPr lang="en-US" sz="2200" b="1" dirty="0">
                <a:solidFill>
                  <a:schemeClr val="accent1">
                    <a:lumMod val="75000"/>
                  </a:schemeClr>
                </a:solidFill>
                <a:latin typeface="Times New Roman" charset="0"/>
                <a:cs typeface="Times New Roman" charset="0"/>
              </a:rPr>
              <a:t>FOR</a:t>
            </a:r>
            <a:r>
              <a:rPr lang="en-US" sz="2200" b="0" dirty="0">
                <a:latin typeface="Times New Roman" charset="0"/>
                <a:cs typeface="Times New Roman" charset="0"/>
              </a:rPr>
              <a:t>.</a:t>
            </a:r>
            <a:endParaRPr lang="en-US" sz="2200" b="0" dirty="0">
              <a:latin typeface="Times New Roman" charset="0"/>
            </a:endParaRPr>
          </a:p>
          <a:p>
            <a:pPr marL="1371600" lvl="2" indent="-457200">
              <a:spcBef>
                <a:spcPts val="600"/>
              </a:spcBef>
              <a:buFont typeface="+mj-lt"/>
              <a:buAutoNum type="arabicPeriod"/>
              <a:tabLst>
                <a:tab pos="228600" algn="l"/>
              </a:tabLst>
            </a:pPr>
            <a:r>
              <a:rPr lang="en-US" sz="2200" b="0" dirty="0">
                <a:latin typeface="Times New Roman" charset="0"/>
                <a:cs typeface="Times New Roman" charset="0"/>
              </a:rPr>
              <a:t>The </a:t>
            </a:r>
            <a:r>
              <a:rPr lang="en-US" sz="2200" b="1" dirty="0">
                <a:solidFill>
                  <a:schemeClr val="accent1">
                    <a:lumMod val="75000"/>
                  </a:schemeClr>
                </a:solidFill>
                <a:latin typeface="Times New Roman" charset="0"/>
                <a:cs typeface="Times New Roman" charset="0"/>
              </a:rPr>
              <a:t>first time </a:t>
            </a:r>
            <a:r>
              <a:rPr lang="en-US" sz="2200" b="0" dirty="0">
                <a:latin typeface="Times New Roman" charset="0"/>
                <a:cs typeface="Times New Roman" charset="0"/>
              </a:rPr>
              <a:t>the For line executes, your </a:t>
            </a:r>
            <a:r>
              <a:rPr lang="en-US" sz="2200" b="1" dirty="0">
                <a:solidFill>
                  <a:schemeClr val="accent1">
                    <a:lumMod val="75000"/>
                  </a:schemeClr>
                </a:solidFill>
                <a:latin typeface="Times New Roman" charset="0"/>
                <a:cs typeface="Times New Roman" charset="0"/>
              </a:rPr>
              <a:t>counter is set </a:t>
            </a:r>
            <a:r>
              <a:rPr lang="en-US" sz="2200" b="0" dirty="0">
                <a:latin typeface="Times New Roman" charset="0"/>
                <a:cs typeface="Times New Roman" charset="0"/>
              </a:rPr>
              <a:t>to whatever is after the “=”.  It does NOT reset each time the loop repeats. </a:t>
            </a:r>
            <a:endParaRPr lang="en-US" sz="2200" b="0" dirty="0">
              <a:latin typeface="Times New Roman" charset="0"/>
            </a:endParaRPr>
          </a:p>
          <a:p>
            <a:pPr marL="1371600" lvl="2" indent="-457200">
              <a:spcBef>
                <a:spcPts val="600"/>
              </a:spcBef>
              <a:buFont typeface="+mj-lt"/>
              <a:buAutoNum type="arabicPeriod"/>
              <a:tabLst>
                <a:tab pos="228600" algn="l"/>
              </a:tabLst>
            </a:pPr>
            <a:r>
              <a:rPr lang="en-US" sz="2200" b="1" dirty="0">
                <a:solidFill>
                  <a:schemeClr val="accent1">
                    <a:lumMod val="75000"/>
                  </a:schemeClr>
                </a:solidFill>
                <a:latin typeface="Times New Roman" charset="0"/>
                <a:cs typeface="Times New Roman" charset="0"/>
              </a:rPr>
              <a:t>Each</a:t>
            </a:r>
            <a:r>
              <a:rPr lang="en-US" sz="2200" b="1" dirty="0">
                <a:latin typeface="Times New Roman" charset="0"/>
                <a:cs typeface="Times New Roman" charset="0"/>
              </a:rPr>
              <a:t> </a:t>
            </a:r>
            <a:r>
              <a:rPr lang="en-US" sz="2200" b="1" dirty="0">
                <a:solidFill>
                  <a:schemeClr val="accent1">
                    <a:lumMod val="75000"/>
                  </a:schemeClr>
                </a:solidFill>
                <a:latin typeface="Times New Roman" charset="0"/>
                <a:cs typeface="Times New Roman" charset="0"/>
              </a:rPr>
              <a:t>time “Next” </a:t>
            </a:r>
            <a:r>
              <a:rPr lang="en-US" sz="2200" b="0" dirty="0">
                <a:latin typeface="Times New Roman" charset="0"/>
                <a:cs typeface="Times New Roman" charset="0"/>
              </a:rPr>
              <a:t>is executed, the </a:t>
            </a:r>
            <a:r>
              <a:rPr lang="en-US" sz="2200" b="1" dirty="0">
                <a:solidFill>
                  <a:schemeClr val="accent1">
                    <a:lumMod val="75000"/>
                  </a:schemeClr>
                </a:solidFill>
                <a:latin typeface="Times New Roman" charset="0"/>
                <a:cs typeface="Times New Roman" charset="0"/>
              </a:rPr>
              <a:t>counter is updated by 1 </a:t>
            </a:r>
            <a:r>
              <a:rPr lang="en-US" sz="2200" b="0" dirty="0">
                <a:latin typeface="Times New Roman" charset="0"/>
                <a:cs typeface="Times New Roman" charset="0"/>
              </a:rPr>
              <a:t>(default value is 1)</a:t>
            </a:r>
            <a:endParaRPr lang="en-US" sz="2200" b="0" dirty="0">
              <a:latin typeface="Times New Roman" charset="0"/>
            </a:endParaRPr>
          </a:p>
          <a:p>
            <a:pPr marL="1371600" lvl="2" indent="-457200">
              <a:spcBef>
                <a:spcPts val="600"/>
              </a:spcBef>
              <a:buFont typeface="+mj-lt"/>
              <a:buAutoNum type="arabicPeriod"/>
              <a:tabLst>
                <a:tab pos="228600" algn="l"/>
              </a:tabLst>
            </a:pPr>
            <a:r>
              <a:rPr lang="en-US" sz="2200" b="0" dirty="0">
                <a:latin typeface="Times New Roman" charset="0"/>
                <a:cs typeface="Times New Roman" charset="0"/>
              </a:rPr>
              <a:t>The </a:t>
            </a:r>
            <a:r>
              <a:rPr lang="en-US" sz="2200" b="1" dirty="0">
                <a:solidFill>
                  <a:schemeClr val="accent1">
                    <a:lumMod val="75000"/>
                  </a:schemeClr>
                </a:solidFill>
                <a:latin typeface="Times New Roman" charset="0"/>
                <a:cs typeface="Times New Roman" charset="0"/>
              </a:rPr>
              <a:t>condition is tested </a:t>
            </a:r>
            <a:r>
              <a:rPr lang="en-US" sz="2200" b="0" dirty="0">
                <a:latin typeface="Times New Roman" charset="0"/>
                <a:cs typeface="Times New Roman" charset="0"/>
              </a:rPr>
              <a:t>on the </a:t>
            </a:r>
            <a:r>
              <a:rPr lang="en-US" sz="2200" b="1" dirty="0">
                <a:solidFill>
                  <a:schemeClr val="accent1">
                    <a:lumMod val="75000"/>
                  </a:schemeClr>
                </a:solidFill>
                <a:latin typeface="Times New Roman" charset="0"/>
                <a:cs typeface="Times New Roman" charset="0"/>
              </a:rPr>
              <a:t>FOR line</a:t>
            </a:r>
          </a:p>
          <a:p>
            <a:pPr marL="1371600" lvl="2" indent="-457200">
              <a:spcBef>
                <a:spcPts val="600"/>
              </a:spcBef>
              <a:buFont typeface="+mj-lt"/>
              <a:buAutoNum type="arabicPeriod"/>
              <a:tabLst>
                <a:tab pos="228600" algn="l"/>
              </a:tabLst>
            </a:pPr>
            <a:r>
              <a:rPr lang="en-US" sz="2200" b="0" dirty="0">
                <a:latin typeface="Times New Roman" charset="0"/>
                <a:cs typeface="Times New Roman" charset="0"/>
              </a:rPr>
              <a:t>The condition is </a:t>
            </a:r>
            <a:r>
              <a:rPr lang="en-US" sz="2200" b="1" dirty="0">
                <a:solidFill>
                  <a:schemeClr val="accent1">
                    <a:lumMod val="75000"/>
                  </a:schemeClr>
                </a:solidFill>
                <a:latin typeface="Times New Roman" charset="0"/>
                <a:cs typeface="Times New Roman" charset="0"/>
              </a:rPr>
              <a:t>still true </a:t>
            </a:r>
            <a:r>
              <a:rPr lang="en-US" sz="2200" b="0" dirty="0">
                <a:latin typeface="Times New Roman" charset="0"/>
                <a:cs typeface="Times New Roman" charset="0"/>
              </a:rPr>
              <a:t>when counter reaches the </a:t>
            </a:r>
            <a:r>
              <a:rPr lang="en-US" sz="2200" b="1" dirty="0">
                <a:solidFill>
                  <a:schemeClr val="accent1">
                    <a:lumMod val="75000"/>
                  </a:schemeClr>
                </a:solidFill>
                <a:latin typeface="Times New Roman" charset="0"/>
                <a:cs typeface="Times New Roman" charset="0"/>
              </a:rPr>
              <a:t>value after </a:t>
            </a:r>
            <a:r>
              <a:rPr lang="en-US" sz="2200" b="0" dirty="0">
                <a:latin typeface="Times New Roman" charset="0"/>
                <a:cs typeface="Times New Roman" charset="0"/>
              </a:rPr>
              <a:t>the “</a:t>
            </a:r>
            <a:r>
              <a:rPr lang="en-US" sz="2200" b="1" dirty="0">
                <a:solidFill>
                  <a:schemeClr val="accent1">
                    <a:lumMod val="75000"/>
                  </a:schemeClr>
                </a:solidFill>
                <a:latin typeface="Times New Roman" charset="0"/>
                <a:cs typeface="Times New Roman" charset="0"/>
              </a:rPr>
              <a:t>TO</a:t>
            </a:r>
            <a:r>
              <a:rPr lang="en-US" sz="2200" b="0" dirty="0">
                <a:latin typeface="Times New Roman" charset="0"/>
                <a:cs typeface="Times New Roman" charset="0"/>
              </a:rPr>
              <a:t>”.  (Loop still executes)</a:t>
            </a:r>
            <a:endParaRPr lang="en-US" sz="2200" b="0" dirty="0">
              <a:latin typeface="Times New Roman" charset="0"/>
            </a:endParaRPr>
          </a:p>
          <a:p>
            <a:pPr marL="1371600" lvl="2" indent="-457200">
              <a:spcBef>
                <a:spcPts val="600"/>
              </a:spcBef>
              <a:buFont typeface="+mj-lt"/>
              <a:buAutoNum type="arabicPeriod"/>
              <a:tabLst>
                <a:tab pos="228600" algn="l"/>
              </a:tabLst>
            </a:pPr>
            <a:r>
              <a:rPr lang="en-US" sz="2200" b="0" dirty="0">
                <a:latin typeface="Times New Roman" charset="0"/>
                <a:cs typeface="Times New Roman" charset="0"/>
              </a:rPr>
              <a:t>When the </a:t>
            </a:r>
            <a:r>
              <a:rPr lang="en-US" sz="2200" b="1" dirty="0">
                <a:solidFill>
                  <a:schemeClr val="accent1">
                    <a:lumMod val="75000"/>
                  </a:schemeClr>
                </a:solidFill>
                <a:latin typeface="Times New Roman" charset="0"/>
                <a:cs typeface="Times New Roman" charset="0"/>
              </a:rPr>
              <a:t>condition</a:t>
            </a:r>
            <a:r>
              <a:rPr lang="en-US" sz="2200" b="0" dirty="0">
                <a:latin typeface="Times New Roman" charset="0"/>
                <a:cs typeface="Times New Roman" charset="0"/>
              </a:rPr>
              <a:t> is tested </a:t>
            </a:r>
            <a:r>
              <a:rPr lang="en-US" sz="2200" b="1" dirty="0">
                <a:solidFill>
                  <a:schemeClr val="accent1">
                    <a:lumMod val="75000"/>
                  </a:schemeClr>
                </a:solidFill>
                <a:latin typeface="Times New Roman" charset="0"/>
                <a:cs typeface="Times New Roman" charset="0"/>
              </a:rPr>
              <a:t>false</a:t>
            </a:r>
            <a:r>
              <a:rPr lang="en-US" sz="2200" b="0" dirty="0">
                <a:latin typeface="Times New Roman" charset="0"/>
                <a:cs typeface="Times New Roman" charset="0"/>
              </a:rPr>
              <a:t>, execution </a:t>
            </a:r>
            <a:r>
              <a:rPr lang="en-US" sz="2200" b="1" dirty="0">
                <a:solidFill>
                  <a:schemeClr val="accent1">
                    <a:lumMod val="75000"/>
                  </a:schemeClr>
                </a:solidFill>
                <a:latin typeface="Times New Roman" charset="0"/>
                <a:cs typeface="Times New Roman" charset="0"/>
              </a:rPr>
              <a:t>jumps</a:t>
            </a:r>
            <a:r>
              <a:rPr lang="en-US" sz="2200" b="0" dirty="0">
                <a:latin typeface="Times New Roman" charset="0"/>
                <a:cs typeface="Times New Roman" charset="0"/>
              </a:rPr>
              <a:t> to statement </a:t>
            </a:r>
            <a:r>
              <a:rPr lang="en-US" sz="2200" b="1" dirty="0">
                <a:solidFill>
                  <a:schemeClr val="accent1">
                    <a:lumMod val="75000"/>
                  </a:schemeClr>
                </a:solidFill>
                <a:latin typeface="Times New Roman" charset="0"/>
                <a:cs typeface="Times New Roman" charset="0"/>
              </a:rPr>
              <a:t>after</a:t>
            </a:r>
            <a:r>
              <a:rPr lang="en-US" sz="2200" b="0" dirty="0">
                <a:latin typeface="Times New Roman" charset="0"/>
                <a:cs typeface="Times New Roman" charset="0"/>
              </a:rPr>
              <a:t> the </a:t>
            </a:r>
            <a:r>
              <a:rPr lang="en-US" sz="2200" b="1" dirty="0">
                <a:solidFill>
                  <a:schemeClr val="accent1">
                    <a:lumMod val="75000"/>
                  </a:schemeClr>
                </a:solidFill>
                <a:latin typeface="Times New Roman" charset="0"/>
                <a:cs typeface="Times New Roman" charset="0"/>
              </a:rPr>
              <a:t>NEXT</a:t>
            </a:r>
            <a:r>
              <a:rPr lang="en-US" sz="2200" b="0" dirty="0">
                <a:latin typeface="Times New Roman" charset="0"/>
                <a:cs typeface="Times New Roman" charset="0"/>
              </a:rPr>
              <a:t>.</a:t>
            </a:r>
            <a:endParaRPr lang="en-US" sz="2200" b="0" dirty="0">
              <a:latin typeface="Times New Roman" charset="0"/>
            </a:endParaRPr>
          </a:p>
          <a:p>
            <a:pPr marL="1371600" lvl="2" indent="-457200">
              <a:spcBef>
                <a:spcPts val="600"/>
              </a:spcBef>
              <a:buFont typeface="+mj-lt"/>
              <a:buAutoNum type="arabicPeriod"/>
              <a:tabLst>
                <a:tab pos="228600" algn="l"/>
              </a:tabLst>
            </a:pPr>
            <a:r>
              <a:rPr lang="en-US" sz="2200" b="0" dirty="0">
                <a:latin typeface="Times New Roman" charset="0"/>
                <a:cs typeface="Times New Roman" charset="0"/>
              </a:rPr>
              <a:t>Remember, counter is updated to false value and holds that value when you exit the loop.</a:t>
            </a:r>
            <a:endParaRPr lang="en-US" sz="2200" b="0" dirty="0">
              <a:latin typeface="Times New Roman" charset="0"/>
            </a:endParaRPr>
          </a:p>
        </p:txBody>
      </p:sp>
    </p:spTree>
    <p:extLst>
      <p:ext uri="{BB962C8B-B14F-4D97-AF65-F5344CB8AC3E}">
        <p14:creationId xmlns:p14="http://schemas.microsoft.com/office/powerpoint/2010/main" val="11903984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For…Next Example</a:t>
            </a:r>
            <a:endParaRPr lang="en-US" dirty="0"/>
          </a:p>
        </p:txBody>
      </p:sp>
      <p:sp>
        <p:nvSpPr>
          <p:cNvPr id="25603" name="Rectangle 2"/>
          <p:cNvSpPr>
            <a:spLocks noChangeArrowheads="1"/>
          </p:cNvSpPr>
          <p:nvPr/>
        </p:nvSpPr>
        <p:spPr bwMode="auto">
          <a:xfrm>
            <a:off x="381000" y="1600200"/>
            <a:ext cx="8534400" cy="489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74320" indent="-274320">
              <a:spcBef>
                <a:spcPct val="20000"/>
              </a:spcBef>
              <a:spcAft>
                <a:spcPct val="50000"/>
              </a:spcAft>
              <a:buClr>
                <a:schemeClr val="accent1"/>
              </a:buClr>
              <a:buSzPct val="85000"/>
              <a:buFont typeface="Wingdings 2"/>
              <a:buChar char=""/>
              <a:tabLst>
                <a:tab pos="914400" algn="l"/>
                <a:tab pos="1371600" algn="l"/>
              </a:tabLst>
            </a:pPr>
            <a:r>
              <a:rPr lang="en-US" sz="2700" dirty="0"/>
              <a:t>The loop below executes until </a:t>
            </a:r>
            <a:r>
              <a:rPr lang="en-US" sz="2700" dirty="0" smtClean="0"/>
              <a:t>intNum </a:t>
            </a:r>
            <a:r>
              <a:rPr lang="en-US" sz="2700" dirty="0"/>
              <a:t>is equal to 5, </a:t>
            </a:r>
            <a:r>
              <a:rPr lang="en-US" sz="2700" dirty="0" smtClean="0"/>
              <a:t>by checking </a:t>
            </a:r>
            <a:r>
              <a:rPr lang="en-US" sz="2700" dirty="0"/>
              <a:t>one last </a:t>
            </a:r>
            <a:r>
              <a:rPr lang="en-US" sz="2700" dirty="0" smtClean="0"/>
              <a:t>time (it is no longer true), jumps to Next and exits the loop.</a:t>
            </a:r>
            <a:br>
              <a:rPr lang="en-US" sz="2700" dirty="0" smtClean="0"/>
            </a:br>
            <a:r>
              <a:rPr lang="en-US" sz="2700" dirty="0" smtClean="0"/>
              <a:t/>
            </a:r>
            <a:br>
              <a:rPr lang="en-US" sz="2700" dirty="0" smtClean="0"/>
            </a:br>
            <a:r>
              <a:rPr lang="en-US" sz="2000" dirty="0" smtClean="0">
                <a:latin typeface="Courier New" pitchFamily="49" charset="0"/>
                <a:cs typeface="Courier New" pitchFamily="49" charset="0"/>
              </a:rPr>
              <a:t>Dim </a:t>
            </a:r>
            <a:r>
              <a:rPr lang="en-US" sz="2000" dirty="0" err="1" smtClean="0">
                <a:latin typeface="Courier New" pitchFamily="49" charset="0"/>
                <a:cs typeface="Courier New" pitchFamily="49" charset="0"/>
              </a:rPr>
              <a:t>intNum</a:t>
            </a:r>
            <a:r>
              <a:rPr lang="en-US" sz="2000" dirty="0" smtClean="0">
                <a:latin typeface="Courier New" pitchFamily="49" charset="0"/>
                <a:cs typeface="Courier New" pitchFamily="49" charset="0"/>
              </a:rPr>
              <a:t> As Integer</a:t>
            </a:r>
            <a:r>
              <a:rPr lang="en-US" sz="2000" dirty="0"/>
              <a:t/>
            </a:r>
            <a:br>
              <a:rPr lang="en-US" sz="2000" dirty="0"/>
            </a:br>
            <a:r>
              <a:rPr lang="en-US" sz="2000" b="1" dirty="0" smtClean="0">
                <a:solidFill>
                  <a:schemeClr val="accent1">
                    <a:lumMod val="75000"/>
                  </a:schemeClr>
                </a:solidFill>
                <a:latin typeface="Courier New" pitchFamily="49" charset="0"/>
                <a:cs typeface="Courier New" pitchFamily="49" charset="0"/>
              </a:rPr>
              <a:t>For</a:t>
            </a:r>
            <a:r>
              <a:rPr lang="en-US" sz="2000" dirty="0" smtClean="0">
                <a:solidFill>
                  <a:schemeClr val="accent1">
                    <a:lumMod val="75000"/>
                  </a:schemeClr>
                </a:solidFill>
                <a:latin typeface="Courier New" pitchFamily="49" charset="0"/>
                <a:cs typeface="Courier New" pitchFamily="49" charset="0"/>
              </a:rPr>
              <a:t> </a:t>
            </a:r>
            <a:r>
              <a:rPr lang="en-US" sz="2000" dirty="0" smtClean="0">
                <a:latin typeface="Courier New" pitchFamily="49" charset="0"/>
                <a:cs typeface="Courier New" pitchFamily="49" charset="0"/>
              </a:rPr>
              <a:t>intNum </a:t>
            </a:r>
            <a:r>
              <a:rPr lang="en-US" sz="2000" b="1" dirty="0" smtClean="0">
                <a:latin typeface="Courier New" pitchFamily="49" charset="0"/>
                <a:cs typeface="Courier New" pitchFamily="49" charset="0"/>
              </a:rPr>
              <a:t>=</a:t>
            </a:r>
            <a:r>
              <a:rPr lang="en-US" sz="2000" dirty="0" smtClean="0">
                <a:latin typeface="Courier New" pitchFamily="49" charset="0"/>
                <a:cs typeface="Courier New" pitchFamily="49" charset="0"/>
              </a:rPr>
              <a:t> 1 </a:t>
            </a:r>
            <a:r>
              <a:rPr lang="en-US" sz="2000" b="1" dirty="0">
                <a:solidFill>
                  <a:schemeClr val="accent1">
                    <a:lumMod val="75000"/>
                  </a:schemeClr>
                </a:solidFill>
                <a:latin typeface="Courier New" pitchFamily="49" charset="0"/>
                <a:cs typeface="Courier New" pitchFamily="49" charset="0"/>
              </a:rPr>
              <a:t>To</a:t>
            </a: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4</a:t>
            </a: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smtClean="0">
                <a:latin typeface="Courier New" pitchFamily="49" charset="0"/>
                <a:cs typeface="Courier New" pitchFamily="49" charset="0"/>
              </a:rPr>
              <a:t>  </a:t>
            </a:r>
            <a:r>
              <a:rPr lang="en-US" sz="2000" dirty="0" smtClean="0">
                <a:solidFill>
                  <a:schemeClr val="accent5">
                    <a:lumMod val="75000"/>
                  </a:schemeClr>
                </a:solidFill>
                <a:latin typeface="Courier New" pitchFamily="49" charset="0"/>
                <a:cs typeface="Courier New" pitchFamily="49" charset="0"/>
              </a:rPr>
              <a:t>‘</a:t>
            </a:r>
            <a:r>
              <a:rPr lang="en-US" sz="2000" dirty="0">
                <a:solidFill>
                  <a:schemeClr val="accent5">
                    <a:lumMod val="75000"/>
                  </a:schemeClr>
                </a:solidFill>
                <a:latin typeface="Courier New" pitchFamily="49" charset="0"/>
                <a:cs typeface="Courier New" pitchFamily="49" charset="0"/>
              </a:rPr>
              <a:t>accumulator</a:t>
            </a: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intTotal</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intTotal</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intNum</a:t>
            </a: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b="1" dirty="0" smtClean="0">
                <a:solidFill>
                  <a:schemeClr val="accent1">
                    <a:lumMod val="75000"/>
                  </a:schemeClr>
                </a:solidFill>
                <a:latin typeface="Courier New" pitchFamily="49" charset="0"/>
                <a:cs typeface="Courier New" pitchFamily="49" charset="0"/>
              </a:rPr>
              <a:t>Next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intNum</a:t>
            </a:r>
            <a:r>
              <a:rPr lang="en-US" sz="2000" dirty="0" smtClean="0">
                <a:latin typeface="Courier New" pitchFamily="49" charset="0"/>
                <a:cs typeface="Courier New" pitchFamily="49" charset="0"/>
              </a:rPr>
              <a:t> </a:t>
            </a:r>
            <a:r>
              <a:rPr lang="en-US" sz="2400" dirty="0" smtClean="0">
                <a:latin typeface="Courier New" pitchFamily="49" charset="0"/>
                <a:cs typeface="Courier New" pitchFamily="49" charset="0"/>
              </a:rPr>
              <a:t/>
            </a:r>
            <a:br>
              <a:rPr lang="en-US" sz="2400" dirty="0" smtClean="0">
                <a:latin typeface="Courier New" pitchFamily="49" charset="0"/>
                <a:cs typeface="Courier New" pitchFamily="49" charset="0"/>
              </a:rPr>
            </a:br>
            <a:endParaRPr lang="en-US" sz="1200" dirty="0" smtClean="0">
              <a:latin typeface="Courier New" pitchFamily="49" charset="0"/>
              <a:cs typeface="Courier New" pitchFamily="49" charset="0"/>
            </a:endParaRPr>
          </a:p>
          <a:p>
            <a:pPr marL="274320" indent="-274320">
              <a:spcBef>
                <a:spcPct val="20000"/>
              </a:spcBef>
              <a:spcAft>
                <a:spcPct val="50000"/>
              </a:spcAft>
              <a:buClr>
                <a:schemeClr val="accent1"/>
              </a:buClr>
              <a:buSzPct val="85000"/>
              <a:buFont typeface="Wingdings 2"/>
              <a:buChar char=""/>
              <a:tabLst>
                <a:tab pos="914400" algn="l"/>
                <a:tab pos="1371600" algn="l"/>
              </a:tabLst>
            </a:pPr>
            <a:r>
              <a:rPr lang="en-US" sz="2700" dirty="0" smtClean="0"/>
              <a:t>The variable counter “intNum” holds a </a:t>
            </a:r>
            <a:r>
              <a:rPr lang="en-US" sz="2700" b="1" dirty="0" smtClean="0"/>
              <a:t>5</a:t>
            </a:r>
            <a:r>
              <a:rPr lang="en-US" sz="2700" dirty="0" smtClean="0"/>
              <a:t> after the loop ends, but the code inside only executed four times.</a:t>
            </a:r>
            <a:endParaRPr lang="en-US" sz="2700" dirty="0"/>
          </a:p>
        </p:txBody>
      </p:sp>
      <p:graphicFrame>
        <p:nvGraphicFramePr>
          <p:cNvPr id="3" name="Table 2"/>
          <p:cNvGraphicFramePr>
            <a:graphicFrameLocks noGrp="1"/>
          </p:cNvGraphicFramePr>
          <p:nvPr>
            <p:extLst>
              <p:ext uri="{D42A27DB-BD31-4B8C-83A1-F6EECF244321}">
                <p14:modId xmlns:p14="http://schemas.microsoft.com/office/powerpoint/2010/main" val="1781633960"/>
              </p:ext>
            </p:extLst>
          </p:nvPr>
        </p:nvGraphicFramePr>
        <p:xfrm>
          <a:off x="5715000" y="2667000"/>
          <a:ext cx="2286000" cy="2387598"/>
        </p:xfrm>
        <a:graphic>
          <a:graphicData uri="http://schemas.openxmlformats.org/drawingml/2006/table">
            <a:tbl>
              <a:tblPr firstRow="1" bandRow="1">
                <a:tableStyleId>{5C22544A-7EE6-4342-B048-85BDC9FD1C3A}</a:tableStyleId>
              </a:tblPr>
              <a:tblGrid>
                <a:gridCol w="1143000"/>
                <a:gridCol w="1143000"/>
              </a:tblGrid>
              <a:tr h="397933">
                <a:tc>
                  <a:txBody>
                    <a:bodyPr/>
                    <a:lstStyle/>
                    <a:p>
                      <a:pPr algn="ctr"/>
                      <a:r>
                        <a:rPr lang="en-US" dirty="0" err="1" smtClean="0"/>
                        <a:t>intNum</a:t>
                      </a:r>
                      <a:endParaRPr lang="en-US" dirty="0"/>
                    </a:p>
                  </a:txBody>
                  <a:tcPr/>
                </a:tc>
                <a:tc>
                  <a:txBody>
                    <a:bodyPr/>
                    <a:lstStyle/>
                    <a:p>
                      <a:pPr algn="ctr"/>
                      <a:r>
                        <a:rPr lang="en-US" dirty="0" err="1" smtClean="0"/>
                        <a:t>intTotal</a:t>
                      </a:r>
                      <a:endParaRPr lang="en-US" dirty="0"/>
                    </a:p>
                  </a:txBody>
                  <a:tcPr/>
                </a:tc>
              </a:tr>
              <a:tr h="397933">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397933">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r h="397933">
                <a:tc>
                  <a:txBody>
                    <a:bodyPr/>
                    <a:lstStyle/>
                    <a:p>
                      <a:pPr algn="ctr"/>
                      <a:r>
                        <a:rPr lang="en-US" dirty="0" smtClean="0"/>
                        <a:t>3</a:t>
                      </a:r>
                      <a:endParaRPr lang="en-US" dirty="0"/>
                    </a:p>
                  </a:txBody>
                  <a:tcPr/>
                </a:tc>
                <a:tc>
                  <a:txBody>
                    <a:bodyPr/>
                    <a:lstStyle/>
                    <a:p>
                      <a:pPr algn="ctr"/>
                      <a:r>
                        <a:rPr lang="en-US" dirty="0" smtClean="0"/>
                        <a:t>6</a:t>
                      </a:r>
                      <a:endParaRPr lang="en-US" dirty="0"/>
                    </a:p>
                  </a:txBody>
                  <a:tcPr/>
                </a:tc>
              </a:tr>
              <a:tr h="397933">
                <a:tc>
                  <a:txBody>
                    <a:bodyPr/>
                    <a:lstStyle/>
                    <a:p>
                      <a:pPr algn="ctr"/>
                      <a:r>
                        <a:rPr lang="en-US" dirty="0" smtClean="0"/>
                        <a:t>4</a:t>
                      </a:r>
                      <a:endParaRPr lang="en-US" dirty="0"/>
                    </a:p>
                  </a:txBody>
                  <a:tcPr/>
                </a:tc>
                <a:tc>
                  <a:txBody>
                    <a:bodyPr/>
                    <a:lstStyle/>
                    <a:p>
                      <a:pPr algn="ctr"/>
                      <a:r>
                        <a:rPr lang="en-US" dirty="0" smtClean="0"/>
                        <a:t>10</a:t>
                      </a:r>
                      <a:endParaRPr lang="en-US" dirty="0"/>
                    </a:p>
                  </a:txBody>
                  <a:tcPr/>
                </a:tc>
              </a:tr>
              <a:tr h="397933">
                <a:tc>
                  <a:txBody>
                    <a:bodyPr/>
                    <a:lstStyle/>
                    <a:p>
                      <a:pPr algn="ctr"/>
                      <a:r>
                        <a:rPr lang="en-US" dirty="0" smtClean="0"/>
                        <a:t>5</a:t>
                      </a:r>
                      <a:endParaRPr lang="en-US" dirty="0"/>
                    </a:p>
                  </a:txBody>
                  <a:tcPr/>
                </a:tc>
                <a:tc>
                  <a:txBody>
                    <a:bodyPr/>
                    <a:lstStyle/>
                    <a:p>
                      <a:pPr algn="ctr"/>
                      <a:endParaRPr lang="en-US" dirty="0"/>
                    </a:p>
                  </a:txBody>
                  <a:tcPr/>
                </a:tc>
              </a:tr>
            </a:tbl>
          </a:graphicData>
        </a:graphic>
      </p:graphicFrame>
    </p:spTree>
    <p:extLst>
      <p:ext uri="{BB962C8B-B14F-4D97-AF65-F5344CB8AC3E}">
        <p14:creationId xmlns:p14="http://schemas.microsoft.com/office/powerpoint/2010/main" val="20652476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For…Next – Internal Counter</a:t>
            </a:r>
            <a:endParaRPr lang="en-US" dirty="0"/>
          </a:p>
        </p:txBody>
      </p:sp>
      <p:sp>
        <p:nvSpPr>
          <p:cNvPr id="25603" name="Rectangle 2"/>
          <p:cNvSpPr>
            <a:spLocks noChangeArrowheads="1"/>
          </p:cNvSpPr>
          <p:nvPr/>
        </p:nvSpPr>
        <p:spPr bwMode="auto">
          <a:xfrm>
            <a:off x="381000" y="1447800"/>
            <a:ext cx="8229600" cy="4782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74320" indent="-274320">
              <a:spcBef>
                <a:spcPct val="20000"/>
              </a:spcBef>
              <a:spcAft>
                <a:spcPct val="50000"/>
              </a:spcAft>
              <a:buClr>
                <a:schemeClr val="accent1"/>
              </a:buClr>
              <a:buSzPct val="85000"/>
              <a:buFont typeface="Wingdings 2"/>
              <a:buChar char=""/>
              <a:tabLst>
                <a:tab pos="914400" algn="l"/>
                <a:tab pos="1371600" algn="l"/>
              </a:tabLst>
            </a:pPr>
            <a:r>
              <a:rPr lang="en-US" sz="2400" dirty="0"/>
              <a:t>You may create the </a:t>
            </a:r>
            <a:r>
              <a:rPr lang="en-US" sz="2400" dirty="0" smtClean="0"/>
              <a:t>counter variable (intCount) in </a:t>
            </a:r>
            <a:r>
              <a:rPr lang="en-US" sz="2400" dirty="0"/>
              <a:t>the </a:t>
            </a:r>
            <a:r>
              <a:rPr lang="en-US" sz="2400" b="1" dirty="0"/>
              <a:t>For</a:t>
            </a:r>
            <a:r>
              <a:rPr lang="en-US" sz="2400" dirty="0"/>
              <a:t> line by using the </a:t>
            </a:r>
            <a:r>
              <a:rPr lang="en-US" sz="2400" u="sng" dirty="0" smtClean="0"/>
              <a:t>optional</a:t>
            </a:r>
            <a:r>
              <a:rPr lang="en-US" sz="2400" dirty="0" smtClean="0"/>
              <a:t> </a:t>
            </a:r>
            <a:r>
              <a:rPr lang="en-US" sz="2400" b="1" dirty="0">
                <a:solidFill>
                  <a:srgbClr val="B8482E"/>
                </a:solidFill>
              </a:rPr>
              <a:t>As Integer </a:t>
            </a:r>
            <a:r>
              <a:rPr lang="en-US" sz="2400" dirty="0" smtClean="0"/>
              <a:t>keywords, rather </a:t>
            </a:r>
            <a:r>
              <a:rPr lang="en-US" sz="2400" dirty="0"/>
              <a:t>than using a </a:t>
            </a:r>
            <a:r>
              <a:rPr lang="en-US" sz="2400" b="1" dirty="0"/>
              <a:t>Dim</a:t>
            </a:r>
            <a:r>
              <a:rPr lang="en-US" sz="2400" dirty="0"/>
              <a:t> command before the loop.</a:t>
            </a:r>
          </a:p>
          <a:p>
            <a:pPr marL="274320" indent="-274320">
              <a:spcBef>
                <a:spcPct val="20000"/>
              </a:spcBef>
              <a:spcAft>
                <a:spcPct val="50000"/>
              </a:spcAft>
              <a:buClr>
                <a:schemeClr val="accent1"/>
              </a:buClr>
              <a:buSzPct val="85000"/>
              <a:buFont typeface="Wingdings 2"/>
              <a:buChar char=""/>
              <a:tabLst>
                <a:tab pos="914400" algn="l"/>
                <a:tab pos="1371600" algn="l"/>
              </a:tabLst>
            </a:pPr>
            <a:r>
              <a:rPr lang="en-US" sz="2400" dirty="0" smtClean="0"/>
              <a:t>The lifetime of the variable counter created this way is the lifetime of the loop.  (When you exit the loop, the variable counter no longer exists).</a:t>
            </a:r>
          </a:p>
          <a:p>
            <a:pPr>
              <a:spcBef>
                <a:spcPct val="20000"/>
              </a:spcBef>
              <a:spcAft>
                <a:spcPct val="50000"/>
              </a:spcAft>
              <a:buClr>
                <a:schemeClr val="accent1"/>
              </a:buClr>
              <a:buSzPct val="85000"/>
              <a:tabLst>
                <a:tab pos="914400" algn="l"/>
                <a:tab pos="1371600" algn="l"/>
              </a:tabLst>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For</a:t>
            </a:r>
            <a:r>
              <a:rPr lang="en-US" sz="2000" dirty="0" smtClean="0">
                <a:latin typeface="Courier New" pitchFamily="49" charset="0"/>
                <a:cs typeface="Courier New" pitchFamily="49" charset="0"/>
              </a:rPr>
              <a:t> intCount </a:t>
            </a:r>
            <a:r>
              <a:rPr lang="en-US" sz="2000" b="1" dirty="0" smtClean="0">
                <a:solidFill>
                  <a:srgbClr val="B8482E"/>
                </a:solidFill>
                <a:latin typeface="Courier New" pitchFamily="49" charset="0"/>
                <a:cs typeface="Courier New" pitchFamily="49" charset="0"/>
              </a:rPr>
              <a:t>As Integer </a:t>
            </a:r>
            <a:r>
              <a:rPr lang="en-US" sz="2000" b="1" dirty="0" smtClean="0">
                <a:latin typeface="Courier New" pitchFamily="49" charset="0"/>
                <a:cs typeface="Courier New" pitchFamily="49" charset="0"/>
              </a:rPr>
              <a:t>= </a:t>
            </a:r>
            <a:r>
              <a:rPr lang="en-US" sz="2000" dirty="0">
                <a:latin typeface="Courier New" pitchFamily="49" charset="0"/>
                <a:cs typeface="Courier New" pitchFamily="49" charset="0"/>
              </a:rPr>
              <a:t>0 </a:t>
            </a:r>
            <a:r>
              <a:rPr lang="en-US" sz="2000" b="1" dirty="0">
                <a:latin typeface="Courier New" pitchFamily="49" charset="0"/>
                <a:cs typeface="Courier New" pitchFamily="49" charset="0"/>
              </a:rPr>
              <a:t>To</a:t>
            </a:r>
            <a:r>
              <a:rPr lang="en-US" sz="2000" dirty="0">
                <a:latin typeface="Courier New" pitchFamily="49" charset="0"/>
                <a:cs typeface="Courier New" pitchFamily="49" charset="0"/>
              </a:rPr>
              <a:t> 4</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intTotal</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intTotal</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intCount</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Next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intCount</a:t>
            </a:r>
            <a:r>
              <a:rPr lang="en-US" sz="2000" dirty="0" smtClean="0">
                <a:latin typeface="Courier New" pitchFamily="49" charset="0"/>
                <a:cs typeface="Courier New" pitchFamily="49" charset="0"/>
              </a:rPr>
              <a:t> </a:t>
            </a:r>
          </a:p>
          <a:p>
            <a:pPr marL="800100" lvl="1" indent="-342900">
              <a:spcBef>
                <a:spcPct val="20000"/>
              </a:spcBef>
              <a:spcAft>
                <a:spcPct val="50000"/>
              </a:spcAft>
              <a:buClr>
                <a:schemeClr val="accent1"/>
              </a:buClr>
              <a:buSzPct val="85000"/>
              <a:buFont typeface="Arial" pitchFamily="34" charset="0"/>
              <a:buChar char="•"/>
              <a:tabLst>
                <a:tab pos="914400" algn="l"/>
                <a:tab pos="1371600" algn="l"/>
              </a:tabLst>
            </a:pPr>
            <a:r>
              <a:rPr lang="en-US" sz="2000" i="1" dirty="0" err="1"/>
              <a:t>intCount</a:t>
            </a:r>
            <a:r>
              <a:rPr lang="en-US" sz="2000" i="1" dirty="0"/>
              <a:t> is </a:t>
            </a:r>
            <a:r>
              <a:rPr lang="en-US" sz="2000" i="1" dirty="0" smtClean="0"/>
              <a:t>only in scope in the loop </a:t>
            </a:r>
          </a:p>
          <a:p>
            <a:pPr marL="800100" lvl="1" indent="-342900">
              <a:spcBef>
                <a:spcPct val="20000"/>
              </a:spcBef>
              <a:spcAft>
                <a:spcPct val="50000"/>
              </a:spcAft>
              <a:buClr>
                <a:schemeClr val="accent1"/>
              </a:buClr>
              <a:buSzPct val="85000"/>
              <a:buFont typeface="Arial" pitchFamily="34" charset="0"/>
              <a:buChar char="•"/>
              <a:tabLst>
                <a:tab pos="914400" algn="l"/>
                <a:tab pos="1371600" algn="l"/>
              </a:tabLst>
            </a:pPr>
            <a:r>
              <a:rPr lang="en-US" sz="2000" i="1" dirty="0" smtClean="0"/>
              <a:t>The last value of </a:t>
            </a:r>
            <a:r>
              <a:rPr lang="en-US" sz="2000" i="1" dirty="0" err="1" smtClean="0"/>
              <a:t>intCount</a:t>
            </a:r>
            <a:r>
              <a:rPr lang="en-US" sz="2000" i="1" dirty="0" smtClean="0"/>
              <a:t> is 4</a:t>
            </a:r>
            <a:endParaRPr lang="en-US" sz="2000" i="1" dirty="0"/>
          </a:p>
        </p:txBody>
      </p:sp>
      <p:graphicFrame>
        <p:nvGraphicFramePr>
          <p:cNvPr id="4" name="Table 3"/>
          <p:cNvGraphicFramePr>
            <a:graphicFrameLocks noGrp="1"/>
          </p:cNvGraphicFramePr>
          <p:nvPr>
            <p:extLst>
              <p:ext uri="{D42A27DB-BD31-4B8C-83A1-F6EECF244321}">
                <p14:modId xmlns:p14="http://schemas.microsoft.com/office/powerpoint/2010/main" val="785145407"/>
              </p:ext>
            </p:extLst>
          </p:nvPr>
        </p:nvGraphicFramePr>
        <p:xfrm>
          <a:off x="5943600" y="3733800"/>
          <a:ext cx="2286000" cy="2387598"/>
        </p:xfrm>
        <a:graphic>
          <a:graphicData uri="http://schemas.openxmlformats.org/drawingml/2006/table">
            <a:tbl>
              <a:tblPr firstRow="1" bandRow="1">
                <a:tableStyleId>{5C22544A-7EE6-4342-B048-85BDC9FD1C3A}</a:tableStyleId>
              </a:tblPr>
              <a:tblGrid>
                <a:gridCol w="1143000"/>
                <a:gridCol w="1143000"/>
              </a:tblGrid>
              <a:tr h="397933">
                <a:tc>
                  <a:txBody>
                    <a:bodyPr/>
                    <a:lstStyle/>
                    <a:p>
                      <a:pPr algn="ctr"/>
                      <a:r>
                        <a:rPr lang="en-US" sz="1600" dirty="0" err="1" smtClean="0"/>
                        <a:t>intCount</a:t>
                      </a:r>
                      <a:endParaRPr lang="en-US" sz="1600" dirty="0"/>
                    </a:p>
                  </a:txBody>
                  <a:tcPr/>
                </a:tc>
                <a:tc>
                  <a:txBody>
                    <a:bodyPr/>
                    <a:lstStyle/>
                    <a:p>
                      <a:pPr algn="ctr"/>
                      <a:r>
                        <a:rPr lang="en-US" dirty="0" err="1" smtClean="0"/>
                        <a:t>intTotal</a:t>
                      </a:r>
                      <a:endParaRPr lang="en-US" dirty="0"/>
                    </a:p>
                  </a:txBody>
                  <a:tcPr/>
                </a:tc>
              </a:tr>
              <a:tr h="397933">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97933">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397933">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r h="397933">
                <a:tc>
                  <a:txBody>
                    <a:bodyPr/>
                    <a:lstStyle/>
                    <a:p>
                      <a:pPr algn="ctr"/>
                      <a:r>
                        <a:rPr lang="en-US" dirty="0" smtClean="0"/>
                        <a:t>3</a:t>
                      </a:r>
                      <a:endParaRPr lang="en-US" dirty="0"/>
                    </a:p>
                  </a:txBody>
                  <a:tcPr/>
                </a:tc>
                <a:tc>
                  <a:txBody>
                    <a:bodyPr/>
                    <a:lstStyle/>
                    <a:p>
                      <a:pPr algn="ctr"/>
                      <a:r>
                        <a:rPr lang="en-US" dirty="0" smtClean="0"/>
                        <a:t>6</a:t>
                      </a:r>
                      <a:endParaRPr lang="en-US" dirty="0"/>
                    </a:p>
                  </a:txBody>
                  <a:tcPr/>
                </a:tc>
              </a:tr>
              <a:tr h="397933">
                <a:tc>
                  <a:txBody>
                    <a:bodyPr/>
                    <a:lstStyle/>
                    <a:p>
                      <a:pPr algn="ctr"/>
                      <a:r>
                        <a:rPr lang="en-US" dirty="0" smtClean="0"/>
                        <a:t>4</a:t>
                      </a:r>
                      <a:endParaRPr lang="en-US" dirty="0"/>
                    </a:p>
                  </a:txBody>
                  <a:tcPr/>
                </a:tc>
                <a:tc>
                  <a:txBody>
                    <a:bodyPr/>
                    <a:lstStyle/>
                    <a:p>
                      <a:pPr algn="ctr"/>
                      <a:r>
                        <a:rPr lang="en-US" dirty="0" smtClean="0"/>
                        <a:t>10</a:t>
                      </a:r>
                      <a:endParaRPr lang="en-US" dirty="0"/>
                    </a:p>
                  </a:txBody>
                  <a:tcPr/>
                </a:tc>
              </a:tr>
            </a:tbl>
          </a:graphicData>
        </a:graphic>
      </p:graphicFrame>
    </p:spTree>
    <p:extLst>
      <p:ext uri="{BB962C8B-B14F-4D97-AF65-F5344CB8AC3E}">
        <p14:creationId xmlns:p14="http://schemas.microsoft.com/office/powerpoint/2010/main" val="12817439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p:txBody>
          <a:bodyPr/>
          <a:lstStyle/>
          <a:p>
            <a:pPr eaLnBrk="1" fontAlgn="auto" hangingPunct="1">
              <a:spcAft>
                <a:spcPts val="0"/>
              </a:spcAft>
              <a:defRPr/>
            </a:pPr>
            <a:r>
              <a:rPr lang="en-US" dirty="0">
                <a:cs typeface="Times New Roman" charset="0"/>
              </a:rPr>
              <a:t>The For … Next </a:t>
            </a:r>
            <a:r>
              <a:rPr lang="en-US" dirty="0" smtClean="0">
                <a:cs typeface="Times New Roman" charset="0"/>
              </a:rPr>
              <a:t>Statement with Step</a:t>
            </a:r>
            <a:endParaRPr lang="en-US" dirty="0">
              <a:cs typeface="Times New Roman" charset="0"/>
            </a:endParaRPr>
          </a:p>
        </p:txBody>
      </p:sp>
      <p:sp>
        <p:nvSpPr>
          <p:cNvPr id="26627" name="Rectangle 3"/>
          <p:cNvSpPr>
            <a:spLocks noChangeArrowheads="1"/>
          </p:cNvSpPr>
          <p:nvPr/>
        </p:nvSpPr>
        <p:spPr bwMode="auto">
          <a:xfrm>
            <a:off x="609600" y="1828800"/>
            <a:ext cx="8305800"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228600">
              <a:tabLst>
                <a:tab pos="914400" algn="l"/>
              </a:tabLst>
            </a:pPr>
            <a:r>
              <a:rPr lang="en-US" sz="2800" b="1" dirty="0">
                <a:solidFill>
                  <a:schemeClr val="accent1">
                    <a:lumMod val="75000"/>
                  </a:schemeClr>
                </a:solidFill>
                <a:cs typeface="Times New Roman" charset="0"/>
              </a:rPr>
              <a:t>Step</a:t>
            </a:r>
          </a:p>
          <a:p>
            <a:pPr indent="-228600">
              <a:tabLst>
                <a:tab pos="914400" algn="l"/>
              </a:tabLst>
            </a:pPr>
            <a:r>
              <a:rPr lang="en-US" sz="2800" b="0" dirty="0">
                <a:cs typeface="Times New Roman" charset="0"/>
              </a:rPr>
              <a:t>	Changes the way the counter is incremented.</a:t>
            </a:r>
          </a:p>
          <a:p>
            <a:pPr indent="-228600">
              <a:tabLst>
                <a:tab pos="914400" algn="l"/>
              </a:tabLst>
            </a:pPr>
            <a:r>
              <a:rPr lang="en-US" sz="2800" b="0" dirty="0">
                <a:cs typeface="Times New Roman" charset="0"/>
              </a:rPr>
              <a:t>	Can be </a:t>
            </a:r>
            <a:r>
              <a:rPr lang="en-US" sz="2800" u="sng" dirty="0">
                <a:cs typeface="Times New Roman" charset="0"/>
              </a:rPr>
              <a:t>positive</a:t>
            </a:r>
            <a:r>
              <a:rPr lang="en-US" sz="2800" dirty="0">
                <a:cs typeface="Times New Roman" charset="0"/>
              </a:rPr>
              <a:t> or </a:t>
            </a:r>
            <a:r>
              <a:rPr lang="en-US" sz="2800" u="sng" dirty="0">
                <a:cs typeface="Times New Roman" charset="0"/>
              </a:rPr>
              <a:t>negative</a:t>
            </a:r>
          </a:p>
          <a:p>
            <a:pPr indent="-228600">
              <a:tabLst>
                <a:tab pos="914400" algn="l"/>
              </a:tabLst>
            </a:pPr>
            <a:endParaRPr lang="en-US" sz="2800" b="0" dirty="0">
              <a:cs typeface="Times New Roman" charset="0"/>
            </a:endParaRPr>
          </a:p>
          <a:p>
            <a:pPr indent="-228600">
              <a:tabLst>
                <a:tab pos="914400" algn="l"/>
              </a:tabLst>
            </a:pPr>
            <a:r>
              <a:rPr lang="en-US" sz="2800" b="0" dirty="0" smtClean="0">
                <a:cs typeface="Times New Roman" charset="0"/>
              </a:rPr>
              <a:t>Syntax</a:t>
            </a:r>
          </a:p>
          <a:p>
            <a:pPr indent="-228600">
              <a:tabLst>
                <a:tab pos="914400" algn="l"/>
              </a:tabLst>
            </a:pPr>
            <a:endParaRPr lang="en-US" sz="2800" b="0" dirty="0">
              <a:cs typeface="Times New Roman" charset="0"/>
            </a:endParaRPr>
          </a:p>
          <a:p>
            <a:pPr indent="-228600">
              <a:tabLst>
                <a:tab pos="914400" algn="l"/>
              </a:tabLst>
            </a:pPr>
            <a:r>
              <a:rPr lang="en-US" sz="2600" b="1" dirty="0" smtClean="0">
                <a:solidFill>
                  <a:schemeClr val="accent1">
                    <a:lumMod val="75000"/>
                  </a:schemeClr>
                </a:solidFill>
                <a:latin typeface="Courier New" pitchFamily="49" charset="0"/>
                <a:cs typeface="Courier New" pitchFamily="49" charset="0"/>
                <a:sym typeface="Wingdings" pitchFamily="2" charset="2"/>
              </a:rPr>
              <a:t>For</a:t>
            </a:r>
            <a:r>
              <a:rPr lang="en-US" sz="2600" b="0" dirty="0" smtClean="0">
                <a:solidFill>
                  <a:schemeClr val="accent1">
                    <a:lumMod val="75000"/>
                  </a:schemeClr>
                </a:solidFill>
                <a:latin typeface="Courier New" pitchFamily="49" charset="0"/>
                <a:cs typeface="Courier New" pitchFamily="49" charset="0"/>
                <a:sym typeface="Wingdings" pitchFamily="2" charset="2"/>
              </a:rPr>
              <a:t> </a:t>
            </a:r>
            <a:r>
              <a:rPr lang="en-US" sz="2600" b="0" dirty="0">
                <a:latin typeface="Courier New" pitchFamily="49" charset="0"/>
                <a:cs typeface="Courier New" pitchFamily="49" charset="0"/>
                <a:sym typeface="Wingdings" pitchFamily="2" charset="2"/>
              </a:rPr>
              <a:t>counter </a:t>
            </a:r>
            <a:r>
              <a:rPr lang="en-US" sz="2600" b="1" dirty="0">
                <a:solidFill>
                  <a:schemeClr val="accent1">
                    <a:lumMod val="75000"/>
                  </a:schemeClr>
                </a:solidFill>
                <a:latin typeface="Courier New" pitchFamily="49" charset="0"/>
                <a:cs typeface="Courier New" pitchFamily="49" charset="0"/>
                <a:sym typeface="Wingdings" pitchFamily="2" charset="2"/>
              </a:rPr>
              <a:t>=</a:t>
            </a:r>
            <a:r>
              <a:rPr lang="en-US" sz="2600" b="0" dirty="0">
                <a:latin typeface="Courier New" pitchFamily="49" charset="0"/>
                <a:cs typeface="Courier New" pitchFamily="49" charset="0"/>
                <a:sym typeface="Wingdings" pitchFamily="2" charset="2"/>
              </a:rPr>
              <a:t> start </a:t>
            </a:r>
            <a:r>
              <a:rPr lang="en-US" sz="2600" b="1" dirty="0">
                <a:solidFill>
                  <a:schemeClr val="accent1">
                    <a:lumMod val="75000"/>
                  </a:schemeClr>
                </a:solidFill>
                <a:latin typeface="Courier New" pitchFamily="49" charset="0"/>
                <a:cs typeface="Courier New" pitchFamily="49" charset="0"/>
                <a:sym typeface="Wingdings" pitchFamily="2" charset="2"/>
              </a:rPr>
              <a:t>To</a:t>
            </a:r>
            <a:r>
              <a:rPr lang="en-US" sz="2600" b="0" dirty="0">
                <a:latin typeface="Courier New" pitchFamily="49" charset="0"/>
                <a:cs typeface="Courier New" pitchFamily="49" charset="0"/>
                <a:sym typeface="Wingdings" pitchFamily="2" charset="2"/>
              </a:rPr>
              <a:t> end </a:t>
            </a:r>
            <a:r>
              <a:rPr lang="en-US" sz="2600" b="1" dirty="0">
                <a:solidFill>
                  <a:schemeClr val="accent1">
                    <a:lumMod val="75000"/>
                  </a:schemeClr>
                </a:solidFill>
                <a:latin typeface="Courier New" pitchFamily="49" charset="0"/>
                <a:cs typeface="Courier New" pitchFamily="49" charset="0"/>
                <a:sym typeface="Wingdings" pitchFamily="2" charset="2"/>
              </a:rPr>
              <a:t>Step</a:t>
            </a:r>
            <a:r>
              <a:rPr lang="en-US" sz="2600" b="0" dirty="0">
                <a:solidFill>
                  <a:srgbClr val="0000FF"/>
                </a:solidFill>
                <a:latin typeface="Courier New" pitchFamily="49" charset="0"/>
                <a:cs typeface="Courier New" pitchFamily="49" charset="0"/>
                <a:sym typeface="Wingdings" pitchFamily="2" charset="2"/>
              </a:rPr>
              <a:t> </a:t>
            </a:r>
            <a:r>
              <a:rPr lang="en-US" sz="2600" i="1" dirty="0">
                <a:solidFill>
                  <a:schemeClr val="accent1">
                    <a:lumMod val="75000"/>
                  </a:schemeClr>
                </a:solidFill>
                <a:latin typeface="Courier New" pitchFamily="49" charset="0"/>
                <a:cs typeface="Courier New" pitchFamily="49" charset="0"/>
                <a:sym typeface="Wingdings" pitchFamily="2" charset="2"/>
              </a:rPr>
              <a:t>stepnum</a:t>
            </a:r>
          </a:p>
          <a:p>
            <a:pPr indent="-228600">
              <a:tabLst>
                <a:tab pos="914400" algn="l"/>
              </a:tabLst>
            </a:pPr>
            <a:r>
              <a:rPr lang="en-US" sz="2600" b="0" dirty="0">
                <a:latin typeface="Courier New" pitchFamily="49" charset="0"/>
                <a:cs typeface="Courier New" pitchFamily="49" charset="0"/>
                <a:sym typeface="Wingdings" pitchFamily="2" charset="2"/>
              </a:rPr>
              <a:t>	Statements</a:t>
            </a:r>
          </a:p>
          <a:p>
            <a:pPr indent="-228600">
              <a:tabLst>
                <a:tab pos="914400" algn="l"/>
              </a:tabLst>
            </a:pPr>
            <a:r>
              <a:rPr lang="en-US" sz="2600" b="1" dirty="0" smtClean="0">
                <a:solidFill>
                  <a:schemeClr val="accent1">
                    <a:lumMod val="75000"/>
                  </a:schemeClr>
                </a:solidFill>
                <a:latin typeface="Courier New" pitchFamily="49" charset="0"/>
                <a:cs typeface="Courier New" pitchFamily="49" charset="0"/>
                <a:sym typeface="Wingdings" pitchFamily="2" charset="2"/>
              </a:rPr>
              <a:t>Next</a:t>
            </a:r>
            <a:r>
              <a:rPr lang="en-US" sz="2600" b="0" dirty="0" smtClean="0">
                <a:latin typeface="Courier New" pitchFamily="49" charset="0"/>
                <a:cs typeface="Courier New" pitchFamily="49" charset="0"/>
                <a:sym typeface="Wingdings" pitchFamily="2" charset="2"/>
              </a:rPr>
              <a:t> </a:t>
            </a:r>
            <a:r>
              <a:rPr lang="en-US" sz="2600" b="0" dirty="0">
                <a:latin typeface="Courier New" pitchFamily="49" charset="0"/>
                <a:cs typeface="Courier New" pitchFamily="49" charset="0"/>
                <a:sym typeface="Wingdings" pitchFamily="2" charset="2"/>
              </a:rPr>
              <a:t>counter </a:t>
            </a:r>
          </a:p>
          <a:p>
            <a:pPr indent="-228600">
              <a:tabLst>
                <a:tab pos="914400" algn="l"/>
              </a:tabLst>
            </a:pPr>
            <a:endParaRPr lang="en-US" sz="2800" b="0" dirty="0"/>
          </a:p>
        </p:txBody>
      </p:sp>
    </p:spTree>
    <p:extLst>
      <p:ext uri="{BB962C8B-B14F-4D97-AF65-F5344CB8AC3E}">
        <p14:creationId xmlns:p14="http://schemas.microsoft.com/office/powerpoint/2010/main" val="5168898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For…Next…Step Example</a:t>
            </a:r>
          </a:p>
        </p:txBody>
      </p:sp>
      <p:sp>
        <p:nvSpPr>
          <p:cNvPr id="3" name="Content Placeholder 2"/>
          <p:cNvSpPr>
            <a:spLocks noGrp="1"/>
          </p:cNvSpPr>
          <p:nvPr>
            <p:ph sz="quarter" idx="1"/>
          </p:nvPr>
        </p:nvSpPr>
        <p:spPr>
          <a:xfrm>
            <a:off x="301752" y="1527048"/>
            <a:ext cx="8689848" cy="4572000"/>
          </a:xfrm>
        </p:spPr>
        <p:txBody>
          <a:bodyPr/>
          <a:lstStyle/>
          <a:p>
            <a:r>
              <a:rPr lang="en-US" dirty="0" smtClean="0"/>
              <a:t>The step integer can be a negative number to tell the compiler to decrement the counter.</a:t>
            </a:r>
          </a:p>
          <a:p>
            <a:pPr lvl="8"/>
            <a:endParaRPr lang="en-US" dirty="0" smtClean="0"/>
          </a:p>
          <a:p>
            <a:r>
              <a:rPr lang="en-US" dirty="0" smtClean="0"/>
              <a:t>Make sure your start is the high number, the end is the low number.</a:t>
            </a:r>
          </a:p>
          <a:p>
            <a:endParaRPr lang="en-US" dirty="0" smtClean="0"/>
          </a:p>
          <a:p>
            <a:pPr marL="0" indent="0">
              <a:buNone/>
            </a:pPr>
            <a:r>
              <a:rPr lang="en-US" sz="2000" dirty="0" smtClean="0">
                <a:latin typeface="Courier New" pitchFamily="49" charset="0"/>
                <a:cs typeface="Courier New" pitchFamily="49" charset="0"/>
              </a:rPr>
              <a:t>  For </a:t>
            </a:r>
            <a:r>
              <a:rPr lang="en-US" sz="2000" dirty="0">
                <a:latin typeface="Courier New" pitchFamily="49" charset="0"/>
                <a:cs typeface="Courier New" pitchFamily="49" charset="0"/>
              </a:rPr>
              <a:t>intY = </a:t>
            </a:r>
            <a:r>
              <a:rPr lang="en-US" sz="2000" b="1" dirty="0">
                <a:latin typeface="Courier New" pitchFamily="49" charset="0"/>
                <a:cs typeface="Courier New" pitchFamily="49" charset="0"/>
              </a:rPr>
              <a:t>5</a:t>
            </a:r>
            <a:r>
              <a:rPr lang="en-US" sz="2000" dirty="0">
                <a:latin typeface="Courier New" pitchFamily="49" charset="0"/>
                <a:cs typeface="Courier New" pitchFamily="49" charset="0"/>
              </a:rPr>
              <a:t> To </a:t>
            </a:r>
            <a:r>
              <a:rPr lang="en-US" sz="2000" b="1" dirty="0">
                <a:latin typeface="Courier New" pitchFamily="49" charset="0"/>
                <a:cs typeface="Courier New" pitchFamily="49" charset="0"/>
              </a:rPr>
              <a:t>1</a:t>
            </a:r>
            <a:r>
              <a:rPr lang="en-US" sz="2000" dirty="0">
                <a:latin typeface="Courier New" pitchFamily="49" charset="0"/>
                <a:cs typeface="Courier New" pitchFamily="49" charset="0"/>
              </a:rPr>
              <a:t> Step </a:t>
            </a:r>
            <a:r>
              <a:rPr lang="en-US" sz="2000" b="1" dirty="0">
                <a:latin typeface="Courier New" pitchFamily="49" charset="0"/>
                <a:cs typeface="Courier New" pitchFamily="49" charset="0"/>
              </a:rPr>
              <a:t>-1</a:t>
            </a:r>
          </a:p>
          <a:p>
            <a:pPr marL="0" indent="0">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MessageBox.Show</a:t>
            </a:r>
            <a:r>
              <a:rPr lang="en-US" sz="2000" dirty="0">
                <a:latin typeface="Courier New" pitchFamily="49" charset="0"/>
                <a:cs typeface="Courier New" pitchFamily="49" charset="0"/>
              </a:rPr>
              <a:t>("Counting </a:t>
            </a:r>
            <a:r>
              <a:rPr lang="en-US" sz="2000" dirty="0" smtClean="0">
                <a:latin typeface="Courier New" pitchFamily="49" charset="0"/>
                <a:cs typeface="Courier New" pitchFamily="49" charset="0"/>
              </a:rPr>
              <a:t>Down " </a:t>
            </a:r>
            <a:r>
              <a:rPr lang="en-US" sz="2000" dirty="0">
                <a:latin typeface="Courier New" pitchFamily="49" charset="0"/>
                <a:cs typeface="Courier New" pitchFamily="49" charset="0"/>
              </a:rPr>
              <a:t>&amp; </a:t>
            </a:r>
            <a:r>
              <a:rPr lang="en-US" sz="2000" dirty="0" err="1" smtClean="0">
                <a:latin typeface="Courier New" pitchFamily="49" charset="0"/>
                <a:cs typeface="Courier New" pitchFamily="49" charset="0"/>
              </a:rPr>
              <a:t>intY.ToString</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pPr marL="0" indent="0">
              <a:buNone/>
            </a:pPr>
            <a:r>
              <a:rPr lang="en-US" sz="2000" dirty="0" smtClean="0">
                <a:latin typeface="Courier New" pitchFamily="49" charset="0"/>
                <a:cs typeface="Courier New" pitchFamily="49" charset="0"/>
              </a:rPr>
              <a:t>  Next </a:t>
            </a:r>
            <a:r>
              <a:rPr lang="en-US" sz="2000" dirty="0">
                <a:latin typeface="Courier New" pitchFamily="49" charset="0"/>
                <a:cs typeface="Courier New" pitchFamily="49" charset="0"/>
              </a:rPr>
              <a:t>intY</a:t>
            </a:r>
          </a:p>
        </p:txBody>
      </p:sp>
    </p:spTree>
    <p:extLst>
      <p:ext uri="{BB962C8B-B14F-4D97-AF65-F5344CB8AC3E}">
        <p14:creationId xmlns:p14="http://schemas.microsoft.com/office/powerpoint/2010/main" val="25460243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For…Next…Step Example</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Add all even numbers 1 to 250 - skip all odd numbers.</a:t>
            </a:r>
          </a:p>
          <a:p>
            <a:endParaRPr lang="en-US" dirty="0"/>
          </a:p>
          <a:p>
            <a:pPr marL="0" indent="0">
              <a:buNone/>
            </a:pPr>
            <a:r>
              <a:rPr lang="en-US" dirty="0" smtClean="0">
                <a:latin typeface="Courier New" pitchFamily="49" charset="0"/>
                <a:cs typeface="Courier New" pitchFamily="49" charset="0"/>
              </a:rPr>
              <a:t>For i as Integer = 0 to 250 </a:t>
            </a:r>
            <a:r>
              <a:rPr lang="en-US" b="1" dirty="0" smtClean="0">
                <a:solidFill>
                  <a:schemeClr val="accent1">
                    <a:lumMod val="75000"/>
                  </a:schemeClr>
                </a:solidFill>
                <a:latin typeface="Courier New" pitchFamily="49" charset="0"/>
                <a:cs typeface="Courier New" pitchFamily="49" charset="0"/>
              </a:rPr>
              <a:t>Step</a:t>
            </a:r>
            <a:r>
              <a:rPr lang="en-US" b="1" dirty="0" smtClean="0">
                <a:latin typeface="Courier New" pitchFamily="49" charset="0"/>
                <a:cs typeface="Courier New" pitchFamily="49" charset="0"/>
              </a:rPr>
              <a:t> 2</a:t>
            </a:r>
          </a:p>
          <a:p>
            <a:pPr marL="0" indent="0">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intResult</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intResult + i</a:t>
            </a:r>
            <a:endParaRPr lang="en-US" dirty="0" smtClean="0">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Next </a:t>
            </a:r>
            <a:r>
              <a:rPr lang="en-US" dirty="0" err="1">
                <a:latin typeface="Courier New" pitchFamily="49" charset="0"/>
                <a:cs typeface="Courier New" pitchFamily="49" charset="0"/>
              </a:rPr>
              <a:t>i</a:t>
            </a:r>
            <a:endParaRPr lang="en-US" dirty="0" smtClean="0">
              <a:latin typeface="Courier New" pitchFamily="49" charset="0"/>
              <a:cs typeface="Courier New" pitchFamily="49" charset="0"/>
            </a:endParaRPr>
          </a:p>
          <a:p>
            <a:pPr marL="0" indent="0">
              <a:buNone/>
            </a:pPr>
            <a:endParaRPr lang="en-US" dirty="0" smtClean="0">
              <a:latin typeface="Courier New" pitchFamily="49" charset="0"/>
              <a:cs typeface="Courier New" pitchFamily="49" charset="0"/>
            </a:endParaRPr>
          </a:p>
          <a:p>
            <a:pPr marL="0" indent="0">
              <a:buNone/>
            </a:pPr>
            <a:r>
              <a:rPr lang="en-US" dirty="0" err="1" smtClean="0">
                <a:latin typeface="Courier New" pitchFamily="49" charset="0"/>
                <a:cs typeface="Courier New" pitchFamily="49" charset="0"/>
              </a:rPr>
              <a:t>lblResult.Text</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intResult.ToString()</a:t>
            </a:r>
            <a:endParaRPr lang="en-US" dirty="0">
              <a:latin typeface="Courier New" pitchFamily="49" charset="0"/>
              <a:cs typeface="Courier New" pitchFamily="49" charset="0"/>
            </a:endParaRPr>
          </a:p>
          <a:p>
            <a:pPr lvl="1"/>
            <a:endParaRPr lang="en-US" dirty="0" smtClean="0"/>
          </a:p>
          <a:p>
            <a:r>
              <a:rPr lang="en-US" dirty="0" smtClean="0"/>
              <a:t>Counting by 2’s instead of 1’s.</a:t>
            </a:r>
            <a:endParaRPr lang="en-US" b="1" dirty="0"/>
          </a:p>
        </p:txBody>
      </p:sp>
    </p:spTree>
    <p:extLst>
      <p:ext uri="{BB962C8B-B14F-4D97-AF65-F5344CB8AC3E}">
        <p14:creationId xmlns:p14="http://schemas.microsoft.com/office/powerpoint/2010/main" val="23688698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Input from the User</a:t>
            </a:r>
            <a:endParaRPr lang="en-US" dirty="0"/>
          </a:p>
        </p:txBody>
      </p:sp>
      <p:sp>
        <p:nvSpPr>
          <p:cNvPr id="3" name="Content Placeholder 2"/>
          <p:cNvSpPr>
            <a:spLocks noGrp="1"/>
          </p:cNvSpPr>
          <p:nvPr>
            <p:ph sz="quarter" idx="1"/>
          </p:nvPr>
        </p:nvSpPr>
        <p:spPr/>
        <p:txBody>
          <a:bodyPr/>
          <a:lstStyle/>
          <a:p>
            <a:r>
              <a:rPr lang="en-US" dirty="0" smtClean="0"/>
              <a:t>Sometimes we need input from the user. </a:t>
            </a:r>
          </a:p>
          <a:p>
            <a:endParaRPr lang="en-US" dirty="0"/>
          </a:p>
          <a:p>
            <a:r>
              <a:rPr lang="en-US" dirty="0" smtClean="0"/>
              <a:t>We already learned how to do this using a text box.</a:t>
            </a:r>
          </a:p>
          <a:p>
            <a:endParaRPr lang="en-US" dirty="0"/>
          </a:p>
          <a:p>
            <a:r>
              <a:rPr lang="en-US" dirty="0" smtClean="0"/>
              <a:t>There is another method: the input box.</a:t>
            </a:r>
          </a:p>
          <a:p>
            <a:endParaRPr lang="en-US" dirty="0"/>
          </a:p>
          <a:p>
            <a:r>
              <a:rPr lang="en-US" dirty="0" smtClean="0"/>
              <a:t>The </a:t>
            </a:r>
            <a:r>
              <a:rPr lang="en-US" b="1" dirty="0" smtClean="0">
                <a:solidFill>
                  <a:schemeClr val="accent1">
                    <a:lumMod val="75000"/>
                  </a:schemeClr>
                </a:solidFill>
              </a:rPr>
              <a:t>input box</a:t>
            </a:r>
            <a:r>
              <a:rPr lang="en-US" dirty="0" smtClean="0">
                <a:solidFill>
                  <a:schemeClr val="accent1">
                    <a:lumMod val="75000"/>
                  </a:schemeClr>
                </a:solidFill>
              </a:rPr>
              <a:t> </a:t>
            </a:r>
            <a:r>
              <a:rPr lang="en-US" dirty="0" smtClean="0"/>
              <a:t>is a dialog box that pops up and prompts the user for input. The program stops and waits until the user inputs data or cancels the box.</a:t>
            </a:r>
            <a:endParaRPr lang="en-US" dirty="0"/>
          </a:p>
        </p:txBody>
      </p:sp>
    </p:spTree>
    <p:extLst>
      <p:ext uri="{BB962C8B-B14F-4D97-AF65-F5344CB8AC3E}">
        <p14:creationId xmlns:p14="http://schemas.microsoft.com/office/powerpoint/2010/main" val="4233920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Loop to Use?</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Use a For…Next loop when you know </a:t>
            </a:r>
            <a:r>
              <a:rPr lang="en-US" b="1" dirty="0" smtClean="0"/>
              <a:t>how many times</a:t>
            </a:r>
            <a:r>
              <a:rPr lang="en-US" dirty="0" smtClean="0"/>
              <a:t> the loop will run or are getting it as input.</a:t>
            </a:r>
          </a:p>
          <a:p>
            <a:pPr lvl="8"/>
            <a:endParaRPr lang="en-US" dirty="0" smtClean="0"/>
          </a:p>
          <a:p>
            <a:pPr lvl="1"/>
            <a:r>
              <a:rPr lang="en-US" dirty="0" smtClean="0">
                <a:solidFill>
                  <a:schemeClr val="tx1"/>
                </a:solidFill>
              </a:rPr>
              <a:t>This can be in the form of a number or a variable.  </a:t>
            </a:r>
          </a:p>
          <a:p>
            <a:pPr lvl="8"/>
            <a:endParaRPr lang="en-US" dirty="0" smtClean="0">
              <a:solidFill>
                <a:schemeClr val="tx1"/>
              </a:solidFill>
            </a:endParaRPr>
          </a:p>
          <a:p>
            <a:pPr lvl="1"/>
            <a:r>
              <a:rPr lang="en-US" dirty="0" smtClean="0">
                <a:solidFill>
                  <a:schemeClr val="tx1"/>
                </a:solidFill>
              </a:rPr>
              <a:t>The condition will </a:t>
            </a:r>
            <a:r>
              <a:rPr lang="en-US" b="1" dirty="0" smtClean="0">
                <a:solidFill>
                  <a:schemeClr val="tx1"/>
                </a:solidFill>
              </a:rPr>
              <a:t>automatically</a:t>
            </a:r>
            <a:r>
              <a:rPr lang="en-US" dirty="0" smtClean="0">
                <a:solidFill>
                  <a:schemeClr val="tx1"/>
                </a:solidFill>
              </a:rPr>
              <a:t> turn </a:t>
            </a:r>
            <a:r>
              <a:rPr lang="en-US" b="1" dirty="0" smtClean="0">
                <a:solidFill>
                  <a:schemeClr val="tx1"/>
                </a:solidFill>
              </a:rPr>
              <a:t>false</a:t>
            </a:r>
            <a:r>
              <a:rPr lang="en-US" dirty="0" smtClean="0">
                <a:solidFill>
                  <a:schemeClr val="tx1"/>
                </a:solidFill>
              </a:rPr>
              <a:t>. </a:t>
            </a:r>
          </a:p>
          <a:p>
            <a:pPr lvl="8"/>
            <a:endParaRPr lang="en-US" dirty="0" smtClean="0"/>
          </a:p>
          <a:p>
            <a:r>
              <a:rPr lang="en-US" dirty="0" smtClean="0"/>
              <a:t>Use a While loop (or Do While) when </a:t>
            </a:r>
            <a:r>
              <a:rPr lang="en-US" b="1" dirty="0" smtClean="0"/>
              <a:t>your logic controls</a:t>
            </a:r>
            <a:r>
              <a:rPr lang="en-US" dirty="0" smtClean="0"/>
              <a:t> the condition becoming </a:t>
            </a:r>
            <a:r>
              <a:rPr lang="en-US" b="1" dirty="0" smtClean="0"/>
              <a:t>false</a:t>
            </a:r>
            <a:r>
              <a:rPr lang="en-US" dirty="0" smtClean="0"/>
              <a:t>.   </a:t>
            </a:r>
          </a:p>
          <a:p>
            <a:pPr lvl="8"/>
            <a:endParaRPr lang="en-US" dirty="0" smtClean="0"/>
          </a:p>
          <a:p>
            <a:pPr lvl="1"/>
            <a:r>
              <a:rPr lang="en-US" dirty="0" smtClean="0">
                <a:solidFill>
                  <a:schemeClr val="tx1"/>
                </a:solidFill>
              </a:rPr>
              <a:t>If you do not make the condition false, an </a:t>
            </a:r>
            <a:r>
              <a:rPr lang="en-US" b="1" dirty="0" smtClean="0">
                <a:solidFill>
                  <a:schemeClr val="tx1"/>
                </a:solidFill>
              </a:rPr>
              <a:t>infinite loop </a:t>
            </a:r>
            <a:r>
              <a:rPr lang="en-US" dirty="0" smtClean="0">
                <a:solidFill>
                  <a:schemeClr val="tx1"/>
                </a:solidFill>
              </a:rPr>
              <a:t>results </a:t>
            </a:r>
          </a:p>
          <a:p>
            <a:pPr lvl="8"/>
            <a:endParaRPr lang="en-US" dirty="0" smtClean="0"/>
          </a:p>
          <a:p>
            <a:pPr lvl="1"/>
            <a:r>
              <a:rPr lang="en-US" dirty="0" smtClean="0">
                <a:solidFill>
                  <a:schemeClr val="tx1"/>
                </a:solidFill>
              </a:rPr>
              <a:t>Two possible ways to control a While: Use a variable that changes or a flag input from the user.</a:t>
            </a:r>
            <a:endParaRPr lang="en-US" dirty="0">
              <a:solidFill>
                <a:schemeClr val="tx1"/>
              </a:solidFill>
            </a:endParaRPr>
          </a:p>
        </p:txBody>
      </p:sp>
    </p:spTree>
    <p:extLst>
      <p:ext uri="{BB962C8B-B14F-4D97-AF65-F5344CB8AC3E}">
        <p14:creationId xmlns:p14="http://schemas.microsoft.com/office/powerpoint/2010/main" val="14534010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Assignment</a:t>
            </a:r>
            <a:endParaRPr lang="en-US" dirty="0"/>
          </a:p>
        </p:txBody>
      </p:sp>
      <p:sp>
        <p:nvSpPr>
          <p:cNvPr id="3" name="Content Placeholder 2"/>
          <p:cNvSpPr>
            <a:spLocks noGrp="1"/>
          </p:cNvSpPr>
          <p:nvPr>
            <p:ph sz="quarter" idx="1"/>
          </p:nvPr>
        </p:nvSpPr>
        <p:spPr/>
        <p:txBody>
          <a:bodyPr/>
          <a:lstStyle/>
          <a:p>
            <a:r>
              <a:rPr lang="en-US" dirty="0" smtClean="0"/>
              <a:t>Write a program has 3 buttons - one for each loop type. (Do, While, and For)</a:t>
            </a:r>
          </a:p>
          <a:p>
            <a:endParaRPr lang="en-US" dirty="0"/>
          </a:p>
          <a:p>
            <a:r>
              <a:rPr lang="en-US" dirty="0" smtClean="0"/>
              <a:t>Each loop should add all even numbers one through fifty and write the result to a label.</a:t>
            </a:r>
          </a:p>
          <a:p>
            <a:endParaRPr lang="en-US" dirty="0"/>
          </a:p>
          <a:p>
            <a:r>
              <a:rPr lang="en-US" dirty="0" smtClean="0"/>
              <a:t>The result should be 650.</a:t>
            </a:r>
            <a:endParaRPr lang="en-US" dirty="0"/>
          </a:p>
        </p:txBody>
      </p:sp>
    </p:spTree>
    <p:extLst>
      <p:ext uri="{BB962C8B-B14F-4D97-AF65-F5344CB8AC3E}">
        <p14:creationId xmlns:p14="http://schemas.microsoft.com/office/powerpoint/2010/main" val="5840415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04800"/>
            <a:ext cx="8534400" cy="457200"/>
          </a:xfrm>
        </p:spPr>
        <p:txBody>
          <a:bodyPr>
            <a:normAutofit fontScale="90000"/>
          </a:bodyPr>
          <a:lstStyle/>
          <a:p>
            <a:r>
              <a:rPr lang="en-US" dirty="0" smtClean="0"/>
              <a:t>Solution</a:t>
            </a:r>
            <a:endParaRPr lang="en-US" dirty="0"/>
          </a:p>
        </p:txBody>
      </p:sp>
      <p:sp>
        <p:nvSpPr>
          <p:cNvPr id="4" name="Rectangle 3"/>
          <p:cNvSpPr/>
          <p:nvPr/>
        </p:nvSpPr>
        <p:spPr>
          <a:xfrm>
            <a:off x="152400" y="762000"/>
            <a:ext cx="8839200" cy="6124754"/>
          </a:xfrm>
          <a:prstGeom prst="rect">
            <a:avLst/>
          </a:prstGeom>
          <a:solidFill>
            <a:schemeClr val="bg2">
              <a:lumMod val="90000"/>
            </a:schemeClr>
          </a:solidFill>
        </p:spPr>
        <p:txBody>
          <a:bodyPr wrap="square">
            <a:spAutoFit/>
          </a:bodyPr>
          <a:lstStyle/>
          <a:p>
            <a:r>
              <a:rPr lang="en-US" sz="1400" dirty="0" smtClean="0"/>
              <a:t>Private </a:t>
            </a:r>
            <a:r>
              <a:rPr lang="en-US" sz="1400" dirty="0"/>
              <a:t>Sub </a:t>
            </a:r>
            <a:r>
              <a:rPr lang="en-US" sz="1400" b="1" dirty="0"/>
              <a:t>btnFor_Click</a:t>
            </a:r>
            <a:r>
              <a:rPr lang="en-US" sz="1400" dirty="0"/>
              <a:t>(ByVal sender As System.Object, ByVal e As System.EventArgs) Handles btnFor.Click</a:t>
            </a:r>
          </a:p>
          <a:p>
            <a:r>
              <a:rPr lang="en-US" sz="1400" dirty="0"/>
              <a:t>        Dim intSum As Integer</a:t>
            </a:r>
          </a:p>
          <a:p>
            <a:r>
              <a:rPr lang="en-US" sz="1400" dirty="0"/>
              <a:t>        For intNum As Integer = 0 To 50 Step 2</a:t>
            </a:r>
          </a:p>
          <a:p>
            <a:r>
              <a:rPr lang="en-US" sz="1400" dirty="0"/>
              <a:t>            intSum += </a:t>
            </a:r>
            <a:r>
              <a:rPr lang="en-US" sz="1400" dirty="0" err="1" smtClean="0"/>
              <a:t>intNum</a:t>
            </a:r>
            <a:r>
              <a:rPr lang="en-US" sz="1400" dirty="0" smtClean="0"/>
              <a:t>	</a:t>
            </a:r>
            <a:r>
              <a:rPr lang="en-US" sz="1400" dirty="0" smtClean="0">
                <a:solidFill>
                  <a:schemeClr val="accent5">
                    <a:lumMod val="75000"/>
                  </a:schemeClr>
                </a:solidFill>
              </a:rPr>
              <a:t>‘accumulator/running total</a:t>
            </a:r>
            <a:endParaRPr lang="en-US" sz="1400" dirty="0">
              <a:solidFill>
                <a:schemeClr val="accent5">
                  <a:lumMod val="75000"/>
                </a:schemeClr>
              </a:solidFill>
            </a:endParaRPr>
          </a:p>
          <a:p>
            <a:r>
              <a:rPr lang="en-US" sz="1400" dirty="0"/>
              <a:t>        Next</a:t>
            </a:r>
          </a:p>
          <a:p>
            <a:r>
              <a:rPr lang="en-US" sz="1400" dirty="0"/>
              <a:t>        Me.lblForAnswer.Text = </a:t>
            </a:r>
            <a:r>
              <a:rPr lang="en-US" sz="1400" dirty="0" err="1" smtClean="0"/>
              <a:t>intSum.ToString</a:t>
            </a:r>
            <a:endParaRPr lang="en-US" sz="1400" dirty="0"/>
          </a:p>
          <a:p>
            <a:r>
              <a:rPr lang="en-US" sz="1400" dirty="0" smtClean="0"/>
              <a:t>End Sub</a:t>
            </a:r>
          </a:p>
          <a:p>
            <a:endParaRPr lang="en-US" sz="1400" dirty="0"/>
          </a:p>
          <a:p>
            <a:r>
              <a:rPr lang="en-US" sz="1400" dirty="0" smtClean="0"/>
              <a:t>Private </a:t>
            </a:r>
            <a:r>
              <a:rPr lang="en-US" sz="1400" dirty="0"/>
              <a:t>Sub </a:t>
            </a:r>
            <a:r>
              <a:rPr lang="en-US" sz="1400" b="1" dirty="0"/>
              <a:t>btnDo_Click</a:t>
            </a:r>
            <a:r>
              <a:rPr lang="en-US" sz="1400" dirty="0"/>
              <a:t>(ByVal sender As System.Object, ByVal e As System.EventArgs) Handles btnDo.Click</a:t>
            </a:r>
          </a:p>
          <a:p>
            <a:r>
              <a:rPr lang="pt-BR" sz="1400" dirty="0"/>
              <a:t>        Dim intNum, intSum As Integer</a:t>
            </a:r>
          </a:p>
          <a:p>
            <a:r>
              <a:rPr lang="en-US" sz="1400" dirty="0"/>
              <a:t>        Do</a:t>
            </a:r>
          </a:p>
          <a:p>
            <a:r>
              <a:rPr lang="en-US" sz="1400" dirty="0"/>
              <a:t>            intSum += </a:t>
            </a:r>
            <a:r>
              <a:rPr lang="en-US" sz="1400" dirty="0" err="1" smtClean="0"/>
              <a:t>intNum</a:t>
            </a:r>
            <a:r>
              <a:rPr lang="en-US" sz="1400" dirty="0" smtClean="0"/>
              <a:t>	</a:t>
            </a:r>
            <a:r>
              <a:rPr lang="en-US" sz="1400" dirty="0">
                <a:solidFill>
                  <a:schemeClr val="accent5">
                    <a:lumMod val="75000"/>
                  </a:schemeClr>
                </a:solidFill>
              </a:rPr>
              <a:t>‘accumulator/running </a:t>
            </a:r>
            <a:r>
              <a:rPr lang="en-US" sz="1400" dirty="0" smtClean="0">
                <a:solidFill>
                  <a:schemeClr val="accent5">
                    <a:lumMod val="75000"/>
                  </a:schemeClr>
                </a:solidFill>
              </a:rPr>
              <a:t>total</a:t>
            </a:r>
            <a:endParaRPr lang="en-US" sz="1400" dirty="0"/>
          </a:p>
          <a:p>
            <a:r>
              <a:rPr lang="en-US" sz="1400" dirty="0"/>
              <a:t>            intNum += </a:t>
            </a:r>
            <a:r>
              <a:rPr lang="en-US" sz="1400" dirty="0" smtClean="0"/>
              <a:t>2		</a:t>
            </a:r>
            <a:r>
              <a:rPr lang="en-US" sz="1400" dirty="0" smtClean="0">
                <a:solidFill>
                  <a:schemeClr val="accent5">
                    <a:lumMod val="75000"/>
                  </a:schemeClr>
                </a:solidFill>
              </a:rPr>
              <a:t>‘update </a:t>
            </a:r>
            <a:r>
              <a:rPr lang="en-US" sz="1400" dirty="0" err="1" smtClean="0">
                <a:solidFill>
                  <a:schemeClr val="accent5">
                    <a:lumMod val="75000"/>
                  </a:schemeClr>
                </a:solidFill>
              </a:rPr>
              <a:t>intNum</a:t>
            </a:r>
            <a:endParaRPr lang="en-US" sz="1400" dirty="0">
              <a:solidFill>
                <a:schemeClr val="accent5">
                  <a:lumMod val="75000"/>
                </a:schemeClr>
              </a:solidFill>
            </a:endParaRPr>
          </a:p>
          <a:p>
            <a:r>
              <a:rPr lang="en-US" sz="1400" dirty="0"/>
              <a:t>        Loop While (intNum &lt;= 50)</a:t>
            </a:r>
          </a:p>
          <a:p>
            <a:r>
              <a:rPr lang="en-US" sz="1400" dirty="0"/>
              <a:t>        Me.lblDoAnswer.Text = </a:t>
            </a:r>
            <a:r>
              <a:rPr lang="en-US" sz="1400" dirty="0" err="1" smtClean="0"/>
              <a:t>intSum.ToString</a:t>
            </a:r>
            <a:endParaRPr lang="en-US" sz="1400" dirty="0"/>
          </a:p>
          <a:p>
            <a:r>
              <a:rPr lang="en-US" sz="1400" dirty="0" smtClean="0"/>
              <a:t>End Sub</a:t>
            </a:r>
          </a:p>
          <a:p>
            <a:endParaRPr lang="en-US" sz="1400" dirty="0"/>
          </a:p>
          <a:p>
            <a:r>
              <a:rPr lang="en-US" sz="1400" dirty="0" smtClean="0"/>
              <a:t>Private </a:t>
            </a:r>
            <a:r>
              <a:rPr lang="en-US" sz="1400" dirty="0"/>
              <a:t>Sub </a:t>
            </a:r>
            <a:r>
              <a:rPr lang="en-US" sz="1400" b="1" dirty="0"/>
              <a:t>btnDoWhile_Click</a:t>
            </a:r>
            <a:r>
              <a:rPr lang="en-US" sz="1400" dirty="0"/>
              <a:t>(ByVal sender As System.Object, ByVal e As System.EventArgs) Handles btnDoWhile.Click</a:t>
            </a:r>
          </a:p>
          <a:p>
            <a:r>
              <a:rPr lang="pt-BR" sz="1400" dirty="0"/>
              <a:t>        Dim intNum, intSum As Integer</a:t>
            </a:r>
          </a:p>
          <a:p>
            <a:r>
              <a:rPr lang="en-US" sz="1400" dirty="0"/>
              <a:t>        Do While (intNum &lt;= 50)</a:t>
            </a:r>
          </a:p>
          <a:p>
            <a:r>
              <a:rPr lang="en-US" sz="1400" dirty="0"/>
              <a:t>            intSum += </a:t>
            </a:r>
            <a:r>
              <a:rPr lang="en-US" sz="1400" dirty="0" err="1" smtClean="0"/>
              <a:t>intNum</a:t>
            </a:r>
            <a:r>
              <a:rPr lang="en-US" sz="1400" dirty="0" smtClean="0"/>
              <a:t>	</a:t>
            </a:r>
            <a:r>
              <a:rPr lang="en-US" sz="1400" dirty="0">
                <a:solidFill>
                  <a:schemeClr val="accent5">
                    <a:lumMod val="75000"/>
                  </a:schemeClr>
                </a:solidFill>
              </a:rPr>
              <a:t>‘accumulator/running </a:t>
            </a:r>
            <a:r>
              <a:rPr lang="en-US" sz="1400" dirty="0" smtClean="0">
                <a:solidFill>
                  <a:schemeClr val="accent5">
                    <a:lumMod val="75000"/>
                  </a:schemeClr>
                </a:solidFill>
              </a:rPr>
              <a:t>total</a:t>
            </a:r>
            <a:endParaRPr lang="en-US" sz="1400" dirty="0"/>
          </a:p>
          <a:p>
            <a:r>
              <a:rPr lang="en-US" sz="1400" dirty="0"/>
              <a:t>            intNum += </a:t>
            </a:r>
            <a:r>
              <a:rPr lang="en-US" sz="1400" dirty="0" smtClean="0"/>
              <a:t>2		</a:t>
            </a:r>
            <a:r>
              <a:rPr lang="en-US" sz="1400" dirty="0">
                <a:solidFill>
                  <a:schemeClr val="accent5">
                    <a:lumMod val="75000"/>
                  </a:schemeClr>
                </a:solidFill>
              </a:rPr>
              <a:t>‘update </a:t>
            </a:r>
            <a:r>
              <a:rPr lang="en-US" sz="1400" dirty="0" err="1" smtClean="0">
                <a:solidFill>
                  <a:schemeClr val="accent5">
                    <a:lumMod val="75000"/>
                  </a:schemeClr>
                </a:solidFill>
              </a:rPr>
              <a:t>intNum</a:t>
            </a:r>
            <a:endParaRPr lang="en-US" sz="1400" dirty="0"/>
          </a:p>
          <a:p>
            <a:r>
              <a:rPr lang="en-US" sz="1400" dirty="0"/>
              <a:t>        Loop</a:t>
            </a:r>
          </a:p>
          <a:p>
            <a:r>
              <a:rPr lang="en-US" sz="1400" dirty="0"/>
              <a:t>        Me.lblDoWhileAnswer.Text = </a:t>
            </a:r>
            <a:r>
              <a:rPr lang="en-US" sz="1400" dirty="0" err="1" smtClean="0"/>
              <a:t>intSum.ToString</a:t>
            </a:r>
            <a:r>
              <a:rPr lang="en-US" sz="1400" dirty="0" smtClean="0"/>
              <a:t/>
            </a:r>
            <a:br>
              <a:rPr lang="en-US" sz="1400" dirty="0" smtClean="0"/>
            </a:br>
            <a:r>
              <a:rPr lang="en-US" sz="1400" dirty="0" smtClean="0"/>
              <a:t>End Sub</a:t>
            </a:r>
            <a:endParaRPr lang="en-US" sz="1400" dirty="0"/>
          </a:p>
        </p:txBody>
      </p:sp>
    </p:spTree>
    <p:extLst>
      <p:ext uri="{BB962C8B-B14F-4D97-AF65-F5344CB8AC3E}">
        <p14:creationId xmlns:p14="http://schemas.microsoft.com/office/powerpoint/2010/main" val="11569244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 Up</a:t>
            </a:r>
            <a:endParaRPr lang="en-US" dirty="0"/>
          </a:p>
        </p:txBody>
      </p:sp>
      <p:sp>
        <p:nvSpPr>
          <p:cNvPr id="3" name="Content Placeholder 2"/>
          <p:cNvSpPr>
            <a:spLocks noGrp="1"/>
          </p:cNvSpPr>
          <p:nvPr>
            <p:ph sz="quarter" idx="1"/>
          </p:nvPr>
        </p:nvSpPr>
        <p:spPr/>
        <p:txBody>
          <a:bodyPr/>
          <a:lstStyle/>
          <a:p>
            <a:r>
              <a:rPr lang="en-US" dirty="0" smtClean="0"/>
              <a:t>This lesson introduced the different types of loops and why loops are so useful in programming.</a:t>
            </a:r>
          </a:p>
          <a:p>
            <a:endParaRPr lang="en-US" dirty="0"/>
          </a:p>
          <a:p>
            <a:r>
              <a:rPr lang="en-US" dirty="0" smtClean="0"/>
              <a:t>For </a:t>
            </a:r>
            <a:r>
              <a:rPr lang="en-US" dirty="0"/>
              <a:t>more information</a:t>
            </a:r>
            <a:br>
              <a:rPr lang="en-US" dirty="0"/>
            </a:br>
            <a:r>
              <a:rPr lang="en-US" dirty="0">
                <a:hlinkClick r:id="rId2"/>
              </a:rPr>
              <a:t>http://</a:t>
            </a:r>
            <a:r>
              <a:rPr lang="en-US" dirty="0" smtClean="0">
                <a:hlinkClick r:id="rId2"/>
              </a:rPr>
              <a:t>msdn.microsoft.com/en-us/library/ezk76t25.aspx</a:t>
            </a:r>
            <a:endParaRPr lang="en-US" dirty="0" smtClean="0"/>
          </a:p>
          <a:p>
            <a:endParaRPr lang="en-US" dirty="0" smtClean="0"/>
          </a:p>
        </p:txBody>
      </p:sp>
    </p:spTree>
    <p:extLst>
      <p:ext uri="{BB962C8B-B14F-4D97-AF65-F5344CB8AC3E}">
        <p14:creationId xmlns:p14="http://schemas.microsoft.com/office/powerpoint/2010/main" val="3210384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Boxes – Syntax &amp; Example</a:t>
            </a:r>
            <a:endParaRPr lang="en-US" dirty="0"/>
          </a:p>
        </p:txBody>
      </p:sp>
      <p:sp>
        <p:nvSpPr>
          <p:cNvPr id="3" name="Content Placeholder 2"/>
          <p:cNvSpPr>
            <a:spLocks noGrp="1"/>
          </p:cNvSpPr>
          <p:nvPr>
            <p:ph sz="quarter" idx="1"/>
          </p:nvPr>
        </p:nvSpPr>
        <p:spPr>
          <a:xfrm>
            <a:off x="301752" y="1527048"/>
            <a:ext cx="8503920" cy="4949952"/>
          </a:xfrm>
        </p:spPr>
        <p:txBody>
          <a:bodyPr>
            <a:normAutofit fontScale="92500" lnSpcReduction="20000"/>
          </a:bodyPr>
          <a:lstStyle/>
          <a:p>
            <a:r>
              <a:rPr lang="en-US" dirty="0" smtClean="0"/>
              <a:t>Syntax: </a:t>
            </a:r>
            <a:br>
              <a:rPr lang="en-US" dirty="0" smtClean="0"/>
            </a:br>
            <a:r>
              <a:rPr lang="en-US" b="1" dirty="0" err="1" smtClean="0"/>
              <a:t>StringVariable</a:t>
            </a:r>
            <a:r>
              <a:rPr lang="en-US" dirty="0" smtClean="0"/>
              <a:t> </a:t>
            </a:r>
            <a:r>
              <a:rPr lang="en-US" dirty="0"/>
              <a:t>= </a:t>
            </a:r>
            <a:r>
              <a:rPr lang="en-US" b="1" dirty="0"/>
              <a:t>InputBox</a:t>
            </a:r>
            <a:r>
              <a:rPr lang="en-US" dirty="0"/>
              <a:t> (prompt, title</a:t>
            </a:r>
            <a:r>
              <a:rPr lang="en-US" dirty="0" smtClean="0"/>
              <a:t>)</a:t>
            </a:r>
          </a:p>
          <a:p>
            <a:pPr lvl="1"/>
            <a:r>
              <a:rPr lang="en-US" dirty="0" smtClean="0"/>
              <a:t>The prompt and title can be string literals or string variables.</a:t>
            </a:r>
          </a:p>
          <a:p>
            <a:pPr lvl="8"/>
            <a:endParaRPr lang="en-US" dirty="0" smtClean="0"/>
          </a:p>
          <a:p>
            <a:pPr marL="274320" lvl="1">
              <a:buClr>
                <a:schemeClr val="accent1"/>
              </a:buClr>
              <a:buSzPct val="85000"/>
              <a:buFont typeface="Wingdings 2"/>
              <a:buChar char=""/>
            </a:pPr>
            <a:r>
              <a:rPr lang="en-US" sz="2700" dirty="0">
                <a:solidFill>
                  <a:schemeClr val="tx1"/>
                </a:solidFill>
              </a:rPr>
              <a:t>Example: </a:t>
            </a:r>
            <a:r>
              <a:rPr lang="en-US" sz="2700" dirty="0" smtClean="0">
                <a:solidFill>
                  <a:schemeClr val="tx1"/>
                </a:solidFill>
              </a:rPr>
              <a:t/>
            </a:r>
            <a:br>
              <a:rPr lang="en-US" sz="2700" dirty="0" smtClean="0">
                <a:solidFill>
                  <a:schemeClr val="tx1"/>
                </a:solidFill>
              </a:rPr>
            </a:br>
            <a:r>
              <a:rPr lang="en-US" sz="2700" b="1" dirty="0" err="1" smtClean="0">
                <a:solidFill>
                  <a:schemeClr val="tx1"/>
                </a:solidFill>
              </a:rPr>
              <a:t>strName</a:t>
            </a:r>
            <a:r>
              <a:rPr lang="en-US" sz="2700" dirty="0">
                <a:solidFill>
                  <a:schemeClr val="tx1"/>
                </a:solidFill>
              </a:rPr>
              <a:t>= </a:t>
            </a:r>
            <a:r>
              <a:rPr lang="en-US" sz="2700" b="1" dirty="0">
                <a:solidFill>
                  <a:schemeClr val="tx1"/>
                </a:solidFill>
              </a:rPr>
              <a:t>InputBox(“</a:t>
            </a:r>
            <a:r>
              <a:rPr lang="en-US" sz="2700" dirty="0">
                <a:solidFill>
                  <a:srgbClr val="B8482E"/>
                </a:solidFill>
              </a:rPr>
              <a:t>Enter your name to continue!:</a:t>
            </a:r>
            <a:r>
              <a:rPr lang="en-US" sz="2700" b="1" dirty="0">
                <a:solidFill>
                  <a:schemeClr val="tx1"/>
                </a:solidFill>
              </a:rPr>
              <a:t>”, “</a:t>
            </a:r>
            <a:r>
              <a:rPr lang="en-US" sz="2700" dirty="0">
                <a:solidFill>
                  <a:srgbClr val="B8482E"/>
                </a:solidFill>
              </a:rPr>
              <a:t>What is your name</a:t>
            </a:r>
            <a:r>
              <a:rPr lang="en-US" sz="2700" dirty="0">
                <a:solidFill>
                  <a:schemeClr val="tx1"/>
                </a:solidFill>
              </a:rPr>
              <a:t>?</a:t>
            </a:r>
            <a:r>
              <a:rPr lang="en-US" sz="2700" b="1" dirty="0">
                <a:solidFill>
                  <a:schemeClr val="tx1"/>
                </a:solidFill>
              </a:rPr>
              <a:t>”)</a:t>
            </a:r>
          </a:p>
          <a:p>
            <a:endParaRPr lang="en-US" dirty="0"/>
          </a:p>
          <a:p>
            <a:endParaRPr lang="en-US" dirty="0" smtClean="0"/>
          </a:p>
          <a:p>
            <a:endParaRPr lang="en-US" dirty="0" smtClean="0"/>
          </a:p>
          <a:p>
            <a:endParaRPr lang="en-US" dirty="0"/>
          </a:p>
          <a:p>
            <a:r>
              <a:rPr lang="en-US" dirty="0" smtClean="0"/>
              <a:t>The program stops executing until the user chooses the OK or Cancel buttons.  Then the next line of code executes.</a:t>
            </a:r>
            <a:endParaRPr lang="en-US" dirty="0"/>
          </a:p>
        </p:txBody>
      </p:sp>
      <p:pic>
        <p:nvPicPr>
          <p:cNvPr id="5" name="Picture 4"/>
          <p:cNvPicPr/>
          <p:nvPr/>
        </p:nvPicPr>
        <p:blipFill rotWithShape="1">
          <a:blip r:embed="rId2"/>
          <a:srcRect l="36773" t="39018" r="36773" b="42108"/>
          <a:stretch/>
        </p:blipFill>
        <p:spPr bwMode="auto">
          <a:xfrm>
            <a:off x="2819400" y="3810000"/>
            <a:ext cx="2971800" cy="1447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712141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Boxes - Uses</a:t>
            </a:r>
            <a:endParaRPr lang="en-US" dirty="0"/>
          </a:p>
        </p:txBody>
      </p:sp>
      <p:sp>
        <p:nvSpPr>
          <p:cNvPr id="3" name="Content Placeholder 2"/>
          <p:cNvSpPr>
            <a:spLocks noGrp="1"/>
          </p:cNvSpPr>
          <p:nvPr>
            <p:ph sz="quarter" idx="1"/>
          </p:nvPr>
        </p:nvSpPr>
        <p:spPr>
          <a:xfrm>
            <a:off x="301752" y="1600200"/>
            <a:ext cx="8503920" cy="4572000"/>
          </a:xfrm>
        </p:spPr>
        <p:txBody>
          <a:bodyPr>
            <a:normAutofit lnSpcReduction="10000"/>
          </a:bodyPr>
          <a:lstStyle/>
          <a:p>
            <a:pPr marL="514350" indent="-514350">
              <a:buFont typeface="+mj-lt"/>
              <a:buAutoNum type="arabicPeriod"/>
            </a:pPr>
            <a:r>
              <a:rPr lang="en-US" b="1" dirty="0" smtClean="0"/>
              <a:t>Repeated Data Input</a:t>
            </a:r>
            <a:r>
              <a:rPr lang="en-US" dirty="0" smtClean="0"/>
              <a:t>: Input boxes can be placed within a </a:t>
            </a:r>
            <a:r>
              <a:rPr lang="en-US" b="1" dirty="0" smtClean="0"/>
              <a:t>loop</a:t>
            </a:r>
            <a:r>
              <a:rPr lang="en-US" dirty="0" smtClean="0"/>
              <a:t> to </a:t>
            </a:r>
            <a:r>
              <a:rPr lang="en-US" dirty="0"/>
              <a:t>provide </a:t>
            </a:r>
            <a:r>
              <a:rPr lang="en-US" dirty="0" smtClean="0"/>
              <a:t>repeated input </a:t>
            </a:r>
            <a:r>
              <a:rPr lang="en-US" dirty="0"/>
              <a:t>until </a:t>
            </a:r>
            <a:r>
              <a:rPr lang="en-US" dirty="0" smtClean="0"/>
              <a:t>the user ends the loop. </a:t>
            </a:r>
            <a:endParaRPr lang="en-US" sz="2000" dirty="0" smtClean="0">
              <a:solidFill>
                <a:srgbClr val="B8482E"/>
              </a:solidFill>
            </a:endParaRPr>
          </a:p>
          <a:p>
            <a:pPr lvl="2"/>
            <a:r>
              <a:rPr lang="en-US" dirty="0" smtClean="0"/>
              <a:t>Enter scores (Enter -1 to Quit)</a:t>
            </a:r>
          </a:p>
          <a:p>
            <a:pPr lvl="3"/>
            <a:r>
              <a:rPr lang="en-US" dirty="0" smtClean="0"/>
              <a:t>A variable number </a:t>
            </a:r>
          </a:p>
          <a:p>
            <a:pPr lvl="2"/>
            <a:r>
              <a:rPr lang="en-US" dirty="0" smtClean="0"/>
              <a:t>Enter 10 scores</a:t>
            </a:r>
          </a:p>
          <a:p>
            <a:pPr lvl="3"/>
            <a:r>
              <a:rPr lang="en-US" dirty="0" smtClean="0"/>
              <a:t>A fixed number</a:t>
            </a:r>
          </a:p>
          <a:p>
            <a:pPr lvl="8"/>
            <a:endParaRPr lang="en-US" dirty="0" smtClean="0"/>
          </a:p>
          <a:p>
            <a:pPr marL="514350" indent="-514350">
              <a:buFont typeface="+mj-lt"/>
              <a:buAutoNum type="arabicPeriod"/>
            </a:pPr>
            <a:r>
              <a:rPr lang="en-US" b="1" dirty="0" smtClean="0"/>
              <a:t>Data Validation</a:t>
            </a:r>
            <a:r>
              <a:rPr lang="en-US" dirty="0" smtClean="0"/>
              <a:t>: Input Boxes can check to see if the user actually keyed something.  </a:t>
            </a:r>
          </a:p>
          <a:p>
            <a:pPr lvl="2"/>
            <a:r>
              <a:rPr lang="en-US" dirty="0" smtClean="0"/>
              <a:t>Code uses the </a:t>
            </a:r>
            <a:r>
              <a:rPr lang="en-US" b="1" dirty="0" smtClean="0"/>
              <a:t>NOTHING</a:t>
            </a:r>
            <a:r>
              <a:rPr lang="en-US" dirty="0" smtClean="0"/>
              <a:t> keyword and an </a:t>
            </a:r>
            <a:r>
              <a:rPr lang="en-US" b="1" dirty="0" smtClean="0"/>
              <a:t>IF</a:t>
            </a:r>
            <a:r>
              <a:rPr lang="en-US" dirty="0" smtClean="0"/>
              <a:t> statement with the InputBox. (Example follows).</a:t>
            </a:r>
            <a:endParaRPr lang="en-US" dirty="0"/>
          </a:p>
        </p:txBody>
      </p:sp>
    </p:spTree>
    <p:extLst>
      <p:ext uri="{BB962C8B-B14F-4D97-AF65-F5344CB8AC3E}">
        <p14:creationId xmlns:p14="http://schemas.microsoft.com/office/powerpoint/2010/main" val="34364829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Boxes – “Empty” Data Validation</a:t>
            </a:r>
            <a:endParaRPr lang="en-US" dirty="0"/>
          </a:p>
        </p:txBody>
      </p:sp>
      <p:sp>
        <p:nvSpPr>
          <p:cNvPr id="3" name="Content Placeholder 2"/>
          <p:cNvSpPr>
            <a:spLocks noGrp="1"/>
          </p:cNvSpPr>
          <p:nvPr>
            <p:ph sz="quarter" idx="1"/>
          </p:nvPr>
        </p:nvSpPr>
        <p:spPr>
          <a:xfrm>
            <a:off x="301752" y="1527048"/>
            <a:ext cx="8503920" cy="4949952"/>
          </a:xfrm>
        </p:spPr>
        <p:txBody>
          <a:bodyPr>
            <a:normAutofit/>
          </a:bodyPr>
          <a:lstStyle/>
          <a:p>
            <a:pPr marL="0" indent="0">
              <a:buNone/>
            </a:pPr>
            <a:r>
              <a:rPr lang="en-US" dirty="0" smtClean="0"/>
              <a:t>If strName = Nothing Then  </a:t>
            </a:r>
          </a:p>
          <a:p>
            <a:pPr marL="274320" lvl="1" indent="0">
              <a:buNone/>
            </a:pPr>
            <a:r>
              <a:rPr lang="en-US" dirty="0" smtClean="0"/>
              <a:t>strName= InputBox(“Enter your name to continue!:”, “What is your name?”)</a:t>
            </a:r>
          </a:p>
          <a:p>
            <a:pPr marL="0" indent="0">
              <a:buNone/>
            </a:pPr>
            <a:r>
              <a:rPr lang="en-US" dirty="0" smtClean="0"/>
              <a:t>End If		</a:t>
            </a:r>
          </a:p>
          <a:p>
            <a:pPr marL="274320" lvl="1" indent="0">
              <a:buNone/>
            </a:pPr>
            <a:endParaRPr lang="en-US" dirty="0" smtClean="0"/>
          </a:p>
          <a:p>
            <a:pPr marL="0" indent="0">
              <a:buNone/>
            </a:pPr>
            <a:endParaRPr lang="en-US" dirty="0"/>
          </a:p>
          <a:p>
            <a:pPr marL="0" indent="0">
              <a:buNone/>
            </a:pPr>
            <a:r>
              <a:rPr lang="en-US" dirty="0"/>
              <a:t>If strName = Nothing Then</a:t>
            </a:r>
          </a:p>
          <a:p>
            <a:pPr marL="274320" lvl="1" indent="0">
              <a:buNone/>
            </a:pPr>
            <a:r>
              <a:rPr lang="en-US" dirty="0" smtClean="0"/>
              <a:t>Messagebox.Show(“Bye!”)			</a:t>
            </a:r>
          </a:p>
          <a:p>
            <a:pPr marL="274320" lvl="1" indent="0">
              <a:buNone/>
            </a:pPr>
            <a:r>
              <a:rPr lang="en-US" dirty="0" smtClean="0"/>
              <a:t>Application.Exit()</a:t>
            </a:r>
          </a:p>
          <a:p>
            <a:pPr marL="0" indent="0">
              <a:buNone/>
            </a:pPr>
            <a:r>
              <a:rPr lang="en-US" dirty="0" smtClean="0"/>
              <a:t>End If</a:t>
            </a:r>
            <a:endParaRPr lang="en-US" dirty="0"/>
          </a:p>
          <a:p>
            <a:pPr lvl="1"/>
            <a:endParaRPr lang="en-US" dirty="0" smtClean="0"/>
          </a:p>
          <a:p>
            <a:pPr lvl="1"/>
            <a:endParaRPr lang="en-US" dirty="0"/>
          </a:p>
        </p:txBody>
      </p:sp>
      <p:pic>
        <p:nvPicPr>
          <p:cNvPr id="4" name="Picture 3"/>
          <p:cNvPicPr/>
          <p:nvPr/>
        </p:nvPicPr>
        <p:blipFill rotWithShape="1">
          <a:blip r:embed="rId3"/>
          <a:srcRect l="36773" t="39018" r="36773" b="42108"/>
          <a:stretch/>
        </p:blipFill>
        <p:spPr bwMode="auto">
          <a:xfrm>
            <a:off x="5562600" y="2696452"/>
            <a:ext cx="2209800" cy="1072306"/>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4"/>
          <a:srcRect l="46366" t="43927" r="45640" b="42112"/>
          <a:stretch/>
        </p:blipFill>
        <p:spPr bwMode="auto">
          <a:xfrm>
            <a:off x="5562600" y="4267200"/>
            <a:ext cx="1501988" cy="914400"/>
          </a:xfrm>
          <a:prstGeom prst="rect">
            <a:avLst/>
          </a:prstGeom>
          <a:ln>
            <a:noFill/>
          </a:ln>
          <a:extLst>
            <a:ext uri="{53640926-AAD7-44D8-BBD7-CCE9431645EC}">
              <a14:shadowObscured xmlns:a14="http://schemas.microsoft.com/office/drawing/2010/main"/>
            </a:ext>
          </a:extLst>
        </p:spPr>
      </p:pic>
      <p:cxnSp>
        <p:nvCxnSpPr>
          <p:cNvPr id="7" name="Straight Connector 6"/>
          <p:cNvCxnSpPr>
            <a:stCxn id="3" idx="1"/>
            <a:endCxn id="3" idx="3"/>
          </p:cNvCxnSpPr>
          <p:nvPr/>
        </p:nvCxnSpPr>
        <p:spPr>
          <a:xfrm>
            <a:off x="301752" y="4002024"/>
            <a:ext cx="850392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35871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Special Variables with Loops</a:t>
            </a:r>
            <a:endParaRPr lang="en-US" dirty="0"/>
          </a:p>
        </p:txBody>
      </p:sp>
    </p:spTree>
    <p:extLst>
      <p:ext uri="{BB962C8B-B14F-4D97-AF65-F5344CB8AC3E}">
        <p14:creationId xmlns:p14="http://schemas.microsoft.com/office/powerpoint/2010/main" val="2161046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 Variables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When dealing with loops you also may use a </a:t>
            </a:r>
            <a:r>
              <a:rPr lang="en-US" b="1" dirty="0" smtClean="0">
                <a:solidFill>
                  <a:schemeClr val="accent1">
                    <a:lumMod val="75000"/>
                  </a:schemeClr>
                </a:solidFill>
              </a:rPr>
              <a:t>counter</a:t>
            </a:r>
            <a:r>
              <a:rPr lang="en-US" dirty="0" smtClean="0">
                <a:solidFill>
                  <a:schemeClr val="accent1">
                    <a:lumMod val="75000"/>
                  </a:schemeClr>
                </a:solidFill>
              </a:rPr>
              <a:t> </a:t>
            </a:r>
            <a:r>
              <a:rPr lang="en-US" dirty="0" smtClean="0"/>
              <a:t>variable to determine the number of times a loop executes.</a:t>
            </a:r>
          </a:p>
          <a:p>
            <a:pPr lvl="8"/>
            <a:endParaRPr lang="en-US" dirty="0"/>
          </a:p>
          <a:p>
            <a:r>
              <a:rPr lang="en-US" dirty="0" smtClean="0"/>
              <a:t>This type of counter you can declare </a:t>
            </a:r>
            <a:r>
              <a:rPr lang="en-US" b="1" dirty="0">
                <a:solidFill>
                  <a:schemeClr val="accent1">
                    <a:lumMod val="75000"/>
                  </a:schemeClr>
                </a:solidFill>
              </a:rPr>
              <a:t>Dim</a:t>
            </a:r>
            <a:r>
              <a:rPr lang="en-US" dirty="0" smtClean="0"/>
              <a:t> instead of Static outside of the loop.</a:t>
            </a:r>
          </a:p>
          <a:p>
            <a:pPr lvl="8"/>
            <a:endParaRPr lang="en-US" dirty="0"/>
          </a:p>
          <a:p>
            <a:r>
              <a:rPr lang="en-US" dirty="0" smtClean="0"/>
              <a:t>This variable (normally of </a:t>
            </a:r>
            <a:r>
              <a:rPr lang="en-US" b="1" dirty="0">
                <a:solidFill>
                  <a:schemeClr val="accent1">
                    <a:lumMod val="75000"/>
                  </a:schemeClr>
                </a:solidFill>
              </a:rPr>
              <a:t>integer</a:t>
            </a:r>
            <a:r>
              <a:rPr lang="en-US" dirty="0" smtClean="0"/>
              <a:t> data type) helps the computer know where it is in the loop.</a:t>
            </a:r>
          </a:p>
          <a:p>
            <a:pPr lvl="8"/>
            <a:endParaRPr lang="en-US" dirty="0"/>
          </a:p>
          <a:p>
            <a:r>
              <a:rPr lang="en-US" dirty="0" smtClean="0"/>
              <a:t>The most common name for a counter variable is </a:t>
            </a:r>
            <a:r>
              <a:rPr lang="en-US" b="1" dirty="0">
                <a:solidFill>
                  <a:schemeClr val="accent1">
                    <a:lumMod val="75000"/>
                  </a:schemeClr>
                </a:solidFill>
              </a:rPr>
              <a:t>i</a:t>
            </a:r>
            <a:r>
              <a:rPr lang="en-US" dirty="0" smtClean="0"/>
              <a:t>. Next comes </a:t>
            </a:r>
            <a:r>
              <a:rPr lang="en-US" b="1" dirty="0">
                <a:solidFill>
                  <a:schemeClr val="accent1">
                    <a:lumMod val="75000"/>
                  </a:schemeClr>
                </a:solidFill>
              </a:rPr>
              <a:t>j</a:t>
            </a:r>
            <a:r>
              <a:rPr lang="en-US" dirty="0" smtClean="0"/>
              <a:t>, then </a:t>
            </a:r>
            <a:r>
              <a:rPr lang="en-US" b="1" dirty="0">
                <a:solidFill>
                  <a:schemeClr val="accent1">
                    <a:lumMod val="75000"/>
                  </a:schemeClr>
                </a:solidFill>
              </a:rPr>
              <a:t>k</a:t>
            </a:r>
            <a:r>
              <a:rPr lang="en-US" dirty="0" smtClean="0"/>
              <a:t>, and so on. </a:t>
            </a:r>
            <a:endParaRPr lang="en-US" dirty="0"/>
          </a:p>
        </p:txBody>
      </p:sp>
    </p:spTree>
    <p:extLst>
      <p:ext uri="{BB962C8B-B14F-4D97-AF65-F5344CB8AC3E}">
        <p14:creationId xmlns:p14="http://schemas.microsoft.com/office/powerpoint/2010/main" val="47347964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44970de2612e17a2b4a298aafb350898e5fd80"/>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2317</TotalTime>
  <Words>2284</Words>
  <Application>Microsoft Office PowerPoint</Application>
  <PresentationFormat>On-screen Show (4:3)</PresentationFormat>
  <Paragraphs>409</Paragraphs>
  <Slides>43</Slides>
  <Notes>13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Civic</vt:lpstr>
      <vt:lpstr>5.05 Apply Looping Structures</vt:lpstr>
      <vt:lpstr>Objective/Essential  Standard</vt:lpstr>
      <vt:lpstr>Getting Input from an InputBox</vt:lpstr>
      <vt:lpstr>Getting Input from the User</vt:lpstr>
      <vt:lpstr>Input Boxes – Syntax &amp; Example</vt:lpstr>
      <vt:lpstr>Input Boxes - Uses</vt:lpstr>
      <vt:lpstr>Input Boxes – “Empty” Data Validation</vt:lpstr>
      <vt:lpstr>Special Variables with Loops</vt:lpstr>
      <vt:lpstr>Counter Variables</vt:lpstr>
      <vt:lpstr>Increment the Counter</vt:lpstr>
      <vt:lpstr>Accumulator Variables</vt:lpstr>
      <vt:lpstr>Looping Structures</vt:lpstr>
      <vt:lpstr>Repeated Actions</vt:lpstr>
      <vt:lpstr>Types of Loops</vt:lpstr>
      <vt:lpstr>Pretest and Posttest</vt:lpstr>
      <vt:lpstr>Endless Loop</vt:lpstr>
      <vt:lpstr>Do While ….. Loop</vt:lpstr>
      <vt:lpstr>Do While…Loop</vt:lpstr>
      <vt:lpstr>Do While…Loop</vt:lpstr>
      <vt:lpstr>Do…Loop While</vt:lpstr>
      <vt:lpstr>Do…Loop While</vt:lpstr>
      <vt:lpstr>Do…Loop While Example exit using variable Sum</vt:lpstr>
      <vt:lpstr>Do…Loop While Example</vt:lpstr>
      <vt:lpstr>Controlling Do Loop Exit   Programmer Controlled Variable</vt:lpstr>
      <vt:lpstr>Do While …Loop   Example  exit using variable i</vt:lpstr>
      <vt:lpstr>Controlling Do Loop Exit - Flags</vt:lpstr>
      <vt:lpstr>Using Do While to Validate Input – two InputBoxes</vt:lpstr>
      <vt:lpstr>Using Do..Loop While to Validate Input - one InputBox</vt:lpstr>
      <vt:lpstr>Special Variables with Loops</vt:lpstr>
      <vt:lpstr>Using Flags </vt:lpstr>
      <vt:lpstr>Example: Using A Flag, Counters &amp; Accumulators  </vt:lpstr>
      <vt:lpstr>For Next Loop</vt:lpstr>
      <vt:lpstr>The For … Next Statement </vt:lpstr>
      <vt:lpstr>How the For…Next Works</vt:lpstr>
      <vt:lpstr>For…Next Example</vt:lpstr>
      <vt:lpstr>For…Next – Internal Counter</vt:lpstr>
      <vt:lpstr>The For … Next Statement with Step</vt:lpstr>
      <vt:lpstr>For…Next…Step Example</vt:lpstr>
      <vt:lpstr>For…Next…Step Example</vt:lpstr>
      <vt:lpstr>So What Loop to Use?</vt:lpstr>
      <vt:lpstr>Programming Assignment</vt:lpstr>
      <vt:lpstr>Solution</vt:lpstr>
      <vt:lpstr>Wrap Up</vt:lpstr>
    </vt:vector>
  </TitlesOfParts>
  <Company>GCS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7.03- Looping Structures</dc:title>
  <dc:creator>Justin Crompton</dc:creator>
  <cp:lastModifiedBy>csmith2</cp:lastModifiedBy>
  <cp:revision>112</cp:revision>
  <dcterms:created xsi:type="dcterms:W3CDTF">2011-06-29T14:55:18Z</dcterms:created>
  <dcterms:modified xsi:type="dcterms:W3CDTF">2013-10-09T13:32:26Z</dcterms:modified>
</cp:coreProperties>
</file>