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3" r:id="rId3"/>
    <p:sldId id="287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90" r:id="rId12"/>
    <p:sldId id="268" r:id="rId13"/>
    <p:sldId id="269" r:id="rId14"/>
    <p:sldId id="28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1" r:id="rId30"/>
    <p:sldId id="284" r:id="rId31"/>
    <p:sldId id="285" r:id="rId32"/>
    <p:sldId id="286" r:id="rId33"/>
    <p:sldId id="267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DC22-167C-476F-9A92-4BE605C4F1C8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D97A0-0018-4C12-B3FE-0130B7A38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9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D97A0-0018-4C12-B3FE-0130B7A388D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6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E56859-1518-4C3A-8BC5-3AF99F9192B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EE56859-1518-4C3A-8BC5-3AF99F9192B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EE56859-1518-4C3A-8BC5-3AF99F9192B4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2chz8edb(v=VS.80).aspx" TargetMode="External"/><Relationship Id="rId2" Type="http://schemas.openxmlformats.org/officeDocument/2006/relationships/hyperlink" Target="http://msdn.microsoft.com/en-us/library/ms171649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Programming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676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Apply Procedures </a:t>
            </a:r>
            <a:r>
              <a:rPr lang="en-US" sz="3600" dirty="0"/>
              <a:t>to </a:t>
            </a:r>
            <a:r>
              <a:rPr lang="en-US" sz="3600" dirty="0" smtClean="0"/>
              <a:t>Develop Menus</a:t>
            </a:r>
            <a:r>
              <a:rPr lang="en-US" sz="3600" dirty="0"/>
              <a:t>, List Box and Combo Box </a:t>
            </a:r>
            <a:r>
              <a:rPr lang="en-US" sz="3600" dirty="0" smtClean="0"/>
              <a:t>Objects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MenuStrip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9560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Type your code inside the Click event.</a:t>
            </a:r>
          </a:p>
          <a:p>
            <a:r>
              <a:rPr lang="en-US" dirty="0" smtClean="0"/>
              <a:t>For example if you wanted the application to close when Program is selected, type the following: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/>
              <a:t>A</a:t>
            </a:r>
            <a:r>
              <a:rPr lang="en-US" dirty="0" err="1" smtClean="0"/>
              <a:t>pplication.Exit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Note that an </a:t>
            </a:r>
            <a:r>
              <a:rPr lang="en-US" dirty="0" err="1" smtClean="0"/>
              <a:t>Autolist</a:t>
            </a:r>
            <a:r>
              <a:rPr lang="en-US" dirty="0" smtClean="0"/>
              <a:t> is provided as you type.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138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82938"/>
            <a:ext cx="8715375" cy="4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– </a:t>
            </a:r>
            <a:r>
              <a:rPr lang="en-US" dirty="0" err="1" smtClean="0"/>
              <a:t>Backcolor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362200"/>
            <a:ext cx="8503920" cy="37368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form</a:t>
            </a:r>
            <a:r>
              <a:rPr lang="en-US" dirty="0" smtClean="0"/>
              <a:t> has a new property called </a:t>
            </a:r>
            <a:r>
              <a:rPr lang="en-US" dirty="0" err="1" smtClean="0"/>
              <a:t>Backcolor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Backcolor</a:t>
            </a:r>
            <a:r>
              <a:rPr lang="en-US" dirty="0" smtClean="0"/>
              <a:t> – changes the color of the background of the form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Ex:      </a:t>
            </a:r>
            <a:r>
              <a:rPr lang="en-US" dirty="0" err="1" smtClean="0"/>
              <a:t>BackColor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Color.Blue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keywork</a:t>
            </a:r>
            <a:r>
              <a:rPr lang="en-US" dirty="0" smtClean="0"/>
              <a:t> Color. will generate a list of system colors to choose from.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2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application called </a:t>
            </a:r>
            <a:r>
              <a:rPr lang="en-US" dirty="0" err="1" smtClean="0"/>
              <a:t>menuExample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Save it in the folder as directed by your teacher.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MenuStrip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smtClean="0"/>
              <a:t>Properties:</a:t>
            </a:r>
            <a:br>
              <a:rPr lang="en-US" dirty="0" smtClean="0"/>
            </a:br>
            <a:r>
              <a:rPr lang="en-US" dirty="0" smtClean="0"/>
              <a:t>Name: </a:t>
            </a:r>
            <a:r>
              <a:rPr lang="en-US" dirty="0" err="1" smtClean="0"/>
              <a:t>mnuMenu</a:t>
            </a:r>
            <a:endParaRPr lang="en-US" dirty="0" smtClean="0"/>
          </a:p>
          <a:p>
            <a:r>
              <a:rPr lang="en-US" dirty="0" smtClean="0"/>
              <a:t>Add an entry so that your </a:t>
            </a:r>
            <a:br>
              <a:rPr lang="en-US" dirty="0" smtClean="0"/>
            </a:br>
            <a:r>
              <a:rPr lang="en-US" dirty="0" smtClean="0"/>
              <a:t>form matches the image.</a:t>
            </a:r>
          </a:p>
          <a:p>
            <a:pPr lvl="1"/>
            <a:r>
              <a:rPr lang="en-US" dirty="0" smtClean="0"/>
              <a:t>Properties:</a:t>
            </a:r>
            <a:br>
              <a:rPr lang="en-US" dirty="0" smtClean="0"/>
            </a:br>
            <a:r>
              <a:rPr lang="en-US" dirty="0" smtClean="0"/>
              <a:t>Name: </a:t>
            </a:r>
            <a:r>
              <a:rPr lang="en-US" dirty="0" err="1" smtClean="0"/>
              <a:t>mnuChgClr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Name: </a:t>
            </a:r>
            <a:r>
              <a:rPr lang="en-US" dirty="0" err="1" smtClean="0"/>
              <a:t>mnuChgBlu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Name: </a:t>
            </a:r>
            <a:r>
              <a:rPr lang="en-US" dirty="0" err="1" smtClean="0"/>
              <a:t>mnuChgRed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Name: </a:t>
            </a:r>
            <a:r>
              <a:rPr lang="en-US" dirty="0" err="1" smtClean="0"/>
              <a:t>mnuExit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819400"/>
            <a:ext cx="31051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Solution – Visual Basic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371600"/>
            <a:ext cx="8763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Form1</a:t>
            </a:r>
          </a:p>
          <a:p>
            <a:endParaRPr lang="en-US" sz="1400" dirty="0" smtClean="0"/>
          </a:p>
          <a:p>
            <a:r>
              <a:rPr lang="en-US" sz="1400" dirty="0" smtClean="0"/>
              <a:t>    Private Sub </a:t>
            </a:r>
            <a:r>
              <a:rPr lang="en-US" sz="1400" dirty="0" err="1" smtClean="0"/>
              <a:t>ExitToolStripMenuItem_Click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</a:t>
            </a:r>
            <a:r>
              <a:rPr lang="en-US" sz="1400" dirty="0" err="1" smtClean="0"/>
              <a:t>System.Object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 </a:t>
            </a:r>
            <a:br>
              <a:rPr lang="en-US" sz="1400" dirty="0" smtClean="0"/>
            </a:br>
            <a:r>
              <a:rPr lang="en-US" sz="1400" dirty="0" smtClean="0"/>
              <a:t>    Handles </a:t>
            </a:r>
            <a:r>
              <a:rPr lang="en-US" sz="1400" dirty="0" err="1" smtClean="0"/>
              <a:t>ExitToolStripMenuItem.Click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Application.Exit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    End Sub</a:t>
            </a:r>
          </a:p>
          <a:p>
            <a:endParaRPr lang="en-US" sz="1400" dirty="0" smtClean="0"/>
          </a:p>
          <a:p>
            <a:r>
              <a:rPr lang="en-US" sz="1400" dirty="0" smtClean="0"/>
              <a:t>    Private Sub </a:t>
            </a:r>
            <a:r>
              <a:rPr lang="en-US" sz="1400" dirty="0" err="1" smtClean="0"/>
              <a:t>BlueToolStripMenuItem_Click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</a:t>
            </a:r>
            <a:r>
              <a:rPr lang="en-US" sz="1400" dirty="0" err="1" smtClean="0"/>
              <a:t>System.Object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</a:t>
            </a:r>
            <a:br>
              <a:rPr lang="en-US" sz="1400" dirty="0" smtClean="0"/>
            </a:br>
            <a:r>
              <a:rPr lang="en-US" sz="1400" dirty="0" smtClean="0"/>
              <a:t>    Handles </a:t>
            </a:r>
            <a:r>
              <a:rPr lang="en-US" sz="1400" dirty="0" err="1" smtClean="0"/>
              <a:t>BlueToolStripMenuItem.Click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Me.BackColor</a:t>
            </a:r>
            <a:r>
              <a:rPr lang="en-US" sz="1400" dirty="0" smtClean="0"/>
              <a:t> = </a:t>
            </a:r>
            <a:r>
              <a:rPr lang="en-US" sz="1400" dirty="0" err="1" smtClean="0"/>
              <a:t>Color.Blue</a:t>
            </a:r>
            <a:endParaRPr lang="en-US" sz="1400" dirty="0" smtClean="0"/>
          </a:p>
          <a:p>
            <a:r>
              <a:rPr lang="en-US" sz="1400" dirty="0" smtClean="0"/>
              <a:t>    End Sub</a:t>
            </a:r>
          </a:p>
          <a:p>
            <a:endParaRPr lang="en-US" sz="1400" dirty="0" smtClean="0"/>
          </a:p>
          <a:p>
            <a:r>
              <a:rPr lang="en-US" sz="1400" dirty="0" smtClean="0"/>
              <a:t>    Private Sub </a:t>
            </a:r>
            <a:r>
              <a:rPr lang="en-US" sz="1400" dirty="0" err="1" smtClean="0"/>
              <a:t>RedToolStripMenuItem_Click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</a:t>
            </a:r>
            <a:r>
              <a:rPr lang="en-US" sz="1400" dirty="0" err="1" smtClean="0"/>
              <a:t>System.Object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</a:t>
            </a:r>
            <a:br>
              <a:rPr lang="en-US" sz="1400" dirty="0" smtClean="0"/>
            </a:br>
            <a:r>
              <a:rPr lang="en-US" sz="1400" dirty="0" smtClean="0"/>
              <a:t>    Handles </a:t>
            </a:r>
            <a:r>
              <a:rPr lang="en-US" sz="1400" dirty="0" err="1" smtClean="0"/>
              <a:t>RedToolStripMenuItem.Click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Me.BackColor</a:t>
            </a:r>
            <a:r>
              <a:rPr lang="en-US" sz="1400" dirty="0" smtClean="0"/>
              <a:t> = </a:t>
            </a:r>
            <a:r>
              <a:rPr lang="en-US" sz="1400" dirty="0" err="1" smtClean="0"/>
              <a:t>Color.Red</a:t>
            </a:r>
            <a:endParaRPr lang="en-US" sz="1400" dirty="0" smtClean="0"/>
          </a:p>
          <a:p>
            <a:r>
              <a:rPr lang="en-US" sz="1400" dirty="0" smtClean="0"/>
              <a:t>    End Sub</a:t>
            </a:r>
          </a:p>
          <a:p>
            <a:endParaRPr lang="en-US" sz="1400" dirty="0" smtClean="0"/>
          </a:p>
          <a:p>
            <a:r>
              <a:rPr lang="en-US" sz="1400" dirty="0" smtClean="0"/>
              <a:t>End Class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ListBox</a:t>
            </a:r>
            <a:r>
              <a:rPr lang="en-US" dirty="0" smtClean="0"/>
              <a:t> &amp; </a:t>
            </a:r>
            <a:r>
              <a:rPr lang="en-US" dirty="0" err="1" smtClean="0"/>
              <a:t>ComboBox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ListBox</a:t>
            </a:r>
            <a:r>
              <a:rPr lang="en-US" dirty="0" smtClean="0"/>
              <a:t> &amp; </a:t>
            </a:r>
            <a:r>
              <a:rPr lang="en-US" dirty="0" err="1" smtClean="0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498848"/>
          </a:xfrm>
        </p:spPr>
        <p:txBody>
          <a:bodyPr/>
          <a:lstStyle/>
          <a:p>
            <a:r>
              <a:rPr lang="en-US" dirty="0" smtClean="0"/>
              <a:t>List boxes and combo boxes increase the interactivity of your application giving choices to the user.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They allow the user to interface with your application.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In this presentation we will look at how to add these new control objects to your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0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ListBox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1"/>
            <a:ext cx="8229600" cy="2057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ListBox</a:t>
            </a:r>
            <a:r>
              <a:rPr lang="en-US" dirty="0" smtClean="0"/>
              <a:t> displays a list from which the user can select one or more items.</a:t>
            </a:r>
          </a:p>
          <a:p>
            <a:endParaRPr lang="en-US" dirty="0" smtClean="0"/>
          </a:p>
          <a:p>
            <a:r>
              <a:rPr lang="en-US" dirty="0" smtClean="0"/>
              <a:t>If the list is longer than the list box, a scrollbar is automatically added.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886200"/>
            <a:ext cx="2286000" cy="191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8277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ListBox</a:t>
            </a:r>
            <a:r>
              <a:rPr lang="en-US" dirty="0" smtClean="0"/>
              <a:t> Control Properties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(Name)</a:t>
            </a:r>
          </a:p>
          <a:p>
            <a:pPr lvl="1"/>
            <a:r>
              <a:rPr lang="en-US" dirty="0" smtClean="0"/>
              <a:t>The name of a </a:t>
            </a:r>
            <a:r>
              <a:rPr lang="en-US" dirty="0" err="1" smtClean="0"/>
              <a:t>ListBox</a:t>
            </a:r>
            <a:r>
              <a:rPr lang="en-US" dirty="0" smtClean="0"/>
              <a:t> should start with the prefix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(This is the lowercase letter L, not a number 1.)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Click in this property where it displays (Collection). A new dialog box called the String Collection Editor will appear. Type your list box items here.</a:t>
            </a:r>
          </a:p>
          <a:p>
            <a:pPr lvl="1"/>
            <a:r>
              <a:rPr lang="en-US" dirty="0" smtClean="0"/>
              <a:t>Be careful with your spelling.</a:t>
            </a:r>
          </a:p>
          <a:p>
            <a:pPr lvl="1"/>
            <a:r>
              <a:rPr lang="en-US" dirty="0" smtClean="0"/>
              <a:t>Make sure you hit the Enter </a:t>
            </a:r>
            <a:br>
              <a:rPr lang="en-US" dirty="0" smtClean="0"/>
            </a:br>
            <a:r>
              <a:rPr lang="en-US" dirty="0" smtClean="0"/>
              <a:t>key after the last item.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267200"/>
            <a:ext cx="3456228" cy="224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36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ListBox</a:t>
            </a:r>
            <a:r>
              <a:rPr lang="en-US" dirty="0" smtClean="0"/>
              <a:t> Control Properties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The text property returns the actual string value of the item.  The item </a:t>
            </a:r>
            <a:r>
              <a:rPr lang="en-US" u="sng" dirty="0" smtClean="0"/>
              <a:t>selected when running </a:t>
            </a:r>
            <a:r>
              <a:rPr lang="en-US" dirty="0" smtClean="0"/>
              <a:t>is placed inside the text property.</a:t>
            </a:r>
          </a:p>
          <a:p>
            <a:r>
              <a:rPr lang="en-US" dirty="0" smtClean="0"/>
              <a:t>Enabled</a:t>
            </a:r>
          </a:p>
          <a:p>
            <a:pPr lvl="1"/>
            <a:r>
              <a:rPr lang="en-US" dirty="0" smtClean="0"/>
              <a:t>The enabled property is set to true by default. If this property is set to false, the list box is not available for the user.</a:t>
            </a:r>
          </a:p>
          <a:p>
            <a:r>
              <a:rPr lang="en-US" dirty="0" smtClean="0"/>
              <a:t>Sorted</a:t>
            </a:r>
          </a:p>
          <a:p>
            <a:pPr lvl="1"/>
            <a:r>
              <a:rPr lang="en-US" dirty="0" smtClean="0"/>
              <a:t>The sorted property is set to false by default. If this property is set to true, your collection of items will be sorted ascending.</a:t>
            </a:r>
          </a:p>
          <a:p>
            <a:r>
              <a:rPr lang="en-US" dirty="0" smtClean="0"/>
              <a:t>Visible</a:t>
            </a:r>
          </a:p>
          <a:p>
            <a:pPr lvl="1"/>
            <a:r>
              <a:rPr lang="en-US" dirty="0" smtClean="0"/>
              <a:t>The visible property is set to true by default. If this property is set to false, the list box is not visible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2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ListBox</a:t>
            </a:r>
            <a:r>
              <a:rPr lang="en-US" dirty="0" smtClean="0"/>
              <a:t> Control - Runtime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500" b="1" dirty="0" err="1">
                <a:solidFill>
                  <a:schemeClr val="accent1">
                    <a:lumMod val="75000"/>
                  </a:schemeClr>
                </a:solidFill>
              </a:rPr>
              <a:t>SelectedIndex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This property allows the programmer to compare what the user has selected in the list box with a value.</a:t>
            </a:r>
          </a:p>
          <a:p>
            <a:pPr lvl="2"/>
            <a:r>
              <a:rPr lang="en-US" dirty="0" smtClean="0"/>
              <a:t>The first item in the list box is at index position 0. If the user selects the first item in the list box, the </a:t>
            </a:r>
            <a:r>
              <a:rPr lang="en-US" dirty="0" err="1" smtClean="0"/>
              <a:t>SelectedIndex</a:t>
            </a:r>
            <a:r>
              <a:rPr lang="en-US" dirty="0" smtClean="0"/>
              <a:t> value will be 0, if the second item is selected, the </a:t>
            </a:r>
            <a:r>
              <a:rPr lang="en-US" dirty="0" err="1" smtClean="0"/>
              <a:t>SelectedIndex</a:t>
            </a:r>
            <a:r>
              <a:rPr lang="en-US" dirty="0" smtClean="0"/>
              <a:t> value is 1.</a:t>
            </a:r>
          </a:p>
          <a:p>
            <a:pPr lvl="2"/>
            <a:r>
              <a:rPr lang="en-US" dirty="0" smtClean="0"/>
              <a:t>If </a:t>
            </a:r>
            <a:r>
              <a:rPr lang="en-US" u="sng" dirty="0" smtClean="0"/>
              <a:t>no item is selected</a:t>
            </a:r>
            <a:r>
              <a:rPr lang="en-US" dirty="0" smtClean="0"/>
              <a:t>, the </a:t>
            </a:r>
            <a:r>
              <a:rPr lang="en-US" dirty="0" err="1" smtClean="0"/>
              <a:t>SelectedIndex</a:t>
            </a:r>
            <a:r>
              <a:rPr lang="en-US" dirty="0" smtClean="0"/>
              <a:t> value is</a:t>
            </a:r>
            <a:r>
              <a:rPr lang="en-US" u="sng" dirty="0" smtClean="0"/>
              <a:t> -1.</a:t>
            </a:r>
          </a:p>
          <a:p>
            <a:pPr lvl="1"/>
            <a:r>
              <a:rPr lang="en-US" dirty="0" smtClean="0"/>
              <a:t>This property is only available at runtime.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707731"/>
            <a:ext cx="1600200" cy="161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05200" y="4707731"/>
          <a:ext cx="4419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27"/>
                <a:gridCol w="2812473"/>
              </a:tblGrid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SelectedIndex</a:t>
                      </a:r>
                      <a:r>
                        <a:rPr lang="en-US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Third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0800000">
            <a:off x="2743200" y="5012531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2819400" y="5393531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590800" y="5698331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39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Objective/Essential 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Essential Standard</a:t>
            </a:r>
            <a:br>
              <a:rPr lang="en-US" dirty="0" smtClean="0"/>
            </a:br>
            <a:r>
              <a:rPr lang="en-US" dirty="0" smtClean="0"/>
              <a:t>6.00 Apply tools to obtain and validate user input.</a:t>
            </a:r>
          </a:p>
          <a:p>
            <a:endParaRPr lang="en-US" dirty="0" smtClean="0"/>
          </a:p>
          <a:p>
            <a:r>
              <a:rPr lang="en-US" dirty="0" smtClean="0"/>
              <a:t>Indicator</a:t>
            </a:r>
            <a:br>
              <a:rPr lang="en-US" dirty="0" smtClean="0"/>
            </a:br>
            <a:r>
              <a:rPr lang="en-US" dirty="0"/>
              <a:t>6.01 Apply procedures to develop menus, List Box and Combo Box objects (3%)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ListBox</a:t>
            </a:r>
            <a:r>
              <a:rPr lang="en-US" dirty="0" smtClean="0"/>
              <a:t> Control - Runtime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500" b="1" dirty="0" err="1">
                <a:solidFill>
                  <a:schemeClr val="accent1">
                    <a:lumMod val="75000"/>
                  </a:schemeClr>
                </a:solidFill>
              </a:rPr>
              <a:t>SelectedItem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This property allows the programmer to compare what the user has selected in the list box with the item itself as a </a:t>
            </a:r>
            <a:r>
              <a:rPr lang="en-US" b="1" dirty="0" smtClean="0"/>
              <a:t>string</a:t>
            </a:r>
            <a:r>
              <a:rPr lang="en-US" dirty="0" smtClean="0"/>
              <a:t> value.</a:t>
            </a:r>
          </a:p>
          <a:p>
            <a:pPr lvl="1"/>
            <a:r>
              <a:rPr lang="en-US" dirty="0" smtClean="0"/>
              <a:t>The comparison is exact, so your spelling, capitalization, and spacing matters.</a:t>
            </a:r>
          </a:p>
          <a:p>
            <a:pPr lvl="1"/>
            <a:r>
              <a:rPr lang="en-US" dirty="0" smtClean="0"/>
              <a:t>This property is only available at runtime.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479131"/>
            <a:ext cx="1600200" cy="161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2800" y="4479131"/>
          <a:ext cx="4419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27"/>
                <a:gridCol w="2812473"/>
              </a:tblGrid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SelectedItem</a:t>
                      </a:r>
                      <a:r>
                        <a:rPr lang="en-US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Chocolate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Strawberry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Third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Vanilla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0800000">
            <a:off x="2590800" y="4783931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2667000" y="5164931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438400" y="5469731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1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ListBox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572000"/>
          </a:xfrm>
        </p:spPr>
        <p:txBody>
          <a:bodyPr/>
          <a:lstStyle/>
          <a:p>
            <a:r>
              <a:rPr lang="en-US" dirty="0" err="1" smtClean="0"/>
              <a:t>ListBox.</a:t>
            </a:r>
            <a:r>
              <a:rPr lang="en-US" sz="2500" b="1" dirty="0" err="1">
                <a:solidFill>
                  <a:schemeClr val="accent1">
                    <a:lumMod val="75000"/>
                  </a:schemeClr>
                </a:solidFill>
              </a:rPr>
              <a:t>SelectedIndexChanged</a:t>
            </a:r>
            <a:r>
              <a:rPr lang="en-US" dirty="0" smtClean="0"/>
              <a:t> &amp; </a:t>
            </a:r>
            <a:r>
              <a:rPr lang="en-US" sz="2500" b="1" dirty="0" err="1">
                <a:solidFill>
                  <a:schemeClr val="accent1">
                    <a:lumMod val="75000"/>
                  </a:schemeClr>
                </a:solidFill>
              </a:rPr>
              <a:t>SelectedIndex</a:t>
            </a:r>
            <a:endParaRPr lang="en-US" sz="25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You will use a </a:t>
            </a:r>
            <a:r>
              <a:rPr lang="en-US" dirty="0" err="1" smtClean="0"/>
              <a:t>SelectedIndexChanged</a:t>
            </a:r>
            <a:r>
              <a:rPr lang="en-US" dirty="0" smtClean="0"/>
              <a:t> event to compare either </a:t>
            </a:r>
            <a:r>
              <a:rPr lang="en-US" b="1" u="sng" dirty="0" smtClean="0"/>
              <a:t>index</a:t>
            </a:r>
            <a:r>
              <a:rPr lang="en-US" dirty="0" smtClean="0"/>
              <a:t> values </a:t>
            </a:r>
            <a:r>
              <a:rPr lang="en-US" b="1" dirty="0" smtClean="0"/>
              <a:t>or</a:t>
            </a:r>
            <a:r>
              <a:rPr lang="en-US" dirty="0" smtClean="0"/>
              <a:t> the </a:t>
            </a:r>
            <a:r>
              <a:rPr lang="en-US" b="1" u="sng" dirty="0" smtClean="0"/>
              <a:t>item</a:t>
            </a:r>
            <a:r>
              <a:rPr lang="en-US" dirty="0" smtClean="0"/>
              <a:t> to determine the list box item selected.</a:t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180878"/>
            <a:ext cx="8839200" cy="352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05400" y="4782979"/>
            <a:ext cx="10921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6256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The </a:t>
            </a:r>
            <a:r>
              <a:rPr lang="en-US" dirty="0" err="1" smtClean="0"/>
              <a:t>ListBox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572000"/>
          </a:xfrm>
        </p:spPr>
        <p:txBody>
          <a:bodyPr/>
          <a:lstStyle/>
          <a:p>
            <a:r>
              <a:rPr lang="en-US" dirty="0" err="1" smtClean="0"/>
              <a:t>ListBox.SelectedIndexChanged</a:t>
            </a:r>
            <a:r>
              <a:rPr lang="en-US" dirty="0" smtClean="0"/>
              <a:t> &amp; </a:t>
            </a:r>
            <a:r>
              <a:rPr lang="en-US" dirty="0" err="1" smtClean="0"/>
              <a:t>SelectedItem</a:t>
            </a:r>
            <a:endParaRPr lang="en-US" dirty="0" smtClean="0"/>
          </a:p>
          <a:p>
            <a:pPr lvl="1"/>
            <a:r>
              <a:rPr lang="en-US" dirty="0" smtClean="0"/>
              <a:t>You will use a </a:t>
            </a:r>
            <a:r>
              <a:rPr lang="en-US" dirty="0" err="1" smtClean="0"/>
              <a:t>SelectedIndexChanged</a:t>
            </a:r>
            <a:r>
              <a:rPr lang="en-US" dirty="0" smtClean="0"/>
              <a:t> event to compare either index values or the item to determine the list box item selected.</a:t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124200"/>
            <a:ext cx="8839200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14600" y="3810000"/>
            <a:ext cx="838200" cy="304800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4267200"/>
            <a:ext cx="914400" cy="304800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4648200"/>
            <a:ext cx="762000" cy="304800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5257800"/>
            <a:ext cx="3962400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Your string must match the item </a:t>
            </a:r>
            <a:r>
              <a:rPr lang="en-US" sz="2700" i="1" u="sng" dirty="0" smtClean="0"/>
              <a:t>exactly</a:t>
            </a:r>
            <a:r>
              <a:rPr lang="en-US" sz="2700" dirty="0" smtClean="0"/>
              <a:t> that is typed in the Collection.</a:t>
            </a:r>
            <a:endParaRPr lang="en-US" sz="2700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2591594" y="5105400"/>
            <a:ext cx="456406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18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Runtime Commands </a:t>
            </a:r>
            <a:r>
              <a:rPr lang="en-US" dirty="0" smtClean="0"/>
              <a:t>- </a:t>
            </a:r>
            <a:r>
              <a:rPr lang="en-US" dirty="0" err="1" smtClean="0"/>
              <a:t>ListBox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During </a:t>
            </a:r>
            <a:r>
              <a:rPr lang="en-US" b="1" u="sng" dirty="0" smtClean="0"/>
              <a:t>runtime</a:t>
            </a:r>
            <a:r>
              <a:rPr lang="en-US" dirty="0" smtClean="0"/>
              <a:t>, you can add, delete and clear all items from a </a:t>
            </a:r>
            <a:r>
              <a:rPr lang="en-US" dirty="0" err="1" smtClean="0"/>
              <a:t>ListBox</a:t>
            </a:r>
            <a:r>
              <a:rPr lang="en-US" dirty="0" smtClean="0"/>
              <a:t> using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Items.Add</a:t>
            </a:r>
            <a:r>
              <a:rPr lang="en-US" dirty="0" smtClean="0"/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Items.Remove</a:t>
            </a:r>
            <a:r>
              <a:rPr lang="en-US" dirty="0" smtClean="0"/>
              <a:t> and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Items.Clear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Me.lstFlavors.Items.Add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(“Cherry”)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‘Adds Cherry to the </a:t>
            </a:r>
            <a:r>
              <a:rPr lang="en-US" sz="260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lstFlavors</a:t>
            </a:r>
            <a:r>
              <a:rPr lang="en-US" sz="2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collection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Me.lstFlavors.Items.Remove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(“Vanilla”)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‘Removes Vanilla from the </a:t>
            </a:r>
            <a:r>
              <a:rPr lang="en-US" sz="260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lstFlavors</a:t>
            </a:r>
            <a:r>
              <a:rPr lang="en-US" sz="2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collection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Me.lstFlavors.Items.Clear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‘Clears the </a:t>
            </a:r>
            <a:r>
              <a:rPr lang="en-US" sz="2600" b="1" u="sng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entire</a:t>
            </a:r>
            <a:r>
              <a:rPr lang="en-US" sz="2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list.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185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ListBox</a:t>
            </a:r>
            <a:r>
              <a:rPr lang="en-US" dirty="0" smtClean="0"/>
              <a:t> &amp; </a:t>
            </a:r>
            <a:r>
              <a:rPr lang="en-US" dirty="0" err="1" smtClean="0"/>
              <a:t>ComboBox</a:t>
            </a:r>
            <a:r>
              <a:rPr lang="en-US" dirty="0" smtClean="0"/>
              <a:t> </a:t>
            </a:r>
            <a:r>
              <a:rPr lang="en-US" b="1" u="sng" dirty="0" err="1" smtClean="0"/>
              <a:t>SelectedIndexChanged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r>
              <a:rPr lang="en-US" dirty="0" smtClean="0"/>
              <a:t>Just like you create a </a:t>
            </a:r>
            <a:r>
              <a:rPr lang="en-US" dirty="0" err="1" smtClean="0"/>
              <a:t>TextChanged</a:t>
            </a:r>
            <a:r>
              <a:rPr lang="en-US" dirty="0" smtClean="0"/>
              <a:t> event for a </a:t>
            </a:r>
            <a:r>
              <a:rPr lang="en-US" dirty="0" err="1" smtClean="0"/>
              <a:t>TextBox</a:t>
            </a:r>
            <a:r>
              <a:rPr lang="en-US" dirty="0" smtClean="0"/>
              <a:t>, you can create a </a:t>
            </a:r>
            <a:r>
              <a:rPr lang="en-US" b="1" u="sng" dirty="0" err="1" smtClean="0"/>
              <a:t>SelectedIndexChanged</a:t>
            </a:r>
            <a:r>
              <a:rPr lang="en-US" b="1" u="sng" dirty="0" smtClean="0"/>
              <a:t> </a:t>
            </a:r>
            <a:r>
              <a:rPr lang="en-US" b="1" dirty="0" smtClean="0"/>
              <a:t>event</a:t>
            </a:r>
            <a:r>
              <a:rPr lang="en-US" dirty="0" smtClean="0"/>
              <a:t> for a </a:t>
            </a:r>
            <a:r>
              <a:rPr lang="en-US" dirty="0" err="1" smtClean="0"/>
              <a:t>ListBox</a:t>
            </a:r>
            <a:r>
              <a:rPr lang="en-US" dirty="0" smtClean="0"/>
              <a:t> or </a:t>
            </a:r>
            <a:r>
              <a:rPr lang="en-US" dirty="0" err="1" smtClean="0"/>
              <a:t>ComboBox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You can use this event to clear the answer from </a:t>
            </a:r>
            <a:r>
              <a:rPr lang="en-US" dirty="0"/>
              <a:t>a label.</a:t>
            </a:r>
            <a:br>
              <a:rPr lang="en-US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lstChoice_SelectedIndexChanged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sender As Object,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e As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System.EventArgs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) Handles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lstChoice.SelectedIndexChanged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Me.lblResult.Text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Nothing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’Clears Label</a:t>
            </a:r>
            <a:br>
              <a:rPr lang="en-US" sz="17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7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4007004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u="sng" dirty="0" err="1" smtClean="0"/>
              <a:t>ComboBox</a:t>
            </a:r>
            <a:r>
              <a:rPr lang="en-US" b="1" dirty="0" smtClean="0"/>
              <a:t> Control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err="1" smtClean="0"/>
              <a:t>ComboBox</a:t>
            </a:r>
            <a:r>
              <a:rPr lang="en-US" dirty="0" smtClean="0"/>
              <a:t> displays a list in a drop-down box.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It is actually a combination of a textbox and a </a:t>
            </a:r>
            <a:r>
              <a:rPr lang="en-US" dirty="0" err="1" smtClean="0"/>
              <a:t>listbox</a:t>
            </a:r>
            <a:r>
              <a:rPr lang="en-US" dirty="0" smtClean="0"/>
              <a:t>.</a:t>
            </a:r>
          </a:p>
          <a:p>
            <a:pPr lvl="8"/>
            <a:r>
              <a:rPr lang="en-US" dirty="0" smtClean="0"/>
              <a:t> </a:t>
            </a:r>
          </a:p>
          <a:p>
            <a:r>
              <a:rPr lang="en-US" dirty="0" smtClean="0"/>
              <a:t>The top of the </a:t>
            </a:r>
            <a:r>
              <a:rPr lang="en-US" dirty="0" err="1" smtClean="0"/>
              <a:t>ComboBox</a:t>
            </a:r>
            <a:r>
              <a:rPr lang="en-US" dirty="0" smtClean="0"/>
              <a:t> allows the user to type input. 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The second part of the </a:t>
            </a:r>
            <a:r>
              <a:rPr lang="en-US" dirty="0" err="1" smtClean="0"/>
              <a:t>ComboBox</a:t>
            </a:r>
            <a:r>
              <a:rPr lang="en-US" dirty="0" smtClean="0"/>
              <a:t> displays a list of items from which the user can select.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938" y="5105400"/>
            <a:ext cx="3534862" cy="161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05000" y="5499627"/>
            <a:ext cx="11352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Textbox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5943" y="6078098"/>
            <a:ext cx="106792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Listbox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3040247" y="5684293"/>
            <a:ext cx="1760353" cy="226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3013864" y="6262764"/>
            <a:ext cx="1634336" cy="61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03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ComboBox</a:t>
            </a:r>
            <a:r>
              <a:rPr lang="en-US" dirty="0" smtClean="0"/>
              <a:t> Control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(Name)</a:t>
            </a:r>
          </a:p>
          <a:p>
            <a:pPr lvl="1"/>
            <a:r>
              <a:rPr lang="en-US" dirty="0" smtClean="0"/>
              <a:t>The name of a </a:t>
            </a:r>
            <a:r>
              <a:rPr lang="en-US" dirty="0" err="1" smtClean="0"/>
              <a:t>ComboBox</a:t>
            </a:r>
            <a:r>
              <a:rPr lang="en-US" dirty="0" smtClean="0"/>
              <a:t> should start with the prefix </a:t>
            </a:r>
            <a:r>
              <a:rPr lang="en-US" b="1" u="sng" dirty="0" err="1" smtClean="0">
                <a:latin typeface="Courier New" pitchFamily="49" charset="0"/>
                <a:cs typeface="Courier New" pitchFamily="49" charset="0"/>
              </a:rPr>
              <a:t>cbo</a:t>
            </a:r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  <a:p>
            <a:pPr lvl="8"/>
            <a:endParaRPr lang="en-US" dirty="0" smtClean="0"/>
          </a:p>
          <a:p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Click in this property where it displays (Collection). A new dialog box called the String Collection Editor will appear. Type your items here.</a:t>
            </a:r>
          </a:p>
          <a:p>
            <a:pPr lvl="1"/>
            <a:r>
              <a:rPr lang="en-US" dirty="0" smtClean="0"/>
              <a:t>Be careful with your spelling.</a:t>
            </a:r>
          </a:p>
          <a:p>
            <a:pPr lvl="1"/>
            <a:r>
              <a:rPr lang="en-US" dirty="0" smtClean="0"/>
              <a:t>Make sure you hit the Enter </a:t>
            </a:r>
            <a:br>
              <a:rPr lang="en-US" dirty="0" smtClean="0"/>
            </a:br>
            <a:r>
              <a:rPr lang="en-US" dirty="0" smtClean="0"/>
              <a:t>key after the last item.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8409" y="4038600"/>
            <a:ext cx="376102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57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ComboBox</a:t>
            </a:r>
            <a:r>
              <a:rPr lang="en-US" dirty="0" smtClean="0"/>
              <a:t> Control Properties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The text property returns the actual string value of the item.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Enabled</a:t>
            </a:r>
          </a:p>
          <a:p>
            <a:pPr lvl="1"/>
            <a:r>
              <a:rPr lang="en-US" dirty="0" smtClean="0"/>
              <a:t>The enabled property is set to true by default. If this property is set to false, the list box is not available for the user.	</a:t>
            </a:r>
          </a:p>
          <a:p>
            <a:pPr lvl="8"/>
            <a:r>
              <a:rPr lang="en-US" dirty="0" smtClean="0"/>
              <a:t>		</a:t>
            </a:r>
          </a:p>
          <a:p>
            <a:r>
              <a:rPr lang="en-US" dirty="0" smtClean="0"/>
              <a:t>Sorted</a:t>
            </a:r>
          </a:p>
          <a:p>
            <a:pPr lvl="1"/>
            <a:r>
              <a:rPr lang="en-US" dirty="0" smtClean="0"/>
              <a:t>The sorted property is set to false by default. If this property is set to true, your collection of items will be sorted ascending.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Visible</a:t>
            </a:r>
          </a:p>
          <a:p>
            <a:pPr lvl="1"/>
            <a:r>
              <a:rPr lang="en-US" dirty="0" smtClean="0"/>
              <a:t>The visible property is set to true by default. If this property is set to false, the list box is not visible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7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ComboBox</a:t>
            </a:r>
            <a:r>
              <a:rPr lang="en-US" dirty="0" smtClean="0"/>
              <a:t> Control –Visual Studios 2010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0" hangingPunct="0">
              <a:tabLst>
                <a:tab pos="0" algn="l"/>
                <a:tab pos="455613" algn="l"/>
                <a:tab pos="1136650" algn="l"/>
              </a:tabLst>
              <a:defRPr/>
            </a:pPr>
            <a:r>
              <a:rPr lang="en-US" sz="2800" dirty="0" smtClean="0">
                <a:cs typeface="Times New Roman" pitchFamily="18" charset="0"/>
              </a:rPr>
              <a:t>Whether a value was </a:t>
            </a:r>
            <a:r>
              <a:rPr lang="en-US" sz="2800" u="sng" dirty="0" smtClean="0">
                <a:cs typeface="Times New Roman" pitchFamily="18" charset="0"/>
              </a:rPr>
              <a:t>keyed</a:t>
            </a:r>
            <a:r>
              <a:rPr lang="en-US" sz="2800" dirty="0" smtClean="0">
                <a:cs typeface="Times New Roman" pitchFamily="18" charset="0"/>
              </a:rPr>
              <a:t> or an </a:t>
            </a:r>
            <a:r>
              <a:rPr lang="en-US" sz="2800" u="sng" dirty="0" smtClean="0">
                <a:cs typeface="Times New Roman" pitchFamily="18" charset="0"/>
              </a:rPr>
              <a:t>item selected</a:t>
            </a:r>
            <a:r>
              <a:rPr lang="en-US" sz="2800" dirty="0" smtClean="0">
                <a:cs typeface="Times New Roman" pitchFamily="18" charset="0"/>
              </a:rPr>
              <a:t>, the </a:t>
            </a:r>
            <a:r>
              <a:rPr lang="en-US" sz="2800" b="1" u="sng" dirty="0" smtClean="0">
                <a:cs typeface="Times New Roman" pitchFamily="18" charset="0"/>
              </a:rPr>
              <a:t>text</a:t>
            </a:r>
            <a:r>
              <a:rPr lang="en-US" sz="2800" dirty="0" smtClean="0">
                <a:cs typeface="Times New Roman" pitchFamily="18" charset="0"/>
              </a:rPr>
              <a:t> property will hold the value.</a:t>
            </a:r>
          </a:p>
          <a:p>
            <a:pPr eaLnBrk="0" hangingPunct="0">
              <a:tabLst>
                <a:tab pos="0" algn="l"/>
                <a:tab pos="455613" algn="l"/>
                <a:tab pos="1136650" algn="l"/>
              </a:tabLst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eaLnBrk="0" hangingPunct="0">
              <a:tabLst>
                <a:tab pos="0" algn="l"/>
                <a:tab pos="455613" algn="l"/>
                <a:tab pos="1136650" algn="l"/>
              </a:tabLst>
              <a:defRPr/>
            </a:pPr>
            <a:r>
              <a:rPr lang="en-US" sz="2400" dirty="0" smtClean="0">
                <a:cs typeface="Times New Roman" pitchFamily="18" charset="0"/>
              </a:rPr>
              <a:t>Example:</a:t>
            </a:r>
          </a:p>
          <a:p>
            <a:pPr eaLnBrk="0" hangingPunct="0">
              <a:tabLst>
                <a:tab pos="0" algn="l"/>
                <a:tab pos="455613" algn="l"/>
                <a:tab pos="1136650" algn="l"/>
              </a:tabLst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marL="855663" lvl="1" indent="-228600" eaLnBrk="0" hangingPunct="0">
              <a:buNone/>
              <a:tabLst>
                <a:tab pos="0" algn="l"/>
                <a:tab pos="455613" algn="l"/>
                <a:tab pos="113665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Me.cboComboBox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.Text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55663" lvl="1" indent="-228600" eaLnBrk="0" hangingPunct="0">
              <a:buNone/>
              <a:tabLst>
                <a:tab pos="0" algn="l"/>
                <a:tab pos="455613" algn="l"/>
                <a:tab pos="1136650" algn="l"/>
              </a:tabLst>
              <a:defRPr/>
            </a:pPr>
            <a:r>
              <a:rPr lang="en-US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 ’value typed or item selected is shown.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349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ComboBox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eaLnBrk="0" hangingPunct="0">
              <a:tabLst>
                <a:tab pos="0" algn="l"/>
                <a:tab pos="455613" algn="l"/>
                <a:tab pos="1136650" algn="l"/>
              </a:tabLst>
              <a:defRPr/>
            </a:pPr>
            <a:r>
              <a:rPr lang="en-US" sz="2800" b="1" u="sng" dirty="0" smtClean="0">
                <a:solidFill>
                  <a:srgbClr val="FF0000"/>
                </a:solidFill>
                <a:cs typeface="Times New Roman" pitchFamily="18" charset="0"/>
              </a:rPr>
              <a:t>Prior to Visual Studios 2010</a:t>
            </a:r>
            <a:r>
              <a:rPr lang="en-US" sz="2800" dirty="0" smtClean="0">
                <a:cs typeface="Times New Roman" pitchFamily="18" charset="0"/>
              </a:rPr>
              <a:t>, an If…Then…Else statement was needed to determine if a value was entered or an item selected.  2010 users can use the text property as shown in the previous example.</a:t>
            </a:r>
          </a:p>
          <a:p>
            <a:pPr eaLnBrk="0" hangingPunct="0">
              <a:tabLst>
                <a:tab pos="0" algn="l"/>
                <a:tab pos="455613" algn="l"/>
                <a:tab pos="1136650" algn="l"/>
              </a:tabLst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eaLnBrk="0" hangingPunct="0">
              <a:tabLst>
                <a:tab pos="0" algn="l"/>
                <a:tab pos="455613" algn="l"/>
                <a:tab pos="1136650" algn="l"/>
              </a:tabLst>
              <a:defRPr/>
            </a:pPr>
            <a:r>
              <a:rPr lang="en-US" sz="2400" dirty="0" smtClean="0">
                <a:cs typeface="Times New Roman" pitchFamily="18" charset="0"/>
              </a:rPr>
              <a:t>Example:</a:t>
            </a:r>
          </a:p>
          <a:p>
            <a:pPr eaLnBrk="0" hangingPunct="0">
              <a:tabLst>
                <a:tab pos="0" algn="l"/>
                <a:tab pos="455613" algn="l"/>
                <a:tab pos="1136650" algn="l"/>
              </a:tabLst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marL="855663" lvl="1" indent="-228600" eaLnBrk="0" hangingPunct="0">
              <a:buNone/>
              <a:tabLst>
                <a:tab pos="0" algn="l"/>
                <a:tab pos="455613" algn="l"/>
                <a:tab pos="1136650" algn="l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Me.cboComboBox.SelectedIndex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 Then</a:t>
            </a:r>
          </a:p>
          <a:p>
            <a:pPr marL="855663" lvl="1" indent="-228600" eaLnBrk="0" hangingPunct="0">
              <a:buNone/>
              <a:tabLst>
                <a:tab pos="0" algn="l"/>
                <a:tab pos="455613" algn="l"/>
                <a:tab pos="1136650" algn="l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Me.cboComboBox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.SelectedItem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’item selected</a:t>
            </a:r>
          </a:p>
          <a:p>
            <a:pPr marL="855663" lvl="1" indent="-228600" eaLnBrk="0" hangingPunct="0">
              <a:buNone/>
              <a:tabLst>
                <a:tab pos="0" algn="l"/>
                <a:tab pos="455613" algn="l"/>
                <a:tab pos="113665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855663" lvl="1" indent="-228600" eaLnBrk="0" hangingPunct="0">
              <a:buNone/>
              <a:tabLst>
                <a:tab pos="0" algn="l"/>
                <a:tab pos="455613" algn="l"/>
                <a:tab pos="113665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Me.cboComboBox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.Text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55663" lvl="1" indent="-228600" eaLnBrk="0" hangingPunct="0">
              <a:buNone/>
              <a:tabLst>
                <a:tab pos="0" algn="l"/>
                <a:tab pos="455613" algn="l"/>
                <a:tab pos="1136650" algn="l"/>
              </a:tabLst>
              <a:defRPr/>
            </a:pPr>
            <a:r>
              <a:rPr lang="en-US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  ’value typed</a:t>
            </a:r>
          </a:p>
          <a:p>
            <a:pPr marL="855663" lvl="1" indent="-228600" eaLnBrk="0" hangingPunct="0">
              <a:buNone/>
              <a:tabLst>
                <a:tab pos="0" algn="l"/>
                <a:tab pos="455613" algn="l"/>
                <a:tab pos="113665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If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302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81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30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new application called </a:t>
            </a:r>
            <a:r>
              <a:rPr lang="en-US" dirty="0" err="1" smtClean="0"/>
              <a:t>iceCreamExample</a:t>
            </a:r>
            <a:endParaRPr lang="en-US" dirty="0" smtClean="0"/>
          </a:p>
          <a:p>
            <a:pPr lvl="1"/>
            <a:r>
              <a:rPr lang="en-US" dirty="0" smtClean="0"/>
              <a:t>Save it into the location as instructed by your teacher.</a:t>
            </a:r>
          </a:p>
          <a:p>
            <a:r>
              <a:rPr lang="en-US" dirty="0" smtClean="0"/>
              <a:t>Add the following controls.</a:t>
            </a:r>
          </a:p>
          <a:p>
            <a:r>
              <a:rPr lang="en-US" dirty="0" smtClean="0"/>
              <a:t>When the button Order is clicked, the order should be displayed in the </a:t>
            </a:r>
            <a:r>
              <a:rPr lang="en-US" dirty="0" err="1" smtClean="0"/>
              <a:t>lblOrder</a:t>
            </a:r>
            <a:r>
              <a:rPr lang="en-US" dirty="0" smtClean="0"/>
              <a:t> label.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953000"/>
            <a:ext cx="2895600" cy="171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41265" y="3596639"/>
          <a:ext cx="3721735" cy="3032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05"/>
                <a:gridCol w="1129030"/>
                <a:gridCol w="1371600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Text/Items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lblFlavors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Flavors</a:t>
                      </a:r>
                      <a:endParaRPr lang="en-US" sz="1600" dirty="0"/>
                    </a:p>
                  </a:txBody>
                  <a:tcPr/>
                </a:tc>
              </a:tr>
              <a:tr h="81519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ListBox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lstFlavors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Chocolate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Strawberry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Vanilla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lblCone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Cone/Cup</a:t>
                      </a:r>
                      <a:endParaRPr lang="en-US" sz="1600" dirty="0"/>
                    </a:p>
                  </a:txBody>
                  <a:tcPr/>
                </a:tc>
              </a:tr>
              <a:tr h="81519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ComboBox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cboCome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Cup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Sugar</a:t>
                      </a:r>
                      <a:r>
                        <a:rPr lang="en-US" sz="1600" baseline="0" dirty="0" smtClean="0"/>
                        <a:t> Cone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Waffle Cone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lblOrder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Empty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81400"/>
            <a:ext cx="3028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7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Solution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599486"/>
            <a:ext cx="8839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Private Sub </a:t>
            </a:r>
            <a:r>
              <a:rPr lang="en-US" dirty="0" err="1" smtClean="0"/>
              <a:t>btnOrder_Click</a:t>
            </a: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btnOrder.Click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Dim Cone As String</a:t>
            </a:r>
          </a:p>
          <a:p>
            <a:r>
              <a:rPr lang="en-US" dirty="0" smtClean="0"/>
              <a:t>        Dim Flavor As String</a:t>
            </a:r>
          </a:p>
          <a:p>
            <a:endParaRPr lang="en-US" dirty="0" smtClean="0"/>
          </a:p>
          <a:p>
            <a:pPr marL="0" lvl="3"/>
            <a:r>
              <a:rPr lang="en-US" dirty="0" smtClean="0">
                <a:solidFill>
                  <a:srgbClr val="FF0000"/>
                </a:solidFill>
              </a:rPr>
              <a:t>				‘ </a:t>
            </a:r>
            <a:r>
              <a:rPr lang="en-US" dirty="0">
                <a:solidFill>
                  <a:srgbClr val="FF0000"/>
                </a:solidFill>
              </a:rPr>
              <a:t>VB 2007 </a:t>
            </a:r>
            <a:r>
              <a:rPr lang="en-US" dirty="0" smtClean="0">
                <a:solidFill>
                  <a:srgbClr val="FF0000"/>
                </a:solidFill>
              </a:rPr>
              <a:t>code – not needed in 2010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lvl="3"/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If (</a:t>
            </a:r>
            <a:r>
              <a:rPr lang="en-US" dirty="0" err="1" smtClean="0">
                <a:solidFill>
                  <a:srgbClr val="FF0000"/>
                </a:solidFill>
              </a:rPr>
              <a:t>Me.cboCone.SelectedIndex</a:t>
            </a:r>
            <a:r>
              <a:rPr lang="en-US" dirty="0" smtClean="0">
                <a:solidFill>
                  <a:srgbClr val="FF0000"/>
                </a:solidFill>
              </a:rPr>
              <a:t> &gt;= 0) Then	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	    Cone = </a:t>
            </a:r>
            <a:r>
              <a:rPr lang="en-US" dirty="0" err="1" smtClean="0">
                <a:solidFill>
                  <a:srgbClr val="FF0000"/>
                </a:solidFill>
              </a:rPr>
              <a:t>cboCone.SelectedItem</a:t>
            </a:r>
            <a:r>
              <a:rPr lang="en-US" dirty="0" smtClean="0">
                <a:solidFill>
                  <a:srgbClr val="FF0000"/>
                </a:solidFill>
              </a:rPr>
              <a:t>                              'Cone Selected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        Else : Cone = </a:t>
            </a:r>
            <a:r>
              <a:rPr lang="en-US" dirty="0" err="1" smtClean="0">
                <a:solidFill>
                  <a:srgbClr val="FF0000"/>
                </a:solidFill>
              </a:rPr>
              <a:t>cboCone.Text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   'Cone/Cup Typed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</a:p>
          <a:p>
            <a:r>
              <a:rPr lang="en-US" dirty="0" smtClean="0"/>
              <a:t>        Cone </a:t>
            </a:r>
            <a:r>
              <a:rPr lang="en-US" dirty="0"/>
              <a:t>= </a:t>
            </a:r>
            <a:r>
              <a:rPr lang="en-US" dirty="0" err="1" smtClean="0"/>
              <a:t>cboCone.Text</a:t>
            </a:r>
            <a:r>
              <a:rPr lang="en-US" dirty="0" smtClean="0"/>
              <a:t>         	  ‘VB 2010 code replaces red code above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Flavor = </a:t>
            </a:r>
            <a:r>
              <a:rPr lang="en-US" dirty="0" err="1" smtClean="0"/>
              <a:t>lstFlavors.SelectedItem</a:t>
            </a:r>
            <a:r>
              <a:rPr lang="en-US" dirty="0" smtClean="0"/>
              <a:t>                              'Flavor Selected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lblOrder.Text</a:t>
            </a:r>
            <a:r>
              <a:rPr lang="en-US" dirty="0" smtClean="0"/>
              <a:t> = "You ordered: " &amp; Flavor &amp; " ice cream on/in a " &amp; Cone</a:t>
            </a:r>
          </a:p>
          <a:p>
            <a:endParaRPr lang="en-US" dirty="0" smtClean="0"/>
          </a:p>
          <a:p>
            <a:r>
              <a:rPr lang="en-US" dirty="0" smtClean="0"/>
              <a:t>    End 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3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 </a:t>
            </a:r>
            <a:r>
              <a:rPr lang="en-US" dirty="0" err="1" smtClean="0"/>
              <a:t>ComboBox</a:t>
            </a:r>
            <a:r>
              <a:rPr lang="en-US" dirty="0" smtClean="0"/>
              <a:t> vs. a </a:t>
            </a:r>
            <a:r>
              <a:rPr lang="en-US" dirty="0" err="1" smtClean="0"/>
              <a:t>ListBox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a </a:t>
            </a:r>
            <a:r>
              <a:rPr lang="en-US" dirty="0" err="1" smtClean="0"/>
              <a:t>ComboBox</a:t>
            </a:r>
            <a:r>
              <a:rPr lang="en-US" dirty="0" smtClean="0"/>
              <a:t> when there is a list of </a:t>
            </a:r>
            <a:r>
              <a:rPr lang="en-US" i="1" dirty="0" smtClean="0"/>
              <a:t>suggested</a:t>
            </a:r>
            <a:r>
              <a:rPr lang="en-US" dirty="0" smtClean="0"/>
              <a:t> choices.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ListBox</a:t>
            </a:r>
            <a:r>
              <a:rPr lang="en-US" dirty="0" smtClean="0"/>
              <a:t> gives the user a list of choices whereas a </a:t>
            </a:r>
            <a:r>
              <a:rPr lang="en-US" dirty="0" err="1" smtClean="0"/>
              <a:t>ComboBox</a:t>
            </a:r>
            <a:r>
              <a:rPr lang="en-US" dirty="0" smtClean="0"/>
              <a:t> allows the user to enter input (the </a:t>
            </a:r>
            <a:r>
              <a:rPr lang="en-US" dirty="0" err="1" smtClean="0"/>
              <a:t>TextBox</a:t>
            </a:r>
            <a:r>
              <a:rPr lang="en-US" dirty="0" smtClean="0"/>
              <a:t> portion) in addition to providing options.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13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PowerPoint provided an overview of adding a menu in Visual Studio.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more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msdn.microsoft.com/en-us/library/ms171649.aspx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http://msdn.microsoft.com/en-us/library/2chz8edb(v=VS.80).aspx</a:t>
            </a:r>
            <a:endParaRPr lang="en-US" dirty="0"/>
          </a:p>
          <a:p>
            <a:pPr lvl="1"/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9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Add a Menu?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a menu increases the interactivity of your application.</a:t>
            </a:r>
          </a:p>
          <a:p>
            <a:endParaRPr lang="en-US" dirty="0" smtClean="0"/>
          </a:p>
          <a:p>
            <a:r>
              <a:rPr lang="en-US" dirty="0" smtClean="0"/>
              <a:t>The menu allows the user to interface with your application.</a:t>
            </a:r>
          </a:p>
          <a:p>
            <a:endParaRPr lang="en-US" dirty="0" smtClean="0"/>
          </a:p>
          <a:p>
            <a:r>
              <a:rPr lang="en-US" dirty="0" smtClean="0"/>
              <a:t>What menus can be added to your application form?</a:t>
            </a:r>
          </a:p>
          <a:p>
            <a:endParaRPr lang="en-US" dirty="0" smtClean="0"/>
          </a:p>
          <a:p>
            <a:r>
              <a:rPr lang="en-US" dirty="0" smtClean="0"/>
              <a:t>In this course, we will add a </a:t>
            </a:r>
            <a:r>
              <a:rPr lang="en-US" dirty="0" err="1" smtClean="0"/>
              <a:t>MenuStrip</a:t>
            </a:r>
            <a:r>
              <a:rPr lang="en-US" dirty="0" smtClean="0"/>
              <a:t> to our form.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MenuStrip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1"/>
            <a:ext cx="8229600" cy="2057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Adds a menu bar to your form</a:t>
            </a:r>
          </a:p>
          <a:p>
            <a:r>
              <a:rPr lang="en-US" dirty="0" smtClean="0"/>
              <a:t>Use the prefix </a:t>
            </a:r>
            <a:r>
              <a:rPr lang="en-US" b="1" dirty="0" err="1" smtClean="0"/>
              <a:t>mnu</a:t>
            </a:r>
            <a:r>
              <a:rPr lang="en-US" dirty="0" smtClean="0"/>
              <a:t> when naming your menu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mnuMain</a:t>
            </a:r>
            <a:endParaRPr lang="en-US" dirty="0" smtClean="0"/>
          </a:p>
          <a:p>
            <a:r>
              <a:rPr lang="en-US" dirty="0" smtClean="0"/>
              <a:t>Once you click the </a:t>
            </a:r>
            <a:r>
              <a:rPr lang="en-US" dirty="0" err="1" smtClean="0"/>
              <a:t>MenuStrip</a:t>
            </a:r>
            <a:r>
              <a:rPr lang="en-US" dirty="0" smtClean="0"/>
              <a:t> control, it doesn’t matter where you click on the form. It will automatically place the menu at the top.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81200" y="3581400"/>
            <a:ext cx="5181600" cy="2971800"/>
            <a:chOff x="2209800" y="3562999"/>
            <a:chExt cx="4724400" cy="299020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t="5932"/>
            <a:stretch>
              <a:fillRect/>
            </a:stretch>
          </p:blipFill>
          <p:spPr bwMode="auto">
            <a:xfrm>
              <a:off x="2209800" y="3562999"/>
              <a:ext cx="4724400" cy="2990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038600" y="4419599"/>
              <a:ext cx="2133600" cy="2286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5508037"/>
              <a:ext cx="1447800" cy="152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 flipV="1">
              <a:off x="3886200" y="4648200"/>
              <a:ext cx="457200" cy="9360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2089" r="6796"/>
          <a:stretch>
            <a:fillRect/>
          </a:stretch>
        </p:blipFill>
        <p:spPr bwMode="auto">
          <a:xfrm>
            <a:off x="0" y="1524000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MenuStrip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4537643"/>
            <a:ext cx="6324600" cy="1371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Note that when you add the </a:t>
            </a:r>
            <a:r>
              <a:rPr lang="en-US" sz="2400" dirty="0" err="1" smtClean="0"/>
              <a:t>MenuStrip</a:t>
            </a:r>
            <a:r>
              <a:rPr lang="en-US" sz="2400" dirty="0" smtClean="0"/>
              <a:t>, it puts an icon in the gray area at the bottom called the </a:t>
            </a:r>
            <a:r>
              <a:rPr lang="en-US" sz="2400" b="1" dirty="0" smtClean="0"/>
              <a:t>component tray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077494" y="5904706"/>
            <a:ext cx="381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71600" y="5943600"/>
            <a:ext cx="838200" cy="457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MenuStrip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9448"/>
            <a:ext cx="8503920" cy="4572000"/>
          </a:xfrm>
        </p:spPr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t="3030"/>
          <a:stretch>
            <a:fillRect/>
          </a:stretch>
        </p:blipFill>
        <p:spPr bwMode="auto">
          <a:xfrm>
            <a:off x="-1" y="1676400"/>
            <a:ext cx="937687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6400800" y="2667000"/>
            <a:ext cx="1143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6600" y="2514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</a:t>
            </a:r>
            <a:r>
              <a:rPr lang="en-US" dirty="0" err="1" smtClean="0"/>
              <a:t>MenuStrip</a:t>
            </a:r>
            <a:r>
              <a:rPr lang="en-US" dirty="0" smtClean="0"/>
              <a:t> control</a:t>
            </a:r>
          </a:p>
          <a:p>
            <a:r>
              <a:rPr lang="en-US" dirty="0" smtClean="0"/>
              <a:t>Select the </a:t>
            </a:r>
            <a:r>
              <a:rPr lang="en-US" b="1" dirty="0" smtClean="0"/>
              <a:t>(Name) </a:t>
            </a:r>
            <a:r>
              <a:rPr lang="en-US" dirty="0" smtClean="0"/>
              <a:t>property to change the name</a:t>
            </a:r>
          </a:p>
          <a:p>
            <a:r>
              <a:rPr lang="en-US" dirty="0" smtClean="0"/>
              <a:t>Use the prefix </a:t>
            </a:r>
            <a:r>
              <a:rPr lang="en-US" b="1" dirty="0" err="1" smtClean="0"/>
              <a:t>mnu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371600" y="5867400"/>
            <a:ext cx="838200" cy="457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MenuStrip</a:t>
            </a:r>
            <a:r>
              <a:rPr lang="en-US" dirty="0" smtClean="0"/>
              <a:t> Control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538"/>
          <a:stretch>
            <a:fillRect/>
          </a:stretch>
        </p:blipFill>
        <p:spPr bwMode="auto">
          <a:xfrm>
            <a:off x="-16163" y="1447800"/>
            <a:ext cx="92363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21336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in the text area of the </a:t>
            </a:r>
            <a:r>
              <a:rPr lang="en-US" dirty="0" err="1" smtClean="0"/>
              <a:t>MenuStrip</a:t>
            </a:r>
            <a:r>
              <a:rPr lang="en-US" dirty="0" smtClean="0"/>
              <a:t>  control, type “Program”.</a:t>
            </a:r>
          </a:p>
          <a:p>
            <a:r>
              <a:rPr lang="en-US" dirty="0" smtClean="0"/>
              <a:t>Note this changes the text property and the name property of this menu entry in the Properties area.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1905000" y="2286000"/>
            <a:ext cx="1371600" cy="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7010400" y="2057400"/>
            <a:ext cx="228600" cy="9533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6400800" y="3581400"/>
            <a:ext cx="2286000" cy="1066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7801" y="41910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add additional menu entries at the same level or add submenu items.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1400" y="5257800"/>
            <a:ext cx="1524000" cy="228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15200" y="1905000"/>
            <a:ext cx="1752600" cy="228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MenuStrip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add code to your menu item, go to your code view.</a:t>
            </a:r>
          </a:p>
          <a:p>
            <a:pPr lvl="1"/>
            <a:r>
              <a:rPr lang="en-US" dirty="0" smtClean="0"/>
              <a:t>Right Click </a:t>
            </a:r>
            <a:r>
              <a:rPr lang="en-US" dirty="0" smtClean="0">
                <a:sym typeface="Wingdings" pitchFamily="2" charset="2"/>
              </a:rPr>
              <a:t> View Code</a:t>
            </a:r>
          </a:p>
          <a:p>
            <a:pPr lvl="1"/>
            <a:r>
              <a:rPr lang="en-US" dirty="0" smtClean="0"/>
              <a:t>View Menu </a:t>
            </a:r>
            <a:r>
              <a:rPr lang="en-US" dirty="0" smtClean="0">
                <a:sym typeface="Wingdings" pitchFamily="2" charset="2"/>
              </a:rPr>
              <a:t> Code</a:t>
            </a:r>
          </a:p>
          <a:p>
            <a:pPr lvl="1"/>
            <a:r>
              <a:rPr lang="en-US" dirty="0" smtClean="0"/>
              <a:t>F7</a:t>
            </a:r>
          </a:p>
          <a:p>
            <a:pPr lvl="1"/>
            <a:r>
              <a:rPr lang="en-US" dirty="0" smtClean="0"/>
              <a:t>Double Click the Menu Item</a:t>
            </a:r>
          </a:p>
          <a:p>
            <a:r>
              <a:rPr lang="en-US" dirty="0" smtClean="0"/>
              <a:t>In the Class Name List, select your menu object.</a:t>
            </a:r>
          </a:p>
          <a:p>
            <a:r>
              <a:rPr lang="en-US" dirty="0" smtClean="0"/>
              <a:t>In the Method Name List, select the appropriate method.</a:t>
            </a:r>
          </a:p>
          <a:p>
            <a:pPr lvl="1"/>
            <a:r>
              <a:rPr lang="en-US" dirty="0" smtClean="0"/>
              <a:t>In this case, we are selecting the Click event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0705b627b44364e33fb5e040229934c321c64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1879</TotalTime>
  <Words>1313</Words>
  <Application>Microsoft Office PowerPoint</Application>
  <PresentationFormat>On-screen Show (4:3)</PresentationFormat>
  <Paragraphs>249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Apply Procedures to Develop Menus, List Box and Combo Box Objects</vt:lpstr>
      <vt:lpstr>Objective/Essential  Standard</vt:lpstr>
      <vt:lpstr>Adding a Menu</vt:lpstr>
      <vt:lpstr>Why Add a Menu?</vt:lpstr>
      <vt:lpstr>The MenuStrip Control</vt:lpstr>
      <vt:lpstr>The MenuStrip Control</vt:lpstr>
      <vt:lpstr>The MenuStrip Control</vt:lpstr>
      <vt:lpstr>The MenuStrip Control</vt:lpstr>
      <vt:lpstr>The MenuStrip Control</vt:lpstr>
      <vt:lpstr>The MenuStrip Control</vt:lpstr>
      <vt:lpstr>Form – Backcolor property</vt:lpstr>
      <vt:lpstr>Try It!</vt:lpstr>
      <vt:lpstr>Try It! Solution – Visual Basic</vt:lpstr>
      <vt:lpstr>ListBox &amp; ComboBox</vt:lpstr>
      <vt:lpstr>ListBox &amp; ComboBox</vt:lpstr>
      <vt:lpstr>The ListBox Control</vt:lpstr>
      <vt:lpstr>The ListBox Control Properties</vt:lpstr>
      <vt:lpstr>The ListBox Control Properties</vt:lpstr>
      <vt:lpstr>Using The ListBox Control - Runtime</vt:lpstr>
      <vt:lpstr>Using The ListBox Control - Runtime</vt:lpstr>
      <vt:lpstr>Using The ListBox Control</vt:lpstr>
      <vt:lpstr>Using The ListBox Control</vt:lpstr>
      <vt:lpstr>Runtime Commands - ListBox Control</vt:lpstr>
      <vt:lpstr>ListBox &amp; ComboBox SelectedIndexChanged </vt:lpstr>
      <vt:lpstr>The ComboBox Control</vt:lpstr>
      <vt:lpstr>The ComboBox Control Properties</vt:lpstr>
      <vt:lpstr>The ComboBox Control Properties</vt:lpstr>
      <vt:lpstr>Using ComboBox Control –Visual Studios 2010</vt:lpstr>
      <vt:lpstr>Using The ComboBox Control</vt:lpstr>
      <vt:lpstr>Try It!</vt:lpstr>
      <vt:lpstr>Try It! Solution</vt:lpstr>
      <vt:lpstr>When to use a ComboBox vs. a ListBox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8.01   Apply Procedures  to Develop Menus</dc:title>
  <dc:creator>Leslie</dc:creator>
  <cp:lastModifiedBy>Mrs. C. Smith</cp:lastModifiedBy>
  <cp:revision>50</cp:revision>
  <dcterms:created xsi:type="dcterms:W3CDTF">2011-06-30T23:14:04Z</dcterms:created>
  <dcterms:modified xsi:type="dcterms:W3CDTF">2012-03-16T18:51:36Z</dcterms:modified>
</cp:coreProperties>
</file>