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63" r:id="rId3"/>
    <p:sldId id="308" r:id="rId4"/>
    <p:sldId id="291" r:id="rId5"/>
    <p:sldId id="292" r:id="rId6"/>
    <p:sldId id="265" r:id="rId7"/>
    <p:sldId id="279" r:id="rId8"/>
    <p:sldId id="288" r:id="rId9"/>
    <p:sldId id="280" r:id="rId10"/>
    <p:sldId id="289" r:id="rId11"/>
    <p:sldId id="281" r:id="rId12"/>
    <p:sldId id="282" r:id="rId13"/>
    <p:sldId id="285" r:id="rId14"/>
    <p:sldId id="290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268" r:id="rId24"/>
    <p:sldId id="276" r:id="rId25"/>
    <p:sldId id="287" r:id="rId26"/>
    <p:sldId id="301" r:id="rId27"/>
    <p:sldId id="302" r:id="rId28"/>
    <p:sldId id="304" r:id="rId29"/>
    <p:sldId id="267" r:id="rId30"/>
  </p:sldIdLst>
  <p:sldSz cx="9144000" cy="6858000" type="screen4x3"/>
  <p:notesSz cx="6858000" cy="9144000"/>
  <p:custDataLst>
    <p:tags r:id="rId3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FF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3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B7DC22-167C-476F-9A92-4BE605C4F1C8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7D97A0-0018-4C12-B3FE-0130B7A388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7013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6859-1518-4C3A-8BC5-3AF99F9192B4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5BC1889-805A-4111-A24F-D728A54436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6859-1518-4C3A-8BC5-3AF99F9192B4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1889-805A-4111-A24F-D728A54436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65BC1889-805A-4111-A24F-D728A54436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6859-1518-4C3A-8BC5-3AF99F9192B4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6859-1518-4C3A-8BC5-3AF99F9192B4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5BC1889-805A-4111-A24F-D728A54436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6859-1518-4C3A-8BC5-3AF99F9192B4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5BC1889-805A-4111-A24F-D728A54436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3EE56859-1518-4C3A-8BC5-3AF99F9192B4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1889-805A-4111-A24F-D728A54436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6859-1518-4C3A-8BC5-3AF99F9192B4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5BC1889-805A-4111-A24F-D728A54436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6859-1518-4C3A-8BC5-3AF99F9192B4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65BC1889-805A-4111-A24F-D728A54436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6859-1518-4C3A-8BC5-3AF99F9192B4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5BC1889-805A-4111-A24F-D728A54436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5BC1889-805A-4111-A24F-D728A54436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6859-1518-4C3A-8BC5-3AF99F9192B4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65BC1889-805A-4111-A24F-D728A54436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3EE56859-1518-4C3A-8BC5-3AF99F9192B4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3EE56859-1518-4C3A-8BC5-3AF99F9192B4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5BC1889-805A-4111-A24F-D728A54436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system.string_methods.asp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Computer Programming </a:t>
            </a:r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914400"/>
            <a:ext cx="8153400" cy="1295400"/>
          </a:xfrm>
        </p:spPr>
        <p:txBody>
          <a:bodyPr>
            <a:noAutofit/>
          </a:bodyPr>
          <a:lstStyle/>
          <a:p>
            <a:r>
              <a:rPr lang="en-US" sz="3600" dirty="0" smtClean="0"/>
              <a:t>Objective </a:t>
            </a:r>
            <a:r>
              <a:rPr lang="en-US" sz="3600" dirty="0" smtClean="0"/>
              <a:t>7.04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 Apply Built-in String </a:t>
            </a:r>
            <a:r>
              <a:rPr lang="en-US" sz="3600" dirty="0" smtClean="0"/>
              <a:t>Functions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Compare()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 	    Dim </a:t>
            </a:r>
            <a:r>
              <a:rPr lang="en-US" dirty="0" err="1" smtClean="0"/>
              <a:t>strA</a:t>
            </a:r>
            <a:r>
              <a:rPr lang="en-US" dirty="0" smtClean="0"/>
              <a:t> As String = "Apple"</a:t>
            </a:r>
          </a:p>
          <a:p>
            <a:pPr>
              <a:buNone/>
            </a:pPr>
            <a:r>
              <a:rPr lang="en-US" dirty="0" smtClean="0"/>
              <a:t>        Dim </a:t>
            </a:r>
            <a:r>
              <a:rPr lang="en-US" dirty="0" err="1" smtClean="0"/>
              <a:t>strB</a:t>
            </a:r>
            <a:r>
              <a:rPr lang="en-US" dirty="0" smtClean="0"/>
              <a:t> As String = "Banana"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If </a:t>
            </a:r>
            <a:r>
              <a:rPr lang="en-US" dirty="0" err="1" smtClean="0"/>
              <a:t>String.Compare</a:t>
            </a:r>
            <a:r>
              <a:rPr lang="en-US" dirty="0" smtClean="0"/>
              <a:t>(</a:t>
            </a:r>
            <a:r>
              <a:rPr lang="en-US" dirty="0" err="1" smtClean="0"/>
              <a:t>strA</a:t>
            </a:r>
            <a:r>
              <a:rPr lang="en-US" dirty="0" smtClean="0"/>
              <a:t>, </a:t>
            </a:r>
            <a:r>
              <a:rPr lang="en-US" dirty="0" err="1" smtClean="0"/>
              <a:t>strB</a:t>
            </a:r>
            <a:r>
              <a:rPr lang="en-US" dirty="0" smtClean="0"/>
              <a:t>) = 0 Then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lblAnswer.Text</a:t>
            </a:r>
            <a:r>
              <a:rPr lang="en-US" dirty="0" smtClean="0"/>
              <a:t> = </a:t>
            </a:r>
            <a:r>
              <a:rPr lang="en-US" dirty="0" err="1" smtClean="0"/>
              <a:t>strA</a:t>
            </a:r>
            <a:r>
              <a:rPr lang="en-US" dirty="0" smtClean="0"/>
              <a:t> &amp; " is equal to " &amp; </a:t>
            </a:r>
            <a:r>
              <a:rPr lang="en-US" dirty="0" err="1" smtClean="0"/>
              <a:t>strB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ElseIf</a:t>
            </a:r>
            <a:r>
              <a:rPr lang="en-US" dirty="0" smtClean="0"/>
              <a:t> </a:t>
            </a:r>
            <a:r>
              <a:rPr lang="en-US" dirty="0" err="1" smtClean="0"/>
              <a:t>String.Compare</a:t>
            </a:r>
            <a:r>
              <a:rPr lang="en-US" dirty="0" smtClean="0"/>
              <a:t>(</a:t>
            </a:r>
            <a:r>
              <a:rPr lang="en-US" dirty="0" err="1" smtClean="0"/>
              <a:t>strA</a:t>
            </a:r>
            <a:r>
              <a:rPr lang="en-US" dirty="0" smtClean="0"/>
              <a:t>, </a:t>
            </a:r>
            <a:r>
              <a:rPr lang="en-US" dirty="0" err="1" smtClean="0"/>
              <a:t>strB</a:t>
            </a:r>
            <a:r>
              <a:rPr lang="en-US" dirty="0" smtClean="0"/>
              <a:t>) &lt; 0 Then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lblAnswer.Text</a:t>
            </a:r>
            <a:r>
              <a:rPr lang="en-US" dirty="0" smtClean="0"/>
              <a:t> = </a:t>
            </a:r>
            <a:r>
              <a:rPr lang="en-US" dirty="0" err="1" smtClean="0"/>
              <a:t>strA</a:t>
            </a:r>
            <a:r>
              <a:rPr lang="en-US" dirty="0" smtClean="0"/>
              <a:t> &amp; " comes before " &amp; </a:t>
            </a:r>
            <a:r>
              <a:rPr lang="en-US" dirty="0" err="1" smtClean="0"/>
              <a:t>strB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ElseIf</a:t>
            </a:r>
            <a:r>
              <a:rPr lang="en-US" dirty="0" smtClean="0"/>
              <a:t> </a:t>
            </a:r>
            <a:r>
              <a:rPr lang="en-US" dirty="0" err="1" smtClean="0"/>
              <a:t>String.Compare</a:t>
            </a:r>
            <a:r>
              <a:rPr lang="en-US" dirty="0" smtClean="0"/>
              <a:t>(</a:t>
            </a:r>
            <a:r>
              <a:rPr lang="en-US" dirty="0" err="1" smtClean="0"/>
              <a:t>strA</a:t>
            </a:r>
            <a:r>
              <a:rPr lang="en-US" dirty="0" smtClean="0"/>
              <a:t>, </a:t>
            </a:r>
            <a:r>
              <a:rPr lang="en-US" dirty="0" err="1" smtClean="0"/>
              <a:t>strB</a:t>
            </a:r>
            <a:r>
              <a:rPr lang="en-US" dirty="0" smtClean="0"/>
              <a:t>) &gt; 0 Then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lblAnswer.Text</a:t>
            </a:r>
            <a:r>
              <a:rPr lang="en-US" dirty="0" smtClean="0"/>
              <a:t> = </a:t>
            </a:r>
            <a:r>
              <a:rPr lang="en-US" dirty="0" err="1" smtClean="0"/>
              <a:t>strA</a:t>
            </a:r>
            <a:r>
              <a:rPr lang="en-US" dirty="0" smtClean="0"/>
              <a:t> &amp; " comes after " &amp; </a:t>
            </a:r>
            <a:r>
              <a:rPr lang="en-US" dirty="0" err="1" smtClean="0"/>
              <a:t>strB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End If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Concat</a:t>
            </a:r>
            <a:r>
              <a:rPr lang="en-US" dirty="0" smtClean="0"/>
              <a:t>()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concat</a:t>
            </a:r>
            <a:r>
              <a:rPr lang="en-US" dirty="0" smtClean="0"/>
              <a:t>() function will concatenate (merge) strings.</a:t>
            </a:r>
          </a:p>
          <a:p>
            <a:pPr lvl="1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2551837"/>
            <a:ext cx="81534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 smtClean="0"/>
              <a:t>        Dim </a:t>
            </a:r>
            <a:r>
              <a:rPr lang="en-US" sz="2500" dirty="0" err="1" smtClean="0"/>
              <a:t>strA</a:t>
            </a:r>
            <a:r>
              <a:rPr lang="en-US" sz="2500" dirty="0" smtClean="0"/>
              <a:t> As String = "Apple"</a:t>
            </a:r>
          </a:p>
          <a:p>
            <a:r>
              <a:rPr lang="en-US" sz="2500" dirty="0" smtClean="0"/>
              <a:t>        Dim </a:t>
            </a:r>
            <a:r>
              <a:rPr lang="en-US" sz="2500" dirty="0" err="1" smtClean="0"/>
              <a:t>strB</a:t>
            </a:r>
            <a:r>
              <a:rPr lang="en-US" sz="2500" dirty="0" smtClean="0"/>
              <a:t> As String = "Banana"</a:t>
            </a:r>
          </a:p>
          <a:p>
            <a:r>
              <a:rPr lang="en-US" sz="2500" dirty="0" smtClean="0"/>
              <a:t>        Dim </a:t>
            </a:r>
            <a:r>
              <a:rPr lang="en-US" sz="2500" dirty="0" err="1" smtClean="0"/>
              <a:t>strNew</a:t>
            </a:r>
            <a:r>
              <a:rPr lang="en-US" sz="2500" dirty="0" smtClean="0"/>
              <a:t> As String</a:t>
            </a:r>
          </a:p>
          <a:p>
            <a:endParaRPr lang="en-US" sz="2500" dirty="0" smtClean="0"/>
          </a:p>
          <a:p>
            <a:r>
              <a:rPr lang="en-US" sz="2500" dirty="0" smtClean="0"/>
              <a:t>        </a:t>
            </a:r>
            <a:r>
              <a:rPr lang="en-US" sz="2500" dirty="0" err="1" smtClean="0"/>
              <a:t>strNew</a:t>
            </a:r>
            <a:r>
              <a:rPr lang="en-US" sz="2500" dirty="0" smtClean="0"/>
              <a:t> = </a:t>
            </a:r>
            <a:r>
              <a:rPr lang="en-US" sz="2500" dirty="0" err="1" smtClean="0"/>
              <a:t>String.Concat</a:t>
            </a:r>
            <a:r>
              <a:rPr lang="en-US" sz="2500" dirty="0" smtClean="0"/>
              <a:t>(</a:t>
            </a:r>
            <a:r>
              <a:rPr lang="en-US" sz="2500" dirty="0" err="1" smtClean="0"/>
              <a:t>strA</a:t>
            </a:r>
            <a:r>
              <a:rPr lang="en-US" sz="2500" dirty="0" smtClean="0"/>
              <a:t>, </a:t>
            </a:r>
            <a:r>
              <a:rPr lang="en-US" sz="2500" dirty="0" err="1" smtClean="0"/>
              <a:t>strB</a:t>
            </a:r>
            <a:r>
              <a:rPr lang="en-US" sz="2500" dirty="0" smtClean="0"/>
              <a:t>)</a:t>
            </a:r>
          </a:p>
          <a:p>
            <a:r>
              <a:rPr lang="en-US" sz="2500" dirty="0" smtClean="0"/>
              <a:t>        </a:t>
            </a:r>
            <a:r>
              <a:rPr lang="en-US" sz="2500" dirty="0" err="1" smtClean="0"/>
              <a:t>lblAnswer.Text</a:t>
            </a:r>
            <a:r>
              <a:rPr lang="en-US" sz="2500" dirty="0" smtClean="0"/>
              <a:t> = </a:t>
            </a:r>
            <a:r>
              <a:rPr lang="en-US" sz="2500" dirty="0" err="1" smtClean="0"/>
              <a:t>strNew</a:t>
            </a:r>
            <a:r>
              <a:rPr lang="en-US" sz="2500" dirty="0" smtClean="0"/>
              <a:t>	</a:t>
            </a:r>
            <a:r>
              <a:rPr lang="en-US" sz="2500" dirty="0">
                <a:solidFill>
                  <a:srgbClr val="006600"/>
                </a:solidFill>
              </a:rPr>
              <a:t>‘</a:t>
            </a:r>
            <a:r>
              <a:rPr lang="en-US" sz="2500" dirty="0" err="1">
                <a:solidFill>
                  <a:srgbClr val="006600"/>
                </a:solidFill>
              </a:rPr>
              <a:t>strNew</a:t>
            </a:r>
            <a:r>
              <a:rPr lang="en-US" sz="2500" dirty="0">
                <a:solidFill>
                  <a:srgbClr val="006600"/>
                </a:solidFill>
              </a:rPr>
              <a:t> = </a:t>
            </a:r>
            <a:r>
              <a:rPr lang="en-US" sz="2500" dirty="0" err="1">
                <a:solidFill>
                  <a:srgbClr val="006600"/>
                </a:solidFill>
              </a:rPr>
              <a:t>AppleBanana</a:t>
            </a:r>
            <a:endParaRPr lang="en-US" sz="2500" dirty="0">
              <a:solidFill>
                <a:srgbClr val="00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Equals()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Equals function returns a Boolean value (true or false) after comparing the values of two strings.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2667000"/>
            <a:ext cx="81534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 smtClean="0"/>
              <a:t>        Dim </a:t>
            </a:r>
            <a:r>
              <a:rPr lang="en-US" sz="2500" dirty="0" err="1" smtClean="0"/>
              <a:t>strA</a:t>
            </a:r>
            <a:r>
              <a:rPr lang="en-US" sz="2500" dirty="0" smtClean="0"/>
              <a:t> As String = "Apple"</a:t>
            </a:r>
          </a:p>
          <a:p>
            <a:r>
              <a:rPr lang="en-US" sz="2500" dirty="0" smtClean="0"/>
              <a:t>        Dim </a:t>
            </a:r>
            <a:r>
              <a:rPr lang="en-US" sz="2500" dirty="0" err="1" smtClean="0"/>
              <a:t>strB</a:t>
            </a:r>
            <a:r>
              <a:rPr lang="en-US" sz="2500" dirty="0" smtClean="0"/>
              <a:t> As String = "Banana"</a:t>
            </a:r>
          </a:p>
          <a:p>
            <a:endParaRPr lang="en-US" sz="2500" dirty="0" smtClean="0"/>
          </a:p>
          <a:p>
            <a:r>
              <a:rPr lang="en-US" sz="2500" dirty="0" smtClean="0"/>
              <a:t>        If </a:t>
            </a:r>
            <a:r>
              <a:rPr lang="en-US" sz="2500" dirty="0" err="1" smtClean="0"/>
              <a:t>strA.Equals</a:t>
            </a:r>
            <a:r>
              <a:rPr lang="en-US" sz="2500" dirty="0" smtClean="0"/>
              <a:t>(</a:t>
            </a:r>
            <a:r>
              <a:rPr lang="en-US" sz="2500" dirty="0" err="1" smtClean="0"/>
              <a:t>strB</a:t>
            </a:r>
            <a:r>
              <a:rPr lang="en-US" sz="2500" dirty="0" smtClean="0"/>
              <a:t>) Then</a:t>
            </a:r>
          </a:p>
          <a:p>
            <a:r>
              <a:rPr lang="en-US" sz="2500" dirty="0" smtClean="0"/>
              <a:t>            </a:t>
            </a:r>
            <a:r>
              <a:rPr lang="en-US" sz="2500" dirty="0" err="1" smtClean="0"/>
              <a:t>lblAnswer.Text</a:t>
            </a:r>
            <a:r>
              <a:rPr lang="en-US" sz="2500" dirty="0" smtClean="0"/>
              <a:t> = "The strings are the same."</a:t>
            </a:r>
          </a:p>
          <a:p>
            <a:r>
              <a:rPr lang="en-US" sz="2500" dirty="0" smtClean="0"/>
              <a:t>        Else</a:t>
            </a:r>
          </a:p>
          <a:p>
            <a:r>
              <a:rPr lang="en-US" sz="2500" dirty="0" smtClean="0"/>
              <a:t>            </a:t>
            </a:r>
            <a:r>
              <a:rPr lang="en-US" sz="2500" dirty="0" err="1" smtClean="0"/>
              <a:t>lblAnswer.Text</a:t>
            </a:r>
            <a:r>
              <a:rPr lang="en-US" sz="2500" dirty="0" smtClean="0"/>
              <a:t> = "The strings are the different."</a:t>
            </a:r>
          </a:p>
          <a:p>
            <a:r>
              <a:rPr lang="en-US" sz="2500" dirty="0" smtClean="0"/>
              <a:t>        End If</a:t>
            </a:r>
            <a:endParaRPr lang="en-US" sz="2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IndexOf</a:t>
            </a:r>
            <a:r>
              <a:rPr lang="en-US" dirty="0" smtClean="0"/>
              <a:t>()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IndexOf</a:t>
            </a:r>
            <a:r>
              <a:rPr lang="en-US" dirty="0" smtClean="0"/>
              <a:t>() function has several different variations that will return the index position of a character or string.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85800" y="3048000"/>
            <a:ext cx="7391400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 smtClean="0"/>
              <a:t>        Dim </a:t>
            </a:r>
            <a:r>
              <a:rPr lang="en-US" sz="2500" dirty="0" err="1" smtClean="0"/>
              <a:t>strA</a:t>
            </a:r>
            <a:r>
              <a:rPr lang="en-US" sz="2500" dirty="0" smtClean="0"/>
              <a:t> As String = "Apple"</a:t>
            </a:r>
          </a:p>
          <a:p>
            <a:r>
              <a:rPr lang="en-US" sz="2500" dirty="0" smtClean="0"/>
              <a:t>        Dim </a:t>
            </a:r>
            <a:r>
              <a:rPr lang="en-US" sz="2500" dirty="0" err="1" smtClean="0"/>
              <a:t>intIndex</a:t>
            </a:r>
            <a:r>
              <a:rPr lang="en-US" sz="2500" dirty="0" smtClean="0"/>
              <a:t> As Integer</a:t>
            </a:r>
          </a:p>
          <a:p>
            <a:endParaRPr lang="en-US" sz="2500" dirty="0" smtClean="0"/>
          </a:p>
          <a:p>
            <a:r>
              <a:rPr lang="en-US" sz="2500" dirty="0" smtClean="0"/>
              <a:t>        </a:t>
            </a:r>
            <a:r>
              <a:rPr lang="en-US" sz="2500" dirty="0" err="1" smtClean="0"/>
              <a:t>intIndex</a:t>
            </a:r>
            <a:r>
              <a:rPr lang="en-US" sz="2500" dirty="0" smtClean="0"/>
              <a:t> = </a:t>
            </a:r>
            <a:r>
              <a:rPr lang="en-US" sz="2500" dirty="0" err="1" smtClean="0"/>
              <a:t>strA.IndexOf</a:t>
            </a:r>
            <a:r>
              <a:rPr lang="en-US" sz="2500" dirty="0" smtClean="0"/>
              <a:t>("p")    </a:t>
            </a:r>
            <a:r>
              <a:rPr lang="en-US" sz="2500" dirty="0" smtClean="0">
                <a:solidFill>
                  <a:srgbClr val="006600"/>
                </a:solidFill>
              </a:rPr>
              <a:t>‘</a:t>
            </a:r>
            <a:r>
              <a:rPr lang="en-US" sz="2500" dirty="0" err="1" smtClean="0">
                <a:solidFill>
                  <a:srgbClr val="006600"/>
                </a:solidFill>
              </a:rPr>
              <a:t>intIndex</a:t>
            </a:r>
            <a:r>
              <a:rPr lang="en-US" sz="2500" dirty="0" smtClean="0">
                <a:solidFill>
                  <a:srgbClr val="006600"/>
                </a:solidFill>
              </a:rPr>
              <a:t> = 1</a:t>
            </a:r>
          </a:p>
          <a:p>
            <a:r>
              <a:rPr lang="en-US" sz="2500" dirty="0" smtClean="0"/>
              <a:t>        </a:t>
            </a:r>
            <a:r>
              <a:rPr lang="en-US" sz="2500" dirty="0" err="1" smtClean="0"/>
              <a:t>lblAnswer.Text</a:t>
            </a:r>
            <a:r>
              <a:rPr lang="en-US" sz="2500" dirty="0" smtClean="0"/>
              <a:t> = </a:t>
            </a:r>
            <a:r>
              <a:rPr lang="en-US" sz="2500" dirty="0" err="1" smtClean="0"/>
              <a:t>intIndex</a:t>
            </a:r>
            <a:endParaRPr lang="en-US" sz="2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Insert()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Insert() function inserts a string at a specified index position.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2819400"/>
            <a:ext cx="7543800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 smtClean="0"/>
              <a:t>        Dim </a:t>
            </a:r>
            <a:r>
              <a:rPr lang="en-US" sz="2500" dirty="0" err="1" smtClean="0"/>
              <a:t>strA</a:t>
            </a:r>
            <a:r>
              <a:rPr lang="en-US" sz="2500" dirty="0" smtClean="0"/>
              <a:t> As String = "Apple"</a:t>
            </a:r>
          </a:p>
          <a:p>
            <a:r>
              <a:rPr lang="en-US" sz="2500" dirty="0" smtClean="0"/>
              <a:t>        Dim </a:t>
            </a:r>
            <a:r>
              <a:rPr lang="en-US" sz="2500" dirty="0" err="1" smtClean="0"/>
              <a:t>strNew</a:t>
            </a:r>
            <a:r>
              <a:rPr lang="en-US" sz="2500" dirty="0" smtClean="0"/>
              <a:t> As String</a:t>
            </a:r>
          </a:p>
          <a:p>
            <a:endParaRPr lang="en-US" sz="2500" dirty="0" smtClean="0"/>
          </a:p>
          <a:p>
            <a:r>
              <a:rPr lang="en-US" sz="2500" dirty="0" smtClean="0"/>
              <a:t>        </a:t>
            </a:r>
            <a:r>
              <a:rPr lang="en-US" sz="2500" dirty="0" err="1" smtClean="0"/>
              <a:t>strNew</a:t>
            </a:r>
            <a:r>
              <a:rPr lang="en-US" sz="2500" dirty="0" smtClean="0"/>
              <a:t> = </a:t>
            </a:r>
            <a:r>
              <a:rPr lang="en-US" sz="2500" dirty="0" err="1" smtClean="0"/>
              <a:t>strA.Insert</a:t>
            </a:r>
            <a:r>
              <a:rPr lang="en-US" sz="2500" dirty="0" smtClean="0"/>
              <a:t>(5, "s")   </a:t>
            </a:r>
            <a:r>
              <a:rPr lang="en-US" sz="2500" dirty="0">
                <a:solidFill>
                  <a:srgbClr val="006600"/>
                </a:solidFill>
              </a:rPr>
              <a:t>‘</a:t>
            </a:r>
            <a:r>
              <a:rPr lang="en-US" sz="2500" dirty="0" err="1">
                <a:solidFill>
                  <a:srgbClr val="006600"/>
                </a:solidFill>
              </a:rPr>
              <a:t>strNew</a:t>
            </a:r>
            <a:r>
              <a:rPr lang="en-US" sz="2500" dirty="0">
                <a:solidFill>
                  <a:srgbClr val="006600"/>
                </a:solidFill>
              </a:rPr>
              <a:t> = Apples</a:t>
            </a:r>
          </a:p>
          <a:p>
            <a:r>
              <a:rPr lang="en-US" sz="2500" dirty="0" smtClean="0"/>
              <a:t>        </a:t>
            </a:r>
            <a:r>
              <a:rPr lang="en-US" sz="2500" dirty="0" err="1" smtClean="0"/>
              <a:t>lblAnswer.Text</a:t>
            </a:r>
            <a:r>
              <a:rPr lang="en-US" sz="2500" dirty="0" smtClean="0"/>
              <a:t> = </a:t>
            </a:r>
            <a:r>
              <a:rPr lang="en-US" sz="2500" dirty="0" err="1" smtClean="0"/>
              <a:t>strNew</a:t>
            </a:r>
            <a:endParaRPr lang="en-US" sz="2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Remove()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500" dirty="0" smtClean="0"/>
              <a:t>The Remove() function returns a new string where the specified string has been deleted.</a:t>
            </a:r>
          </a:p>
          <a:p>
            <a:r>
              <a:rPr lang="en-US" sz="2500" dirty="0" smtClean="0"/>
              <a:t>Remove() has two options that will delete all of a string or a specified number of characters.</a:t>
            </a:r>
            <a:endParaRPr lang="en-US" sz="2500" dirty="0"/>
          </a:p>
        </p:txBody>
      </p:sp>
      <p:sp>
        <p:nvSpPr>
          <p:cNvPr id="4" name="Rectangle 3"/>
          <p:cNvSpPr/>
          <p:nvPr/>
        </p:nvSpPr>
        <p:spPr>
          <a:xfrm>
            <a:off x="609600" y="3276600"/>
            <a:ext cx="7696200" cy="3154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        Dim </a:t>
            </a:r>
            <a:r>
              <a:rPr lang="en-US" sz="2400" dirty="0" err="1" smtClean="0"/>
              <a:t>strA</a:t>
            </a:r>
            <a:r>
              <a:rPr lang="en-US" sz="2400" dirty="0" smtClean="0"/>
              <a:t> As String = "Apple"</a:t>
            </a:r>
          </a:p>
          <a:p>
            <a:r>
              <a:rPr lang="en-US" sz="2400" dirty="0" smtClean="0"/>
              <a:t>        Dim </a:t>
            </a:r>
            <a:r>
              <a:rPr lang="en-US" sz="2400" dirty="0" err="1" smtClean="0"/>
              <a:t>strB</a:t>
            </a:r>
            <a:r>
              <a:rPr lang="en-US" sz="2400" dirty="0" smtClean="0"/>
              <a:t> As String = "Banana"</a:t>
            </a:r>
          </a:p>
          <a:p>
            <a:r>
              <a:rPr lang="en-US" sz="2400" dirty="0" smtClean="0"/>
              <a:t>        Dim </a:t>
            </a:r>
            <a:r>
              <a:rPr lang="en-US" sz="2400" dirty="0" err="1" smtClean="0"/>
              <a:t>strNew</a:t>
            </a:r>
            <a:r>
              <a:rPr lang="en-US" sz="2400" dirty="0" smtClean="0"/>
              <a:t>, strNew2 As String</a:t>
            </a:r>
          </a:p>
          <a:p>
            <a:endParaRPr lang="en-US" sz="1000" dirty="0" smtClean="0"/>
          </a:p>
          <a:p>
            <a:r>
              <a:rPr lang="en-US" sz="2400" dirty="0" smtClean="0"/>
              <a:t>        </a:t>
            </a:r>
            <a:r>
              <a:rPr lang="en-US" sz="2400" dirty="0" err="1" smtClean="0"/>
              <a:t>strNew</a:t>
            </a:r>
            <a:r>
              <a:rPr lang="en-US" sz="2400" dirty="0" smtClean="0"/>
              <a:t> = </a:t>
            </a:r>
            <a:r>
              <a:rPr lang="en-US" sz="2400" b="1" dirty="0" err="1" smtClean="0"/>
              <a:t>strA.Remove</a:t>
            </a:r>
            <a:r>
              <a:rPr lang="en-US" sz="2400" b="1" dirty="0" smtClean="0"/>
              <a:t>(0)</a:t>
            </a:r>
          </a:p>
          <a:p>
            <a:r>
              <a:rPr lang="en-US" sz="2400" dirty="0" smtClean="0"/>
              <a:t>        strNew2 = </a:t>
            </a:r>
            <a:r>
              <a:rPr lang="en-US" sz="2400" b="1" dirty="0" err="1" smtClean="0"/>
              <a:t>strB.Remove</a:t>
            </a:r>
            <a:r>
              <a:rPr lang="en-US" sz="2400" b="1" dirty="0" smtClean="0"/>
              <a:t>(0, 1)</a:t>
            </a:r>
          </a:p>
          <a:p>
            <a:endParaRPr lang="en-US" sz="1000" dirty="0" smtClean="0"/>
          </a:p>
          <a:p>
            <a:r>
              <a:rPr lang="en-US" sz="2500" dirty="0" smtClean="0"/>
              <a:t>        </a:t>
            </a:r>
            <a:r>
              <a:rPr lang="en-US" sz="2400" dirty="0" err="1" smtClean="0"/>
              <a:t>lblAnswer.Text</a:t>
            </a:r>
            <a:r>
              <a:rPr lang="en-US" sz="2400" dirty="0" smtClean="0"/>
              <a:t> = strNew2 &amp; "  " &amp; </a:t>
            </a:r>
            <a:r>
              <a:rPr lang="en-US" sz="2400" dirty="0" err="1" smtClean="0"/>
              <a:t>strNew</a:t>
            </a:r>
            <a:endParaRPr lang="en-US" sz="2400" dirty="0" smtClean="0"/>
          </a:p>
          <a:p>
            <a:endParaRPr lang="en-US" sz="1000" dirty="0" smtClean="0"/>
          </a:p>
          <a:p>
            <a:r>
              <a:rPr lang="en-US" sz="2400" dirty="0" smtClean="0"/>
              <a:t>	</a:t>
            </a:r>
            <a:r>
              <a:rPr lang="en-US" sz="2500" dirty="0">
                <a:solidFill>
                  <a:srgbClr val="006600"/>
                </a:solidFill>
              </a:rPr>
              <a:t>‘displays </a:t>
            </a:r>
            <a:r>
              <a:rPr lang="en-US" sz="2500" dirty="0" err="1">
                <a:solidFill>
                  <a:srgbClr val="006600"/>
                </a:solidFill>
              </a:rPr>
              <a:t>anana</a:t>
            </a:r>
            <a:r>
              <a:rPr lang="en-US" sz="2500" dirty="0">
                <a:solidFill>
                  <a:srgbClr val="006600"/>
                </a:solidFill>
              </a:rPr>
              <a:t> as Apple is deleted completely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Replace()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Replace() function returns a new string that has the specified string or character replaced in all </a:t>
            </a:r>
            <a:r>
              <a:rPr lang="en-US" dirty="0" err="1" smtClean="0"/>
              <a:t>occurences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2908280"/>
            <a:ext cx="7924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        Dim </a:t>
            </a:r>
            <a:r>
              <a:rPr lang="en-US" sz="2400" dirty="0" err="1" smtClean="0"/>
              <a:t>strA</a:t>
            </a:r>
            <a:r>
              <a:rPr lang="en-US" sz="2400" dirty="0" smtClean="0"/>
              <a:t> As String = "Apple"</a:t>
            </a:r>
          </a:p>
          <a:p>
            <a:r>
              <a:rPr lang="en-US" sz="2400" dirty="0" smtClean="0"/>
              <a:t>        Dim </a:t>
            </a:r>
            <a:r>
              <a:rPr lang="en-US" sz="2400" dirty="0" err="1" smtClean="0"/>
              <a:t>strB</a:t>
            </a:r>
            <a:r>
              <a:rPr lang="en-US" sz="2400" dirty="0" smtClean="0"/>
              <a:t> As String = "Banana"</a:t>
            </a:r>
          </a:p>
          <a:p>
            <a:r>
              <a:rPr lang="en-US" sz="2400" dirty="0" smtClean="0"/>
              <a:t>        Dim </a:t>
            </a:r>
            <a:r>
              <a:rPr lang="en-US" sz="2400" dirty="0" err="1" smtClean="0"/>
              <a:t>strNew</a:t>
            </a:r>
            <a:r>
              <a:rPr lang="en-US" sz="2400" dirty="0" smtClean="0"/>
              <a:t>, strNew2 As String</a:t>
            </a:r>
          </a:p>
          <a:p>
            <a:endParaRPr lang="en-US" sz="2400" dirty="0" smtClean="0"/>
          </a:p>
          <a:p>
            <a:r>
              <a:rPr lang="en-US" sz="2400" dirty="0" smtClean="0"/>
              <a:t>        </a:t>
            </a:r>
            <a:r>
              <a:rPr lang="en-US" sz="2400" dirty="0" err="1" smtClean="0"/>
              <a:t>strNew</a:t>
            </a:r>
            <a:r>
              <a:rPr lang="en-US" sz="2400" dirty="0" smtClean="0"/>
              <a:t> = </a:t>
            </a:r>
            <a:r>
              <a:rPr lang="en-US" sz="2400" dirty="0" err="1" smtClean="0"/>
              <a:t>strA.Replace</a:t>
            </a:r>
            <a:r>
              <a:rPr lang="en-US" sz="2400" dirty="0" smtClean="0"/>
              <a:t>("p", "b")</a:t>
            </a:r>
          </a:p>
          <a:p>
            <a:r>
              <a:rPr lang="en-US" sz="2400" dirty="0" smtClean="0"/>
              <a:t>        strNew2 = </a:t>
            </a:r>
            <a:r>
              <a:rPr lang="en-US" sz="2400" dirty="0" err="1" smtClean="0"/>
              <a:t>strB.Replace</a:t>
            </a:r>
            <a:r>
              <a:rPr lang="en-US" sz="2400" dirty="0" smtClean="0"/>
              <a:t>("n", "")</a:t>
            </a:r>
          </a:p>
          <a:p>
            <a:endParaRPr lang="en-US" sz="2400" dirty="0" smtClean="0"/>
          </a:p>
          <a:p>
            <a:r>
              <a:rPr lang="en-US" sz="2400" dirty="0" smtClean="0"/>
              <a:t>        </a:t>
            </a:r>
            <a:r>
              <a:rPr lang="en-US" sz="2400" dirty="0" err="1" smtClean="0"/>
              <a:t>lblAnswer.Text</a:t>
            </a:r>
            <a:r>
              <a:rPr lang="en-US" sz="2400" dirty="0" smtClean="0"/>
              <a:t> = </a:t>
            </a:r>
            <a:r>
              <a:rPr lang="en-US" sz="2400" dirty="0" err="1" smtClean="0"/>
              <a:t>strNew</a:t>
            </a:r>
            <a:r>
              <a:rPr lang="en-US" sz="2400" dirty="0" smtClean="0"/>
              <a:t> &amp; "  " &amp; strNew2</a:t>
            </a:r>
          </a:p>
          <a:p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6600"/>
                </a:solidFill>
              </a:rPr>
              <a:t>‘ displays </a:t>
            </a:r>
            <a:r>
              <a:rPr lang="en-US" sz="2400" dirty="0" err="1" smtClean="0">
                <a:solidFill>
                  <a:srgbClr val="006600"/>
                </a:solidFill>
              </a:rPr>
              <a:t>abble</a:t>
            </a:r>
            <a:r>
              <a:rPr lang="en-US" sz="2400" dirty="0" smtClean="0">
                <a:solidFill>
                  <a:srgbClr val="006600"/>
                </a:solidFill>
              </a:rPr>
              <a:t> </a:t>
            </a:r>
            <a:r>
              <a:rPr lang="en-US" sz="2400" dirty="0" err="1" smtClean="0">
                <a:solidFill>
                  <a:srgbClr val="006600"/>
                </a:solidFill>
              </a:rPr>
              <a:t>Baaa</a:t>
            </a:r>
            <a:endParaRPr lang="en-US" sz="2400" dirty="0">
              <a:solidFill>
                <a:srgbClr val="00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ToLower</a:t>
            </a:r>
            <a:r>
              <a:rPr lang="en-US" dirty="0" smtClean="0"/>
              <a:t>()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ToLower</a:t>
            </a:r>
            <a:r>
              <a:rPr lang="en-US" dirty="0" smtClean="0"/>
              <a:t>() function returns a copy of the string in lowercase.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2819400"/>
            <a:ext cx="762000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 smtClean="0"/>
              <a:t>        Dim </a:t>
            </a:r>
            <a:r>
              <a:rPr lang="en-US" sz="2500" dirty="0" err="1" smtClean="0"/>
              <a:t>strA</a:t>
            </a:r>
            <a:r>
              <a:rPr lang="en-US" sz="2500" dirty="0" smtClean="0"/>
              <a:t> As String = "Apple"</a:t>
            </a:r>
          </a:p>
          <a:p>
            <a:r>
              <a:rPr lang="en-US" sz="2500" dirty="0" smtClean="0"/>
              <a:t>        </a:t>
            </a:r>
            <a:r>
              <a:rPr lang="en-US" sz="2500" dirty="0" err="1" smtClean="0"/>
              <a:t>lblAnswer.Text</a:t>
            </a:r>
            <a:r>
              <a:rPr lang="en-US" sz="2500" dirty="0" smtClean="0"/>
              <a:t> = </a:t>
            </a:r>
            <a:r>
              <a:rPr lang="en-US" sz="2500" dirty="0" err="1" smtClean="0"/>
              <a:t>strA.ToLower</a:t>
            </a:r>
            <a:r>
              <a:rPr lang="en-US" sz="2500" dirty="0" smtClean="0"/>
              <a:t/>
            </a:r>
            <a:br>
              <a:rPr lang="en-US" sz="2500" dirty="0" smtClean="0"/>
            </a:br>
            <a:r>
              <a:rPr lang="en-US" sz="2500" dirty="0" smtClean="0">
                <a:solidFill>
                  <a:srgbClr val="006600"/>
                </a:solidFill>
              </a:rPr>
              <a:t>           ‘Displays apple</a:t>
            </a:r>
            <a:endParaRPr lang="en-US" sz="2500" dirty="0">
              <a:solidFill>
                <a:srgbClr val="00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ToUpper</a:t>
            </a:r>
            <a:r>
              <a:rPr lang="en-US" dirty="0" smtClean="0"/>
              <a:t>()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ToUpper</a:t>
            </a:r>
            <a:r>
              <a:rPr lang="en-US" dirty="0" smtClean="0"/>
              <a:t>() function returns a copy of the string in uppercase.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2743200"/>
            <a:ext cx="723900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 smtClean="0"/>
              <a:t>        Dim </a:t>
            </a:r>
            <a:r>
              <a:rPr lang="en-US" sz="2500" dirty="0" err="1" smtClean="0"/>
              <a:t>strA</a:t>
            </a:r>
            <a:r>
              <a:rPr lang="en-US" sz="2500" dirty="0" smtClean="0"/>
              <a:t> As String = "Apple"</a:t>
            </a:r>
          </a:p>
          <a:p>
            <a:r>
              <a:rPr lang="en-US" sz="2500" dirty="0" smtClean="0"/>
              <a:t>        </a:t>
            </a:r>
            <a:r>
              <a:rPr lang="en-US" sz="2500" dirty="0" err="1" smtClean="0"/>
              <a:t>lblAnswer.Text</a:t>
            </a:r>
            <a:r>
              <a:rPr lang="en-US" sz="2500" dirty="0" smtClean="0"/>
              <a:t> = </a:t>
            </a:r>
            <a:r>
              <a:rPr lang="en-US" sz="2500" dirty="0" err="1" smtClean="0"/>
              <a:t>strA.ToUpper</a:t>
            </a:r>
            <a:endParaRPr lang="en-US" sz="2500" dirty="0" smtClean="0"/>
          </a:p>
          <a:p>
            <a:r>
              <a:rPr lang="en-US" sz="2500" dirty="0" smtClean="0"/>
              <a:t>	</a:t>
            </a:r>
            <a:r>
              <a:rPr lang="en-US" sz="2500" dirty="0" smtClean="0">
                <a:solidFill>
                  <a:srgbClr val="006600"/>
                </a:solidFill>
              </a:rPr>
              <a:t>‘Displays APPLE</a:t>
            </a:r>
            <a:endParaRPr lang="en-US" sz="2500" dirty="0">
              <a:solidFill>
                <a:srgbClr val="00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Trim()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Trim() function removes all leading and trailing blanks from the string.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2857143"/>
            <a:ext cx="80772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 smtClean="0"/>
              <a:t>        Dim </a:t>
            </a:r>
            <a:r>
              <a:rPr lang="en-US" sz="2500" dirty="0" err="1" smtClean="0"/>
              <a:t>strA</a:t>
            </a:r>
            <a:r>
              <a:rPr lang="en-US" sz="2500" dirty="0" smtClean="0"/>
              <a:t> As String = "              Apple   "</a:t>
            </a:r>
          </a:p>
          <a:p>
            <a:r>
              <a:rPr lang="en-US" sz="2500" dirty="0" smtClean="0"/>
              <a:t>        Dim </a:t>
            </a:r>
            <a:r>
              <a:rPr lang="en-US" sz="2500" dirty="0" err="1" smtClean="0"/>
              <a:t>strEx</a:t>
            </a:r>
            <a:r>
              <a:rPr lang="en-US" sz="2500" dirty="0" smtClean="0"/>
              <a:t> As String = "Example: "</a:t>
            </a:r>
          </a:p>
          <a:p>
            <a:r>
              <a:rPr lang="en-US" sz="2500" dirty="0" smtClean="0"/>
              <a:t>        Dim </a:t>
            </a:r>
            <a:r>
              <a:rPr lang="en-US" sz="2500" dirty="0" err="1" smtClean="0"/>
              <a:t>strNew</a:t>
            </a:r>
            <a:r>
              <a:rPr lang="en-US" sz="2500" dirty="0" smtClean="0"/>
              <a:t> As String</a:t>
            </a:r>
          </a:p>
          <a:p>
            <a:r>
              <a:rPr lang="en-US" sz="2500" dirty="0" smtClean="0"/>
              <a:t>        </a:t>
            </a:r>
            <a:r>
              <a:rPr lang="en-US" sz="2500" dirty="0" err="1" smtClean="0"/>
              <a:t>strNew</a:t>
            </a:r>
            <a:r>
              <a:rPr lang="en-US" sz="2500" dirty="0" smtClean="0"/>
              <a:t> = </a:t>
            </a:r>
            <a:r>
              <a:rPr lang="en-US" sz="2500" dirty="0" err="1" smtClean="0"/>
              <a:t>strA.Trim</a:t>
            </a:r>
            <a:endParaRPr lang="en-US" sz="2500" dirty="0" smtClean="0"/>
          </a:p>
          <a:p>
            <a:r>
              <a:rPr lang="en-US" sz="2500" dirty="0" smtClean="0"/>
              <a:t>        </a:t>
            </a:r>
            <a:r>
              <a:rPr lang="en-US" sz="2500" dirty="0" err="1" smtClean="0"/>
              <a:t>lblAnswer.Text</a:t>
            </a:r>
            <a:r>
              <a:rPr lang="en-US" sz="2500" dirty="0" smtClean="0"/>
              <a:t> = </a:t>
            </a:r>
            <a:r>
              <a:rPr lang="en-US" sz="2500" dirty="0" err="1" smtClean="0"/>
              <a:t>strEx</a:t>
            </a:r>
            <a:r>
              <a:rPr lang="en-US" sz="2500" dirty="0" smtClean="0"/>
              <a:t> &amp; </a:t>
            </a:r>
            <a:r>
              <a:rPr lang="en-US" sz="2500" dirty="0" err="1" smtClean="0"/>
              <a:t>strNew</a:t>
            </a:r>
            <a:endParaRPr lang="en-US" sz="2500" dirty="0" smtClean="0"/>
          </a:p>
          <a:p>
            <a:r>
              <a:rPr lang="en-US" sz="2500" dirty="0" smtClean="0"/>
              <a:t>	</a:t>
            </a:r>
            <a:r>
              <a:rPr lang="en-US" sz="2500" dirty="0" smtClean="0">
                <a:solidFill>
                  <a:srgbClr val="006600"/>
                </a:solidFill>
              </a:rPr>
              <a:t>‘Displays  Example: Apple</a:t>
            </a:r>
            <a:endParaRPr lang="en-US" sz="2500" dirty="0">
              <a:solidFill>
                <a:srgbClr val="00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Objective/Essential  Standard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Essential Standard</a:t>
            </a:r>
            <a:br>
              <a:rPr lang="en-US" dirty="0" smtClean="0"/>
            </a:br>
            <a:r>
              <a:rPr lang="en-US" dirty="0" smtClean="0"/>
              <a:t>7.00 Apply </a:t>
            </a:r>
            <a:r>
              <a:rPr lang="en-US" dirty="0" smtClean="0"/>
              <a:t>Advanced Logic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Indicator</a:t>
            </a:r>
            <a:br>
              <a:rPr lang="en-US" dirty="0" smtClean="0"/>
            </a:br>
            <a:r>
              <a:rPr lang="en-US" dirty="0" smtClean="0"/>
              <a:t>7.04 </a:t>
            </a:r>
            <a:r>
              <a:rPr lang="en-US" sz="2800" dirty="0" smtClean="0"/>
              <a:t>Apply Built-in String Functions (3%)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TrimEnd</a:t>
            </a:r>
            <a:r>
              <a:rPr lang="en-US" dirty="0" smtClean="0"/>
              <a:t>()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TrimEnd</a:t>
            </a:r>
            <a:r>
              <a:rPr lang="en-US" dirty="0" smtClean="0"/>
              <a:t>() function deletes all blanks from the end of the string.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2780943"/>
            <a:ext cx="72390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 smtClean="0"/>
              <a:t>        Dim </a:t>
            </a:r>
            <a:r>
              <a:rPr lang="en-US" sz="2500" dirty="0" err="1" smtClean="0"/>
              <a:t>strA</a:t>
            </a:r>
            <a:r>
              <a:rPr lang="en-US" sz="2500" dirty="0" smtClean="0"/>
              <a:t> As String = "          Apple            "</a:t>
            </a:r>
          </a:p>
          <a:p>
            <a:r>
              <a:rPr lang="en-US" sz="2500" dirty="0" smtClean="0"/>
              <a:t>        Dim </a:t>
            </a:r>
            <a:r>
              <a:rPr lang="en-US" sz="2500" dirty="0" err="1" smtClean="0"/>
              <a:t>strEx</a:t>
            </a:r>
            <a:r>
              <a:rPr lang="en-US" sz="2500" dirty="0" smtClean="0"/>
              <a:t> As String = "Example: "</a:t>
            </a:r>
          </a:p>
          <a:p>
            <a:r>
              <a:rPr lang="en-US" sz="2500" dirty="0" smtClean="0"/>
              <a:t>        Dim </a:t>
            </a:r>
            <a:r>
              <a:rPr lang="en-US" sz="2500" dirty="0" err="1" smtClean="0"/>
              <a:t>strNew</a:t>
            </a:r>
            <a:r>
              <a:rPr lang="en-US" sz="2500" dirty="0" smtClean="0"/>
              <a:t> As String</a:t>
            </a:r>
          </a:p>
          <a:p>
            <a:r>
              <a:rPr lang="en-US" sz="2500" dirty="0" smtClean="0"/>
              <a:t>        </a:t>
            </a:r>
            <a:r>
              <a:rPr lang="en-US" sz="2500" dirty="0" err="1" smtClean="0"/>
              <a:t>strNew</a:t>
            </a:r>
            <a:r>
              <a:rPr lang="en-US" sz="2500" dirty="0" smtClean="0"/>
              <a:t> = </a:t>
            </a:r>
            <a:r>
              <a:rPr lang="en-US" sz="2500" dirty="0" err="1" smtClean="0"/>
              <a:t>strA.TrimEnd</a:t>
            </a:r>
            <a:endParaRPr lang="en-US" sz="2500" dirty="0" smtClean="0"/>
          </a:p>
          <a:p>
            <a:r>
              <a:rPr lang="en-US" sz="2500" dirty="0" smtClean="0"/>
              <a:t>        </a:t>
            </a:r>
            <a:r>
              <a:rPr lang="en-US" sz="2500" dirty="0" err="1" smtClean="0"/>
              <a:t>lblAnswer.Text</a:t>
            </a:r>
            <a:r>
              <a:rPr lang="en-US" sz="2500" dirty="0" smtClean="0"/>
              <a:t> = </a:t>
            </a:r>
            <a:r>
              <a:rPr lang="en-US" sz="2500" dirty="0" err="1" smtClean="0"/>
              <a:t>strEx</a:t>
            </a:r>
            <a:r>
              <a:rPr lang="en-US" sz="2500" dirty="0" smtClean="0"/>
              <a:t> &amp; </a:t>
            </a:r>
            <a:r>
              <a:rPr lang="en-US" sz="2500" dirty="0" err="1" smtClean="0"/>
              <a:t>strNew</a:t>
            </a:r>
            <a:endParaRPr lang="en-US" sz="2500" dirty="0" smtClean="0"/>
          </a:p>
          <a:p>
            <a:r>
              <a:rPr lang="en-US" sz="2500" dirty="0" smtClean="0"/>
              <a:t>	</a:t>
            </a:r>
            <a:r>
              <a:rPr lang="en-US" sz="2500" dirty="0" smtClean="0">
                <a:solidFill>
                  <a:srgbClr val="006600"/>
                </a:solidFill>
              </a:rPr>
              <a:t>‘Displays Example:        Apple</a:t>
            </a:r>
            <a:endParaRPr lang="en-US" sz="2500" dirty="0">
              <a:solidFill>
                <a:srgbClr val="00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TrimStart</a:t>
            </a:r>
            <a:r>
              <a:rPr lang="en-US" dirty="0" smtClean="0"/>
              <a:t>()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TrimStart</a:t>
            </a:r>
            <a:r>
              <a:rPr lang="en-US" dirty="0" smtClean="0"/>
              <a:t>() function deletes all blanks from the beginning of the string.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2931110"/>
            <a:ext cx="7239000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        Dim </a:t>
            </a:r>
            <a:r>
              <a:rPr lang="en-US" sz="2800" dirty="0" err="1" smtClean="0"/>
              <a:t>strA</a:t>
            </a:r>
            <a:r>
              <a:rPr lang="en-US" sz="2800" dirty="0" smtClean="0"/>
              <a:t> As String = "              Apple   "</a:t>
            </a:r>
          </a:p>
          <a:p>
            <a:r>
              <a:rPr lang="en-US" sz="2800" dirty="0" smtClean="0"/>
              <a:t>        Dim </a:t>
            </a:r>
            <a:r>
              <a:rPr lang="en-US" sz="2800" dirty="0" err="1" smtClean="0"/>
              <a:t>strEx</a:t>
            </a:r>
            <a:r>
              <a:rPr lang="en-US" sz="2800" dirty="0" smtClean="0"/>
              <a:t> As String = "Example: "</a:t>
            </a:r>
          </a:p>
          <a:p>
            <a:r>
              <a:rPr lang="en-US" sz="2800" dirty="0" smtClean="0"/>
              <a:t>        Dim </a:t>
            </a:r>
            <a:r>
              <a:rPr lang="en-US" sz="2800" dirty="0" err="1" smtClean="0"/>
              <a:t>strNew</a:t>
            </a:r>
            <a:r>
              <a:rPr lang="en-US" sz="2800" dirty="0" smtClean="0"/>
              <a:t> As String</a:t>
            </a:r>
          </a:p>
          <a:p>
            <a:r>
              <a:rPr lang="en-US" sz="2800" dirty="0" smtClean="0"/>
              <a:t>        </a:t>
            </a:r>
            <a:r>
              <a:rPr lang="en-US" sz="2800" dirty="0" err="1" smtClean="0"/>
              <a:t>strNew</a:t>
            </a:r>
            <a:r>
              <a:rPr lang="en-US" sz="2800" dirty="0" smtClean="0"/>
              <a:t> = </a:t>
            </a:r>
            <a:r>
              <a:rPr lang="en-US" sz="2800" dirty="0" err="1" smtClean="0"/>
              <a:t>strA.TrimStart</a:t>
            </a:r>
            <a:endParaRPr lang="en-US" sz="2800" dirty="0" smtClean="0"/>
          </a:p>
          <a:p>
            <a:r>
              <a:rPr lang="en-US" sz="2800" dirty="0" smtClean="0"/>
              <a:t>        </a:t>
            </a:r>
            <a:r>
              <a:rPr lang="en-US" sz="2800" dirty="0" err="1" smtClean="0"/>
              <a:t>lblAnswer.Text</a:t>
            </a:r>
            <a:r>
              <a:rPr lang="en-US" sz="2800" dirty="0" smtClean="0"/>
              <a:t> = </a:t>
            </a:r>
            <a:r>
              <a:rPr lang="en-US" sz="2800" dirty="0" err="1" smtClean="0"/>
              <a:t>strEx</a:t>
            </a:r>
            <a:r>
              <a:rPr lang="en-US" sz="2800" dirty="0" smtClean="0"/>
              <a:t> &amp; </a:t>
            </a:r>
            <a:r>
              <a:rPr lang="en-US" sz="2800" dirty="0" err="1" smtClean="0"/>
              <a:t>strNew</a:t>
            </a:r>
            <a:r>
              <a:rPr lang="en-US" sz="2500" dirty="0" smtClean="0"/>
              <a:t>	</a:t>
            </a:r>
            <a:r>
              <a:rPr lang="en-US" sz="2500" dirty="0" smtClean="0">
                <a:solidFill>
                  <a:srgbClr val="006600"/>
                </a:solidFill>
              </a:rPr>
              <a:t>‘Displays Example: Apple</a:t>
            </a:r>
            <a:endParaRPr lang="en-US" sz="2500" dirty="0">
              <a:solidFill>
                <a:srgbClr val="00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6895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Create a new application called </a:t>
            </a:r>
            <a:r>
              <a:rPr lang="en-US" dirty="0" err="1" smtClean="0"/>
              <a:t>stringExample</a:t>
            </a:r>
            <a:endParaRPr lang="en-US" dirty="0" smtClean="0"/>
          </a:p>
          <a:p>
            <a:pPr lvl="1"/>
            <a:r>
              <a:rPr lang="en-US" dirty="0" smtClean="0"/>
              <a:t>Save it into the location as instructed by your teacher.</a:t>
            </a:r>
          </a:p>
          <a:p>
            <a:r>
              <a:rPr lang="en-US" dirty="0" smtClean="0"/>
              <a:t>Add the following controls.</a:t>
            </a:r>
          </a:p>
          <a:p>
            <a:r>
              <a:rPr lang="en-US" dirty="0" smtClean="0"/>
              <a:t>When the button is clicked, the appropriate answer should be displayed in the </a:t>
            </a:r>
            <a:r>
              <a:rPr lang="en-US" dirty="0" err="1" smtClean="0"/>
              <a:t>lblAnswer</a:t>
            </a:r>
            <a:r>
              <a:rPr lang="en-US" dirty="0" smtClean="0"/>
              <a:t> label.</a:t>
            </a:r>
          </a:p>
          <a:p>
            <a:r>
              <a:rPr lang="en-US" dirty="0" smtClean="0"/>
              <a:t>For the following functions you will only use the first textbox when clicking the button to display the answer</a:t>
            </a:r>
          </a:p>
          <a:p>
            <a:pPr lvl="1"/>
            <a:r>
              <a:rPr lang="en-US" dirty="0" err="1" smtClean="0"/>
              <a:t>ToLower</a:t>
            </a:r>
            <a:r>
              <a:rPr lang="en-US" dirty="0" smtClean="0"/>
              <a:t>, </a:t>
            </a:r>
            <a:r>
              <a:rPr lang="en-US" dirty="0" err="1" smtClean="0"/>
              <a:t>ToUpper</a:t>
            </a:r>
            <a:endParaRPr lang="en-US" dirty="0" smtClean="0"/>
          </a:p>
          <a:p>
            <a:pPr lvl="1"/>
            <a:r>
              <a:rPr lang="en-US" dirty="0" smtClean="0"/>
              <a:t>Trim, </a:t>
            </a:r>
            <a:r>
              <a:rPr lang="en-US" dirty="0" err="1" smtClean="0"/>
              <a:t>TrimEnd</a:t>
            </a:r>
            <a:r>
              <a:rPr lang="en-US" dirty="0" smtClean="0"/>
              <a:t>, </a:t>
            </a:r>
            <a:r>
              <a:rPr lang="en-US" dirty="0" err="1" smtClean="0"/>
              <a:t>TrimStart</a:t>
            </a:r>
            <a:endParaRPr lang="en-US" dirty="0" smtClean="0"/>
          </a:p>
          <a:p>
            <a:r>
              <a:rPr lang="en-US" dirty="0" smtClean="0"/>
              <a:t>For functions such as Replace and Insert, use the first textbox as “Word” input and the second textbox as the input to delete/replace/remove,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It!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10000" y="1524000"/>
          <a:ext cx="5105400" cy="4831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999"/>
                <a:gridCol w="1524001"/>
                <a:gridCol w="2438400"/>
              </a:tblGrid>
              <a:tr h="38100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Control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Text/Items</a:t>
                      </a:r>
                      <a:endParaRPr lang="en-US" sz="1600" dirty="0"/>
                    </a:p>
                  </a:txBody>
                  <a:tcPr/>
                </a:tc>
              </a:tr>
              <a:tr h="33211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Label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lblPrompt1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Enter a Word:</a:t>
                      </a:r>
                      <a:endParaRPr lang="en-US" sz="16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Label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lblPrompt2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Enter a Word:</a:t>
                      </a:r>
                    </a:p>
                  </a:txBody>
                  <a:tcPr/>
                </a:tc>
              </a:tr>
              <a:tr h="33211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Button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btnCompare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Compare</a:t>
                      </a:r>
                      <a:endParaRPr lang="en-US" sz="1600" dirty="0"/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Button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btnConcat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Concat</a:t>
                      </a:r>
                      <a:endParaRPr lang="en-US" sz="1600" dirty="0"/>
                    </a:p>
                  </a:txBody>
                  <a:tcPr/>
                </a:tc>
              </a:tr>
              <a:tr h="33211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Button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btnEquals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Equals</a:t>
                      </a:r>
                      <a:endParaRPr lang="en-US" sz="1600" dirty="0"/>
                    </a:p>
                  </a:txBody>
                  <a:tcPr/>
                </a:tc>
              </a:tr>
              <a:tr h="33211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Button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btnInsert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Insert</a:t>
                      </a:r>
                      <a:endParaRPr lang="en-US" sz="1600" dirty="0"/>
                    </a:p>
                  </a:txBody>
                  <a:tcPr/>
                </a:tc>
              </a:tr>
              <a:tr h="33211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Button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btnRemove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Remove</a:t>
                      </a:r>
                      <a:endParaRPr lang="en-US" sz="1600" dirty="0"/>
                    </a:p>
                  </a:txBody>
                  <a:tcPr/>
                </a:tc>
              </a:tr>
              <a:tr h="33211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Button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btnReplace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Replace</a:t>
                      </a:r>
                      <a:endParaRPr lang="en-US" sz="1600" dirty="0"/>
                    </a:p>
                  </a:txBody>
                  <a:tcPr/>
                </a:tc>
              </a:tr>
              <a:tr h="33211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Button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btnToLower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ToLower</a:t>
                      </a:r>
                      <a:endParaRPr lang="en-US" sz="1600" dirty="0"/>
                    </a:p>
                  </a:txBody>
                  <a:tcPr/>
                </a:tc>
              </a:tr>
              <a:tr h="33211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Button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btnToUpper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ToUpper</a:t>
                      </a:r>
                      <a:endParaRPr lang="en-US" sz="1600" dirty="0"/>
                    </a:p>
                  </a:txBody>
                  <a:tcPr/>
                </a:tc>
              </a:tr>
              <a:tr h="33211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Button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btnTrim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Trim</a:t>
                      </a:r>
                      <a:endParaRPr lang="en-US" sz="1600" dirty="0"/>
                    </a:p>
                  </a:txBody>
                  <a:tcPr/>
                </a:tc>
              </a:tr>
              <a:tr h="33211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Button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btnTrimEnd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TrimEnd</a:t>
                      </a:r>
                      <a:endParaRPr lang="en-US" sz="1600" dirty="0"/>
                    </a:p>
                  </a:txBody>
                  <a:tcPr/>
                </a:tc>
              </a:tr>
              <a:tr h="33211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Button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btnTrimStart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TrimStart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28800"/>
            <a:ext cx="3048000" cy="4235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It! Solution – Visual Basic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1644908"/>
            <a:ext cx="89916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 Private Sub </a:t>
            </a:r>
            <a:r>
              <a:rPr lang="en-US" sz="1400" dirty="0" err="1" smtClean="0"/>
              <a:t>btnCompare_Click</a:t>
            </a:r>
            <a:r>
              <a:rPr lang="en-US" sz="1400" dirty="0" smtClean="0"/>
              <a:t>(</a:t>
            </a:r>
            <a:r>
              <a:rPr lang="en-US" sz="1400" dirty="0" err="1" smtClean="0"/>
              <a:t>ByVal</a:t>
            </a:r>
            <a:r>
              <a:rPr lang="en-US" sz="1400" dirty="0" smtClean="0"/>
              <a:t> sender As </a:t>
            </a:r>
            <a:r>
              <a:rPr lang="en-US" sz="1400" dirty="0" err="1" smtClean="0"/>
              <a:t>System.Object</a:t>
            </a:r>
            <a:r>
              <a:rPr lang="en-US" sz="1400" dirty="0" smtClean="0"/>
              <a:t>, </a:t>
            </a:r>
            <a:r>
              <a:rPr lang="en-US" sz="1400" dirty="0" err="1" smtClean="0"/>
              <a:t>ByVal</a:t>
            </a:r>
            <a:r>
              <a:rPr lang="en-US" sz="1400" dirty="0" smtClean="0"/>
              <a:t> e As </a:t>
            </a:r>
            <a:r>
              <a:rPr lang="en-US" sz="1400" dirty="0" err="1" smtClean="0"/>
              <a:t>System.EventArgs</a:t>
            </a:r>
            <a:r>
              <a:rPr lang="en-US" sz="1400" dirty="0" smtClean="0"/>
              <a:t>) Handles </a:t>
            </a:r>
            <a:r>
              <a:rPr lang="en-US" sz="1400" dirty="0" err="1" smtClean="0"/>
              <a:t>btnCompare.Click</a:t>
            </a:r>
            <a:endParaRPr lang="en-US" sz="1400" dirty="0" smtClean="0"/>
          </a:p>
          <a:p>
            <a:r>
              <a:rPr lang="en-US" sz="1400" dirty="0" smtClean="0"/>
              <a:t>        Dim </a:t>
            </a:r>
            <a:r>
              <a:rPr lang="en-US" sz="1400" dirty="0" err="1" smtClean="0"/>
              <a:t>strA</a:t>
            </a:r>
            <a:r>
              <a:rPr lang="en-US" sz="1400" dirty="0" smtClean="0"/>
              <a:t> As String = Me.txtWord1.Text</a:t>
            </a:r>
          </a:p>
          <a:p>
            <a:r>
              <a:rPr lang="en-US" sz="1400" dirty="0" smtClean="0"/>
              <a:t>        Dim </a:t>
            </a:r>
            <a:r>
              <a:rPr lang="en-US" sz="1400" dirty="0" err="1" smtClean="0"/>
              <a:t>strB</a:t>
            </a:r>
            <a:r>
              <a:rPr lang="en-US" sz="1400" dirty="0" smtClean="0"/>
              <a:t> As String = Me.txtWord2.Text</a:t>
            </a:r>
          </a:p>
          <a:p>
            <a:r>
              <a:rPr lang="en-US" sz="1400" dirty="0" smtClean="0"/>
              <a:t>        If </a:t>
            </a:r>
            <a:r>
              <a:rPr lang="en-US" sz="1400" dirty="0" err="1" smtClean="0"/>
              <a:t>String.Compare</a:t>
            </a:r>
            <a:r>
              <a:rPr lang="en-US" sz="1400" dirty="0" smtClean="0"/>
              <a:t>(</a:t>
            </a:r>
            <a:r>
              <a:rPr lang="en-US" sz="1400" dirty="0" err="1" smtClean="0"/>
              <a:t>strA</a:t>
            </a:r>
            <a:r>
              <a:rPr lang="en-US" sz="1400" dirty="0" smtClean="0"/>
              <a:t>, </a:t>
            </a:r>
            <a:r>
              <a:rPr lang="en-US" sz="1400" dirty="0" err="1" smtClean="0"/>
              <a:t>strB</a:t>
            </a:r>
            <a:r>
              <a:rPr lang="en-US" sz="1400" dirty="0" smtClean="0"/>
              <a:t>) = 0 Then</a:t>
            </a:r>
          </a:p>
          <a:p>
            <a:r>
              <a:rPr lang="en-US" sz="1400" dirty="0" smtClean="0"/>
              <a:t>            </a:t>
            </a:r>
            <a:r>
              <a:rPr lang="en-US" sz="1400" dirty="0" err="1" smtClean="0"/>
              <a:t>lblAnswer.Text</a:t>
            </a:r>
            <a:r>
              <a:rPr lang="en-US" sz="1400" dirty="0" smtClean="0"/>
              <a:t> = </a:t>
            </a:r>
            <a:r>
              <a:rPr lang="en-US" sz="1400" dirty="0" err="1" smtClean="0"/>
              <a:t>strA</a:t>
            </a:r>
            <a:r>
              <a:rPr lang="en-US" sz="1400" dirty="0" smtClean="0"/>
              <a:t> &amp; " is equal to " &amp; </a:t>
            </a:r>
            <a:r>
              <a:rPr lang="en-US" sz="1400" dirty="0" err="1" smtClean="0"/>
              <a:t>strB</a:t>
            </a:r>
            <a:endParaRPr lang="en-US" sz="1400" dirty="0" smtClean="0"/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ElseIf</a:t>
            </a:r>
            <a:r>
              <a:rPr lang="en-US" sz="1400" dirty="0" smtClean="0"/>
              <a:t> </a:t>
            </a:r>
            <a:r>
              <a:rPr lang="en-US" sz="1400" dirty="0" err="1" smtClean="0"/>
              <a:t>String.Compare</a:t>
            </a:r>
            <a:r>
              <a:rPr lang="en-US" sz="1400" dirty="0" smtClean="0"/>
              <a:t>(</a:t>
            </a:r>
            <a:r>
              <a:rPr lang="en-US" sz="1400" dirty="0" err="1" smtClean="0"/>
              <a:t>strA</a:t>
            </a:r>
            <a:r>
              <a:rPr lang="en-US" sz="1400" dirty="0" smtClean="0"/>
              <a:t>, </a:t>
            </a:r>
            <a:r>
              <a:rPr lang="en-US" sz="1400" dirty="0" err="1" smtClean="0"/>
              <a:t>strB</a:t>
            </a:r>
            <a:r>
              <a:rPr lang="en-US" sz="1400" dirty="0" smtClean="0"/>
              <a:t>) &lt; 0 Then</a:t>
            </a:r>
          </a:p>
          <a:p>
            <a:r>
              <a:rPr lang="en-US" sz="1400" dirty="0" smtClean="0"/>
              <a:t>            </a:t>
            </a:r>
            <a:r>
              <a:rPr lang="en-US" sz="1400" dirty="0" err="1" smtClean="0"/>
              <a:t>lblAnswer.Text</a:t>
            </a:r>
            <a:r>
              <a:rPr lang="en-US" sz="1400" dirty="0" smtClean="0"/>
              <a:t> = </a:t>
            </a:r>
            <a:r>
              <a:rPr lang="en-US" sz="1400" dirty="0" err="1" smtClean="0"/>
              <a:t>strA</a:t>
            </a:r>
            <a:r>
              <a:rPr lang="en-US" sz="1400" dirty="0" smtClean="0"/>
              <a:t> &amp; " comes before " &amp; </a:t>
            </a:r>
            <a:r>
              <a:rPr lang="en-US" sz="1400" dirty="0" err="1" smtClean="0"/>
              <a:t>strB</a:t>
            </a:r>
            <a:endParaRPr lang="en-US" sz="1400" dirty="0" smtClean="0"/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ElseIf</a:t>
            </a:r>
            <a:r>
              <a:rPr lang="en-US" sz="1400" dirty="0" smtClean="0"/>
              <a:t> </a:t>
            </a:r>
            <a:r>
              <a:rPr lang="en-US" sz="1400" dirty="0" err="1" smtClean="0"/>
              <a:t>String.Compare</a:t>
            </a:r>
            <a:r>
              <a:rPr lang="en-US" sz="1400" dirty="0" smtClean="0"/>
              <a:t>(</a:t>
            </a:r>
            <a:r>
              <a:rPr lang="en-US" sz="1400" dirty="0" err="1" smtClean="0"/>
              <a:t>strA</a:t>
            </a:r>
            <a:r>
              <a:rPr lang="en-US" sz="1400" dirty="0" smtClean="0"/>
              <a:t>, </a:t>
            </a:r>
            <a:r>
              <a:rPr lang="en-US" sz="1400" dirty="0" err="1" smtClean="0"/>
              <a:t>strB</a:t>
            </a:r>
            <a:r>
              <a:rPr lang="en-US" sz="1400" dirty="0" smtClean="0"/>
              <a:t>) &gt; 0 Then</a:t>
            </a:r>
          </a:p>
          <a:p>
            <a:r>
              <a:rPr lang="en-US" sz="1400" dirty="0" smtClean="0"/>
              <a:t>            </a:t>
            </a:r>
            <a:r>
              <a:rPr lang="en-US" sz="1400" dirty="0" err="1" smtClean="0"/>
              <a:t>lblAnswer.Text</a:t>
            </a:r>
            <a:r>
              <a:rPr lang="en-US" sz="1400" dirty="0" smtClean="0"/>
              <a:t> = </a:t>
            </a:r>
            <a:r>
              <a:rPr lang="en-US" sz="1400" dirty="0" err="1" smtClean="0"/>
              <a:t>strA</a:t>
            </a:r>
            <a:r>
              <a:rPr lang="en-US" sz="1400" dirty="0" smtClean="0"/>
              <a:t> &amp; " comes after " &amp; </a:t>
            </a:r>
            <a:r>
              <a:rPr lang="en-US" sz="1400" dirty="0" err="1" smtClean="0"/>
              <a:t>strB</a:t>
            </a:r>
            <a:endParaRPr lang="en-US" sz="1400" dirty="0" smtClean="0"/>
          </a:p>
          <a:p>
            <a:r>
              <a:rPr lang="en-US" sz="1400" dirty="0" smtClean="0"/>
              <a:t>        End If</a:t>
            </a:r>
          </a:p>
          <a:p>
            <a:r>
              <a:rPr lang="en-US" sz="1400" dirty="0" smtClean="0"/>
              <a:t>    End Sub</a:t>
            </a:r>
          </a:p>
          <a:p>
            <a:endParaRPr lang="en-US" sz="1400" dirty="0" smtClean="0"/>
          </a:p>
          <a:p>
            <a:r>
              <a:rPr lang="en-US" sz="1400" dirty="0" smtClean="0"/>
              <a:t>    Private Sub </a:t>
            </a:r>
            <a:r>
              <a:rPr lang="en-US" sz="1400" dirty="0" err="1" smtClean="0"/>
              <a:t>btnConcat_Click</a:t>
            </a:r>
            <a:r>
              <a:rPr lang="en-US" sz="1400" dirty="0" smtClean="0"/>
              <a:t>(</a:t>
            </a:r>
            <a:r>
              <a:rPr lang="en-US" sz="1400" dirty="0" err="1" smtClean="0"/>
              <a:t>ByVal</a:t>
            </a:r>
            <a:r>
              <a:rPr lang="en-US" sz="1400" dirty="0" smtClean="0"/>
              <a:t> sender As </a:t>
            </a:r>
            <a:r>
              <a:rPr lang="en-US" sz="1400" dirty="0" err="1" smtClean="0"/>
              <a:t>System.Object</a:t>
            </a:r>
            <a:r>
              <a:rPr lang="en-US" sz="1400" dirty="0" smtClean="0"/>
              <a:t>, </a:t>
            </a:r>
            <a:r>
              <a:rPr lang="en-US" sz="1400" dirty="0" err="1" smtClean="0"/>
              <a:t>ByVal</a:t>
            </a:r>
            <a:r>
              <a:rPr lang="en-US" sz="1400" dirty="0" smtClean="0"/>
              <a:t> e As </a:t>
            </a:r>
            <a:r>
              <a:rPr lang="en-US" sz="1400" dirty="0" err="1" smtClean="0"/>
              <a:t>System.EventArgs</a:t>
            </a:r>
            <a:r>
              <a:rPr lang="en-US" sz="1400" dirty="0" smtClean="0"/>
              <a:t>) Handles </a:t>
            </a:r>
            <a:r>
              <a:rPr lang="en-US" sz="1400" dirty="0" err="1" smtClean="0"/>
              <a:t>btnConcat.Click</a:t>
            </a:r>
            <a:endParaRPr lang="en-US" sz="1400" dirty="0" smtClean="0"/>
          </a:p>
          <a:p>
            <a:r>
              <a:rPr lang="en-US" sz="1400" dirty="0" smtClean="0"/>
              <a:t>        Dim </a:t>
            </a:r>
            <a:r>
              <a:rPr lang="en-US" sz="1400" dirty="0" err="1" smtClean="0"/>
              <a:t>strA</a:t>
            </a:r>
            <a:r>
              <a:rPr lang="en-US" sz="1400" dirty="0" smtClean="0"/>
              <a:t> As String = Me.txtWord1.Text</a:t>
            </a:r>
          </a:p>
          <a:p>
            <a:r>
              <a:rPr lang="en-US" sz="1400" dirty="0" smtClean="0"/>
              <a:t>        Dim </a:t>
            </a:r>
            <a:r>
              <a:rPr lang="en-US" sz="1400" dirty="0" err="1" smtClean="0"/>
              <a:t>strB</a:t>
            </a:r>
            <a:r>
              <a:rPr lang="en-US" sz="1400" dirty="0" smtClean="0"/>
              <a:t> As String = Me.txtWord2.Text</a:t>
            </a:r>
          </a:p>
          <a:p>
            <a:r>
              <a:rPr lang="en-US" sz="1400" dirty="0" smtClean="0"/>
              <a:t>        Dim </a:t>
            </a:r>
            <a:r>
              <a:rPr lang="en-US" sz="1400" dirty="0" err="1" smtClean="0"/>
              <a:t>strNew</a:t>
            </a:r>
            <a:r>
              <a:rPr lang="en-US" sz="1400" dirty="0" smtClean="0"/>
              <a:t> As String</a:t>
            </a:r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strNew</a:t>
            </a:r>
            <a:r>
              <a:rPr lang="en-US" sz="1400" dirty="0" smtClean="0"/>
              <a:t> = </a:t>
            </a:r>
            <a:r>
              <a:rPr lang="en-US" sz="1400" dirty="0" err="1" smtClean="0"/>
              <a:t>String.Concat</a:t>
            </a:r>
            <a:r>
              <a:rPr lang="en-US" sz="1400" dirty="0" smtClean="0"/>
              <a:t>(</a:t>
            </a:r>
            <a:r>
              <a:rPr lang="en-US" sz="1400" dirty="0" err="1" smtClean="0"/>
              <a:t>strA</a:t>
            </a:r>
            <a:r>
              <a:rPr lang="en-US" sz="1400" dirty="0" smtClean="0"/>
              <a:t>, </a:t>
            </a:r>
            <a:r>
              <a:rPr lang="en-US" sz="1400" dirty="0" err="1" smtClean="0"/>
              <a:t>strB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lblAnswer.Text</a:t>
            </a:r>
            <a:r>
              <a:rPr lang="en-US" sz="1400" dirty="0" smtClean="0"/>
              <a:t> = </a:t>
            </a:r>
            <a:r>
              <a:rPr lang="en-US" sz="1400" dirty="0" err="1" smtClean="0"/>
              <a:t>strNew</a:t>
            </a:r>
            <a:endParaRPr lang="en-US" sz="1400" dirty="0" smtClean="0"/>
          </a:p>
          <a:p>
            <a:r>
              <a:rPr lang="en-US" sz="1400" dirty="0" smtClean="0"/>
              <a:t>    End Sub</a:t>
            </a:r>
          </a:p>
          <a:p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It! Solution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1752600"/>
            <a:ext cx="85344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 Private Sub </a:t>
            </a:r>
            <a:r>
              <a:rPr lang="en-US" sz="1400" dirty="0" err="1" smtClean="0"/>
              <a:t>btnEquals_Click</a:t>
            </a:r>
            <a:r>
              <a:rPr lang="en-US" sz="1400" dirty="0" smtClean="0"/>
              <a:t>(</a:t>
            </a:r>
            <a:r>
              <a:rPr lang="en-US" sz="1400" dirty="0" err="1" smtClean="0"/>
              <a:t>ByVal</a:t>
            </a:r>
            <a:r>
              <a:rPr lang="en-US" sz="1400" dirty="0" smtClean="0"/>
              <a:t> sender As </a:t>
            </a:r>
            <a:r>
              <a:rPr lang="en-US" sz="1400" dirty="0" err="1" smtClean="0"/>
              <a:t>System.Object</a:t>
            </a:r>
            <a:r>
              <a:rPr lang="en-US" sz="1400" dirty="0" smtClean="0"/>
              <a:t>, </a:t>
            </a:r>
            <a:r>
              <a:rPr lang="en-US" sz="1400" dirty="0" err="1" smtClean="0"/>
              <a:t>ByVal</a:t>
            </a:r>
            <a:r>
              <a:rPr lang="en-US" sz="1400" dirty="0" smtClean="0"/>
              <a:t> e As </a:t>
            </a:r>
            <a:r>
              <a:rPr lang="en-US" sz="1400" dirty="0" err="1" smtClean="0"/>
              <a:t>System.EventArgs</a:t>
            </a:r>
            <a:r>
              <a:rPr lang="en-US" sz="1400" dirty="0" smtClean="0"/>
              <a:t>) Handles </a:t>
            </a:r>
            <a:r>
              <a:rPr lang="en-US" sz="1400" dirty="0" err="1" smtClean="0"/>
              <a:t>btnEquals.Click</a:t>
            </a:r>
            <a:endParaRPr lang="en-US" sz="1400" dirty="0" smtClean="0"/>
          </a:p>
          <a:p>
            <a:r>
              <a:rPr lang="en-US" sz="1400" dirty="0" smtClean="0"/>
              <a:t>        Dim </a:t>
            </a:r>
            <a:r>
              <a:rPr lang="en-US" sz="1400" dirty="0" err="1" smtClean="0"/>
              <a:t>strA</a:t>
            </a:r>
            <a:r>
              <a:rPr lang="en-US" sz="1400" dirty="0" smtClean="0"/>
              <a:t> As String = Me.txtWord1.Text</a:t>
            </a:r>
          </a:p>
          <a:p>
            <a:r>
              <a:rPr lang="en-US" sz="1400" dirty="0" smtClean="0"/>
              <a:t>        Dim </a:t>
            </a:r>
            <a:r>
              <a:rPr lang="en-US" sz="1400" dirty="0" err="1" smtClean="0"/>
              <a:t>strB</a:t>
            </a:r>
            <a:r>
              <a:rPr lang="en-US" sz="1400" dirty="0" smtClean="0"/>
              <a:t> As String = Me.txtWord2.Text</a:t>
            </a:r>
          </a:p>
          <a:p>
            <a:endParaRPr lang="en-US" sz="1400" dirty="0" smtClean="0"/>
          </a:p>
          <a:p>
            <a:r>
              <a:rPr lang="en-US" sz="1400" dirty="0" smtClean="0"/>
              <a:t>        If </a:t>
            </a:r>
            <a:r>
              <a:rPr lang="en-US" sz="1400" dirty="0" err="1" smtClean="0"/>
              <a:t>strA.Equals</a:t>
            </a:r>
            <a:r>
              <a:rPr lang="en-US" sz="1400" dirty="0" smtClean="0"/>
              <a:t>(</a:t>
            </a:r>
            <a:r>
              <a:rPr lang="en-US" sz="1400" dirty="0" err="1" smtClean="0"/>
              <a:t>strB</a:t>
            </a:r>
            <a:r>
              <a:rPr lang="en-US" sz="1400" dirty="0" smtClean="0"/>
              <a:t>) Then</a:t>
            </a:r>
          </a:p>
          <a:p>
            <a:r>
              <a:rPr lang="en-US" sz="1400" dirty="0" smtClean="0"/>
              <a:t>            </a:t>
            </a:r>
            <a:r>
              <a:rPr lang="en-US" sz="1400" dirty="0" err="1" smtClean="0"/>
              <a:t>lblAnswer.Text</a:t>
            </a:r>
            <a:r>
              <a:rPr lang="en-US" sz="1400" dirty="0" smtClean="0"/>
              <a:t> = "The strings are the same."</a:t>
            </a:r>
          </a:p>
          <a:p>
            <a:r>
              <a:rPr lang="en-US" sz="1400" dirty="0" smtClean="0"/>
              <a:t>        Else</a:t>
            </a:r>
          </a:p>
          <a:p>
            <a:r>
              <a:rPr lang="en-US" sz="1400" dirty="0" smtClean="0"/>
              <a:t>            </a:t>
            </a:r>
            <a:r>
              <a:rPr lang="en-US" sz="1400" dirty="0" err="1" smtClean="0"/>
              <a:t>lblAnswer.Text</a:t>
            </a:r>
            <a:r>
              <a:rPr lang="en-US" sz="1400" dirty="0" smtClean="0"/>
              <a:t> = "The strings are the different."</a:t>
            </a:r>
          </a:p>
          <a:p>
            <a:r>
              <a:rPr lang="en-US" sz="1400" dirty="0" smtClean="0"/>
              <a:t>        End If</a:t>
            </a:r>
          </a:p>
          <a:p>
            <a:r>
              <a:rPr lang="en-US" sz="1400" dirty="0" smtClean="0"/>
              <a:t>    End Sub</a:t>
            </a:r>
          </a:p>
          <a:p>
            <a:endParaRPr lang="en-US" sz="1400" dirty="0" smtClean="0"/>
          </a:p>
          <a:p>
            <a:r>
              <a:rPr lang="en-US" sz="1400" dirty="0" smtClean="0"/>
              <a:t>    Private Sub </a:t>
            </a:r>
            <a:r>
              <a:rPr lang="en-US" sz="1400" dirty="0" err="1" smtClean="0"/>
              <a:t>btnReplace_Click</a:t>
            </a:r>
            <a:r>
              <a:rPr lang="en-US" sz="1400" dirty="0" smtClean="0"/>
              <a:t>(</a:t>
            </a:r>
            <a:r>
              <a:rPr lang="en-US" sz="1400" dirty="0" err="1" smtClean="0"/>
              <a:t>ByVal</a:t>
            </a:r>
            <a:r>
              <a:rPr lang="en-US" sz="1400" dirty="0" smtClean="0"/>
              <a:t> sender As </a:t>
            </a:r>
            <a:r>
              <a:rPr lang="en-US" sz="1400" dirty="0" err="1" smtClean="0"/>
              <a:t>System.Object</a:t>
            </a:r>
            <a:r>
              <a:rPr lang="en-US" sz="1400" dirty="0" smtClean="0"/>
              <a:t>, </a:t>
            </a:r>
            <a:r>
              <a:rPr lang="en-US" sz="1400" dirty="0" err="1" smtClean="0"/>
              <a:t>ByVal</a:t>
            </a:r>
            <a:r>
              <a:rPr lang="en-US" sz="1400" dirty="0" smtClean="0"/>
              <a:t> e As </a:t>
            </a:r>
            <a:r>
              <a:rPr lang="en-US" sz="1400" dirty="0" err="1" smtClean="0"/>
              <a:t>System.EventArgs</a:t>
            </a:r>
            <a:r>
              <a:rPr lang="en-US" sz="1400" dirty="0" smtClean="0"/>
              <a:t>) Handles </a:t>
            </a:r>
            <a:r>
              <a:rPr lang="en-US" sz="1400" dirty="0" err="1" smtClean="0"/>
              <a:t>btnReplace.Click</a:t>
            </a:r>
            <a:endParaRPr lang="en-US" sz="1400" dirty="0" smtClean="0"/>
          </a:p>
          <a:p>
            <a:r>
              <a:rPr lang="en-US" sz="1400" dirty="0" smtClean="0"/>
              <a:t>        Dim </a:t>
            </a:r>
            <a:r>
              <a:rPr lang="en-US" sz="1400" dirty="0" err="1" smtClean="0"/>
              <a:t>strA</a:t>
            </a:r>
            <a:r>
              <a:rPr lang="en-US" sz="1400" dirty="0" smtClean="0"/>
              <a:t> As String = Me.txtWord1.Text</a:t>
            </a:r>
          </a:p>
          <a:p>
            <a:r>
              <a:rPr lang="en-US" sz="1400" dirty="0" smtClean="0"/>
              <a:t>        Dim </a:t>
            </a:r>
            <a:r>
              <a:rPr lang="en-US" sz="1400" dirty="0" err="1" smtClean="0"/>
              <a:t>strB</a:t>
            </a:r>
            <a:r>
              <a:rPr lang="en-US" sz="1400" dirty="0" smtClean="0"/>
              <a:t> As String = Me.txtWord2.Text</a:t>
            </a:r>
          </a:p>
          <a:p>
            <a:r>
              <a:rPr lang="en-US" sz="1400" dirty="0" smtClean="0"/>
              <a:t>        Dim </a:t>
            </a:r>
            <a:r>
              <a:rPr lang="en-US" sz="1400" dirty="0" err="1" smtClean="0"/>
              <a:t>strNew</a:t>
            </a:r>
            <a:r>
              <a:rPr lang="en-US" sz="1400" dirty="0" smtClean="0"/>
              <a:t>, strNew2 As String</a:t>
            </a:r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strNew</a:t>
            </a:r>
            <a:r>
              <a:rPr lang="en-US" sz="1400" dirty="0" smtClean="0"/>
              <a:t> = </a:t>
            </a:r>
            <a:r>
              <a:rPr lang="en-US" sz="1400" dirty="0" err="1" smtClean="0"/>
              <a:t>strA.Replace</a:t>
            </a:r>
            <a:r>
              <a:rPr lang="en-US" sz="1400" dirty="0" smtClean="0"/>
              <a:t>(</a:t>
            </a:r>
            <a:r>
              <a:rPr lang="en-US" sz="1400" dirty="0" err="1" smtClean="0"/>
              <a:t>strB</a:t>
            </a:r>
            <a:r>
              <a:rPr lang="en-US" sz="1400" dirty="0" smtClean="0"/>
              <a:t>, "b")</a:t>
            </a:r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lblAnswer.Text</a:t>
            </a:r>
            <a:r>
              <a:rPr lang="en-US" sz="1400" dirty="0" smtClean="0"/>
              <a:t> = </a:t>
            </a:r>
            <a:r>
              <a:rPr lang="en-US" sz="1400" dirty="0" err="1" smtClean="0"/>
              <a:t>strNew</a:t>
            </a:r>
            <a:r>
              <a:rPr lang="en-US" sz="1400" dirty="0" smtClean="0"/>
              <a:t> &amp; "  " &amp; strNew2</a:t>
            </a:r>
          </a:p>
          <a:p>
            <a:r>
              <a:rPr lang="en-US" sz="1400" dirty="0" smtClean="0"/>
              <a:t>    End Sub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It! Solution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1371600"/>
            <a:ext cx="8991600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 smtClean="0"/>
              <a:t> Private Sub </a:t>
            </a:r>
            <a:r>
              <a:rPr lang="en-US" sz="1300" dirty="0" err="1" smtClean="0"/>
              <a:t>btnIndexOf_Click</a:t>
            </a:r>
            <a:r>
              <a:rPr lang="en-US" sz="1300" dirty="0" smtClean="0"/>
              <a:t>(</a:t>
            </a:r>
            <a:r>
              <a:rPr lang="en-US" sz="1300" dirty="0" err="1" smtClean="0"/>
              <a:t>ByVal</a:t>
            </a:r>
            <a:r>
              <a:rPr lang="en-US" sz="1300" dirty="0" smtClean="0"/>
              <a:t> sender As </a:t>
            </a:r>
            <a:r>
              <a:rPr lang="en-US" sz="1300" dirty="0" err="1" smtClean="0"/>
              <a:t>System.Object</a:t>
            </a:r>
            <a:r>
              <a:rPr lang="en-US" sz="1300" dirty="0" smtClean="0"/>
              <a:t>, </a:t>
            </a:r>
            <a:r>
              <a:rPr lang="en-US" sz="1300" dirty="0" err="1" smtClean="0"/>
              <a:t>ByVal</a:t>
            </a:r>
            <a:r>
              <a:rPr lang="en-US" sz="1300" dirty="0" smtClean="0"/>
              <a:t> e As </a:t>
            </a:r>
            <a:r>
              <a:rPr lang="en-US" sz="1300" dirty="0" err="1" smtClean="0"/>
              <a:t>System.EventArgs</a:t>
            </a:r>
            <a:r>
              <a:rPr lang="en-US" sz="1300" dirty="0" smtClean="0"/>
              <a:t>) Handles </a:t>
            </a:r>
            <a:r>
              <a:rPr lang="en-US" sz="1300" dirty="0" err="1" smtClean="0"/>
              <a:t>btnIndexOf.Click</a:t>
            </a:r>
            <a:endParaRPr lang="en-US" sz="1300" dirty="0" smtClean="0"/>
          </a:p>
          <a:p>
            <a:r>
              <a:rPr lang="en-US" sz="1300" dirty="0" smtClean="0"/>
              <a:t>        Dim </a:t>
            </a:r>
            <a:r>
              <a:rPr lang="en-US" sz="1300" dirty="0" err="1" smtClean="0"/>
              <a:t>strA</a:t>
            </a:r>
            <a:r>
              <a:rPr lang="en-US" sz="1300" dirty="0" smtClean="0"/>
              <a:t> As String = Me.txtWord1.Text</a:t>
            </a:r>
          </a:p>
          <a:p>
            <a:r>
              <a:rPr lang="en-US" sz="1300" dirty="0" smtClean="0"/>
              <a:t>        Dim </a:t>
            </a:r>
            <a:r>
              <a:rPr lang="en-US" sz="1300" dirty="0" err="1" smtClean="0"/>
              <a:t>strB</a:t>
            </a:r>
            <a:r>
              <a:rPr lang="en-US" sz="1300" dirty="0" smtClean="0"/>
              <a:t> As String = Me.txtWord2.Text</a:t>
            </a:r>
          </a:p>
          <a:p>
            <a:r>
              <a:rPr lang="en-US" sz="1300" dirty="0" smtClean="0"/>
              <a:t>        Dim </a:t>
            </a:r>
            <a:r>
              <a:rPr lang="en-US" sz="1300" dirty="0" err="1" smtClean="0"/>
              <a:t>intIndex</a:t>
            </a:r>
            <a:r>
              <a:rPr lang="en-US" sz="1300" dirty="0" smtClean="0"/>
              <a:t> As Integer</a:t>
            </a:r>
          </a:p>
          <a:p>
            <a:r>
              <a:rPr lang="en-US" sz="1300" dirty="0" smtClean="0"/>
              <a:t>        </a:t>
            </a:r>
            <a:r>
              <a:rPr lang="en-US" sz="1300" dirty="0" err="1" smtClean="0"/>
              <a:t>intIndex</a:t>
            </a:r>
            <a:r>
              <a:rPr lang="en-US" sz="1300" dirty="0" smtClean="0"/>
              <a:t> = </a:t>
            </a:r>
            <a:r>
              <a:rPr lang="en-US" sz="1300" dirty="0" err="1" smtClean="0"/>
              <a:t>strA.IndexOf</a:t>
            </a:r>
            <a:r>
              <a:rPr lang="en-US" sz="1300" dirty="0" smtClean="0"/>
              <a:t>(</a:t>
            </a:r>
            <a:r>
              <a:rPr lang="en-US" sz="1300" dirty="0" err="1" smtClean="0"/>
              <a:t>strB</a:t>
            </a:r>
            <a:r>
              <a:rPr lang="en-US" sz="1300" dirty="0" smtClean="0"/>
              <a:t>)</a:t>
            </a:r>
          </a:p>
          <a:p>
            <a:r>
              <a:rPr lang="en-US" sz="1300" dirty="0" smtClean="0"/>
              <a:t>        </a:t>
            </a:r>
            <a:r>
              <a:rPr lang="en-US" sz="1300" dirty="0" err="1" smtClean="0"/>
              <a:t>lblAnswer.Text</a:t>
            </a:r>
            <a:r>
              <a:rPr lang="en-US" sz="1300" dirty="0" smtClean="0"/>
              <a:t> = </a:t>
            </a:r>
            <a:r>
              <a:rPr lang="en-US" sz="1300" dirty="0" err="1" smtClean="0"/>
              <a:t>intIndex</a:t>
            </a:r>
            <a:endParaRPr lang="en-US" sz="1300" dirty="0" smtClean="0"/>
          </a:p>
          <a:p>
            <a:r>
              <a:rPr lang="en-US" sz="1300" dirty="0" smtClean="0"/>
              <a:t>    End Sub</a:t>
            </a:r>
          </a:p>
          <a:p>
            <a:endParaRPr lang="en-US" sz="1300" dirty="0" smtClean="0"/>
          </a:p>
          <a:p>
            <a:r>
              <a:rPr lang="en-US" sz="1300" dirty="0" smtClean="0"/>
              <a:t>    Private Sub </a:t>
            </a:r>
            <a:r>
              <a:rPr lang="en-US" sz="1300" dirty="0" err="1" smtClean="0"/>
              <a:t>btnInsert_Click</a:t>
            </a:r>
            <a:r>
              <a:rPr lang="en-US" sz="1300" dirty="0" smtClean="0"/>
              <a:t>(</a:t>
            </a:r>
            <a:r>
              <a:rPr lang="en-US" sz="1300" dirty="0" err="1" smtClean="0"/>
              <a:t>ByVal</a:t>
            </a:r>
            <a:r>
              <a:rPr lang="en-US" sz="1300" dirty="0" smtClean="0"/>
              <a:t> sender As </a:t>
            </a:r>
            <a:r>
              <a:rPr lang="en-US" sz="1300" dirty="0" err="1" smtClean="0"/>
              <a:t>System.Object</a:t>
            </a:r>
            <a:r>
              <a:rPr lang="en-US" sz="1300" dirty="0" smtClean="0"/>
              <a:t>, </a:t>
            </a:r>
            <a:r>
              <a:rPr lang="en-US" sz="1300" dirty="0" err="1" smtClean="0"/>
              <a:t>ByVal</a:t>
            </a:r>
            <a:r>
              <a:rPr lang="en-US" sz="1300" dirty="0" smtClean="0"/>
              <a:t> e As </a:t>
            </a:r>
            <a:r>
              <a:rPr lang="en-US" sz="1300" dirty="0" err="1" smtClean="0"/>
              <a:t>System.EventArgs</a:t>
            </a:r>
            <a:r>
              <a:rPr lang="en-US" sz="1300" dirty="0" smtClean="0"/>
              <a:t>) Handles </a:t>
            </a:r>
            <a:r>
              <a:rPr lang="en-US" sz="1300" dirty="0" err="1" smtClean="0"/>
              <a:t>btnInsert.Click</a:t>
            </a:r>
            <a:endParaRPr lang="en-US" sz="1300" dirty="0" smtClean="0"/>
          </a:p>
          <a:p>
            <a:r>
              <a:rPr lang="en-US" sz="1300" dirty="0" smtClean="0"/>
              <a:t>        Dim </a:t>
            </a:r>
            <a:r>
              <a:rPr lang="en-US" sz="1300" dirty="0" err="1" smtClean="0"/>
              <a:t>strA</a:t>
            </a:r>
            <a:r>
              <a:rPr lang="en-US" sz="1300" dirty="0" smtClean="0"/>
              <a:t> As String = Me.txtWord1.Text</a:t>
            </a:r>
          </a:p>
          <a:p>
            <a:r>
              <a:rPr lang="en-US" sz="1300" dirty="0" smtClean="0"/>
              <a:t>        Dim </a:t>
            </a:r>
            <a:r>
              <a:rPr lang="en-US" sz="1300" dirty="0" err="1" smtClean="0"/>
              <a:t>strB</a:t>
            </a:r>
            <a:r>
              <a:rPr lang="en-US" sz="1300" dirty="0" smtClean="0"/>
              <a:t> As String = Me.txtWord2.Text</a:t>
            </a:r>
          </a:p>
          <a:p>
            <a:r>
              <a:rPr lang="en-US" sz="1300" dirty="0" smtClean="0"/>
              <a:t>        Dim </a:t>
            </a:r>
            <a:r>
              <a:rPr lang="en-US" sz="1300" dirty="0" err="1" smtClean="0"/>
              <a:t>strNew</a:t>
            </a:r>
            <a:r>
              <a:rPr lang="en-US" sz="1300" dirty="0" smtClean="0"/>
              <a:t> As String</a:t>
            </a:r>
          </a:p>
          <a:p>
            <a:r>
              <a:rPr lang="en-US" sz="1300" dirty="0" smtClean="0"/>
              <a:t>        </a:t>
            </a:r>
            <a:r>
              <a:rPr lang="en-US" sz="1300" dirty="0" err="1" smtClean="0"/>
              <a:t>strNew</a:t>
            </a:r>
            <a:r>
              <a:rPr lang="en-US" sz="1300" dirty="0" smtClean="0"/>
              <a:t> = </a:t>
            </a:r>
            <a:r>
              <a:rPr lang="en-US" sz="1300" dirty="0" err="1" smtClean="0"/>
              <a:t>strA.Insert</a:t>
            </a:r>
            <a:r>
              <a:rPr lang="en-US" sz="1300" dirty="0" smtClean="0"/>
              <a:t>(5, "s")</a:t>
            </a:r>
          </a:p>
          <a:p>
            <a:r>
              <a:rPr lang="en-US" sz="1300" dirty="0" smtClean="0"/>
              <a:t>        </a:t>
            </a:r>
            <a:r>
              <a:rPr lang="en-US" sz="1300" dirty="0" err="1" smtClean="0"/>
              <a:t>lblAnswer.Text</a:t>
            </a:r>
            <a:r>
              <a:rPr lang="en-US" sz="1300" dirty="0" smtClean="0"/>
              <a:t> = </a:t>
            </a:r>
            <a:r>
              <a:rPr lang="en-US" sz="1300" dirty="0" err="1" smtClean="0"/>
              <a:t>strNew</a:t>
            </a:r>
            <a:endParaRPr lang="en-US" sz="1300" dirty="0" smtClean="0"/>
          </a:p>
          <a:p>
            <a:r>
              <a:rPr lang="en-US" sz="1300" dirty="0" smtClean="0"/>
              <a:t>    End Sub</a:t>
            </a:r>
          </a:p>
          <a:p>
            <a:endParaRPr lang="en-US" sz="1300" dirty="0" smtClean="0"/>
          </a:p>
          <a:p>
            <a:r>
              <a:rPr lang="en-US" sz="1300" dirty="0" smtClean="0"/>
              <a:t>    Private Sub </a:t>
            </a:r>
            <a:r>
              <a:rPr lang="en-US" sz="1300" dirty="0" err="1" smtClean="0"/>
              <a:t>btnRemove_Click</a:t>
            </a:r>
            <a:r>
              <a:rPr lang="en-US" sz="1300" dirty="0" smtClean="0"/>
              <a:t>(</a:t>
            </a:r>
            <a:r>
              <a:rPr lang="en-US" sz="1300" dirty="0" err="1" smtClean="0"/>
              <a:t>ByVal</a:t>
            </a:r>
            <a:r>
              <a:rPr lang="en-US" sz="1300" dirty="0" smtClean="0"/>
              <a:t> sender As </a:t>
            </a:r>
            <a:r>
              <a:rPr lang="en-US" sz="1300" dirty="0" err="1" smtClean="0"/>
              <a:t>System.Object</a:t>
            </a:r>
            <a:r>
              <a:rPr lang="en-US" sz="1300" dirty="0" smtClean="0"/>
              <a:t>, </a:t>
            </a:r>
            <a:r>
              <a:rPr lang="en-US" sz="1300" dirty="0" err="1" smtClean="0"/>
              <a:t>ByVal</a:t>
            </a:r>
            <a:r>
              <a:rPr lang="en-US" sz="1300" dirty="0" smtClean="0"/>
              <a:t> e As </a:t>
            </a:r>
            <a:r>
              <a:rPr lang="en-US" sz="1300" dirty="0" err="1" smtClean="0"/>
              <a:t>System.EventArgs</a:t>
            </a:r>
            <a:r>
              <a:rPr lang="en-US" sz="1300" dirty="0" smtClean="0"/>
              <a:t>) Handles </a:t>
            </a:r>
            <a:r>
              <a:rPr lang="en-US" sz="1300" dirty="0" err="1" smtClean="0"/>
              <a:t>btnRemove.Click</a:t>
            </a:r>
            <a:endParaRPr lang="en-US" sz="1300" dirty="0" smtClean="0"/>
          </a:p>
          <a:p>
            <a:r>
              <a:rPr lang="en-US" sz="1300" dirty="0" smtClean="0"/>
              <a:t>        Dim </a:t>
            </a:r>
            <a:r>
              <a:rPr lang="en-US" sz="1300" dirty="0" err="1" smtClean="0"/>
              <a:t>strA</a:t>
            </a:r>
            <a:r>
              <a:rPr lang="en-US" sz="1300" dirty="0" smtClean="0"/>
              <a:t> As String = Me.txtWord1.Text</a:t>
            </a:r>
          </a:p>
          <a:p>
            <a:r>
              <a:rPr lang="en-US" sz="1300" dirty="0" smtClean="0"/>
              <a:t>        Dim </a:t>
            </a:r>
            <a:r>
              <a:rPr lang="en-US" sz="1300" dirty="0" err="1" smtClean="0"/>
              <a:t>strB</a:t>
            </a:r>
            <a:r>
              <a:rPr lang="en-US" sz="1300" dirty="0" smtClean="0"/>
              <a:t> As String = Me.txtWord2.Text</a:t>
            </a:r>
          </a:p>
          <a:p>
            <a:r>
              <a:rPr lang="en-US" sz="1300" dirty="0" smtClean="0"/>
              <a:t>        Dim </a:t>
            </a:r>
            <a:r>
              <a:rPr lang="en-US" sz="1300" dirty="0" err="1" smtClean="0"/>
              <a:t>strNew</a:t>
            </a:r>
            <a:r>
              <a:rPr lang="en-US" sz="1300" dirty="0" smtClean="0"/>
              <a:t>, strNew2 As String</a:t>
            </a:r>
          </a:p>
          <a:p>
            <a:r>
              <a:rPr lang="en-US" sz="1300" dirty="0" smtClean="0"/>
              <a:t>        </a:t>
            </a:r>
            <a:r>
              <a:rPr lang="en-US" sz="1300" dirty="0" err="1" smtClean="0"/>
              <a:t>strNew</a:t>
            </a:r>
            <a:r>
              <a:rPr lang="en-US" sz="1300" dirty="0" smtClean="0"/>
              <a:t> = </a:t>
            </a:r>
            <a:r>
              <a:rPr lang="en-US" sz="1300" dirty="0" err="1" smtClean="0"/>
              <a:t>strA.Remove</a:t>
            </a:r>
            <a:r>
              <a:rPr lang="en-US" sz="1300" dirty="0" smtClean="0"/>
              <a:t>(0)</a:t>
            </a:r>
          </a:p>
          <a:p>
            <a:r>
              <a:rPr lang="en-US" sz="1300" dirty="0" smtClean="0"/>
              <a:t>        strNew2 = </a:t>
            </a:r>
            <a:r>
              <a:rPr lang="en-US" sz="1300" dirty="0" err="1" smtClean="0"/>
              <a:t>strB.Remove</a:t>
            </a:r>
            <a:r>
              <a:rPr lang="en-US" sz="1300" dirty="0" smtClean="0"/>
              <a:t>(0, 1)</a:t>
            </a:r>
          </a:p>
          <a:p>
            <a:r>
              <a:rPr lang="en-US" sz="1300" dirty="0" smtClean="0"/>
              <a:t>        </a:t>
            </a:r>
            <a:r>
              <a:rPr lang="en-US" sz="1300" dirty="0" err="1" smtClean="0"/>
              <a:t>lblAnswer.Text</a:t>
            </a:r>
            <a:r>
              <a:rPr lang="en-US" sz="1300" dirty="0" smtClean="0"/>
              <a:t> = strNew2 &amp; "  " &amp; </a:t>
            </a:r>
            <a:r>
              <a:rPr lang="en-US" sz="1300" dirty="0" err="1" smtClean="0"/>
              <a:t>strNew</a:t>
            </a:r>
            <a:endParaRPr lang="en-US" sz="1300" dirty="0" smtClean="0"/>
          </a:p>
          <a:p>
            <a:r>
              <a:rPr lang="en-US" sz="1300" dirty="0" smtClean="0"/>
              <a:t>    End Sub</a:t>
            </a:r>
            <a:endParaRPr lang="en-US" sz="1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It! Solution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1371600"/>
            <a:ext cx="89916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 Private Sub </a:t>
            </a:r>
            <a:r>
              <a:rPr lang="en-US" sz="1400" dirty="0" err="1" smtClean="0"/>
              <a:t>btnToLower_Click</a:t>
            </a:r>
            <a:r>
              <a:rPr lang="en-US" sz="1400" dirty="0" smtClean="0"/>
              <a:t>(</a:t>
            </a:r>
            <a:r>
              <a:rPr lang="en-US" sz="1400" dirty="0" err="1" smtClean="0"/>
              <a:t>ByVal</a:t>
            </a:r>
            <a:r>
              <a:rPr lang="en-US" sz="1400" dirty="0" smtClean="0"/>
              <a:t> sender As </a:t>
            </a:r>
            <a:r>
              <a:rPr lang="en-US" sz="1400" dirty="0" err="1" smtClean="0"/>
              <a:t>System.Object</a:t>
            </a:r>
            <a:r>
              <a:rPr lang="en-US" sz="1400" dirty="0" smtClean="0"/>
              <a:t>, </a:t>
            </a:r>
            <a:r>
              <a:rPr lang="en-US" sz="1400" dirty="0" err="1" smtClean="0"/>
              <a:t>ByVal</a:t>
            </a:r>
            <a:r>
              <a:rPr lang="en-US" sz="1400" dirty="0" smtClean="0"/>
              <a:t> e As </a:t>
            </a:r>
            <a:r>
              <a:rPr lang="en-US" sz="1400" dirty="0" err="1" smtClean="0"/>
              <a:t>System.EventArgs</a:t>
            </a:r>
            <a:r>
              <a:rPr lang="en-US" sz="1400" dirty="0" smtClean="0"/>
              <a:t>) Handles </a:t>
            </a:r>
            <a:r>
              <a:rPr lang="en-US" sz="1400" dirty="0" err="1" smtClean="0"/>
              <a:t>btnToLower.Click</a:t>
            </a:r>
            <a:endParaRPr lang="en-US" sz="1400" dirty="0" smtClean="0"/>
          </a:p>
          <a:p>
            <a:r>
              <a:rPr lang="en-US" sz="1400" dirty="0" smtClean="0"/>
              <a:t>        Dim </a:t>
            </a:r>
            <a:r>
              <a:rPr lang="en-US" sz="1400" dirty="0" err="1" smtClean="0"/>
              <a:t>strA</a:t>
            </a:r>
            <a:r>
              <a:rPr lang="en-US" sz="1400" dirty="0" smtClean="0"/>
              <a:t> As String = Me.txtWord1.Text</a:t>
            </a:r>
          </a:p>
          <a:p>
            <a:r>
              <a:rPr lang="en-US" sz="1400" dirty="0" smtClean="0"/>
              <a:t>        Dim </a:t>
            </a:r>
            <a:r>
              <a:rPr lang="en-US" sz="1400" dirty="0" err="1" smtClean="0"/>
              <a:t>strB</a:t>
            </a:r>
            <a:r>
              <a:rPr lang="en-US" sz="1400" dirty="0" smtClean="0"/>
              <a:t> As String = Me.txtWord2.Text</a:t>
            </a:r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lblAnswer.Text</a:t>
            </a:r>
            <a:r>
              <a:rPr lang="en-US" sz="1400" dirty="0" smtClean="0"/>
              <a:t> = </a:t>
            </a:r>
            <a:r>
              <a:rPr lang="en-US" sz="1400" dirty="0" err="1" smtClean="0"/>
              <a:t>strA.ToLower</a:t>
            </a:r>
            <a:endParaRPr lang="en-US" sz="1400" dirty="0" smtClean="0"/>
          </a:p>
          <a:p>
            <a:r>
              <a:rPr lang="en-US" sz="1400" dirty="0" smtClean="0"/>
              <a:t>    End Sub</a:t>
            </a:r>
          </a:p>
          <a:p>
            <a:endParaRPr lang="en-US" sz="1400" dirty="0" smtClean="0"/>
          </a:p>
          <a:p>
            <a:r>
              <a:rPr lang="en-US" sz="1400" dirty="0" smtClean="0"/>
              <a:t>    Private Sub </a:t>
            </a:r>
            <a:r>
              <a:rPr lang="en-US" sz="1400" dirty="0" err="1" smtClean="0"/>
              <a:t>btnToUpper_Click</a:t>
            </a:r>
            <a:r>
              <a:rPr lang="en-US" sz="1400" dirty="0" smtClean="0"/>
              <a:t>(</a:t>
            </a:r>
            <a:r>
              <a:rPr lang="en-US" sz="1400" dirty="0" err="1" smtClean="0"/>
              <a:t>ByVal</a:t>
            </a:r>
            <a:r>
              <a:rPr lang="en-US" sz="1400" dirty="0" smtClean="0"/>
              <a:t> sender As </a:t>
            </a:r>
            <a:r>
              <a:rPr lang="en-US" sz="1400" dirty="0" err="1" smtClean="0"/>
              <a:t>System.Object</a:t>
            </a:r>
            <a:r>
              <a:rPr lang="en-US" sz="1400" dirty="0" smtClean="0"/>
              <a:t>, </a:t>
            </a:r>
            <a:r>
              <a:rPr lang="en-US" sz="1400" dirty="0" err="1" smtClean="0"/>
              <a:t>ByVal</a:t>
            </a:r>
            <a:r>
              <a:rPr lang="en-US" sz="1400" dirty="0" smtClean="0"/>
              <a:t> e As </a:t>
            </a:r>
            <a:r>
              <a:rPr lang="en-US" sz="1400" dirty="0" err="1" smtClean="0"/>
              <a:t>System.EventArgs</a:t>
            </a:r>
            <a:r>
              <a:rPr lang="en-US" sz="1400" dirty="0" smtClean="0"/>
              <a:t>) Handles </a:t>
            </a:r>
            <a:r>
              <a:rPr lang="en-US" sz="1400" dirty="0" err="1" smtClean="0"/>
              <a:t>btnToUpper.Click</a:t>
            </a:r>
            <a:endParaRPr lang="en-US" sz="1400" dirty="0" smtClean="0"/>
          </a:p>
          <a:p>
            <a:r>
              <a:rPr lang="en-US" sz="1400" dirty="0" smtClean="0"/>
              <a:t>        Dim </a:t>
            </a:r>
            <a:r>
              <a:rPr lang="en-US" sz="1400" dirty="0" err="1" smtClean="0"/>
              <a:t>strA</a:t>
            </a:r>
            <a:r>
              <a:rPr lang="en-US" sz="1400" dirty="0" smtClean="0"/>
              <a:t> As String = Me.txtWord1.Text</a:t>
            </a:r>
          </a:p>
          <a:p>
            <a:r>
              <a:rPr lang="en-US" sz="1400" dirty="0" smtClean="0"/>
              <a:t>        Dim </a:t>
            </a:r>
            <a:r>
              <a:rPr lang="en-US" sz="1400" dirty="0" err="1" smtClean="0"/>
              <a:t>strB</a:t>
            </a:r>
            <a:r>
              <a:rPr lang="en-US" sz="1400" dirty="0" smtClean="0"/>
              <a:t> As String = Me.txtWord2.Text</a:t>
            </a:r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lblAnswer.Text</a:t>
            </a:r>
            <a:r>
              <a:rPr lang="en-US" sz="1400" dirty="0" smtClean="0"/>
              <a:t> = </a:t>
            </a:r>
            <a:r>
              <a:rPr lang="en-US" sz="1400" dirty="0" err="1" smtClean="0"/>
              <a:t>strA.ToUpper</a:t>
            </a:r>
            <a:endParaRPr lang="en-US" sz="1400" dirty="0" smtClean="0"/>
          </a:p>
          <a:p>
            <a:r>
              <a:rPr lang="en-US" sz="1400" dirty="0" smtClean="0"/>
              <a:t>    End Sub</a:t>
            </a:r>
          </a:p>
          <a:p>
            <a:endParaRPr lang="en-US" sz="1400" dirty="0" smtClean="0"/>
          </a:p>
          <a:p>
            <a:r>
              <a:rPr lang="en-US" sz="1400" dirty="0" smtClean="0"/>
              <a:t>    Private Sub </a:t>
            </a:r>
            <a:r>
              <a:rPr lang="en-US" sz="1400" dirty="0" err="1" smtClean="0"/>
              <a:t>btnTrim_Click</a:t>
            </a:r>
            <a:r>
              <a:rPr lang="en-US" sz="1400" dirty="0" smtClean="0"/>
              <a:t>(</a:t>
            </a:r>
            <a:r>
              <a:rPr lang="en-US" sz="1400" dirty="0" err="1" smtClean="0"/>
              <a:t>ByVal</a:t>
            </a:r>
            <a:r>
              <a:rPr lang="en-US" sz="1400" dirty="0" smtClean="0"/>
              <a:t> sender As </a:t>
            </a:r>
            <a:r>
              <a:rPr lang="en-US" sz="1400" dirty="0" err="1" smtClean="0"/>
              <a:t>System.Object</a:t>
            </a:r>
            <a:r>
              <a:rPr lang="en-US" sz="1400" dirty="0" smtClean="0"/>
              <a:t>, </a:t>
            </a:r>
            <a:r>
              <a:rPr lang="en-US" sz="1400" dirty="0" err="1" smtClean="0"/>
              <a:t>ByVal</a:t>
            </a:r>
            <a:r>
              <a:rPr lang="en-US" sz="1400" dirty="0" smtClean="0"/>
              <a:t> e As </a:t>
            </a:r>
            <a:r>
              <a:rPr lang="en-US" sz="1400" dirty="0" err="1" smtClean="0"/>
              <a:t>System.EventArgs</a:t>
            </a:r>
            <a:r>
              <a:rPr lang="en-US" sz="1400" dirty="0" smtClean="0"/>
              <a:t>) Handles </a:t>
            </a:r>
            <a:r>
              <a:rPr lang="en-US" sz="1400" dirty="0" err="1" smtClean="0"/>
              <a:t>btnTrim.Click</a:t>
            </a:r>
            <a:endParaRPr lang="en-US" sz="1400" dirty="0" smtClean="0"/>
          </a:p>
          <a:p>
            <a:r>
              <a:rPr lang="en-US" sz="1400" dirty="0" smtClean="0"/>
              <a:t>        Dim </a:t>
            </a:r>
            <a:r>
              <a:rPr lang="en-US" sz="1400" dirty="0" err="1" smtClean="0"/>
              <a:t>strA</a:t>
            </a:r>
            <a:r>
              <a:rPr lang="en-US" sz="1400" dirty="0" smtClean="0"/>
              <a:t> As String = Me.txtWord1.Text</a:t>
            </a:r>
          </a:p>
          <a:p>
            <a:r>
              <a:rPr lang="en-US" sz="1400" dirty="0" smtClean="0"/>
              <a:t>        Dim </a:t>
            </a:r>
            <a:r>
              <a:rPr lang="en-US" sz="1400" dirty="0" err="1" smtClean="0"/>
              <a:t>strB</a:t>
            </a:r>
            <a:r>
              <a:rPr lang="en-US" sz="1400" dirty="0" smtClean="0"/>
              <a:t> As String = Me.txtWord2.Text</a:t>
            </a:r>
          </a:p>
          <a:p>
            <a:r>
              <a:rPr lang="en-US" sz="1400" dirty="0" smtClean="0"/>
              <a:t>        Dim </a:t>
            </a:r>
            <a:r>
              <a:rPr lang="en-US" sz="1400" dirty="0" err="1" smtClean="0"/>
              <a:t>strEx</a:t>
            </a:r>
            <a:r>
              <a:rPr lang="en-US" sz="1400" dirty="0" smtClean="0"/>
              <a:t> As String = "Example: "</a:t>
            </a:r>
          </a:p>
          <a:p>
            <a:r>
              <a:rPr lang="en-US" sz="1400" dirty="0" smtClean="0"/>
              <a:t>        Dim </a:t>
            </a:r>
            <a:r>
              <a:rPr lang="en-US" sz="1400" dirty="0" err="1" smtClean="0"/>
              <a:t>strNew</a:t>
            </a:r>
            <a:r>
              <a:rPr lang="en-US" sz="1400" dirty="0" smtClean="0"/>
              <a:t> As String</a:t>
            </a:r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strNew</a:t>
            </a:r>
            <a:r>
              <a:rPr lang="en-US" sz="1400" dirty="0" smtClean="0"/>
              <a:t> = </a:t>
            </a:r>
            <a:r>
              <a:rPr lang="en-US" sz="1400" dirty="0" err="1" smtClean="0"/>
              <a:t>strA.Trim</a:t>
            </a:r>
            <a:endParaRPr lang="en-US" sz="1400" dirty="0" smtClean="0"/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lblAnswer.Text</a:t>
            </a:r>
            <a:r>
              <a:rPr lang="en-US" sz="1400" dirty="0" smtClean="0"/>
              <a:t> = </a:t>
            </a:r>
            <a:r>
              <a:rPr lang="en-US" sz="1400" dirty="0" err="1" smtClean="0"/>
              <a:t>strEx</a:t>
            </a:r>
            <a:r>
              <a:rPr lang="en-US" sz="1400" dirty="0" smtClean="0"/>
              <a:t> &amp; </a:t>
            </a:r>
            <a:r>
              <a:rPr lang="en-US" sz="1400" dirty="0" err="1" smtClean="0"/>
              <a:t>strNew</a:t>
            </a:r>
            <a:endParaRPr lang="en-US" sz="1400" dirty="0" smtClean="0"/>
          </a:p>
          <a:p>
            <a:r>
              <a:rPr lang="en-US" sz="1400" dirty="0" smtClean="0"/>
              <a:t>    End Sub</a:t>
            </a:r>
            <a:endParaRPr lang="en-US" sz="1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It! Solution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1828800"/>
            <a:ext cx="89916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 Private Sub </a:t>
            </a:r>
            <a:r>
              <a:rPr lang="en-US" sz="1400" dirty="0" err="1" smtClean="0"/>
              <a:t>btnTrimEnd_Click</a:t>
            </a:r>
            <a:r>
              <a:rPr lang="en-US" sz="1400" dirty="0" smtClean="0"/>
              <a:t>(</a:t>
            </a:r>
            <a:r>
              <a:rPr lang="en-US" sz="1400" dirty="0" err="1" smtClean="0"/>
              <a:t>ByVal</a:t>
            </a:r>
            <a:r>
              <a:rPr lang="en-US" sz="1400" dirty="0" smtClean="0"/>
              <a:t> sender As </a:t>
            </a:r>
            <a:r>
              <a:rPr lang="en-US" sz="1400" dirty="0" err="1" smtClean="0"/>
              <a:t>System.Object</a:t>
            </a:r>
            <a:r>
              <a:rPr lang="en-US" sz="1400" dirty="0" smtClean="0"/>
              <a:t>, </a:t>
            </a:r>
            <a:r>
              <a:rPr lang="en-US" sz="1400" dirty="0" err="1" smtClean="0"/>
              <a:t>ByVal</a:t>
            </a:r>
            <a:r>
              <a:rPr lang="en-US" sz="1400" dirty="0" smtClean="0"/>
              <a:t> e As </a:t>
            </a:r>
            <a:r>
              <a:rPr lang="en-US" sz="1400" dirty="0" err="1" smtClean="0"/>
              <a:t>System.EventArgs</a:t>
            </a:r>
            <a:r>
              <a:rPr lang="en-US" sz="1400" dirty="0" smtClean="0"/>
              <a:t>) Handles </a:t>
            </a:r>
            <a:r>
              <a:rPr lang="en-US" sz="1400" dirty="0" err="1" smtClean="0"/>
              <a:t>btnTrimEnd.Click</a:t>
            </a:r>
            <a:endParaRPr lang="en-US" sz="1400" dirty="0" smtClean="0"/>
          </a:p>
          <a:p>
            <a:r>
              <a:rPr lang="en-US" sz="1400" dirty="0" smtClean="0"/>
              <a:t>        Dim </a:t>
            </a:r>
            <a:r>
              <a:rPr lang="en-US" sz="1400" dirty="0" err="1" smtClean="0"/>
              <a:t>strA</a:t>
            </a:r>
            <a:r>
              <a:rPr lang="en-US" sz="1400" dirty="0" smtClean="0"/>
              <a:t> As String = Me.txtWord1.Text</a:t>
            </a:r>
          </a:p>
          <a:p>
            <a:r>
              <a:rPr lang="en-US" sz="1400" dirty="0" smtClean="0"/>
              <a:t>        Dim </a:t>
            </a:r>
            <a:r>
              <a:rPr lang="en-US" sz="1400" dirty="0" err="1" smtClean="0"/>
              <a:t>strB</a:t>
            </a:r>
            <a:r>
              <a:rPr lang="en-US" sz="1400" dirty="0" smtClean="0"/>
              <a:t> As String = Me.txtWord2.Text</a:t>
            </a:r>
          </a:p>
          <a:p>
            <a:r>
              <a:rPr lang="en-US" sz="1400" dirty="0" smtClean="0"/>
              <a:t>        Dim </a:t>
            </a:r>
            <a:r>
              <a:rPr lang="en-US" sz="1400" dirty="0" err="1" smtClean="0"/>
              <a:t>strEx</a:t>
            </a:r>
            <a:r>
              <a:rPr lang="en-US" sz="1400" dirty="0" smtClean="0"/>
              <a:t> As String = "Example: "</a:t>
            </a:r>
          </a:p>
          <a:p>
            <a:r>
              <a:rPr lang="en-US" sz="1400" dirty="0" smtClean="0"/>
              <a:t>        Dim </a:t>
            </a:r>
            <a:r>
              <a:rPr lang="en-US" sz="1400" dirty="0" err="1" smtClean="0"/>
              <a:t>strNew</a:t>
            </a:r>
            <a:r>
              <a:rPr lang="en-US" sz="1400" dirty="0" smtClean="0"/>
              <a:t> As String</a:t>
            </a:r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strNew</a:t>
            </a:r>
            <a:r>
              <a:rPr lang="en-US" sz="1400" dirty="0" smtClean="0"/>
              <a:t> = </a:t>
            </a:r>
            <a:r>
              <a:rPr lang="en-US" sz="1400" dirty="0" err="1" smtClean="0"/>
              <a:t>strA.TrimEnd</a:t>
            </a:r>
            <a:endParaRPr lang="en-US" sz="1400" dirty="0" smtClean="0"/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lblAnswer.Text</a:t>
            </a:r>
            <a:r>
              <a:rPr lang="en-US" sz="1400" dirty="0" smtClean="0"/>
              <a:t> = </a:t>
            </a:r>
            <a:r>
              <a:rPr lang="en-US" sz="1400" dirty="0" err="1" smtClean="0"/>
              <a:t>strEx</a:t>
            </a:r>
            <a:r>
              <a:rPr lang="en-US" sz="1400" dirty="0" smtClean="0"/>
              <a:t> &amp; </a:t>
            </a:r>
            <a:r>
              <a:rPr lang="en-US" sz="1400" dirty="0" err="1" smtClean="0"/>
              <a:t>strNew</a:t>
            </a:r>
            <a:endParaRPr lang="en-US" sz="1400" dirty="0" smtClean="0"/>
          </a:p>
          <a:p>
            <a:r>
              <a:rPr lang="en-US" sz="1400" dirty="0" smtClean="0"/>
              <a:t>    End Sub</a:t>
            </a:r>
          </a:p>
          <a:p>
            <a:endParaRPr lang="en-US" sz="1400" dirty="0" smtClean="0"/>
          </a:p>
          <a:p>
            <a:r>
              <a:rPr lang="en-US" sz="1400" dirty="0" smtClean="0"/>
              <a:t>    Private Sub </a:t>
            </a:r>
            <a:r>
              <a:rPr lang="en-US" sz="1400" dirty="0" err="1" smtClean="0"/>
              <a:t>btnTrimStart_Click</a:t>
            </a:r>
            <a:r>
              <a:rPr lang="en-US" sz="1400" dirty="0" smtClean="0"/>
              <a:t>(</a:t>
            </a:r>
            <a:r>
              <a:rPr lang="en-US" sz="1400" dirty="0" err="1" smtClean="0"/>
              <a:t>ByVal</a:t>
            </a:r>
            <a:r>
              <a:rPr lang="en-US" sz="1400" dirty="0" smtClean="0"/>
              <a:t> sender As </a:t>
            </a:r>
            <a:r>
              <a:rPr lang="en-US" sz="1400" dirty="0" err="1" smtClean="0"/>
              <a:t>System.Object</a:t>
            </a:r>
            <a:r>
              <a:rPr lang="en-US" sz="1400" dirty="0" smtClean="0"/>
              <a:t>, </a:t>
            </a:r>
            <a:r>
              <a:rPr lang="en-US" sz="1400" dirty="0" err="1" smtClean="0"/>
              <a:t>ByVal</a:t>
            </a:r>
            <a:r>
              <a:rPr lang="en-US" sz="1400" dirty="0" smtClean="0"/>
              <a:t> e As </a:t>
            </a:r>
            <a:r>
              <a:rPr lang="en-US" sz="1400" dirty="0" err="1" smtClean="0"/>
              <a:t>System.EventArgs</a:t>
            </a:r>
            <a:r>
              <a:rPr lang="en-US" sz="1400" dirty="0" smtClean="0"/>
              <a:t>) Handles </a:t>
            </a:r>
            <a:r>
              <a:rPr lang="en-US" sz="1400" dirty="0" err="1" smtClean="0"/>
              <a:t>btnTrimStart.Click</a:t>
            </a:r>
            <a:endParaRPr lang="en-US" sz="1400" dirty="0" smtClean="0"/>
          </a:p>
          <a:p>
            <a:r>
              <a:rPr lang="en-US" sz="1400" dirty="0" smtClean="0"/>
              <a:t>        Dim </a:t>
            </a:r>
            <a:r>
              <a:rPr lang="en-US" sz="1400" dirty="0" err="1" smtClean="0"/>
              <a:t>strA</a:t>
            </a:r>
            <a:r>
              <a:rPr lang="en-US" sz="1400" dirty="0" smtClean="0"/>
              <a:t> As String = Me.txtWord1.Text</a:t>
            </a:r>
          </a:p>
          <a:p>
            <a:r>
              <a:rPr lang="en-US" sz="1400" dirty="0" smtClean="0"/>
              <a:t>        Dim </a:t>
            </a:r>
            <a:r>
              <a:rPr lang="en-US" sz="1400" dirty="0" err="1" smtClean="0"/>
              <a:t>strB</a:t>
            </a:r>
            <a:r>
              <a:rPr lang="en-US" sz="1400" dirty="0" smtClean="0"/>
              <a:t> As String = Me.txtWord2.Text</a:t>
            </a:r>
          </a:p>
          <a:p>
            <a:r>
              <a:rPr lang="en-US" sz="1400" dirty="0" smtClean="0"/>
              <a:t>        Dim </a:t>
            </a:r>
            <a:r>
              <a:rPr lang="en-US" sz="1400" dirty="0" err="1" smtClean="0"/>
              <a:t>strEx</a:t>
            </a:r>
            <a:r>
              <a:rPr lang="en-US" sz="1400" dirty="0" smtClean="0"/>
              <a:t> As String = "Example: "</a:t>
            </a:r>
          </a:p>
          <a:p>
            <a:r>
              <a:rPr lang="en-US" sz="1400" dirty="0" smtClean="0"/>
              <a:t>        Dim </a:t>
            </a:r>
            <a:r>
              <a:rPr lang="en-US" sz="1400" dirty="0" err="1" smtClean="0"/>
              <a:t>strNew</a:t>
            </a:r>
            <a:r>
              <a:rPr lang="en-US" sz="1400" dirty="0" smtClean="0"/>
              <a:t> As String</a:t>
            </a:r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strNew</a:t>
            </a:r>
            <a:r>
              <a:rPr lang="en-US" sz="1400" dirty="0" smtClean="0"/>
              <a:t> = </a:t>
            </a:r>
            <a:r>
              <a:rPr lang="en-US" sz="1400" dirty="0" err="1" smtClean="0"/>
              <a:t>strA.TrimStart</a:t>
            </a:r>
            <a:endParaRPr lang="en-US" sz="1400" dirty="0" smtClean="0"/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lblAnswer.Text</a:t>
            </a:r>
            <a:r>
              <a:rPr lang="en-US" sz="1400" dirty="0" smtClean="0"/>
              <a:t> = </a:t>
            </a:r>
            <a:r>
              <a:rPr lang="en-US" sz="1400" dirty="0" err="1" smtClean="0"/>
              <a:t>strEx</a:t>
            </a:r>
            <a:r>
              <a:rPr lang="en-US" sz="1400" dirty="0" smtClean="0"/>
              <a:t> &amp; </a:t>
            </a:r>
            <a:r>
              <a:rPr lang="en-US" sz="1400" dirty="0" err="1" smtClean="0"/>
              <a:t>strNew</a:t>
            </a:r>
            <a:endParaRPr lang="en-US" sz="1400" dirty="0" smtClean="0"/>
          </a:p>
          <a:p>
            <a:r>
              <a:rPr lang="en-US" sz="1400" dirty="0" smtClean="0"/>
              <a:t>    End Sub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PowerPoint provided an overview of several methods in the String class.</a:t>
            </a:r>
          </a:p>
          <a:p>
            <a:endParaRPr lang="en-US" dirty="0"/>
          </a:p>
          <a:p>
            <a:r>
              <a:rPr lang="en-US" dirty="0" smtClean="0"/>
              <a:t>For more information on this topic</a:t>
            </a:r>
          </a:p>
          <a:p>
            <a:pPr lvl="1"/>
            <a:r>
              <a:rPr lang="en-US" dirty="0" smtClean="0">
                <a:hlinkClick r:id="rId2"/>
              </a:rPr>
              <a:t>http://msdn.microsoft.com/en-us/library/system.string_methods.aspx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4729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String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String data type is a </a:t>
            </a:r>
            <a:r>
              <a:rPr lang="en-US" b="1" dirty="0" smtClean="0"/>
              <a:t>class</a:t>
            </a:r>
            <a:r>
              <a:rPr lang="en-US" dirty="0" smtClean="0"/>
              <a:t>.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A class includes properties and methods called </a:t>
            </a:r>
            <a:r>
              <a:rPr lang="en-US" b="1" dirty="0" smtClean="0"/>
              <a:t>members</a:t>
            </a:r>
            <a:r>
              <a:rPr lang="en-US" dirty="0" smtClean="0"/>
              <a:t>.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When a class is used to create a variable, the variable is called an </a:t>
            </a:r>
            <a:r>
              <a:rPr lang="en-US" b="1" dirty="0" smtClean="0"/>
              <a:t>object</a:t>
            </a:r>
            <a:r>
              <a:rPr lang="en-US" dirty="0" smtClean="0"/>
              <a:t>.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An object accesses a member of its class with a </a:t>
            </a:r>
            <a:r>
              <a:rPr lang="en-US" b="1" dirty="0" smtClean="0"/>
              <a:t>dot (.) </a:t>
            </a:r>
            <a:r>
              <a:rPr lang="en-US" dirty="0" smtClean="0"/>
              <a:t>between the object name and the member name.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Remember with strings the first letter is at index position 0.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The last letter is always at the length of the string -1.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The middle letter is always at the length of the</a:t>
            </a:r>
            <a:br>
              <a:rPr lang="en-US" dirty="0" smtClean="0"/>
            </a:br>
            <a:r>
              <a:rPr lang="en-US" dirty="0" smtClean="0"/>
              <a:t>string /2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			  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School</a:t>
            </a:r>
            <a:br>
              <a:rPr lang="en-US" sz="3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			  012345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Class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You can get the length of any string by using the Length property.</a:t>
            </a:r>
            <a:br>
              <a:rPr lang="en-US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dirty="0" smtClean="0"/>
              <a:t>		</a:t>
            </a:r>
            <a:r>
              <a:rPr lang="en-US" dirty="0" err="1" smtClean="0"/>
              <a:t>intLength</a:t>
            </a:r>
            <a:r>
              <a:rPr lang="en-US" dirty="0" smtClean="0"/>
              <a:t> = </a:t>
            </a:r>
            <a:r>
              <a:rPr lang="en-US" dirty="0" err="1" smtClean="0"/>
              <a:t>strName</a:t>
            </a:r>
            <a:r>
              <a:rPr lang="en-US" b="1" dirty="0" err="1" smtClean="0"/>
              <a:t>.Length</a:t>
            </a:r>
            <a:endParaRPr lang="en-US" b="1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r>
              <a:rPr lang="en-US" dirty="0" smtClean="0"/>
              <a:t>You can get any character that is part of the string by using the Chars property.</a:t>
            </a:r>
            <a:br>
              <a:rPr lang="en-US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dirty="0" smtClean="0"/>
              <a:t>		</a:t>
            </a:r>
            <a:r>
              <a:rPr lang="en-US" dirty="0" err="1" smtClean="0"/>
              <a:t>chrLetter</a:t>
            </a:r>
            <a:r>
              <a:rPr lang="en-US" dirty="0" smtClean="0"/>
              <a:t> = </a:t>
            </a:r>
            <a:r>
              <a:rPr lang="en-US" dirty="0" err="1" smtClean="0"/>
              <a:t>strName.</a:t>
            </a:r>
            <a:r>
              <a:rPr lang="en-US" b="1" dirty="0" err="1" smtClean="0"/>
              <a:t>Chars</a:t>
            </a:r>
            <a:r>
              <a:rPr lang="en-US" b="1" dirty="0" smtClean="0"/>
              <a:t>(0)</a:t>
            </a:r>
            <a:endParaRPr lang="en-US" b="1" dirty="0"/>
          </a:p>
        </p:txBody>
      </p:sp>
      <p:sp>
        <p:nvSpPr>
          <p:cNvPr id="4" name="Line Callout 1 3"/>
          <p:cNvSpPr/>
          <p:nvPr/>
        </p:nvSpPr>
        <p:spPr>
          <a:xfrm>
            <a:off x="7328848" y="2264027"/>
            <a:ext cx="1066800" cy="612648"/>
          </a:xfrm>
          <a:prstGeom prst="borderCallout1">
            <a:avLst>
              <a:gd name="adj1" fmla="val 18750"/>
              <a:gd name="adj2" fmla="val -8333"/>
              <a:gd name="adj3" fmla="val 75489"/>
              <a:gd name="adj4" fmla="val -506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 ( )’s</a:t>
            </a:r>
            <a:endParaRPr lang="en-US" dirty="0"/>
          </a:p>
        </p:txBody>
      </p:sp>
      <p:sp>
        <p:nvSpPr>
          <p:cNvPr id="5" name="Line Callout 1 4"/>
          <p:cNvSpPr/>
          <p:nvPr/>
        </p:nvSpPr>
        <p:spPr>
          <a:xfrm>
            <a:off x="2667000" y="5181600"/>
            <a:ext cx="3352800" cy="841248"/>
          </a:xfrm>
          <a:prstGeom prst="borderCallout1">
            <a:avLst>
              <a:gd name="adj1" fmla="val 54714"/>
              <a:gd name="adj2" fmla="val 104920"/>
              <a:gd name="adj3" fmla="val -10756"/>
              <a:gd name="adj4" fmla="val 1181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must be an integer or integer variable that represents the index position.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Class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73752"/>
          </a:xfrm>
        </p:spPr>
        <p:txBody>
          <a:bodyPr>
            <a:normAutofit/>
          </a:bodyPr>
          <a:lstStyle/>
          <a:p>
            <a:r>
              <a:rPr lang="en-US" dirty="0" smtClean="0"/>
              <a:t>Visual Studio provides the programmer with multiple built-in functions from the String class, including the following:</a:t>
            </a:r>
          </a:p>
          <a:p>
            <a:pPr lvl="8"/>
            <a:endParaRPr lang="en-US" dirty="0" smtClean="0"/>
          </a:p>
          <a:p>
            <a:pPr lvl="1"/>
            <a:r>
              <a:rPr lang="en-US" dirty="0" smtClean="0"/>
              <a:t>String Class Functions</a:t>
            </a:r>
          </a:p>
          <a:p>
            <a:pPr lvl="2"/>
            <a:r>
              <a:rPr lang="en-US" dirty="0" smtClean="0"/>
              <a:t>Compare()</a:t>
            </a:r>
          </a:p>
          <a:p>
            <a:pPr lvl="2"/>
            <a:r>
              <a:rPr lang="en-US" dirty="0" err="1" smtClean="0"/>
              <a:t>Concat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Equals()</a:t>
            </a:r>
          </a:p>
          <a:p>
            <a:pPr lvl="2"/>
            <a:r>
              <a:rPr lang="en-US" dirty="0" smtClean="0"/>
              <a:t>Format()</a:t>
            </a:r>
          </a:p>
          <a:p>
            <a:pPr lvl="2"/>
            <a:r>
              <a:rPr lang="en-US" dirty="0" err="1" smtClean="0"/>
              <a:t>IndexOf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Insert()</a:t>
            </a:r>
          </a:p>
          <a:p>
            <a:pPr lvl="8"/>
            <a:endParaRPr lang="en-US" sz="900" dirty="0" smtClean="0"/>
          </a:p>
          <a:p>
            <a:r>
              <a:rPr lang="en-US" dirty="0" smtClean="0"/>
              <a:t>The String class is not limited to these functions.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90800" y="3505200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822960" lvl="2" indent="-228600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</a:pPr>
            <a:r>
              <a:rPr lang="en-US" sz="2000" dirty="0" smtClean="0"/>
              <a:t>Remove()</a:t>
            </a:r>
          </a:p>
          <a:p>
            <a:pPr marL="822960" lvl="2" indent="-228600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</a:pPr>
            <a:r>
              <a:rPr lang="en-US" sz="2000" dirty="0" smtClean="0"/>
              <a:t>Replace()</a:t>
            </a:r>
          </a:p>
          <a:p>
            <a:pPr marL="822960" lvl="2" indent="-228600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</a:pPr>
            <a:r>
              <a:rPr lang="en-US" sz="2000" dirty="0" err="1" smtClean="0"/>
              <a:t>ToLower</a:t>
            </a:r>
            <a:r>
              <a:rPr lang="en-US" sz="2000" dirty="0" smtClean="0"/>
              <a:t>()</a:t>
            </a:r>
          </a:p>
          <a:p>
            <a:pPr marL="822960" lvl="2" indent="-228600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</a:pPr>
            <a:r>
              <a:rPr lang="en-US" sz="2000" dirty="0" err="1" smtClean="0"/>
              <a:t>ToUpper</a:t>
            </a:r>
            <a:r>
              <a:rPr lang="en-US" sz="2000" dirty="0" smtClean="0"/>
              <a:t>()</a:t>
            </a:r>
          </a:p>
          <a:p>
            <a:pPr marL="822960" lvl="2" indent="-228600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</a:pPr>
            <a:r>
              <a:rPr lang="en-US" sz="2000" dirty="0" err="1" smtClean="0"/>
              <a:t>ToString</a:t>
            </a:r>
            <a:r>
              <a:rPr lang="en-US" sz="2000" dirty="0" smtClean="0"/>
              <a:t>()</a:t>
            </a:r>
          </a:p>
          <a:p>
            <a:pPr marL="822960" lvl="2" indent="-228600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</a:pPr>
            <a:r>
              <a:rPr lang="en-US" sz="2000" dirty="0" smtClean="0"/>
              <a:t>Trim(), </a:t>
            </a:r>
            <a:r>
              <a:rPr lang="en-US" sz="2000" dirty="0" err="1" smtClean="0"/>
              <a:t>TrimEnd</a:t>
            </a:r>
            <a:r>
              <a:rPr lang="en-US" sz="2000" dirty="0" smtClean="0"/>
              <a:t>(), </a:t>
            </a:r>
            <a:r>
              <a:rPr lang="en-US" sz="2000" dirty="0" err="1" smtClean="0"/>
              <a:t>TrimStart</a:t>
            </a:r>
            <a:r>
              <a:rPr lang="en-US" sz="2000" dirty="0" smtClean="0"/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Class Functions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xmlns="" val="597995777"/>
              </p:ext>
            </p:extLst>
          </p:nvPr>
        </p:nvGraphicFramePr>
        <p:xfrm>
          <a:off x="301625" y="1808480"/>
          <a:ext cx="8504238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4375"/>
                <a:gridCol w="651986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Compare()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Compares two specified </a:t>
                      </a:r>
                      <a:r>
                        <a:rPr kumimoji="0" lang="en-US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objects and returns an integer that indicates their relative position in the sort order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Concat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Creates the string representation of a specified object,</a:t>
                      </a:r>
                      <a:r>
                        <a:rPr kumimoji="0" lang="en-US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usually two or more strings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Equals()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Determines whether this instance and another specified </a:t>
                      </a:r>
                      <a:r>
                        <a:rPr kumimoji="0" lang="en-US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 object have the same 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IndexOf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Reports the index of the first occurrence of the specified Unicode character (or string) in this string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Insert()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Inserts a specified instance of </a:t>
                      </a:r>
                      <a:r>
                        <a:rPr kumimoji="0" lang="en-US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at a specified index position in this instance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Remove()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Deletes all the characters from this string beginning at a specified position and continuing through the last position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Class Functions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xmlns="" val="4007908553"/>
              </p:ext>
            </p:extLst>
          </p:nvPr>
        </p:nvGraphicFramePr>
        <p:xfrm>
          <a:off x="301625" y="1767840"/>
          <a:ext cx="8504238" cy="394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2975"/>
                <a:gridCol w="629126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Replace()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a new string in which all occurrences of a specified string in the current instance are replaced with another specified string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ToLower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a copy of this string converted to lowercase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ToUpper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a copy of this string converted to uppercase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Trim()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Removes all leading and trailing white-space characters from the current </a:t>
                      </a:r>
                      <a:r>
                        <a:rPr kumimoji="0" lang="en-US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TrimEnd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Removes all trailing occurrences of a set of characters specified in an array from the current </a:t>
                      </a:r>
                      <a:r>
                        <a:rPr kumimoji="0" lang="en-US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TrimStart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Removes all leading occurrences of a set of characters specified in an array from the current </a:t>
                      </a:r>
                      <a:r>
                        <a:rPr kumimoji="0" lang="en-US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object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Compare() Function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Compare() function has several options. We will look at the most basic one. This method is typically used in an If statement.</a:t>
            </a:r>
          </a:p>
          <a:p>
            <a:r>
              <a:rPr lang="en-US" dirty="0" smtClean="0"/>
              <a:t>The comparison looks at the lexical relationship of the two strings.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4023360"/>
          <a:ext cx="784860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/>
                <a:gridCol w="3810000"/>
              </a:tblGrid>
              <a:tr h="51816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String.Compare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strOne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strTwo</a:t>
                      </a:r>
                      <a:r>
                        <a:rPr lang="en-US" dirty="0" smtClean="0"/>
                        <a:t>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intNum</a:t>
                      </a:r>
                      <a:r>
                        <a:rPr lang="en-US" baseline="0" dirty="0" smtClean="0"/>
                        <a:t> Value after execution</a:t>
                      </a:r>
                      <a:endParaRPr lang="en-US" dirty="0"/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r>
                        <a:rPr lang="en-US" dirty="0" smtClean="0"/>
                        <a:t>&lt;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strOne</a:t>
                      </a:r>
                      <a:r>
                        <a:rPr lang="en-US" baseline="0" dirty="0" smtClean="0"/>
                        <a:t> is less than </a:t>
                      </a:r>
                      <a:r>
                        <a:rPr lang="en-US" baseline="0" dirty="0" err="1" smtClean="0"/>
                        <a:t>strTwo</a:t>
                      </a:r>
                      <a:endParaRPr lang="en-US" dirty="0"/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r>
                        <a:rPr lang="en-US" dirty="0" smtClean="0"/>
                        <a:t>=</a:t>
                      </a:r>
                      <a:r>
                        <a:rPr lang="en-US" baseline="0" dirty="0" smtClean="0"/>
                        <a:t> 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strOne</a:t>
                      </a:r>
                      <a:r>
                        <a:rPr lang="en-US" dirty="0" smtClean="0"/>
                        <a:t> equals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strTwo</a:t>
                      </a:r>
                      <a:endParaRPr lang="en-US" dirty="0"/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r>
                        <a:rPr lang="en-US" dirty="0" smtClean="0"/>
                        <a:t>&gt;0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strOne</a:t>
                      </a:r>
                      <a:r>
                        <a:rPr lang="en-US" dirty="0" smtClean="0"/>
                        <a:t> is greater than </a:t>
                      </a:r>
                      <a:r>
                        <a:rPr lang="en-US" dirty="0" err="1" smtClean="0"/>
                        <a:t>strTwo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64684ee99a87c5bd9f8bd233490548e9633c668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25057</TotalTime>
  <Words>1912</Words>
  <Application>Microsoft Office PowerPoint</Application>
  <PresentationFormat>On-screen Show (4:3)</PresentationFormat>
  <Paragraphs>346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Civic</vt:lpstr>
      <vt:lpstr>Objective 7.04  Apply Built-in String Functions</vt:lpstr>
      <vt:lpstr>Objective/Essential  Standard</vt:lpstr>
      <vt:lpstr>The String Class</vt:lpstr>
      <vt:lpstr>Strings</vt:lpstr>
      <vt:lpstr>String Class Properties</vt:lpstr>
      <vt:lpstr>String Class Functions</vt:lpstr>
      <vt:lpstr>String Class Functions</vt:lpstr>
      <vt:lpstr>String Class Functions</vt:lpstr>
      <vt:lpstr>The Compare() Function</vt:lpstr>
      <vt:lpstr>The Compare() Function</vt:lpstr>
      <vt:lpstr>The Concat() Function</vt:lpstr>
      <vt:lpstr>The Equals() Function</vt:lpstr>
      <vt:lpstr>The IndexOf() Function</vt:lpstr>
      <vt:lpstr>The Insert() Function</vt:lpstr>
      <vt:lpstr>The Remove() Function</vt:lpstr>
      <vt:lpstr>The Replace() Function</vt:lpstr>
      <vt:lpstr>The ToLower() Function</vt:lpstr>
      <vt:lpstr>The ToUpper() Function</vt:lpstr>
      <vt:lpstr>The Trim() Function</vt:lpstr>
      <vt:lpstr>The TrimEnd() Function</vt:lpstr>
      <vt:lpstr>The TrimStart() Function</vt:lpstr>
      <vt:lpstr>Try It!</vt:lpstr>
      <vt:lpstr>Try It!</vt:lpstr>
      <vt:lpstr>Try It! Solution – Visual Basic</vt:lpstr>
      <vt:lpstr>Try It! Solution</vt:lpstr>
      <vt:lpstr>Try It! Solution</vt:lpstr>
      <vt:lpstr>Try It! Solution</vt:lpstr>
      <vt:lpstr>Try It! Solution</vt:lpstr>
      <vt:lpstr>Conclusion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Objective 8.01   Apply Procedures  to Develop Menus</dc:title>
  <dc:creator>Leslie</dc:creator>
  <cp:lastModifiedBy>Leslie</cp:lastModifiedBy>
  <cp:revision>310</cp:revision>
  <dcterms:created xsi:type="dcterms:W3CDTF">2011-06-30T23:14:04Z</dcterms:created>
  <dcterms:modified xsi:type="dcterms:W3CDTF">2012-04-03T21:13:57Z</dcterms:modified>
</cp:coreProperties>
</file>