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13" r:id="rId2"/>
    <p:sldId id="430" r:id="rId3"/>
    <p:sldId id="432" r:id="rId4"/>
    <p:sldId id="433" r:id="rId5"/>
    <p:sldId id="434" r:id="rId6"/>
    <p:sldId id="435" r:id="rId7"/>
    <p:sldId id="436" r:id="rId8"/>
    <p:sldId id="437" r:id="rId9"/>
    <p:sldId id="431" r:id="rId10"/>
  </p:sldIdLst>
  <p:sldSz cx="13004800" cy="9753600"/>
  <p:notesSz cx="9926638" cy="6797675"/>
  <p:defaultTextStyle>
    <a:defPPr>
      <a:defRPr lang="es-ES"/>
    </a:defPPr>
    <a:lvl1pPr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56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28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00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72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4" autoAdjust="0"/>
    <p:restoredTop sz="94660"/>
  </p:normalViewPr>
  <p:slideViewPr>
    <p:cSldViewPr>
      <p:cViewPr varScale="1">
        <p:scale>
          <a:sx n="48" d="100"/>
          <a:sy n="48" d="100"/>
        </p:scale>
        <p:origin x="-1752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67190" tIns="33595" rIns="67190" bIns="33595" rtlCol="0"/>
          <a:lstStyle>
            <a:lvl1pPr algn="l" defTabSz="335910" eaLnBrk="1" hangingPunct="1">
              <a:defRPr sz="9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0538" cy="339725"/>
          </a:xfrm>
          <a:prstGeom prst="rect">
            <a:avLst/>
          </a:prstGeom>
        </p:spPr>
        <p:txBody>
          <a:bodyPr vert="horz" wrap="square" lIns="67190" tIns="33595" rIns="67190" bIns="33595" numCol="1" anchor="t" anchorCtr="0" compatLnSpc="1">
            <a:prstTxWarp prst="textNoShape">
              <a:avLst/>
            </a:prstTxWarp>
          </a:bodyPr>
          <a:lstStyle>
            <a:lvl1pPr algn="r" defTabSz="335910" eaLnBrk="1" hangingPunct="1">
              <a:defRPr sz="900">
                <a:ea typeface="MS PGothic" pitchFamily="34" charset="-128"/>
              </a:defRPr>
            </a:lvl1pPr>
          </a:lstStyle>
          <a:p>
            <a:pPr>
              <a:defRPr/>
            </a:pPr>
            <a:fld id="{C7448E03-2494-446C-A7FE-A60723D1B1AA}" type="datetimeFigureOut">
              <a:rPr lang="es-AR"/>
              <a:pPr>
                <a:defRPr/>
              </a:pPr>
              <a:t>20/08/2019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7190" tIns="33595" rIns="67190" bIns="33595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 vert="horz" wrap="square" lIns="67190" tIns="33595" rIns="67190" bIns="3359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67190" tIns="33595" rIns="67190" bIns="33595" rtlCol="0" anchor="b"/>
          <a:lstStyle>
            <a:lvl1pPr algn="l" defTabSz="335910" eaLnBrk="1" hangingPunct="1">
              <a:defRPr sz="9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0538" cy="339725"/>
          </a:xfrm>
          <a:prstGeom prst="rect">
            <a:avLst/>
          </a:prstGeom>
        </p:spPr>
        <p:txBody>
          <a:bodyPr vert="horz" wrap="square" lIns="67190" tIns="33595" rIns="67190" bIns="335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6DEBCB13-111B-4B1A-9942-62B03A90F921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6588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5726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7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8"/>
            <a:ext cx="1105408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7"/>
            <a:ext cx="910336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6244B-98D6-416F-BFDE-DC6C324F5BC3}" type="datetimeFigureOut">
              <a:rPr lang="en-US"/>
              <a:pPr>
                <a:defRPr/>
              </a:pPr>
              <a:t>8/20/2019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B98B8-8FAF-46E9-BD41-CC27BD4837F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7837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9250" y="1541463"/>
            <a:ext cx="4686300" cy="569387"/>
          </a:xfrm>
        </p:spPr>
        <p:txBody>
          <a:bodyPr/>
          <a:lstStyle>
            <a:lvl1pPr>
              <a:defRPr sz="37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9D27A-A661-43BD-B6DE-FBB071003280}" type="datetimeFigureOut">
              <a:rPr lang="en-US"/>
              <a:pPr>
                <a:defRPr/>
              </a:pPr>
              <a:t>8/20/2019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D899B-B6AE-4EAD-8C49-BAF7D559232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0633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9250" y="1541463"/>
            <a:ext cx="4686300" cy="569387"/>
          </a:xfrm>
        </p:spPr>
        <p:txBody>
          <a:bodyPr/>
          <a:lstStyle>
            <a:lvl1pPr>
              <a:defRPr sz="37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9"/>
            <a:ext cx="5657088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9"/>
            <a:ext cx="5657088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82B94-183F-4A49-9438-B0DA82FBFBE9}" type="datetimeFigureOut">
              <a:rPr lang="en-US"/>
              <a:pPr>
                <a:defRPr/>
              </a:pPr>
              <a:t>8/20/2019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4A9C0-2F70-439D-9473-6365E67C807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834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9250" y="1541463"/>
            <a:ext cx="4686300" cy="569387"/>
          </a:xfrm>
        </p:spPr>
        <p:txBody>
          <a:bodyPr/>
          <a:lstStyle>
            <a:lvl1pPr>
              <a:defRPr sz="37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EFA2-C66F-4DD5-B964-80AE1A31D583}" type="datetimeFigureOut">
              <a:rPr lang="en-US"/>
              <a:pPr>
                <a:defRPr/>
              </a:pPr>
              <a:t>8/20/2019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3BE18-ED1B-46C5-9E37-4EBD3C212A3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71825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48449-E6A3-42AE-89D9-FFEDF7495A6F}" type="datetimeFigureOut">
              <a:rPr lang="en-US"/>
              <a:pPr>
                <a:defRPr/>
              </a:pPr>
              <a:t>8/20/2019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D462D-E12A-419E-A4C2-830CDC5DECF0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5294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>
            <a:spLocks/>
          </p:cNvSpPr>
          <p:nvPr userDrawn="1"/>
        </p:nvSpPr>
        <p:spPr bwMode="auto">
          <a:xfrm>
            <a:off x="0" y="0"/>
            <a:ext cx="13004800" cy="1087579"/>
          </a:xfrm>
          <a:custGeom>
            <a:avLst/>
            <a:gdLst>
              <a:gd name="T0" fmla="*/ 0 w 13004800"/>
              <a:gd name="T1" fmla="*/ 1136408 h 1136650"/>
              <a:gd name="T2" fmla="*/ 13004800 w 13004800"/>
              <a:gd name="T3" fmla="*/ 1136408 h 1136650"/>
              <a:gd name="T4" fmla="*/ 13004800 w 13004800"/>
              <a:gd name="T5" fmla="*/ 0 h 1136650"/>
              <a:gd name="T6" fmla="*/ 0 w 13004800"/>
              <a:gd name="T7" fmla="*/ 0 h 1136650"/>
              <a:gd name="T8" fmla="*/ 0 w 13004800"/>
              <a:gd name="T9" fmla="*/ 1136408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4800" h="1136650">
                <a:moveTo>
                  <a:pt x="0" y="1136408"/>
                </a:moveTo>
                <a:lnTo>
                  <a:pt x="13004800" y="1136408"/>
                </a:lnTo>
                <a:lnTo>
                  <a:pt x="13004800" y="0"/>
                </a:lnTo>
                <a:lnTo>
                  <a:pt x="0" y="0"/>
                </a:lnTo>
                <a:lnTo>
                  <a:pt x="0" y="1136408"/>
                </a:lnTo>
                <a:close/>
              </a:path>
            </a:pathLst>
          </a:custGeom>
          <a:solidFill>
            <a:srgbClr val="D2D2D3">
              <a:alpha val="65000"/>
            </a:srgbClr>
          </a:solidFill>
          <a:ln w="9525">
            <a:noFill/>
            <a:round/>
            <a:headEnd/>
            <a:tailEnd/>
          </a:ln>
          <a:effectLst>
            <a:innerShdw blurRad="114300">
              <a:prstClr val="black">
                <a:alpha val="25000"/>
              </a:prstClr>
            </a:innerShdw>
          </a:effectLst>
        </p:spPr>
        <p:txBody>
          <a:bodyPr lIns="0" tIns="0" rIns="0" bIns="0"/>
          <a:lstStyle/>
          <a:p>
            <a:pPr>
              <a:defRPr/>
            </a:pPr>
            <a:endParaRPr lang="es-AR"/>
          </a:p>
        </p:txBody>
      </p:sp>
      <p:sp>
        <p:nvSpPr>
          <p:cNvPr id="5" name="bk object 17"/>
          <p:cNvSpPr>
            <a:spLocks/>
          </p:cNvSpPr>
          <p:nvPr userDrawn="1"/>
        </p:nvSpPr>
        <p:spPr bwMode="auto">
          <a:xfrm>
            <a:off x="2" y="0"/>
            <a:ext cx="3825874" cy="1087579"/>
          </a:xfrm>
          <a:custGeom>
            <a:avLst/>
            <a:gdLst>
              <a:gd name="T0" fmla="*/ 3824185 w 3826510"/>
              <a:gd name="T1" fmla="*/ 0 h 1136650"/>
              <a:gd name="T2" fmla="*/ 0 w 3826510"/>
              <a:gd name="T3" fmla="*/ 2540 h 1136650"/>
              <a:gd name="T4" fmla="*/ 0 w 3826510"/>
              <a:gd name="T5" fmla="*/ 1136408 h 1136650"/>
              <a:gd name="T6" fmla="*/ 2676818 w 3826510"/>
              <a:gd name="T7" fmla="*/ 1136408 h 1136650"/>
              <a:gd name="T8" fmla="*/ 3824185 w 3826510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6510" h="1136650">
                <a:moveTo>
                  <a:pt x="3826090" y="0"/>
                </a:moveTo>
                <a:lnTo>
                  <a:pt x="0" y="2540"/>
                </a:lnTo>
                <a:lnTo>
                  <a:pt x="0" y="1136408"/>
                </a:lnTo>
                <a:lnTo>
                  <a:pt x="2678150" y="1136408"/>
                </a:lnTo>
                <a:lnTo>
                  <a:pt x="3826090" y="0"/>
                </a:lnTo>
                <a:close/>
              </a:path>
            </a:pathLst>
          </a:custGeom>
          <a:solidFill>
            <a:srgbClr val="0091D1">
              <a:alpha val="82000"/>
            </a:srgbClr>
          </a:solidFill>
          <a:ln w="9525">
            <a:noFill/>
            <a:round/>
            <a:headEnd/>
            <a:tailEnd/>
          </a:ln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lIns="0" tIns="0" rIns="0" bIns="0"/>
          <a:lstStyle/>
          <a:p>
            <a:pPr>
              <a:defRPr/>
            </a:pPr>
            <a:endParaRPr lang="es-AR"/>
          </a:p>
        </p:txBody>
      </p:sp>
      <p:sp>
        <p:nvSpPr>
          <p:cNvPr id="6" name="bk object 19"/>
          <p:cNvSpPr>
            <a:spLocks/>
          </p:cNvSpPr>
          <p:nvPr userDrawn="1"/>
        </p:nvSpPr>
        <p:spPr bwMode="auto">
          <a:xfrm>
            <a:off x="0" y="0"/>
            <a:ext cx="2066925" cy="1087438"/>
          </a:xfrm>
          <a:custGeom>
            <a:avLst/>
            <a:gdLst>
              <a:gd name="T0" fmla="*/ 2071549 w 2066289"/>
              <a:gd name="T1" fmla="*/ 0 h 1136650"/>
              <a:gd name="T2" fmla="*/ 0 w 2066289"/>
              <a:gd name="T3" fmla="*/ 0 h 1136650"/>
              <a:gd name="T4" fmla="*/ 0 w 2066289"/>
              <a:gd name="T5" fmla="*/ 871366 h 1136650"/>
              <a:gd name="T6" fmla="*/ 920426 w 2066289"/>
              <a:gd name="T7" fmla="*/ 871366 h 1136650"/>
              <a:gd name="T8" fmla="*/ 2071549 w 2066289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6289" h="1136650">
                <a:moveTo>
                  <a:pt x="2065820" y="0"/>
                </a:moveTo>
                <a:lnTo>
                  <a:pt x="0" y="0"/>
                </a:lnTo>
                <a:lnTo>
                  <a:pt x="0" y="1136408"/>
                </a:lnTo>
                <a:lnTo>
                  <a:pt x="917879" y="1136408"/>
                </a:lnTo>
                <a:lnTo>
                  <a:pt x="2065820" y="0"/>
                </a:lnTo>
                <a:close/>
              </a:path>
            </a:pathLst>
          </a:custGeom>
          <a:solidFill>
            <a:srgbClr val="0071BB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pic>
        <p:nvPicPr>
          <p:cNvPr id="7" name="Picture 5" descr="http://www.industria.gob.ar/wp-content/uploads/2016/01/Ministerio-de-Industr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14300"/>
            <a:ext cx="31115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13542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9848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85457-C895-42FB-AA48-0F830580442C}" type="datetimeFigureOut">
              <a:rPr lang="es-AR"/>
              <a:pPr>
                <a:defRPr/>
              </a:pPr>
              <a:t>20/08/2019</a:t>
            </a:fld>
            <a:endParaRPr lang="es-AR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D4D07-BD42-4E4E-8DA1-50500234050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3646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13004800" cy="1136650"/>
          </a:xfrm>
          <a:custGeom>
            <a:avLst/>
            <a:gdLst>
              <a:gd name="T0" fmla="*/ 0 w 13004800"/>
              <a:gd name="T1" fmla="*/ 1136408 h 1136650"/>
              <a:gd name="T2" fmla="*/ 13004800 w 13004800"/>
              <a:gd name="T3" fmla="*/ 1136408 h 1136650"/>
              <a:gd name="T4" fmla="*/ 13004800 w 13004800"/>
              <a:gd name="T5" fmla="*/ 0 h 1136650"/>
              <a:gd name="T6" fmla="*/ 0 w 13004800"/>
              <a:gd name="T7" fmla="*/ 0 h 1136650"/>
              <a:gd name="T8" fmla="*/ 0 w 13004800"/>
              <a:gd name="T9" fmla="*/ 1136408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4800" h="1136650">
                <a:moveTo>
                  <a:pt x="0" y="1136408"/>
                </a:moveTo>
                <a:lnTo>
                  <a:pt x="13004800" y="1136408"/>
                </a:lnTo>
                <a:lnTo>
                  <a:pt x="13004800" y="0"/>
                </a:lnTo>
                <a:lnTo>
                  <a:pt x="0" y="0"/>
                </a:lnTo>
                <a:lnTo>
                  <a:pt x="0" y="1136408"/>
                </a:lnTo>
                <a:close/>
              </a:path>
            </a:pathLst>
          </a:custGeom>
          <a:solidFill>
            <a:srgbClr val="D2D2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7" name="bk object 17"/>
          <p:cNvSpPr>
            <a:spLocks/>
          </p:cNvSpPr>
          <p:nvPr/>
        </p:nvSpPr>
        <p:spPr bwMode="auto">
          <a:xfrm>
            <a:off x="0" y="0"/>
            <a:ext cx="3825875" cy="1136650"/>
          </a:xfrm>
          <a:custGeom>
            <a:avLst/>
            <a:gdLst>
              <a:gd name="T0" fmla="*/ 3817209 w 3826510"/>
              <a:gd name="T1" fmla="*/ 0 h 1136650"/>
              <a:gd name="T2" fmla="*/ 0 w 3826510"/>
              <a:gd name="T3" fmla="*/ 2540 h 1136650"/>
              <a:gd name="T4" fmla="*/ 0 w 3826510"/>
              <a:gd name="T5" fmla="*/ 1136408 h 1136650"/>
              <a:gd name="T6" fmla="*/ 2671935 w 3826510"/>
              <a:gd name="T7" fmla="*/ 1136408 h 1136650"/>
              <a:gd name="T8" fmla="*/ 3817209 w 3826510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6510" h="1136650">
                <a:moveTo>
                  <a:pt x="3826090" y="0"/>
                </a:moveTo>
                <a:lnTo>
                  <a:pt x="0" y="2540"/>
                </a:lnTo>
                <a:lnTo>
                  <a:pt x="0" y="1136408"/>
                </a:lnTo>
                <a:lnTo>
                  <a:pt x="2678150" y="1136408"/>
                </a:lnTo>
                <a:lnTo>
                  <a:pt x="3826090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8" name="bk object 18"/>
          <p:cNvSpPr>
            <a:spLocks/>
          </p:cNvSpPr>
          <p:nvPr/>
        </p:nvSpPr>
        <p:spPr bwMode="auto">
          <a:xfrm>
            <a:off x="0" y="4763"/>
            <a:ext cx="3822700" cy="1131887"/>
          </a:xfrm>
          <a:custGeom>
            <a:avLst/>
            <a:gdLst>
              <a:gd name="T0" fmla="*/ 3830582 w 3822065"/>
              <a:gd name="T1" fmla="*/ 0 h 1132205"/>
              <a:gd name="T2" fmla="*/ 0 w 3822065"/>
              <a:gd name="T3" fmla="*/ 0 h 1132205"/>
              <a:gd name="T4" fmla="*/ 0 w 3822065"/>
              <a:gd name="T5" fmla="*/ 1127595 h 1132205"/>
              <a:gd name="T6" fmla="*/ 2684386 w 3822065"/>
              <a:gd name="T7" fmla="*/ 1127595 h 1132205"/>
              <a:gd name="T8" fmla="*/ 3830582 w 3822065"/>
              <a:gd name="T9" fmla="*/ 0 h 1132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2065" h="1132205">
                <a:moveTo>
                  <a:pt x="3821684" y="0"/>
                </a:moveTo>
                <a:lnTo>
                  <a:pt x="0" y="0"/>
                </a:lnTo>
                <a:lnTo>
                  <a:pt x="0" y="1132039"/>
                </a:lnTo>
                <a:lnTo>
                  <a:pt x="2678150" y="1132039"/>
                </a:lnTo>
                <a:lnTo>
                  <a:pt x="3821684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9" name="bk object 19"/>
          <p:cNvSpPr>
            <a:spLocks/>
          </p:cNvSpPr>
          <p:nvPr/>
        </p:nvSpPr>
        <p:spPr bwMode="auto">
          <a:xfrm>
            <a:off x="0" y="0"/>
            <a:ext cx="2066925" cy="1136650"/>
          </a:xfrm>
          <a:custGeom>
            <a:avLst/>
            <a:gdLst>
              <a:gd name="T0" fmla="*/ 2074739 w 2066289"/>
              <a:gd name="T1" fmla="*/ 0 h 1136650"/>
              <a:gd name="T2" fmla="*/ 0 w 2066289"/>
              <a:gd name="T3" fmla="*/ 0 h 1136650"/>
              <a:gd name="T4" fmla="*/ 0 w 2066289"/>
              <a:gd name="T5" fmla="*/ 1136408 h 1136650"/>
              <a:gd name="T6" fmla="*/ 921843 w 2066289"/>
              <a:gd name="T7" fmla="*/ 1136408 h 1136650"/>
              <a:gd name="T8" fmla="*/ 2074739 w 2066289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6289" h="1136650">
                <a:moveTo>
                  <a:pt x="2065820" y="0"/>
                </a:moveTo>
                <a:lnTo>
                  <a:pt x="0" y="0"/>
                </a:lnTo>
                <a:lnTo>
                  <a:pt x="0" y="1136408"/>
                </a:lnTo>
                <a:lnTo>
                  <a:pt x="917879" y="1136408"/>
                </a:lnTo>
                <a:lnTo>
                  <a:pt x="206582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30" name="Holder 2"/>
          <p:cNvSpPr>
            <a:spLocks noGrp="1"/>
          </p:cNvSpPr>
          <p:nvPr>
            <p:ph type="title"/>
          </p:nvPr>
        </p:nvSpPr>
        <p:spPr bwMode="auto">
          <a:xfrm>
            <a:off x="4159250" y="1541463"/>
            <a:ext cx="4686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altLang="es-AR"/>
          </a:p>
        </p:txBody>
      </p:sp>
      <p:sp>
        <p:nvSpPr>
          <p:cNvPr id="1031" name="Holder 3"/>
          <p:cNvSpPr>
            <a:spLocks noGrp="1"/>
          </p:cNvSpPr>
          <p:nvPr>
            <p:ph type="body" idx="1"/>
          </p:nvPr>
        </p:nvSpPr>
        <p:spPr bwMode="auto">
          <a:xfrm>
            <a:off x="806450" y="2667000"/>
            <a:ext cx="11391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altLang="es-AR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188" y="9070975"/>
            <a:ext cx="4162425" cy="27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457145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875" y="9070975"/>
            <a:ext cx="2990850" cy="2762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457145" eaLnBrk="1" hangingPunct="1"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94498413-E654-4F3F-8BCC-2FDD8A34ECAD}" type="datetimeFigureOut">
              <a:rPr lang="en-US"/>
              <a:pPr>
                <a:defRPr/>
              </a:pPr>
              <a:t>8/20/2019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075" y="9070975"/>
            <a:ext cx="2990850" cy="2762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E00C802-C50A-4BF6-9C11-B97E29C41A1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pitchFamily="34" charset="-128"/>
          <a:cs typeface="MS PGothic" charset="0"/>
        </a:defRPr>
      </a:lvl5pPr>
      <a:lvl6pPr marL="457145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291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435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581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1pPr>
      <a:lvl2pPr marL="455613" indent="158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2pPr>
      <a:lvl3pPr marL="912813" indent="15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3pPr>
      <a:lvl4pPr marL="1370013" indent="15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4pPr>
      <a:lvl5pPr marL="1827213" indent="15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5pPr>
      <a:lvl6pPr marL="2285726">
        <a:defRPr>
          <a:latin typeface="+mn-lt"/>
          <a:ea typeface="+mn-ea"/>
          <a:cs typeface="+mn-cs"/>
        </a:defRPr>
      </a:lvl6pPr>
      <a:lvl7pPr marL="2742871">
        <a:defRPr>
          <a:latin typeface="+mn-lt"/>
          <a:ea typeface="+mn-ea"/>
          <a:cs typeface="+mn-cs"/>
        </a:defRPr>
      </a:lvl7pPr>
      <a:lvl8pPr marL="3200017">
        <a:defRPr>
          <a:latin typeface="+mn-lt"/>
          <a:ea typeface="+mn-ea"/>
          <a:cs typeface="+mn-cs"/>
        </a:defRPr>
      </a:lvl8pPr>
      <a:lvl9pPr marL="365716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45">
        <a:defRPr>
          <a:latin typeface="+mn-lt"/>
          <a:ea typeface="+mn-ea"/>
          <a:cs typeface="+mn-cs"/>
        </a:defRPr>
      </a:lvl2pPr>
      <a:lvl3pPr marL="914291">
        <a:defRPr>
          <a:latin typeface="+mn-lt"/>
          <a:ea typeface="+mn-ea"/>
          <a:cs typeface="+mn-cs"/>
        </a:defRPr>
      </a:lvl3pPr>
      <a:lvl4pPr marL="1371435">
        <a:defRPr>
          <a:latin typeface="+mn-lt"/>
          <a:ea typeface="+mn-ea"/>
          <a:cs typeface="+mn-cs"/>
        </a:defRPr>
      </a:lvl4pPr>
      <a:lvl5pPr marL="1828581">
        <a:defRPr>
          <a:latin typeface="+mn-lt"/>
          <a:ea typeface="+mn-ea"/>
          <a:cs typeface="+mn-cs"/>
        </a:defRPr>
      </a:lvl5pPr>
      <a:lvl6pPr marL="2285726">
        <a:defRPr>
          <a:latin typeface="+mn-lt"/>
          <a:ea typeface="+mn-ea"/>
          <a:cs typeface="+mn-cs"/>
        </a:defRPr>
      </a:lvl6pPr>
      <a:lvl7pPr marL="2742871">
        <a:defRPr>
          <a:latin typeface="+mn-lt"/>
          <a:ea typeface="+mn-ea"/>
          <a:cs typeface="+mn-cs"/>
        </a:defRPr>
      </a:lvl7pPr>
      <a:lvl8pPr marL="3200017">
        <a:defRPr>
          <a:latin typeface="+mn-lt"/>
          <a:ea typeface="+mn-ea"/>
          <a:cs typeface="+mn-cs"/>
        </a:defRPr>
      </a:lvl8pPr>
      <a:lvl9pPr marL="365716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19 Grupo"/>
          <p:cNvGrpSpPr>
            <a:grpSpLocks/>
          </p:cNvGrpSpPr>
          <p:nvPr/>
        </p:nvGrpSpPr>
        <p:grpSpPr bwMode="auto">
          <a:xfrm>
            <a:off x="0" y="0"/>
            <a:ext cx="13371513" cy="9753600"/>
            <a:chOff x="0" y="0"/>
            <a:chExt cx="9401667" cy="6858000"/>
          </a:xfrm>
        </p:grpSpPr>
        <p:grpSp>
          <p:nvGrpSpPr>
            <p:cNvPr id="5125" name="2 Grupo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" name="1 Rectángulo"/>
              <p:cNvSpPr/>
              <p:nvPr/>
            </p:nvSpPr>
            <p:spPr>
              <a:xfrm>
                <a:off x="0" y="0"/>
                <a:ext cx="914382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grpSp>
            <p:nvGrpSpPr>
              <p:cNvPr id="5129" name="8 Grupo"/>
              <p:cNvGrpSpPr>
                <a:grpSpLocks/>
              </p:cNvGrpSpPr>
              <p:nvPr/>
            </p:nvGrpSpPr>
            <p:grpSpPr bwMode="auto">
              <a:xfrm>
                <a:off x="0" y="0"/>
                <a:ext cx="7884368" cy="6858000"/>
                <a:chOff x="0" y="0"/>
                <a:chExt cx="11403013" cy="9753600"/>
              </a:xfrm>
            </p:grpSpPr>
            <p:sp>
              <p:nvSpPr>
                <p:cNvPr id="10" name="object 2"/>
                <p:cNvSpPr>
                  <a:spLocks/>
                </p:cNvSpPr>
                <p:nvPr/>
              </p:nvSpPr>
              <p:spPr bwMode="auto">
                <a:xfrm>
                  <a:off x="165100" y="1654175"/>
                  <a:ext cx="11237913" cy="8097838"/>
                </a:xfrm>
                <a:custGeom>
                  <a:avLst/>
                  <a:gdLst>
                    <a:gd name="T0" fmla="*/ 0 w 11237595"/>
                    <a:gd name="T1" fmla="*/ 8094842 h 8098790"/>
                    <a:gd name="T2" fmla="*/ 11238329 w 11237595"/>
                    <a:gd name="T3" fmla="*/ 8094842 h 8098790"/>
                    <a:gd name="T4" fmla="*/ 11238329 w 11237595"/>
                    <a:gd name="T5" fmla="*/ 0 h 8098790"/>
                    <a:gd name="T6" fmla="*/ 0 w 11237595"/>
                    <a:gd name="T7" fmla="*/ 0 h 8098790"/>
                    <a:gd name="T8" fmla="*/ 0 w 11237595"/>
                    <a:gd name="T9" fmla="*/ 8094842 h 80987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37595"/>
                    <a:gd name="T16" fmla="*/ 0 h 8098790"/>
                    <a:gd name="T17" fmla="*/ 11237595 w 11237595"/>
                    <a:gd name="T18" fmla="*/ 8098790 h 80987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37595" h="8098790">
                      <a:moveTo>
                        <a:pt x="0" y="8098650"/>
                      </a:moveTo>
                      <a:lnTo>
                        <a:pt x="11237061" y="8098650"/>
                      </a:lnTo>
                      <a:lnTo>
                        <a:pt x="11237061" y="0"/>
                      </a:lnTo>
                      <a:lnTo>
                        <a:pt x="0" y="0"/>
                      </a:lnTo>
                      <a:lnTo>
                        <a:pt x="0" y="8098650"/>
                      </a:lnTo>
                      <a:close/>
                    </a:path>
                  </a:pathLst>
                </a:custGeom>
                <a:solidFill>
                  <a:srgbClr val="D2D2D3">
                    <a:alpha val="15000"/>
                  </a:srgb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87000"/>
                    </a:prstClr>
                  </a:innerShdw>
                </a:effectLst>
                <a:extLst/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s-AR" altLang="es-AR"/>
                </a:p>
              </p:txBody>
            </p:sp>
            <p:sp>
              <p:nvSpPr>
                <p:cNvPr id="11" name="object 3"/>
                <p:cNvSpPr>
                  <a:spLocks/>
                </p:cNvSpPr>
                <p:nvPr/>
              </p:nvSpPr>
              <p:spPr bwMode="auto">
                <a:xfrm>
                  <a:off x="0" y="0"/>
                  <a:ext cx="4217988" cy="4217988"/>
                </a:xfrm>
                <a:custGeom>
                  <a:avLst/>
                  <a:gdLst>
                    <a:gd name="T0" fmla="*/ 4216704 w 4218305"/>
                    <a:gd name="T1" fmla="*/ 0 h 4218305"/>
                    <a:gd name="T2" fmla="*/ 0 w 4218305"/>
                    <a:gd name="T3" fmla="*/ 0 h 4218305"/>
                    <a:gd name="T4" fmla="*/ 0 w 4218305"/>
                    <a:gd name="T5" fmla="*/ 4216720 h 4218305"/>
                    <a:gd name="T6" fmla="*/ 4216704 w 4218305"/>
                    <a:gd name="T7" fmla="*/ 0 h 421830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18305"/>
                    <a:gd name="T13" fmla="*/ 0 h 4218305"/>
                    <a:gd name="T14" fmla="*/ 4218305 w 4218305"/>
                    <a:gd name="T15" fmla="*/ 4218305 h 421830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18305" h="4218305">
                      <a:moveTo>
                        <a:pt x="4217974" y="0"/>
                      </a:moveTo>
                      <a:lnTo>
                        <a:pt x="0" y="0"/>
                      </a:lnTo>
                      <a:lnTo>
                        <a:pt x="0" y="4217987"/>
                      </a:lnTo>
                      <a:lnTo>
                        <a:pt x="4217974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/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s-AR" altLang="es-AR"/>
                </a:p>
              </p:txBody>
            </p:sp>
            <p:sp>
              <p:nvSpPr>
                <p:cNvPr id="12" name="object 4"/>
                <p:cNvSpPr>
                  <a:spLocks/>
                </p:cNvSpPr>
                <p:nvPr/>
              </p:nvSpPr>
              <p:spPr bwMode="auto">
                <a:xfrm>
                  <a:off x="0" y="0"/>
                  <a:ext cx="9655175" cy="9753600"/>
                </a:xfrm>
                <a:custGeom>
                  <a:avLst/>
                  <a:gdLst>
                    <a:gd name="T0" fmla="*/ 0 w 9655175"/>
                    <a:gd name="T1" fmla="*/ 0 h 9752965"/>
                    <a:gd name="T2" fmla="*/ 0 w 9655175"/>
                    <a:gd name="T3" fmla="*/ 9755088 h 9752965"/>
                    <a:gd name="T4" fmla="*/ 9654591 w 9655175"/>
                    <a:gd name="T5" fmla="*/ 9755088 h 9752965"/>
                    <a:gd name="T6" fmla="*/ 0 w 9655175"/>
                    <a:gd name="T7" fmla="*/ 0 h 975296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55175"/>
                    <a:gd name="T13" fmla="*/ 0 h 9752965"/>
                    <a:gd name="T14" fmla="*/ 9655175 w 9655175"/>
                    <a:gd name="T15" fmla="*/ 9752965 h 975296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55175" h="9752965">
                      <a:moveTo>
                        <a:pt x="0" y="0"/>
                      </a:moveTo>
                      <a:lnTo>
                        <a:pt x="0" y="9752545"/>
                      </a:lnTo>
                      <a:lnTo>
                        <a:pt x="9654590" y="97525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1BB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/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s-AR" altLang="es-AR"/>
                </a:p>
              </p:txBody>
            </p:sp>
            <p:sp>
              <p:nvSpPr>
                <p:cNvPr id="13" name="object 5"/>
                <p:cNvSpPr>
                  <a:spLocks/>
                </p:cNvSpPr>
                <p:nvPr/>
              </p:nvSpPr>
              <p:spPr bwMode="auto">
                <a:xfrm>
                  <a:off x="1554163" y="5681663"/>
                  <a:ext cx="8101012" cy="4070350"/>
                </a:xfrm>
                <a:custGeom>
                  <a:avLst/>
                  <a:gdLst>
                    <a:gd name="T0" fmla="*/ 4070307 w 8101330"/>
                    <a:gd name="T1" fmla="*/ 0 h 4070984"/>
                    <a:gd name="T2" fmla="*/ 0 w 8101330"/>
                    <a:gd name="T3" fmla="*/ 4068448 h 4070984"/>
                    <a:gd name="T4" fmla="*/ 8099588 w 8101330"/>
                    <a:gd name="T5" fmla="*/ 4068448 h 4070984"/>
                    <a:gd name="T6" fmla="*/ 4070307 w 8101330"/>
                    <a:gd name="T7" fmla="*/ 0 h 40709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101330"/>
                    <a:gd name="T13" fmla="*/ 0 h 4070984"/>
                    <a:gd name="T14" fmla="*/ 8101330 w 8101330"/>
                    <a:gd name="T15" fmla="*/ 4070984 h 40709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101330" h="4070984">
                      <a:moveTo>
                        <a:pt x="4070946" y="0"/>
                      </a:moveTo>
                      <a:lnTo>
                        <a:pt x="0" y="4070985"/>
                      </a:lnTo>
                      <a:lnTo>
                        <a:pt x="8100860" y="4070985"/>
                      </a:lnTo>
                      <a:lnTo>
                        <a:pt x="4070946" y="0"/>
                      </a:lnTo>
                      <a:close/>
                    </a:path>
                  </a:pathLst>
                </a:custGeom>
                <a:solidFill>
                  <a:srgbClr val="0091D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/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s-AR" altLang="es-AR"/>
                </a:p>
              </p:txBody>
            </p:sp>
          </p:grpSp>
        </p:grpSp>
        <p:pic>
          <p:nvPicPr>
            <p:cNvPr id="5126" name="Picture 5" descr="http://www.industria.gob.ar/wp-content/uploads/2016/01/Ministerio-de-Industri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530" y="116632"/>
              <a:ext cx="2102966" cy="588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13 Rectángulo"/>
            <p:cNvSpPr/>
            <p:nvPr/>
          </p:nvSpPr>
          <p:spPr>
            <a:xfrm>
              <a:off x="7326670" y="613916"/>
              <a:ext cx="2074997" cy="36723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A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Subsecretaría de Servicios Tecnológicos y Productivos</a:t>
              </a:r>
              <a:endParaRPr lang="es-A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5123" name="AutoShape 22" descr="Imágenes integradas 1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s-AR" altLang="es-AR"/>
          </a:p>
        </p:txBody>
      </p:sp>
      <p:pic>
        <p:nvPicPr>
          <p:cNvPr id="5124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1652588"/>
            <a:ext cx="4162425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ministerio-eyd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6400" y="325439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AutoShape 24" descr="Mostrando Netowrk_gente.jpg"/>
          <p:cNvSpPr>
            <a:spLocks noChangeAspect="1" noChangeArrowheads="1"/>
          </p:cNvSpPr>
          <p:nvPr/>
        </p:nvSpPr>
        <p:spPr bwMode="auto">
          <a:xfrm>
            <a:off x="5784850" y="5265738"/>
            <a:ext cx="400050" cy="4000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176">
              <a:spcBef>
                <a:spcPct val="0"/>
              </a:spcBef>
              <a:buFontTx/>
              <a:buNone/>
              <a:defRPr/>
            </a:pPr>
            <a:endParaRPr lang="en-US" altLang="en-US" sz="2362">
              <a:solidFill>
                <a:prstClr val="black"/>
              </a:solidFill>
              <a:ea typeface="MS PGothic" pitchFamily="34" charset="-128"/>
            </a:endParaRPr>
          </a:p>
        </p:txBody>
      </p:sp>
      <p:pic>
        <p:nvPicPr>
          <p:cNvPr id="6159" name="0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ítulo 6"/>
          <p:cNvSpPr txBox="1">
            <a:spLocks/>
          </p:cNvSpPr>
          <p:nvPr/>
        </p:nvSpPr>
        <p:spPr>
          <a:xfrm>
            <a:off x="610196" y="1427202"/>
            <a:ext cx="10971611" cy="55399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5pPr>
            <a:lvl6pPr marL="45714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291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43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581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s-AR" dirty="0"/>
              <a:t>Documentación de Clases y Métodos</a:t>
            </a:r>
            <a:endParaRPr lang="es-AR" sz="3600" kern="0" dirty="0"/>
          </a:p>
        </p:txBody>
      </p:sp>
      <p:sp>
        <p:nvSpPr>
          <p:cNvPr id="2" name="Rectángulo 1"/>
          <p:cNvSpPr/>
          <p:nvPr/>
        </p:nvSpPr>
        <p:spPr>
          <a:xfrm>
            <a:off x="1092200" y="2609889"/>
            <a:ext cx="11125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buFont typeface="Arial" pitchFamily="34" charset="0"/>
              <a:buChar char="•"/>
            </a:pPr>
            <a:r>
              <a:rPr lang="es-AR" sz="3600" dirty="0">
                <a:latin typeface="Calibri-Identity-H"/>
              </a:rPr>
              <a:t>Documentar un proyecto es </a:t>
            </a:r>
            <a:r>
              <a:rPr lang="es-AR" sz="3600" dirty="0" smtClean="0">
                <a:latin typeface="Calibri-Identity-H"/>
              </a:rPr>
              <a:t>fundamental para su </a:t>
            </a:r>
            <a:r>
              <a:rPr lang="es-AR" sz="3600" dirty="0">
                <a:latin typeface="Calibri-Identity-H"/>
              </a:rPr>
              <a:t>futuro mantenimiento. </a:t>
            </a:r>
            <a:endParaRPr lang="es-AR" sz="3600" dirty="0" smtClean="0">
              <a:latin typeface="Calibri-Identity-H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092199" y="3861138"/>
            <a:ext cx="11125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buFont typeface="Arial" pitchFamily="34" charset="0"/>
              <a:buChar char="•"/>
            </a:pPr>
            <a:r>
              <a:rPr lang="es-AR" sz="3600" dirty="0">
                <a:latin typeface="Calibri-Identity-H"/>
              </a:rPr>
              <a:t>Debemos generar documentación detallada sobre ella como para que otros programadores sean capaces de usarla sólo con su interfaz.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92200" y="5962471"/>
            <a:ext cx="11125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buFont typeface="Arial" pitchFamily="34" charset="0"/>
              <a:buChar char="•"/>
            </a:pPr>
            <a:r>
              <a:rPr lang="es-AR" sz="3600" dirty="0">
                <a:latin typeface="Calibri-Identity-H"/>
              </a:rPr>
              <a:t>No debe existir necesidad de leer o estudiar su implementación, lo mismo que nosotros para usar una clase la biblioteca de Java no leemos ni estudiamos su código fuente.</a:t>
            </a:r>
            <a:endParaRPr lang="es-AR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4000" y="1676400"/>
            <a:ext cx="12268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s-AR" sz="3600" dirty="0" err="1">
                <a:latin typeface="Calibri-Identity-H"/>
              </a:rPr>
              <a:t>Javadoc</a:t>
            </a:r>
            <a:r>
              <a:rPr lang="es-AR" sz="3600" dirty="0">
                <a:latin typeface="Calibri-Identity-H"/>
              </a:rPr>
              <a:t> es una utilidad de Oracle para la generación de documentación en formato de página web </a:t>
            </a:r>
            <a:r>
              <a:rPr lang="es-AR" sz="3600" dirty="0" smtClean="0">
                <a:latin typeface="Calibri-Identity-H"/>
              </a:rPr>
              <a:t>a partir </a:t>
            </a:r>
            <a:r>
              <a:rPr lang="es-AR" sz="3600" dirty="0">
                <a:latin typeface="Calibri-Identity-H"/>
              </a:rPr>
              <a:t>de código fuente Java. </a:t>
            </a:r>
            <a:endParaRPr lang="es-AR" sz="3600" dirty="0" smtClean="0">
              <a:latin typeface="Calibri-Identity-H"/>
            </a:endParaRPr>
          </a:p>
          <a:p>
            <a:pPr marL="571500" indent="-571500">
              <a:buFont typeface="Arial" pitchFamily="34" charset="0"/>
              <a:buChar char="•"/>
            </a:pPr>
            <a:endParaRPr lang="es-AR" sz="3600" dirty="0" smtClean="0">
              <a:latin typeface="Calibri-Identity-H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s-AR" sz="3600" dirty="0" err="1" smtClean="0">
                <a:latin typeface="Calibri-Identity-H"/>
              </a:rPr>
              <a:t>Javadoc</a:t>
            </a:r>
            <a:r>
              <a:rPr lang="es-AR" sz="3600" dirty="0" smtClean="0">
                <a:latin typeface="Calibri-Identity-H"/>
              </a:rPr>
              <a:t> </a:t>
            </a:r>
            <a:r>
              <a:rPr lang="es-AR" sz="3600" dirty="0">
                <a:latin typeface="Calibri-Identity-H"/>
              </a:rPr>
              <a:t>es el estándar para documentar clases de Java. La mayoría de </a:t>
            </a:r>
            <a:r>
              <a:rPr lang="es-AR" sz="3600" dirty="0" smtClean="0">
                <a:latin typeface="Calibri-Identity-H"/>
              </a:rPr>
              <a:t>los </a:t>
            </a:r>
            <a:r>
              <a:rPr lang="es-AR" sz="3600" dirty="0" err="1" smtClean="0">
                <a:latin typeface="Calibri-Identity-H"/>
              </a:rPr>
              <a:t>IDEs</a:t>
            </a:r>
            <a:r>
              <a:rPr lang="es-AR" sz="3600" dirty="0" smtClean="0">
                <a:latin typeface="Calibri-Identity-H"/>
              </a:rPr>
              <a:t> </a:t>
            </a:r>
            <a:r>
              <a:rPr lang="es-AR" sz="3600" dirty="0">
                <a:latin typeface="Calibri-Identity-H"/>
              </a:rPr>
              <a:t>utilizan </a:t>
            </a:r>
            <a:r>
              <a:rPr lang="es-AR" sz="3600" dirty="0" err="1">
                <a:latin typeface="Calibri-Identity-H"/>
              </a:rPr>
              <a:t>javadoc</a:t>
            </a:r>
            <a:r>
              <a:rPr lang="es-AR" sz="3600" dirty="0">
                <a:latin typeface="Calibri-Identity-H"/>
              </a:rPr>
              <a:t> para </a:t>
            </a:r>
            <a:r>
              <a:rPr lang="es-AR" sz="3600" dirty="0" smtClean="0">
                <a:latin typeface="Calibri-Identity-H"/>
              </a:rPr>
              <a:t>generar </a:t>
            </a:r>
            <a:r>
              <a:rPr lang="es-AR" sz="3600" dirty="0">
                <a:latin typeface="Calibri-Identity-H"/>
              </a:rPr>
              <a:t>de forma automática documentación de clases</a:t>
            </a:r>
            <a:r>
              <a:rPr lang="es-AR" sz="3600" dirty="0" smtClean="0">
                <a:latin typeface="Calibri-Identity-H"/>
              </a:rPr>
              <a:t>.</a:t>
            </a:r>
          </a:p>
          <a:p>
            <a:pPr marL="571500" indent="-571500">
              <a:buFont typeface="Arial" pitchFamily="34" charset="0"/>
              <a:buChar char="•"/>
            </a:pPr>
            <a:endParaRPr lang="es-AR" sz="3600" dirty="0">
              <a:latin typeface="Calibri-Identity-H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s-AR" sz="3600" dirty="0">
                <a:latin typeface="Calibri-Identity-H"/>
              </a:rPr>
              <a:t>La documentación a ser utilizada por </a:t>
            </a:r>
            <a:r>
              <a:rPr lang="es-AR" sz="3600" dirty="0" err="1">
                <a:latin typeface="Calibri-Identity-H"/>
              </a:rPr>
              <a:t>javadoc</a:t>
            </a:r>
            <a:r>
              <a:rPr lang="es-AR" sz="3600" dirty="0">
                <a:latin typeface="Calibri-Identity-H"/>
              </a:rPr>
              <a:t> se escribe en comentarios que comienzan </a:t>
            </a:r>
            <a:r>
              <a:rPr lang="es-AR" sz="3600" dirty="0" smtClean="0">
                <a:latin typeface="Calibri-Identity-H"/>
              </a:rPr>
              <a:t>con</a:t>
            </a:r>
            <a:r>
              <a:rPr lang="es-AR" sz="3600" dirty="0" smtClean="0">
                <a:latin typeface="Calibri-Identity-H"/>
              </a:rPr>
              <a:t>: /** y </a:t>
            </a:r>
            <a:r>
              <a:rPr lang="es-AR" sz="3600" dirty="0">
                <a:latin typeface="Calibri-Identity-H"/>
              </a:rPr>
              <a:t>que terminan con */. </a:t>
            </a:r>
            <a:endParaRPr lang="es-AR" sz="3600" dirty="0" smtClean="0">
              <a:latin typeface="Calibri-Identity-H"/>
            </a:endParaRPr>
          </a:p>
        </p:txBody>
      </p:sp>
    </p:spTree>
    <p:extLst>
      <p:ext uri="{BB962C8B-B14F-4D97-AF65-F5344CB8AC3E}">
        <p14:creationId xmlns:p14="http://schemas.microsoft.com/office/powerpoint/2010/main" val="28570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833" t="17708" r="37116" b="6250"/>
          <a:stretch/>
        </p:blipFill>
        <p:spPr>
          <a:xfrm>
            <a:off x="490951" y="228600"/>
            <a:ext cx="12031249" cy="93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35000" y="1828800"/>
            <a:ext cx="11811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dirty="0">
                <a:latin typeface="Calibri-Identity-H"/>
              </a:rPr>
              <a:t>Las etiquetas @</a:t>
            </a:r>
            <a:r>
              <a:rPr lang="es-AR" sz="3200" dirty="0" err="1">
                <a:latin typeface="Calibri-Identity-H"/>
              </a:rPr>
              <a:t>author</a:t>
            </a:r>
            <a:r>
              <a:rPr lang="es-AR" sz="3200" dirty="0">
                <a:latin typeface="Calibri-Identity-H"/>
              </a:rPr>
              <a:t> y @</a:t>
            </a:r>
            <a:r>
              <a:rPr lang="es-AR" sz="3200" dirty="0" err="1">
                <a:latin typeface="Calibri-Identity-H"/>
              </a:rPr>
              <a:t>version</a:t>
            </a:r>
            <a:r>
              <a:rPr lang="es-AR" sz="3200" dirty="0">
                <a:latin typeface="Calibri-Identity-H"/>
              </a:rPr>
              <a:t> se usan para documentar clases e </a:t>
            </a:r>
            <a:r>
              <a:rPr lang="es-AR" sz="3200" dirty="0" smtClean="0">
                <a:latin typeface="Calibri-Identity-H"/>
              </a:rPr>
              <a:t>interfaces. No </a:t>
            </a:r>
            <a:r>
              <a:rPr lang="es-AR" sz="3200" dirty="0">
                <a:latin typeface="Calibri-Identity-H"/>
              </a:rPr>
              <a:t>son </a:t>
            </a:r>
            <a:r>
              <a:rPr lang="es-AR" sz="3200" dirty="0" smtClean="0">
                <a:latin typeface="Calibri-Identity-H"/>
              </a:rPr>
              <a:t>válidas en </a:t>
            </a:r>
            <a:r>
              <a:rPr lang="es-AR" sz="3200" dirty="0">
                <a:latin typeface="Calibri-Identity-H"/>
              </a:rPr>
              <a:t>cabecera de constructores ni métodos. </a:t>
            </a:r>
            <a:endParaRPr lang="es-AR" sz="3200" dirty="0" smtClean="0">
              <a:latin typeface="Calibri-Identity-H"/>
            </a:endParaRPr>
          </a:p>
          <a:p>
            <a:endParaRPr lang="es-AR" sz="3200" dirty="0">
              <a:latin typeface="Calibri-Identity-H"/>
            </a:endParaRPr>
          </a:p>
          <a:p>
            <a:r>
              <a:rPr lang="es-AR" sz="3200" dirty="0" smtClean="0">
                <a:latin typeface="Calibri-Identity-H"/>
              </a:rPr>
              <a:t>La </a:t>
            </a:r>
            <a:r>
              <a:rPr lang="es-AR" sz="3200" dirty="0">
                <a:latin typeface="Calibri-Identity-H"/>
              </a:rPr>
              <a:t>etiqueta @</a:t>
            </a:r>
            <a:r>
              <a:rPr lang="es-AR" sz="3200" dirty="0" err="1">
                <a:latin typeface="Calibri-Identity-H"/>
              </a:rPr>
              <a:t>param</a:t>
            </a:r>
            <a:r>
              <a:rPr lang="es-AR" sz="3200" dirty="0">
                <a:latin typeface="Calibri-Identity-H"/>
              </a:rPr>
              <a:t> se usa para documentar constructores y</a:t>
            </a:r>
          </a:p>
          <a:p>
            <a:r>
              <a:rPr lang="es-AR" sz="3200" dirty="0">
                <a:latin typeface="Calibri-Identity-H"/>
              </a:rPr>
              <a:t>métodos. </a:t>
            </a:r>
            <a:endParaRPr lang="es-AR" sz="3200" dirty="0" smtClean="0">
              <a:latin typeface="Calibri-Identity-H"/>
            </a:endParaRPr>
          </a:p>
          <a:p>
            <a:endParaRPr lang="es-AR" sz="3200" dirty="0">
              <a:latin typeface="Calibri-Identity-H"/>
            </a:endParaRPr>
          </a:p>
          <a:p>
            <a:r>
              <a:rPr lang="es-AR" sz="3200" dirty="0" smtClean="0">
                <a:latin typeface="Calibri-Identity-H"/>
              </a:rPr>
              <a:t>La </a:t>
            </a:r>
            <a:r>
              <a:rPr lang="es-AR" sz="3200" dirty="0">
                <a:latin typeface="Calibri-Identity-H"/>
              </a:rPr>
              <a:t>etiqueta @</a:t>
            </a:r>
            <a:r>
              <a:rPr lang="es-AR" sz="3200" dirty="0" err="1">
                <a:latin typeface="Calibri-Identity-H"/>
              </a:rPr>
              <a:t>return</a:t>
            </a:r>
            <a:r>
              <a:rPr lang="es-AR" sz="3200" dirty="0">
                <a:latin typeface="Calibri-Identity-H"/>
              </a:rPr>
              <a:t> se usa solo en métodos de tipo función</a:t>
            </a:r>
            <a:r>
              <a:rPr lang="es-AR" sz="3200" dirty="0" smtClean="0">
                <a:latin typeface="Calibri-Identity-H"/>
              </a:rPr>
              <a:t>.</a:t>
            </a:r>
          </a:p>
          <a:p>
            <a:endParaRPr lang="es-AR" sz="3200" dirty="0">
              <a:latin typeface="Calibri-Identity-H"/>
            </a:endParaRPr>
          </a:p>
          <a:p>
            <a:r>
              <a:rPr lang="es-AR" sz="3200" dirty="0">
                <a:latin typeface="Calibri-Identity-H"/>
              </a:rPr>
              <a:t>Dentro de los comentarios se admiten etiquetas HTML, por ejemplo con @</a:t>
            </a:r>
            <a:r>
              <a:rPr lang="es-AR" sz="3200" dirty="0" err="1">
                <a:latin typeface="Calibri-Identity-H"/>
              </a:rPr>
              <a:t>see</a:t>
            </a:r>
            <a:r>
              <a:rPr lang="es-AR" sz="3200" dirty="0">
                <a:latin typeface="Calibri-Identity-H"/>
              </a:rPr>
              <a:t> se puede referenciar </a:t>
            </a:r>
            <a:r>
              <a:rPr lang="es-AR" sz="3200" dirty="0" smtClean="0">
                <a:latin typeface="Calibri-Identity-H"/>
              </a:rPr>
              <a:t>una página </a:t>
            </a:r>
            <a:r>
              <a:rPr lang="es-AR" sz="3200" dirty="0">
                <a:latin typeface="Calibri-Identity-H"/>
              </a:rPr>
              <a:t>web como link para recomendar su visita de cara a ampliar información.</a:t>
            </a:r>
          </a:p>
        </p:txBody>
      </p:sp>
    </p:spTree>
    <p:extLst>
      <p:ext uri="{BB962C8B-B14F-4D97-AF65-F5344CB8AC3E}">
        <p14:creationId xmlns:p14="http://schemas.microsoft.com/office/powerpoint/2010/main" val="4304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5491" t="20833" r="44142" b="35416"/>
          <a:stretch/>
        </p:blipFill>
        <p:spPr>
          <a:xfrm>
            <a:off x="-210457" y="1371600"/>
            <a:ext cx="13418457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248" t="33334" r="39458" b="8332"/>
          <a:stretch/>
        </p:blipFill>
        <p:spPr>
          <a:xfrm>
            <a:off x="177799" y="1143000"/>
            <a:ext cx="13249275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7790" t="16667" r="36530" b="6250"/>
          <a:stretch/>
        </p:blipFill>
        <p:spPr>
          <a:xfrm>
            <a:off x="711200" y="0"/>
            <a:ext cx="11430000" cy="990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5" y="2631951"/>
            <a:ext cx="5309245" cy="457656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3634"/>
            <a:ext cx="7340600" cy="489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0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3033</TotalTime>
  <Words>224</Words>
  <Application>Microsoft Office PowerPoint</Application>
  <PresentationFormat>Personalizado</PresentationFormat>
  <Paragraphs>18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PPT_Posicionamiento</dc:title>
  <dc:creator>Maria Angela</dc:creator>
  <cp:lastModifiedBy>Ing.Aracelli Mendoza</cp:lastModifiedBy>
  <cp:revision>259</cp:revision>
  <dcterms:created xsi:type="dcterms:W3CDTF">2016-02-15T15:55:37Z</dcterms:created>
  <dcterms:modified xsi:type="dcterms:W3CDTF">2019-08-20T15:02:37Z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2016-02-05T00:00:00Z</vt:filetime>
  </property>
  <property fmtid="{D5CDD505-2E9C-101B-9397-08002B2CF9AE}" pid="3" name="Creator">
    <vt:lpwstr>Adobe Illustrator CC 2015 (Macintosh)</vt:lpwstr>
  </property>
  <property fmtid="{D5CDD505-2E9C-101B-9397-08002B2CF9AE}" pid="4" name="LastSaved">
    <vt:filetime>2016-02-15T00:00:00Z</vt:filetime>
  </property>
</Properties>
</file>