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ubik Medium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Abel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Medium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Abe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ubikMedium-regular.fntdata"/><Relationship Id="rId16" Type="http://schemas.openxmlformats.org/officeDocument/2006/relationships/slide" Target="slides/slide12.xml"/><Relationship Id="rId19" Type="http://schemas.openxmlformats.org/officeDocument/2006/relationships/font" Target="fonts/RubikMedium-italic.fntdata"/><Relationship Id="rId18" Type="http://schemas.openxmlformats.org/officeDocument/2006/relationships/font" Target="fonts/Rubik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24b056c17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24b056c17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24b05af9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24b05af9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b0aa8567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b0aa8567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9a5542f15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9a5542f15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9a78232e0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9a78232e0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24b056c17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24b056c17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24b056c17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24b056c17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24b056c17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24b056c17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24b056c17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24b056c17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24b056c17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24b056c17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is it enough for it to be thought?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24b056c17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24b056c17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85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116" name="Google Shape;116;p11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1"/>
          <p:cNvSpPr txBox="1"/>
          <p:nvPr>
            <p:ph hasCustomPrompt="1" type="title"/>
          </p:nvPr>
        </p:nvSpPr>
        <p:spPr>
          <a:xfrm>
            <a:off x="1021525" y="1691625"/>
            <a:ext cx="7101000" cy="14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1"/>
          <p:cNvSpPr txBox="1"/>
          <p:nvPr>
            <p:ph idx="1" type="body"/>
          </p:nvPr>
        </p:nvSpPr>
        <p:spPr>
          <a:xfrm>
            <a:off x="1021500" y="2999825"/>
            <a:ext cx="71010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flipH="1" rot="-1514360">
            <a:off x="-1463407" y="-1848832"/>
            <a:ext cx="2936660" cy="3082854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flipH="1" rot="-1430259">
            <a:off x="-1396986" y="-1399018"/>
            <a:ext cx="2580939" cy="2782664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 flipH="1" rot="-1430259">
            <a:off x="-1653489" y="-1180746"/>
            <a:ext cx="2516720" cy="3051518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54" name="Google Shape;154;p15"/>
          <p:cNvSpPr txBox="1"/>
          <p:nvPr>
            <p:ph idx="1" type="subTitle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5" name="Google Shape;155;p15"/>
          <p:cNvSpPr txBox="1"/>
          <p:nvPr>
            <p:ph idx="2" type="subTitle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6" name="Google Shape;156;p15"/>
          <p:cNvSpPr txBox="1"/>
          <p:nvPr>
            <p:ph hasCustomPrompt="1" idx="3" type="title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/>
          <p:nvPr>
            <p:ph idx="4" type="subTitle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8" name="Google Shape;158;p15"/>
          <p:cNvSpPr txBox="1"/>
          <p:nvPr>
            <p:ph idx="5" type="subTitle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9" name="Google Shape;159;p15"/>
          <p:cNvSpPr txBox="1"/>
          <p:nvPr>
            <p:ph hasCustomPrompt="1" idx="6" type="title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/>
          <p:nvPr>
            <p:ph idx="7" type="subTitle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1" name="Google Shape;161;p15"/>
          <p:cNvSpPr txBox="1"/>
          <p:nvPr>
            <p:ph idx="8" type="subTitle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2" name="Google Shape;162;p15"/>
          <p:cNvSpPr txBox="1"/>
          <p:nvPr>
            <p:ph hasCustomPrompt="1" idx="9" type="title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/>
          <p:nvPr>
            <p:ph idx="13" type="subTitle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4" name="Google Shape;164;p15"/>
          <p:cNvSpPr txBox="1"/>
          <p:nvPr>
            <p:ph idx="14" type="subTitle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5" name="Google Shape;165;p15"/>
          <p:cNvSpPr txBox="1"/>
          <p:nvPr>
            <p:ph hasCustomPrompt="1" idx="15" type="title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/>
          <p:nvPr>
            <p:ph idx="16" type="subTitle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7" name="Google Shape;167;p15"/>
          <p:cNvSpPr txBox="1"/>
          <p:nvPr>
            <p:ph idx="17" type="subTitle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8" name="Google Shape;168;p15"/>
          <p:cNvSpPr txBox="1"/>
          <p:nvPr>
            <p:ph hasCustomPrompt="1" idx="18" type="title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/>
          <p:nvPr>
            <p:ph idx="19" type="subTitle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0" name="Google Shape;170;p15"/>
          <p:cNvSpPr txBox="1"/>
          <p:nvPr>
            <p:ph idx="20" type="subTitle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1" name="Google Shape;171;p15"/>
          <p:cNvSpPr txBox="1"/>
          <p:nvPr>
            <p:ph hasCustomPrompt="1" idx="21" type="title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6"/>
          <p:cNvGrpSpPr/>
          <p:nvPr/>
        </p:nvGrpSpPr>
        <p:grpSpPr>
          <a:xfrm>
            <a:off x="-2027980" y="-2596320"/>
            <a:ext cx="14549688" cy="10668394"/>
            <a:chOff x="-2027980" y="-2596320"/>
            <a:chExt cx="14549688" cy="10668394"/>
          </a:xfrm>
        </p:grpSpPr>
        <p:grpSp>
          <p:nvGrpSpPr>
            <p:cNvPr id="174" name="Google Shape;174;p16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175" name="Google Shape;175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6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179" name="Google Shape;179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2" name="Google Shape;182;p16"/>
          <p:cNvSpPr txBox="1"/>
          <p:nvPr>
            <p:ph idx="1" type="subTitle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3" name="Google Shape;183;p16"/>
          <p:cNvSpPr txBox="1"/>
          <p:nvPr>
            <p:ph idx="2" type="subTitle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4" name="Google Shape;184;p16"/>
          <p:cNvSpPr txBox="1"/>
          <p:nvPr>
            <p:ph idx="3" type="subTitle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5" name="Google Shape;185;p16"/>
          <p:cNvSpPr txBox="1"/>
          <p:nvPr>
            <p:ph idx="4" type="subTitle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6" name="Google Shape;186;p16"/>
          <p:cNvSpPr txBox="1"/>
          <p:nvPr>
            <p:ph idx="5" type="subTitle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7" name="Google Shape;187;p16"/>
          <p:cNvSpPr txBox="1"/>
          <p:nvPr>
            <p:ph idx="6" type="subTitle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" name="Google Shape;188;p1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7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7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191" name="Google Shape;191;p17"/>
            <p:cNvSpPr/>
            <p:nvPr/>
          </p:nvSpPr>
          <p:spPr>
            <a:xfrm>
              <a:off x="-2981249" y="4185615"/>
              <a:ext cx="3844172" cy="403554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1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98" name="Google Shape;198;p17"/>
          <p:cNvSpPr txBox="1"/>
          <p:nvPr>
            <p:ph idx="1" type="subTitle"/>
          </p:nvPr>
        </p:nvSpPr>
        <p:spPr>
          <a:xfrm>
            <a:off x="2117675" y="1629800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17"/>
          <p:cNvSpPr txBox="1"/>
          <p:nvPr>
            <p:ph idx="2" type="subTitle"/>
          </p:nvPr>
        </p:nvSpPr>
        <p:spPr>
          <a:xfrm>
            <a:off x="2117675" y="1823228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0" name="Google Shape;200;p17"/>
          <p:cNvSpPr txBox="1"/>
          <p:nvPr>
            <p:ph idx="3" type="subTitle"/>
          </p:nvPr>
        </p:nvSpPr>
        <p:spPr>
          <a:xfrm>
            <a:off x="2117675" y="308797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1" name="Google Shape;201;p17"/>
          <p:cNvSpPr txBox="1"/>
          <p:nvPr>
            <p:ph idx="4" type="subTitle"/>
          </p:nvPr>
        </p:nvSpPr>
        <p:spPr>
          <a:xfrm>
            <a:off x="2117675" y="3281401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2" name="Google Shape;202;p17"/>
          <p:cNvSpPr txBox="1"/>
          <p:nvPr>
            <p:ph idx="5" type="subTitle"/>
          </p:nvPr>
        </p:nvSpPr>
        <p:spPr>
          <a:xfrm>
            <a:off x="4825925" y="1629800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3" name="Google Shape;203;p17"/>
          <p:cNvSpPr txBox="1"/>
          <p:nvPr>
            <p:ph idx="6" type="subTitle"/>
          </p:nvPr>
        </p:nvSpPr>
        <p:spPr>
          <a:xfrm>
            <a:off x="4825925" y="1823228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4" name="Google Shape;204;p17"/>
          <p:cNvSpPr txBox="1"/>
          <p:nvPr>
            <p:ph idx="7" type="subTitle"/>
          </p:nvPr>
        </p:nvSpPr>
        <p:spPr>
          <a:xfrm>
            <a:off x="4825925" y="308797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5" name="Google Shape;205;p17"/>
          <p:cNvSpPr txBox="1"/>
          <p:nvPr>
            <p:ph idx="8" type="subTitle"/>
          </p:nvPr>
        </p:nvSpPr>
        <p:spPr>
          <a:xfrm>
            <a:off x="4825925" y="3281401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right">
  <p:cSld name="CUSTOM_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type="title"/>
          </p:nvPr>
        </p:nvSpPr>
        <p:spPr>
          <a:xfrm>
            <a:off x="5439725" y="1726072"/>
            <a:ext cx="2846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208" name="Google Shape;208;p18"/>
          <p:cNvGrpSpPr/>
          <p:nvPr/>
        </p:nvGrpSpPr>
        <p:grpSpPr>
          <a:xfrm flipH="1">
            <a:off x="-1967333" y="-2924127"/>
            <a:ext cx="5436706" cy="5991674"/>
            <a:chOff x="5129250" y="-2537327"/>
            <a:chExt cx="5436706" cy="5991674"/>
          </a:xfrm>
        </p:grpSpPr>
        <p:sp>
          <p:nvSpPr>
            <p:cNvPr id="209" name="Google Shape;209;p18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18"/>
          <p:cNvGrpSpPr/>
          <p:nvPr/>
        </p:nvGrpSpPr>
        <p:grpSpPr>
          <a:xfrm flipH="1">
            <a:off x="3951018" y="2219348"/>
            <a:ext cx="5773513" cy="5606870"/>
            <a:chOff x="-2896958" y="1534023"/>
            <a:chExt cx="5773513" cy="5606870"/>
          </a:xfrm>
        </p:grpSpPr>
        <p:sp>
          <p:nvSpPr>
            <p:cNvPr id="213" name="Google Shape;213;p18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18"/>
          <p:cNvSpPr txBox="1"/>
          <p:nvPr>
            <p:ph idx="1" type="subTitle"/>
          </p:nvPr>
        </p:nvSpPr>
        <p:spPr>
          <a:xfrm>
            <a:off x="5232875" y="2323535"/>
            <a:ext cx="32598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left">
  <p:cSld name="CUSTOM_2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/>
          <p:nvPr>
            <p:ph type="title"/>
          </p:nvPr>
        </p:nvSpPr>
        <p:spPr>
          <a:xfrm>
            <a:off x="872575" y="1726072"/>
            <a:ext cx="2846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219" name="Google Shape;219;p19"/>
          <p:cNvGrpSpPr/>
          <p:nvPr/>
        </p:nvGrpSpPr>
        <p:grpSpPr>
          <a:xfrm>
            <a:off x="4912189" y="-2543127"/>
            <a:ext cx="5436706" cy="5991674"/>
            <a:chOff x="5129250" y="-2537327"/>
            <a:chExt cx="5436706" cy="5991674"/>
          </a:xfrm>
        </p:grpSpPr>
        <p:sp>
          <p:nvSpPr>
            <p:cNvPr id="220" name="Google Shape;220;p19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19"/>
          <p:cNvGrpSpPr/>
          <p:nvPr/>
        </p:nvGrpSpPr>
        <p:grpSpPr>
          <a:xfrm>
            <a:off x="-1412384" y="2219348"/>
            <a:ext cx="5773513" cy="5606870"/>
            <a:chOff x="-2896958" y="1534023"/>
            <a:chExt cx="5773513" cy="5606870"/>
          </a:xfrm>
        </p:grpSpPr>
        <p:sp>
          <p:nvSpPr>
            <p:cNvPr id="224" name="Google Shape;224;p19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19"/>
          <p:cNvSpPr txBox="1"/>
          <p:nvPr>
            <p:ph idx="1" type="subTitle"/>
          </p:nvPr>
        </p:nvSpPr>
        <p:spPr>
          <a:xfrm>
            <a:off x="665726" y="2323535"/>
            <a:ext cx="32598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30" name="Google Shape;230;p20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231" name="Google Shape;231;p20"/>
            <p:cNvSpPr/>
            <p:nvPr/>
          </p:nvSpPr>
          <p:spPr>
            <a:xfrm>
              <a:off x="-2981249" y="4185615"/>
              <a:ext cx="3844172" cy="403554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23" name="Google Shape;23;p3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3"/>
          <p:cNvSpPr txBox="1"/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3"/>
          <p:cNvSpPr txBox="1"/>
          <p:nvPr>
            <p:ph hasCustomPrompt="1" idx="2" type="title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3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21"/>
          <p:cNvSpPr txBox="1"/>
          <p:nvPr>
            <p:ph idx="1" type="subTitle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46" name="Google Shape;246;p21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ical app">
  <p:cSld name="CUSTOM_4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22"/>
          <p:cNvGrpSpPr/>
          <p:nvPr/>
        </p:nvGrpSpPr>
        <p:grpSpPr>
          <a:xfrm>
            <a:off x="-3075157" y="-3061151"/>
            <a:ext cx="15800562" cy="10202043"/>
            <a:chOff x="-3075157" y="-3061151"/>
            <a:chExt cx="15800562" cy="10202043"/>
          </a:xfrm>
        </p:grpSpPr>
        <p:sp>
          <p:nvSpPr>
            <p:cNvPr id="249" name="Google Shape;249;p22"/>
            <p:cNvSpPr/>
            <p:nvPr/>
          </p:nvSpPr>
          <p:spPr>
            <a:xfrm rot="6014436">
              <a:off x="-2080991" y="-2828732"/>
              <a:ext cx="3844166" cy="4035538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 flipH="1" rot="-1514338">
              <a:off x="8693921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 flipH="1" rot="-1514338">
              <a:off x="7655649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 flipH="1" rot="-1514338">
              <a:off x="7628768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 rot="5930292">
              <a:off x="-2189566" y="-2389777"/>
              <a:ext cx="3378681" cy="3642756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 rot="5930292">
              <a:off x="-2495725" y="-2081314"/>
              <a:ext cx="3294613" cy="399471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22"/>
          <p:cNvSpPr txBox="1"/>
          <p:nvPr>
            <p:ph idx="1" type="subTitle"/>
          </p:nvPr>
        </p:nvSpPr>
        <p:spPr>
          <a:xfrm>
            <a:off x="1116488" y="2036100"/>
            <a:ext cx="2727900" cy="16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2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cription">
  <p:cSld name="CUSTOM_5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3"/>
          <p:cNvGrpSpPr/>
          <p:nvPr/>
        </p:nvGrpSpPr>
        <p:grpSpPr>
          <a:xfrm>
            <a:off x="-3100002" y="-1641977"/>
            <a:ext cx="15032909" cy="8840158"/>
            <a:chOff x="-3100002" y="-1641977"/>
            <a:chExt cx="15032909" cy="8840158"/>
          </a:xfrm>
        </p:grpSpPr>
        <p:sp>
          <p:nvSpPr>
            <p:cNvPr id="259" name="Google Shape;259;p23"/>
            <p:cNvSpPr/>
            <p:nvPr/>
          </p:nvSpPr>
          <p:spPr>
            <a:xfrm rot="1514338">
              <a:off x="7173076" y="-101503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 rot="-8385681">
              <a:off x="-1067073" y="2244669"/>
              <a:ext cx="3410414" cy="367697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 rot="-8385681">
              <a:off x="-2188305" y="2234378"/>
              <a:ext cx="3325556" cy="4032230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 rot="-8385681">
              <a:off x="-2251408" y="2398451"/>
              <a:ext cx="3844216" cy="4035590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 rot="1430265">
              <a:off x="7551712" y="-42615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 rot="1430265">
              <a:off x="7971561" y="-14041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23"/>
          <p:cNvSpPr txBox="1"/>
          <p:nvPr>
            <p:ph idx="1" type="subTitle"/>
          </p:nvPr>
        </p:nvSpPr>
        <p:spPr>
          <a:xfrm>
            <a:off x="3335425" y="1786125"/>
            <a:ext cx="2473200" cy="15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6" name="Google Shape;266;p23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/>
          <p:nvPr>
            <p:ph idx="1" type="subTitle"/>
          </p:nvPr>
        </p:nvSpPr>
        <p:spPr>
          <a:xfrm>
            <a:off x="33974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9" name="Google Shape;269;p24"/>
          <p:cNvSpPr txBox="1"/>
          <p:nvPr>
            <p:ph idx="2" type="subTitle"/>
          </p:nvPr>
        </p:nvSpPr>
        <p:spPr>
          <a:xfrm>
            <a:off x="33974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0" name="Google Shape;270;p24"/>
          <p:cNvSpPr txBox="1"/>
          <p:nvPr>
            <p:ph idx="3" type="subTitle"/>
          </p:nvPr>
        </p:nvSpPr>
        <p:spPr>
          <a:xfrm>
            <a:off x="8198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1" name="Google Shape;271;p24"/>
          <p:cNvSpPr txBox="1"/>
          <p:nvPr>
            <p:ph idx="4" type="subTitle"/>
          </p:nvPr>
        </p:nvSpPr>
        <p:spPr>
          <a:xfrm>
            <a:off x="8198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2" name="Google Shape;272;p24"/>
          <p:cNvSpPr txBox="1"/>
          <p:nvPr>
            <p:ph idx="5" type="subTitle"/>
          </p:nvPr>
        </p:nvSpPr>
        <p:spPr>
          <a:xfrm>
            <a:off x="59750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3" name="Google Shape;273;p24"/>
          <p:cNvSpPr txBox="1"/>
          <p:nvPr>
            <p:ph idx="6" type="subTitle"/>
          </p:nvPr>
        </p:nvSpPr>
        <p:spPr>
          <a:xfrm>
            <a:off x="59750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4" name="Google Shape;274;p24"/>
          <p:cNvSpPr txBox="1"/>
          <p:nvPr>
            <p:ph idx="7" type="subTitle"/>
          </p:nvPr>
        </p:nvSpPr>
        <p:spPr>
          <a:xfrm>
            <a:off x="33974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5" name="Google Shape;275;p24"/>
          <p:cNvSpPr txBox="1"/>
          <p:nvPr>
            <p:ph idx="8" type="subTitle"/>
          </p:nvPr>
        </p:nvSpPr>
        <p:spPr>
          <a:xfrm>
            <a:off x="33974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6" name="Google Shape;276;p24"/>
          <p:cNvSpPr txBox="1"/>
          <p:nvPr>
            <p:ph idx="9" type="subTitle"/>
          </p:nvPr>
        </p:nvSpPr>
        <p:spPr>
          <a:xfrm>
            <a:off x="8198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7" name="Google Shape;277;p24"/>
          <p:cNvSpPr txBox="1"/>
          <p:nvPr>
            <p:ph idx="13" type="subTitle"/>
          </p:nvPr>
        </p:nvSpPr>
        <p:spPr>
          <a:xfrm>
            <a:off x="8198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8" name="Google Shape;278;p24"/>
          <p:cNvSpPr txBox="1"/>
          <p:nvPr>
            <p:ph idx="14" type="subTitle"/>
          </p:nvPr>
        </p:nvSpPr>
        <p:spPr>
          <a:xfrm>
            <a:off x="59750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9" name="Google Shape;279;p24"/>
          <p:cNvSpPr txBox="1"/>
          <p:nvPr>
            <p:ph idx="15" type="subTitle"/>
          </p:nvPr>
        </p:nvSpPr>
        <p:spPr>
          <a:xfrm>
            <a:off x="59750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0" name="Google Shape;280;p2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81" name="Google Shape;281;p24"/>
          <p:cNvGrpSpPr/>
          <p:nvPr/>
        </p:nvGrpSpPr>
        <p:grpSpPr>
          <a:xfrm>
            <a:off x="-1944548" y="-2078751"/>
            <a:ext cx="12510594" cy="8501586"/>
            <a:chOff x="-1944548" y="-2078751"/>
            <a:chExt cx="12510594" cy="8501586"/>
          </a:xfrm>
        </p:grpSpPr>
        <p:sp>
          <p:nvSpPr>
            <p:cNvPr id="282" name="Google Shape;282;p24"/>
            <p:cNvSpPr/>
            <p:nvPr/>
          </p:nvSpPr>
          <p:spPr>
            <a:xfrm flipH="1" rot="-1514522">
              <a:off x="-1358416" y="-1677542"/>
              <a:ext cx="2459868" cy="2582326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 flipH="1" rot="-1514455">
              <a:off x="8677413" y="4441916"/>
              <a:ext cx="1597641" cy="1722512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 flipH="1" rot="-1514455">
              <a:off x="8191049" y="4141902"/>
              <a:ext cx="1557889" cy="1888937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 flipH="1" rot="-1514455">
              <a:off x="8178446" y="4089912"/>
              <a:ext cx="1800860" cy="1890511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 flipH="1" rot="-1430168">
              <a:off x="-1303062" y="-1300746"/>
              <a:ext cx="2162115" cy="233110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 flipH="1" rot="-1430168">
              <a:off x="-1517927" y="-1117903"/>
              <a:ext cx="2108318" cy="255633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">
  <p:cSld name="CUSTOM_8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5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290" name="Google Shape;290;p25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718309" y="578058"/>
              <a:ext cx="7701300" cy="4009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 rot="5400000">
              <a:off x="2555945" y="-1308801"/>
              <a:ext cx="4032129" cy="7761081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25"/>
          <p:cNvSpPr txBox="1"/>
          <p:nvPr>
            <p:ph hasCustomPrompt="1" type="title"/>
          </p:nvPr>
        </p:nvSpPr>
        <p:spPr>
          <a:xfrm>
            <a:off x="2822850" y="6919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99" name="Google Shape;299;p25"/>
          <p:cNvSpPr txBox="1"/>
          <p:nvPr>
            <p:ph idx="1" type="subTitle"/>
          </p:nvPr>
        </p:nvSpPr>
        <p:spPr>
          <a:xfrm>
            <a:off x="2822975" y="14875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0" name="Google Shape;300;p25"/>
          <p:cNvSpPr txBox="1"/>
          <p:nvPr>
            <p:ph hasCustomPrompt="1" idx="2" type="title"/>
          </p:nvPr>
        </p:nvSpPr>
        <p:spPr>
          <a:xfrm>
            <a:off x="2822850" y="19627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1" name="Google Shape;301;p25"/>
          <p:cNvSpPr txBox="1"/>
          <p:nvPr>
            <p:ph idx="3" type="subTitle"/>
          </p:nvPr>
        </p:nvSpPr>
        <p:spPr>
          <a:xfrm>
            <a:off x="2822975" y="27583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2" name="Google Shape;302;p25"/>
          <p:cNvSpPr txBox="1"/>
          <p:nvPr>
            <p:ph hasCustomPrompt="1" idx="4" type="title"/>
          </p:nvPr>
        </p:nvSpPr>
        <p:spPr>
          <a:xfrm>
            <a:off x="2822850" y="32335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3" name="Google Shape;303;p25"/>
          <p:cNvSpPr txBox="1"/>
          <p:nvPr>
            <p:ph idx="5" type="subTitle"/>
          </p:nvPr>
        </p:nvSpPr>
        <p:spPr>
          <a:xfrm>
            <a:off x="2822975" y="40291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306" name="Google Shape;306;p26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07" name="Google Shape;307;p26"/>
              <p:cNvSpPr/>
              <p:nvPr/>
            </p:nvSpPr>
            <p:spPr>
              <a:xfrm flipH="1" rot="9285662">
                <a:off x="5806126" y="2835956"/>
                <a:ext cx="3844152" cy="4035524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 flipH="1" rot="9285662">
                <a:off x="-2275832" y="-2073377"/>
                <a:ext cx="3410358" cy="3676910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 flipH="1" rot="9285662">
                <a:off x="-1152704" y="-1788187"/>
                <a:ext cx="3325502" cy="4032164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 flipH="1" rot="9285662">
                <a:off x="-1644474" y="-1680548"/>
                <a:ext cx="3844152" cy="4035524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 flipH="1" rot="9369735">
                <a:off x="6184762" y="2639811"/>
                <a:ext cx="3378707" cy="364278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 flipH="1" rot="9369735">
                <a:off x="6604611" y="2002120"/>
                <a:ext cx="3294638" cy="3994742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3" name="Google Shape;313;p26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314" name="Google Shape;314;p26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rect b="b" l="l" r="r" t="t"/>
                <a:pathLst>
                  <a:path extrusionOk="0" h="71534" w="47852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6" name="Google Shape;316;p26"/>
          <p:cNvSpPr txBox="1"/>
          <p:nvPr>
            <p:ph idx="1" type="subTitle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7" name="Google Shape;317;p26"/>
          <p:cNvSpPr txBox="1"/>
          <p:nvPr>
            <p:ph idx="2" type="subTitle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8" name="Google Shape;318;p26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6"/>
          <p:cNvSpPr txBox="1"/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605605" y="-2596320"/>
            <a:ext cx="13108099" cy="11195357"/>
            <a:chOff x="-2605605" y="-2596320"/>
            <a:chExt cx="13108099" cy="11195357"/>
          </a:xfrm>
        </p:grpSpPr>
        <p:sp>
          <p:nvSpPr>
            <p:cNvPr id="34" name="Google Shape;34;p4"/>
            <p:cNvSpPr/>
            <p:nvPr/>
          </p:nvSpPr>
          <p:spPr>
            <a:xfrm rot="812392">
              <a:off x="912002" y="2074247"/>
              <a:ext cx="2434973" cy="2625289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" name="Google Shape;35;p4"/>
            <p:cNvGrpSpPr/>
            <p:nvPr/>
          </p:nvGrpSpPr>
          <p:grpSpPr>
            <a:xfrm rot="375330">
              <a:off x="5113665" y="3499604"/>
              <a:ext cx="5140785" cy="4833748"/>
              <a:chOff x="8101026" y="3219568"/>
              <a:chExt cx="3887248" cy="3655080"/>
            </a:xfrm>
          </p:grpSpPr>
          <p:sp>
            <p:nvSpPr>
              <p:cNvPr id="36" name="Google Shape;36;p4"/>
              <p:cNvSpPr/>
              <p:nvPr/>
            </p:nvSpPr>
            <p:spPr>
              <a:xfrm rot="594768">
                <a:off x="8328626" y="3845818"/>
                <a:ext cx="2348800" cy="2847915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-988308">
                <a:off x="8924872" y="3545996"/>
                <a:ext cx="2715038" cy="2850200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 rot="2219984">
              <a:off x="-1772316" y="-1860620"/>
              <a:ext cx="3796561" cy="4039571"/>
              <a:chOff x="7558301" y="3163860"/>
              <a:chExt cx="3072638" cy="3269311"/>
            </a:xfrm>
          </p:grpSpPr>
          <p:sp>
            <p:nvSpPr>
              <p:cNvPr id="39" name="Google Shape;39;p4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4624775" y="2123100"/>
            <a:ext cx="3294600" cy="13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5"/>
          <p:cNvGrpSpPr/>
          <p:nvPr/>
        </p:nvGrpSpPr>
        <p:grpSpPr>
          <a:xfrm flipH="1" rot="10800000"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46" name="Google Shape;46;p5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1572325" y="2586704"/>
            <a:ext cx="25992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5"/>
          <p:cNvSpPr txBox="1"/>
          <p:nvPr>
            <p:ph idx="2" type="body"/>
          </p:nvPr>
        </p:nvSpPr>
        <p:spPr>
          <a:xfrm>
            <a:off x="4972523" y="2586704"/>
            <a:ext cx="25992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" name="Google Shape;54;p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3" type="subTitle"/>
          </p:nvPr>
        </p:nvSpPr>
        <p:spPr>
          <a:xfrm>
            <a:off x="1551500" y="2382475"/>
            <a:ext cx="25992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4" type="subTitle"/>
          </p:nvPr>
        </p:nvSpPr>
        <p:spPr>
          <a:xfrm>
            <a:off x="4972525" y="2382475"/>
            <a:ext cx="25992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440509" y="-1153724"/>
            <a:ext cx="13405964" cy="9754155"/>
            <a:chOff x="-1440509" y="-1153724"/>
            <a:chExt cx="13405964" cy="9754155"/>
          </a:xfrm>
        </p:grpSpPr>
        <p:sp>
          <p:nvSpPr>
            <p:cNvPr id="59" name="Google Shape;59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9" name="Google Shape;79;p7"/>
          <p:cNvSpPr txBox="1"/>
          <p:nvPr>
            <p:ph idx="1" type="body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8"/>
          <p:cNvSpPr txBox="1"/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p8"/>
          <p:cNvSpPr txBox="1"/>
          <p:nvPr>
            <p:ph idx="1" type="subTitle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-2625958" y="-2071525"/>
            <a:ext cx="13782479" cy="8905482"/>
            <a:chOff x="-2625958" y="-2071525"/>
            <a:chExt cx="13782479" cy="8905482"/>
          </a:xfrm>
        </p:grpSpPr>
        <p:sp>
          <p:nvSpPr>
            <p:cNvPr id="95" name="Google Shape;95;p9"/>
            <p:cNvSpPr/>
            <p:nvPr/>
          </p:nvSpPr>
          <p:spPr>
            <a:xfrm rot="1514233">
              <a:off x="7878011" y="-1639693"/>
              <a:ext cx="2647934" cy="277975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1514503">
              <a:off x="-2219652" y="4068093"/>
              <a:ext cx="2230706" cy="2405056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 rot="1514503">
              <a:off x="-1485024" y="3649180"/>
              <a:ext cx="2175201" cy="2637427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rot="1514503">
              <a:off x="-1806691" y="3576585"/>
              <a:ext cx="2514449" cy="263962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 rot="1430232">
              <a:off x="8138809" y="-1234074"/>
              <a:ext cx="2327211" cy="250910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 rot="1430232">
              <a:off x="8428003" y="-1037258"/>
              <a:ext cx="2269306" cy="275152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1006900" y="1726125"/>
            <a:ext cx="3515100" cy="22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/>
          <p:nvPr>
            <p:ph type="title"/>
          </p:nvPr>
        </p:nvSpPr>
        <p:spPr>
          <a:xfrm>
            <a:off x="865625" y="388005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grpSp>
        <p:nvGrpSpPr>
          <p:cNvPr id="105" name="Google Shape;105;p10"/>
          <p:cNvGrpSpPr/>
          <p:nvPr/>
        </p:nvGrpSpPr>
        <p:grpSpPr>
          <a:xfrm>
            <a:off x="-2875650" y="-4743981"/>
            <a:ext cx="15551676" cy="13379484"/>
            <a:chOff x="-2875650" y="-4743981"/>
            <a:chExt cx="15551676" cy="13379484"/>
          </a:xfrm>
        </p:grpSpPr>
        <p:grpSp>
          <p:nvGrpSpPr>
            <p:cNvPr id="106" name="Google Shape;106;p10"/>
            <p:cNvGrpSpPr/>
            <p:nvPr/>
          </p:nvGrpSpPr>
          <p:grpSpPr>
            <a:xfrm>
              <a:off x="5914475" y="1761269"/>
              <a:ext cx="6761551" cy="6874234"/>
              <a:chOff x="5663050" y="1538594"/>
              <a:chExt cx="6761551" cy="6874234"/>
            </a:xfrm>
          </p:grpSpPr>
          <p:sp>
            <p:nvSpPr>
              <p:cNvPr id="107" name="Google Shape;107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 flipH="1" rot="899953">
                <a:off x="6876393" y="2622569"/>
                <a:ext cx="3966060" cy="427604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" name="Google Shape;110;p10"/>
            <p:cNvGrpSpPr/>
            <p:nvPr/>
          </p:nvGrpSpPr>
          <p:grpSpPr>
            <a:xfrm>
              <a:off x="-2875650" y="-4743981"/>
              <a:ext cx="6761551" cy="6874234"/>
              <a:chOff x="5663050" y="1538594"/>
              <a:chExt cx="6761551" cy="6874234"/>
            </a:xfrm>
          </p:grpSpPr>
          <p:sp>
            <p:nvSpPr>
              <p:cNvPr id="111" name="Google Shape;111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 flipH="1" rot="899953">
                <a:off x="6876393" y="2622569"/>
                <a:ext cx="3966060" cy="427604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mentimeter.com/s/08567813396e2509a59ddfd2084e1333/41cf74a578e9/edit" TargetMode="External"/><Relationship Id="rId4" Type="http://schemas.openxmlformats.org/officeDocument/2006/relationships/hyperlink" Target="https://www.menti.com/6hst6dshe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"/>
          <p:cNvSpPr txBox="1"/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ON ROBOTS AND FREE WILL</a:t>
            </a:r>
            <a:endParaRPr sz="4300"/>
          </a:p>
        </p:txBody>
      </p:sp>
      <p:sp>
        <p:nvSpPr>
          <p:cNvPr id="325" name="Google Shape;325;p27"/>
          <p:cNvSpPr txBox="1"/>
          <p:nvPr>
            <p:ph idx="1" type="subTitle"/>
          </p:nvPr>
        </p:nvSpPr>
        <p:spPr>
          <a:xfrm>
            <a:off x="2053300" y="4171225"/>
            <a:ext cx="5037600" cy="5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 Kim and Chinonyerem Ukaegbu</a:t>
            </a:r>
            <a:br>
              <a:rPr lang="en"/>
            </a:br>
            <a:br>
              <a:rPr lang="en"/>
            </a:br>
            <a:r>
              <a:rPr lang="en"/>
              <a:t>April 18,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3: Simon Watson</a:t>
            </a:r>
            <a:endParaRPr/>
          </a:p>
        </p:txBody>
      </p:sp>
      <p:sp>
        <p:nvSpPr>
          <p:cNvPr id="393" name="Google Shape;393;p36"/>
          <p:cNvSpPr txBox="1"/>
          <p:nvPr>
            <p:ph idx="1" type="subTitle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Humans are more prone to make mistakes than robots…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‘Unlike you, that decision and the sensory inputs used to make it can be traced back. There could be a much higher level of accountability.’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 we trust robots? Why or why not?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Do we trust humans? Why or why not?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 do we not give control over to robots as much as we do to humans?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"/>
          <p:cNvSpPr txBox="1"/>
          <p:nvPr>
            <p:ph idx="1" type="subTitle"/>
          </p:nvPr>
        </p:nvSpPr>
        <p:spPr>
          <a:xfrm>
            <a:off x="625650" y="1151398"/>
            <a:ext cx="7689900" cy="3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Montserrat"/>
              <a:buChar char="●"/>
            </a:pPr>
            <a:r>
              <a:rPr lang="en" sz="1100"/>
              <a:t>Ackerman, E. (2015). We Should Not Ban ‘Killer Robots,’ and Here’s Why. IEEE Spectrum. https://spectrum.ieee.org/we-should-not-ban-killer-robots.</a:t>
            </a:r>
            <a:endParaRPr sz="1100"/>
          </a:p>
          <a:p>
            <a:pPr indent="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Montserrat"/>
              <a:buChar char="●"/>
            </a:pPr>
            <a:r>
              <a:rPr lang="en" sz="1100"/>
              <a:t>Russell, S., Tegmark, M., &amp; Walsh, T. (2015). Why We Really Should Ban Autonomous Weapons: A Response. IEEE Spectrum. https://spectrum.ieee.org/why-we-really-should-ban-autonomous-weapons.</a:t>
            </a:r>
            <a:endParaRPr sz="1100"/>
          </a:p>
          <a:p>
            <a:pPr indent="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Montserrat"/>
              <a:buChar char="●"/>
            </a:pPr>
            <a:r>
              <a:rPr lang="en" sz="1100"/>
              <a:t>Simon, F. (2020). The Nonexistent Moral Agency of Robots – A Lack of Intentionality and Free Will | Montreal AI Ethics Institute. Montreal AI Ethics Institute. https://montrealethics.ai/the-nonexistent-moral-agency-of-robots-a-lack-of-intentionality-and-free-will/.</a:t>
            </a:r>
            <a:endParaRPr sz="1100"/>
          </a:p>
          <a:p>
            <a:pPr indent="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Montserrat"/>
              <a:buChar char="●"/>
            </a:pPr>
            <a:r>
              <a:rPr lang="en" sz="1100"/>
              <a:t>Teng, C. (2020). Free will and AI. Medium.</a:t>
            </a:r>
            <a:endParaRPr sz="1100"/>
          </a:p>
          <a:p>
            <a:pPr indent="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https://becominghuman.ai/free-will-and-ai-85adbb09ac07.</a:t>
            </a:r>
            <a:endParaRPr sz="1100"/>
          </a:p>
          <a:p>
            <a:pPr indent="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Montserrat"/>
              <a:buChar char="●"/>
            </a:pPr>
            <a:r>
              <a:rPr lang="en" sz="1100"/>
              <a:t>Watson, S. (2018). Killer robots, free will and the illusion of control. The Conversation.</a:t>
            </a:r>
            <a:endParaRPr sz="1100"/>
          </a:p>
          <a:p>
            <a:pPr indent="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https://theconversation.com/killer-robots-free-will-and-the-illusion-of-control-87460.</a:t>
            </a:r>
            <a:endParaRPr sz="1100"/>
          </a:p>
        </p:txBody>
      </p:sp>
      <p:sp>
        <p:nvSpPr>
          <p:cNvPr id="399" name="Google Shape;399;p3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"/>
          <p:cNvSpPr txBox="1"/>
          <p:nvPr>
            <p:ph idx="1" type="subTitle"/>
          </p:nvPr>
        </p:nvSpPr>
        <p:spPr>
          <a:xfrm>
            <a:off x="2822913" y="1665322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THOUGHTS? QUESTIONS?</a:t>
            </a:r>
            <a:endParaRPr/>
          </a:p>
        </p:txBody>
      </p:sp>
      <p:sp>
        <p:nvSpPr>
          <p:cNvPr id="405" name="Google Shape;405;p38"/>
          <p:cNvSpPr txBox="1"/>
          <p:nvPr/>
        </p:nvSpPr>
        <p:spPr>
          <a:xfrm>
            <a:off x="2959263" y="4201956"/>
            <a:ext cx="3225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attribution.</a:t>
            </a:r>
            <a:endParaRPr sz="12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38"/>
          <p:cNvSpPr txBox="1"/>
          <p:nvPr>
            <p:ph type="title"/>
          </p:nvPr>
        </p:nvSpPr>
        <p:spPr>
          <a:xfrm>
            <a:off x="2710300" y="1061125"/>
            <a:ext cx="3648000" cy="8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jump in…</a:t>
            </a:r>
            <a:endParaRPr/>
          </a:p>
        </p:txBody>
      </p:sp>
      <p:sp>
        <p:nvSpPr>
          <p:cNvPr id="331" name="Google Shape;331;p28"/>
          <p:cNvSpPr txBox="1"/>
          <p:nvPr>
            <p:ph idx="1" type="subTitle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https://www.mentimeter.com/s/08567813396e2509a59ddfd2084e1333/41cf74a578e9/edit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https://www.menti.com/6hst6dsheu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9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Readings</a:t>
            </a:r>
            <a:endParaRPr/>
          </a:p>
        </p:txBody>
      </p:sp>
      <p:grpSp>
        <p:nvGrpSpPr>
          <p:cNvPr id="337" name="Google Shape;337;p29"/>
          <p:cNvGrpSpPr/>
          <p:nvPr/>
        </p:nvGrpSpPr>
        <p:grpSpPr>
          <a:xfrm>
            <a:off x="857835" y="2380070"/>
            <a:ext cx="2354595" cy="2276706"/>
            <a:chOff x="1130829" y="1642482"/>
            <a:chExt cx="2180584" cy="2108452"/>
          </a:xfrm>
        </p:grpSpPr>
        <p:sp>
          <p:nvSpPr>
            <p:cNvPr id="338" name="Google Shape;338;p29"/>
            <p:cNvSpPr/>
            <p:nvPr/>
          </p:nvSpPr>
          <p:spPr>
            <a:xfrm flipH="1" rot="9285462">
              <a:off x="1372344" y="1856952"/>
              <a:ext cx="1325950" cy="1429586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 flipH="1" rot="9285462">
              <a:off x="1744813" y="1896298"/>
              <a:ext cx="1292958" cy="156770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 flipH="1" rot="9285462">
              <a:off x="1553610" y="1938143"/>
              <a:ext cx="1494610" cy="156901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p29"/>
          <p:cNvGrpSpPr/>
          <p:nvPr/>
        </p:nvGrpSpPr>
        <p:grpSpPr>
          <a:xfrm>
            <a:off x="3432302" y="2184441"/>
            <a:ext cx="2282642" cy="2515563"/>
            <a:chOff x="3515036" y="1515319"/>
            <a:chExt cx="2113949" cy="2329657"/>
          </a:xfrm>
        </p:grpSpPr>
        <p:sp>
          <p:nvSpPr>
            <p:cNvPr id="342" name="Google Shape;342;p29"/>
            <p:cNvSpPr/>
            <p:nvPr/>
          </p:nvSpPr>
          <p:spPr>
            <a:xfrm flipH="1" rot="9285462">
              <a:off x="3778229" y="2032185"/>
              <a:ext cx="1494610" cy="156901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 flipH="1" rot="9369805">
              <a:off x="3925503" y="1955866"/>
              <a:ext cx="1313712" cy="1416392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 flipH="1" rot="9369805">
              <a:off x="4088740" y="1707924"/>
              <a:ext cx="1281025" cy="1553240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29"/>
          <p:cNvGrpSpPr/>
          <p:nvPr/>
        </p:nvGrpSpPr>
        <p:grpSpPr>
          <a:xfrm>
            <a:off x="6067399" y="2331881"/>
            <a:ext cx="2182271" cy="2220680"/>
            <a:chOff x="5955393" y="1570942"/>
            <a:chExt cx="2020995" cy="2056566"/>
          </a:xfrm>
        </p:grpSpPr>
        <p:sp>
          <p:nvSpPr>
            <p:cNvPr id="346" name="Google Shape;346;p29"/>
            <p:cNvSpPr/>
            <p:nvPr/>
          </p:nvSpPr>
          <p:spPr>
            <a:xfrm flipH="1" rot="-10630682">
              <a:off x="6230360" y="1951797"/>
              <a:ext cx="1326040" cy="142968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 flipH="1">
              <a:off x="6518691" y="1939396"/>
              <a:ext cx="1292915" cy="1567657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 flipH="1" rot="9285462">
              <a:off x="6218585" y="1814718"/>
              <a:ext cx="1494610" cy="156901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9" name="Google Shape;349;p29"/>
          <p:cNvSpPr txBox="1"/>
          <p:nvPr>
            <p:ph type="title"/>
          </p:nvPr>
        </p:nvSpPr>
        <p:spPr>
          <a:xfrm>
            <a:off x="814275" y="1446500"/>
            <a:ext cx="2441700" cy="11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Florence Simon</a:t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400"/>
              <a:t>The Non-existent Moral Agency of Robots – A Lack of Intentionality and Free Will</a:t>
            </a:r>
            <a:endParaRPr i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50" name="Google Shape;350;p29"/>
          <p:cNvSpPr txBox="1"/>
          <p:nvPr>
            <p:ph type="title"/>
          </p:nvPr>
        </p:nvSpPr>
        <p:spPr>
          <a:xfrm>
            <a:off x="3351150" y="1446500"/>
            <a:ext cx="2441700" cy="11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Chuan Hiang Teng</a:t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Free will and AI</a:t>
            </a:r>
            <a:endParaRPr i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51" name="Google Shape;351;p29"/>
          <p:cNvSpPr txBox="1"/>
          <p:nvPr>
            <p:ph type="title"/>
          </p:nvPr>
        </p:nvSpPr>
        <p:spPr>
          <a:xfrm>
            <a:off x="5931575" y="1446500"/>
            <a:ext cx="2441700" cy="11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Simon Watson</a:t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Killer robots, free will and the illusion of control</a:t>
            </a:r>
            <a:endParaRPr i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0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357" name="Google Shape;357;p30"/>
          <p:cNvSpPr txBox="1"/>
          <p:nvPr>
            <p:ph idx="1" type="subTitle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 from the first article by Florence Simon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1. Intentionality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"/>
              <a:t>derived from Searle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"/>
              <a:t>intentional action is a way by which an individual sets out to </a:t>
            </a:r>
            <a:r>
              <a:rPr b="1" lang="en"/>
              <a:t>accomplish</a:t>
            </a:r>
            <a:r>
              <a:rPr lang="en"/>
              <a:t>, or the "</a:t>
            </a:r>
            <a:r>
              <a:rPr b="1" lang="en"/>
              <a:t>conditions of satisfaction</a:t>
            </a:r>
            <a:r>
              <a:rPr lang="en"/>
              <a:t>" of an intention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Free Will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"/>
              <a:t>one's freedom to do </a:t>
            </a:r>
            <a:r>
              <a:rPr b="1" lang="en"/>
              <a:t>otherwise</a:t>
            </a:r>
            <a:r>
              <a:rPr lang="en"/>
              <a:t> and </a:t>
            </a:r>
            <a:r>
              <a:rPr b="1" lang="en"/>
              <a:t>ability to realize</a:t>
            </a:r>
            <a:r>
              <a:rPr lang="en"/>
              <a:t> they acted out of intentionality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3. Moral Agent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"/>
              <a:t>derived from Johnson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"/>
              <a:t>whenever an action carried out by an agent is explained through "referring to their </a:t>
            </a:r>
            <a:r>
              <a:rPr b="1" lang="en"/>
              <a:t>beliefs</a:t>
            </a:r>
            <a:r>
              <a:rPr lang="en"/>
              <a:t>, </a:t>
            </a:r>
            <a:r>
              <a:rPr b="1" lang="en"/>
              <a:t>desires</a:t>
            </a:r>
            <a:r>
              <a:rPr lang="en"/>
              <a:t>, and other </a:t>
            </a:r>
            <a:r>
              <a:rPr b="1" lang="en"/>
              <a:t>intentional states</a:t>
            </a:r>
            <a:r>
              <a:rPr lang="en"/>
              <a:t>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 you agree with these definitions? Why or why not?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1: Florence Simon</a:t>
            </a:r>
            <a:endParaRPr/>
          </a:p>
        </p:txBody>
      </p:sp>
      <p:sp>
        <p:nvSpPr>
          <p:cNvPr id="363" name="Google Shape;363;p31"/>
          <p:cNvSpPr txBox="1"/>
          <p:nvPr>
            <p:ph idx="1" type="subTitle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</a:t>
            </a:r>
            <a:r>
              <a:rPr lang="en" sz="1300"/>
              <a:t>elf-driving car example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"/>
              <a:t>Sullins's argument: So long as the robot is autonomous with actions backed by its intentionality and responsibility, it must be considered a moral agent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"/>
              <a:t>Self-driving cars are</a:t>
            </a:r>
            <a:endParaRPr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b="1" lang="en" sz="1100"/>
              <a:t>Autonomous</a:t>
            </a:r>
            <a:r>
              <a:rPr lang="en" sz="1100"/>
              <a:t>: they are not remotely controlled by another </a:t>
            </a:r>
            <a:r>
              <a:rPr lang="en" sz="1100"/>
              <a:t>individual</a:t>
            </a:r>
            <a:endParaRPr sz="11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b="1" lang="en" sz="1100"/>
              <a:t>Intentional</a:t>
            </a:r>
            <a:r>
              <a:rPr lang="en" sz="1100"/>
              <a:t>: driving is a way one interacts with an environment in a morally harmful or beneficial way</a:t>
            </a:r>
            <a:endParaRPr sz="11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b="1" lang="en" sz="1100"/>
              <a:t>Responsibility</a:t>
            </a:r>
            <a:r>
              <a:rPr lang="en" sz="1100"/>
              <a:t>: must ensure the safety of both the individuals inside the car alongside other agents on the road</a:t>
            </a:r>
            <a:endParaRPr sz="11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"/>
              <a:t>BUT self-driving car does not possess mental states, specifically beliefs, about morally charged situations such as a car crash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 you think that this example adequately challenges Sullins's </a:t>
            </a:r>
            <a:r>
              <a:rPr b="1" lang="en"/>
              <a:t>argument</a:t>
            </a:r>
            <a:r>
              <a:rPr b="1" lang="en"/>
              <a:t>?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If so, what are some aspects that you think Simon missed in her example?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2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1: Florence Simon</a:t>
            </a:r>
            <a:endParaRPr/>
          </a:p>
        </p:txBody>
      </p:sp>
      <p:sp>
        <p:nvSpPr>
          <p:cNvPr id="369" name="Google Shape;369;p32"/>
          <p:cNvSpPr txBox="1"/>
          <p:nvPr>
            <p:ph idx="1" type="subTitle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Human genes vs. Robot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i="1" lang="en" sz="1100"/>
              <a:t>Individuals are not controlled by their environment in the way that robots are, and therefore humans act with intentionality</a:t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●"/>
            </a:pPr>
            <a:r>
              <a:rPr lang="en" sz="1100"/>
              <a:t>Human example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○"/>
            </a:pPr>
            <a:r>
              <a:rPr lang="en" sz="1100"/>
              <a:t>having a twin with depression increases your chance of having depression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●"/>
            </a:pPr>
            <a:r>
              <a:rPr lang="en" sz="1100"/>
              <a:t>Robot example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○"/>
            </a:pPr>
            <a:r>
              <a:rPr lang="en" sz="1100"/>
              <a:t>self-driving car is entirely dependent on its surrounding to "choose" as a result of its programming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 you think this comparison makes sense to draw this conclusion?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3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2: Chuan Hiang Teng</a:t>
            </a:r>
            <a:endParaRPr/>
          </a:p>
        </p:txBody>
      </p:sp>
      <p:sp>
        <p:nvSpPr>
          <p:cNvPr id="375" name="Google Shape;375;p33"/>
          <p:cNvSpPr txBox="1"/>
          <p:nvPr>
            <p:ph idx="1" type="subTitle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Only human beings have the ability to realise it and use the same free will to step out of it.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 you think we have the free will to step out of "an infinite loop"?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While a human can simply step outside the programme and decide against the logic, machine can't.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Can we really step out of logic (of pursuing the desire to go against the logic)?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2: Chuan Hiang Teng</a:t>
            </a:r>
            <a:endParaRPr/>
          </a:p>
        </p:txBody>
      </p:sp>
      <p:sp>
        <p:nvSpPr>
          <p:cNvPr id="381" name="Google Shape;381;p34"/>
          <p:cNvSpPr txBox="1"/>
          <p:nvPr>
            <p:ph idx="1" type="subTitle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Because there is a physical limitation in the material world, there is a limit to what free will can do - but not our thinking.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There is a difference between having the free will to do things versus the ability to accomplish it.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Is free will truly free, if what we can do with free will is limited by physicality?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Is free will truly free, only when the action is executed?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3: </a:t>
            </a:r>
            <a:r>
              <a:rPr lang="en"/>
              <a:t>Simon Watson</a:t>
            </a:r>
            <a:endParaRPr/>
          </a:p>
        </p:txBody>
      </p:sp>
      <p:sp>
        <p:nvSpPr>
          <p:cNvPr id="387" name="Google Shape;387;p35"/>
          <p:cNvSpPr txBox="1"/>
          <p:nvPr>
            <p:ph idx="1" type="subTitle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Trolley problem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"/>
              <a:t>A child runs out in front of you, too close to stop before you hit them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"/>
              <a:t>If you swerve left to avoid them, you'll hit pedestrians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"/>
              <a:t>If you swerve right, you'll hit oncoming traffic killing yourself and the driver of the other car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"/>
              <a:t>You were put in an impossible position…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"/>
              <a:t>But what happens if you weren't the driver, but it was a self-driving car?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the desired outcome, considering the goals of a self-driving car?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will your reaction / society's reaction be?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