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FF01292-CFCF-4C0C-A261-B9B0D3B6D580}" type="datetimeFigureOut">
              <a:rPr lang="en-CA" smtClean="0"/>
              <a:t>30/04/2019</a:t>
            </a:fld>
            <a:endParaRPr lang="en-CA"/>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CA"/>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A5E9E9B-CB6D-407F-9278-A146DCCB59C6}" type="slidenum">
              <a:rPr lang="en-CA" smtClean="0"/>
              <a:t>‹#›</a:t>
            </a:fld>
            <a:endParaRPr lang="en-CA"/>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20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398495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371879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92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429469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FF01292-CFCF-4C0C-A261-B9B0D3B6D580}" type="datetimeFigureOut">
              <a:rPr lang="en-CA" smtClean="0"/>
              <a:t>30/04/2019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253164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FF01292-CFCF-4C0C-A261-B9B0D3B6D580}" type="datetimeFigureOut">
              <a:rPr lang="en-CA" smtClean="0"/>
              <a:t>30/04/2019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1357027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01292-CFCF-4C0C-A261-B9B0D3B6D580}" type="datetimeFigureOut">
              <a:rPr lang="en-CA" smtClean="0"/>
              <a:t>30/04/2019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2739618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01292-CFCF-4C0C-A261-B9B0D3B6D580}" type="datetimeFigureOut">
              <a:rPr lang="en-CA" smtClean="0"/>
              <a:t>30/04/2019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35708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01292-CFCF-4C0C-A261-B9B0D3B6D580}" type="datetimeFigureOut">
              <a:rPr lang="en-CA" smtClean="0"/>
              <a:t>30/04/2019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38298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F01292-CFCF-4C0C-A261-B9B0D3B6D580}" type="datetimeFigureOut">
              <a:rPr lang="en-CA" smtClean="0"/>
              <a:t>30/04/2019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288194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11857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F01292-CFCF-4C0C-A261-B9B0D3B6D580}" type="datetimeFigureOut">
              <a:rPr lang="en-CA" smtClean="0"/>
              <a:t>30/04/2019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2209090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F01292-CFCF-4C0C-A261-B9B0D3B6D580}" type="datetimeFigureOut">
              <a:rPr lang="en-CA" smtClean="0"/>
              <a:t>30/04/2019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149213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01292-CFCF-4C0C-A261-B9B0D3B6D580}" type="datetimeFigureOut">
              <a:rPr lang="en-CA" smtClean="0"/>
              <a:t>30/04/2019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12475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16410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F01292-CFCF-4C0C-A261-B9B0D3B6D580}" type="datetimeFigureOut">
              <a:rPr lang="en-CA" smtClean="0"/>
              <a:t>30/04/2019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5E9E9B-CB6D-407F-9278-A146DCCB59C6}" type="slidenum">
              <a:rPr lang="en-CA" smtClean="0"/>
              <a:t>‹#›</a:t>
            </a:fld>
            <a:endParaRPr lang="en-CA"/>
          </a:p>
        </p:txBody>
      </p:sp>
    </p:spTree>
    <p:extLst>
      <p:ext uri="{BB962C8B-B14F-4D97-AF65-F5344CB8AC3E}">
        <p14:creationId xmlns:p14="http://schemas.microsoft.com/office/powerpoint/2010/main" val="359542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FF01292-CFCF-4C0C-A261-B9B0D3B6D580}" type="datetimeFigureOut">
              <a:rPr lang="en-CA" smtClean="0"/>
              <a:t>30/04/2019</a:t>
            </a:fld>
            <a:endParaRPr lang="en-CA"/>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CA"/>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A5E9E9B-CB6D-407F-9278-A146DCCB59C6}" type="slidenum">
              <a:rPr lang="en-CA" smtClean="0"/>
              <a:t>‹#›</a:t>
            </a:fld>
            <a:endParaRPr lang="en-CA"/>
          </a:p>
        </p:txBody>
      </p:sp>
    </p:spTree>
    <p:extLst>
      <p:ext uri="{BB962C8B-B14F-4D97-AF65-F5344CB8AC3E}">
        <p14:creationId xmlns:p14="http://schemas.microsoft.com/office/powerpoint/2010/main" val="42155608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twitter.com/JaysonMcIntos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hyperlink" Target="https://azure.microsoft.com/en-ca/overview/what-is-devops/" TargetMode="External"/><Relationship Id="rId5" Type="http://schemas.openxmlformats.org/officeDocument/2006/relationships/hyperlink" Target="https://www.atlassian.com/devops" TargetMode="External"/><Relationship Id="rId4" Type="http://schemas.openxmlformats.org/officeDocument/2006/relationships/hyperlink" Target="https://aws.amazon.com/devops/what-is-devop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accenture.com/us-en/blogs/blogs-devops-evan-erwee-system-thinking" TargetMode="External"/><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hyperlink" Target="https://www.infoq.com/articles/service-delivery-review-missing-devops-feedback-loop"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dzone.com/articles/learn-how-to-setup-a-cicd-pipeline-from-scratch" TargetMode="External"/><Relationship Id="rId3" Type="http://schemas.openxmlformats.org/officeDocument/2006/relationships/hyperlink" Target="http://learningforsustainability.net/systems-thinking/" TargetMode="External"/><Relationship Id="rId7" Type="http://schemas.openxmlformats.org/officeDocument/2006/relationships/hyperlink" Target="https://medium.com/@antweiss/understanding-feedback-loops-in-devops-e93b92b74bd1" TargetMode="External"/><Relationship Id="rId2" Type="http://schemas.openxmlformats.org/officeDocument/2006/relationships/image" Target="../media/image7.jpeg"/><Relationship Id="rId1" Type="http://schemas.openxmlformats.org/officeDocument/2006/relationships/slideLayout" Target="../slideLayouts/slideLayout8.xml"/><Relationship Id="rId6" Type="http://schemas.openxmlformats.org/officeDocument/2006/relationships/hyperlink" Target="https://blog.newrelic.com/technology/what-is-secdevops/" TargetMode="External"/><Relationship Id="rId5" Type="http://schemas.openxmlformats.org/officeDocument/2006/relationships/hyperlink" Target="http://softwaretestingfundamentals.com/unit-testing/" TargetMode="External"/><Relationship Id="rId4" Type="http://schemas.openxmlformats.org/officeDocument/2006/relationships/hyperlink" Target="https://www.bmc.com/blogs/what-is-shift-left-shift-left-testing-explained/" TargetMode="External"/><Relationship Id="rId9" Type="http://schemas.openxmlformats.org/officeDocument/2006/relationships/hyperlink" Target="https://en.wikipedia.org/wiki/Toyota_K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canada.ca/fr/gouvernement/systeme/gouvernement-numerique/plan-strategique-operations-numerique-2018-2022.html"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hyperlink" Target="https://dzone.com/articles/stop-starting-and-start" TargetMode="External"/><Relationship Id="rId3" Type="http://schemas.openxmlformats.org/officeDocument/2006/relationships/hyperlink" Target="https://deploybot.com/blog/the-roles-and-responsibilities-of-a-devops-team" TargetMode="External"/><Relationship Id="rId7" Type="http://schemas.openxmlformats.org/officeDocument/2006/relationships/hyperlink" Target="https://www.beyond20.com/blog/how-to-create-devops-feedback-loops/" TargetMode="External"/><Relationship Id="rId2" Type="http://schemas.openxmlformats.org/officeDocument/2006/relationships/hyperlink" Target="https://dzone.com/articles/the-shift-left-principle-and-devops-1" TargetMode="Externa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hyperlink" Target="https://insights.sei.cmu.edu/devops/2015/03/addressing-the-detrimental-effects-of-context-switching-with-devops.html" TargetMode="External"/><Relationship Id="rId5" Type="http://schemas.openxmlformats.org/officeDocument/2006/relationships/image" Target="../media/image11.png"/><Relationship Id="rId10" Type="http://schemas.openxmlformats.org/officeDocument/2006/relationships/hyperlink" Target="https://www.atlassian.com/agile/kanban/wip-limits" TargetMode="External"/><Relationship Id="rId4" Type="http://schemas.openxmlformats.org/officeDocument/2006/relationships/hyperlink" Target="https://hackernoon.com/devops-team-roles-and-responsibilities-6571cfb56843?gi=f17e5b827661" TargetMode="External"/><Relationship Id="rId9" Type="http://schemas.openxmlformats.org/officeDocument/2006/relationships/hyperlink" Target="https://medium.com/@stefanthorpe/the-devops-handbook-series-part-1-establishing-the-three-ways-c36e8f98fb56"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coursera.org/courses?query=devops" TargetMode="External"/><Relationship Id="rId3" Type="http://schemas.openxmlformats.org/officeDocument/2006/relationships/hyperlink" Target="https://cloudplatformonline.com/rs/248-TPC-286/images/DORA-State%20of%20DevOps.pdf" TargetMode="External"/><Relationship Id="rId7" Type="http://schemas.openxmlformats.org/officeDocument/2006/relationships/hyperlink" Target="https://www.coursera.org/learn/devops-culture-and-mindset/home/welcome" TargetMode="Externa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hyperlink" Target="https://www.amazon.ca/Phoenix-Project-DevOps-Helping-Business/dp/0988262592" TargetMode="External"/><Relationship Id="rId5" Type="http://schemas.openxmlformats.org/officeDocument/2006/relationships/hyperlink" Target="https://www.amazon.ca/DevOps-Handbook-World-Class-Reliability-Organizations/dp/1942788002" TargetMode="External"/><Relationship Id="rId4" Type="http://schemas.openxmlformats.org/officeDocument/2006/relationships/hyperlink" Target="https://puppet.com/resources/whitepaper/state-of-devops-re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DevOps Intro</a:t>
            </a:r>
            <a:endParaRPr lang="en-CA" dirty="0"/>
          </a:p>
        </p:txBody>
      </p:sp>
      <p:sp>
        <p:nvSpPr>
          <p:cNvPr id="3" name="Subtitle 2"/>
          <p:cNvSpPr>
            <a:spLocks noGrp="1"/>
          </p:cNvSpPr>
          <p:nvPr>
            <p:ph type="subTitle" idx="1"/>
          </p:nvPr>
        </p:nvSpPr>
        <p:spPr/>
        <p:txBody>
          <a:bodyPr/>
          <a:lstStyle/>
          <a:p>
            <a:r>
              <a:rPr lang="en-CA" dirty="0" err="1" smtClean="0"/>
              <a:t>jaysonmc</a:t>
            </a:r>
            <a:endParaRPr lang="en-CA" dirty="0"/>
          </a:p>
        </p:txBody>
      </p:sp>
      <p:pic>
        <p:nvPicPr>
          <p:cNvPr id="7" name="Picture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023357" y="4937723"/>
            <a:ext cx="931819" cy="931819"/>
          </a:xfrm>
          <a:prstGeom prst="ellipse">
            <a:avLst/>
          </a:prstGeom>
          <a:ln>
            <a:noFill/>
          </a:ln>
          <a:effectLst>
            <a:softEdge rad="112500"/>
          </a:effectLst>
        </p:spPr>
      </p:pic>
    </p:spTree>
    <p:extLst>
      <p:ext uri="{BB962C8B-B14F-4D97-AF65-F5344CB8AC3E}">
        <p14:creationId xmlns:p14="http://schemas.microsoft.com/office/powerpoint/2010/main" val="398600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ext uri="{BEBA8EAE-BF5A-486C-A8C5-ECC9F3942E4B}">
                <a14:imgProps xmlns:a14="http://schemas.microsoft.com/office/drawing/2010/main">
                  <a14:imgLayer r:embed="rId3">
                    <a14:imgEffect>
                      <a14:artisticPaintStrokes intensity="1"/>
                    </a14:imgEffect>
                  </a14:imgLayer>
                </a14:imgProps>
              </a:ext>
            </a:extLst>
          </a:blip>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06458" y="685800"/>
            <a:ext cx="4126860" cy="573932"/>
          </a:xfrm>
        </p:spPr>
        <p:txBody>
          <a:bodyPr>
            <a:normAutofit fontScale="90000"/>
          </a:bodyPr>
          <a:lstStyle/>
          <a:p>
            <a:r>
              <a:rPr lang="en-CA" dirty="0" err="1" smtClean="0"/>
              <a:t>Devops</a:t>
            </a:r>
            <a:r>
              <a:rPr lang="en-CA" dirty="0" smtClean="0"/>
              <a:t> != CD/CI</a:t>
            </a:r>
            <a:endParaRPr lang="en-CA" dirty="0"/>
          </a:p>
        </p:txBody>
      </p:sp>
      <p:sp>
        <p:nvSpPr>
          <p:cNvPr id="6" name="Content Placeholder 5"/>
          <p:cNvSpPr>
            <a:spLocks noGrp="1"/>
          </p:cNvSpPr>
          <p:nvPr>
            <p:ph sz="quarter" idx="13"/>
          </p:nvPr>
        </p:nvSpPr>
        <p:spPr/>
        <p:txBody>
          <a:bodyPr>
            <a:normAutofit fontScale="47500" lnSpcReduction="20000"/>
          </a:bodyPr>
          <a:lstStyle/>
          <a:p>
            <a:r>
              <a:rPr lang="en-CA" dirty="0" smtClean="0">
                <a:latin typeface="Arial" panose="020B0604020202020204" pitchFamily="34" charset="0"/>
                <a:cs typeface="Arial" panose="020B0604020202020204" pitchFamily="34" charset="0"/>
              </a:rPr>
              <a:t>From</a:t>
            </a:r>
            <a:r>
              <a:rPr lang="en-CA" dirty="0">
                <a:latin typeface="Arial" panose="020B0604020202020204" pitchFamily="34" charset="0"/>
                <a:cs typeface="Arial" panose="020B0604020202020204" pitchFamily="34" charset="0"/>
              </a:rPr>
              <a:t>: </a:t>
            </a:r>
            <a:r>
              <a:rPr lang="en-CA" dirty="0">
                <a:latin typeface="Arial" panose="020B0604020202020204" pitchFamily="34" charset="0"/>
                <a:cs typeface="Arial" panose="020B0604020202020204" pitchFamily="34" charset="0"/>
                <a:hlinkClick r:id="rId4"/>
              </a:rPr>
              <a:t>https://aws.amazon.com/devops/what-is-devops/</a:t>
            </a:r>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p>
          <a:p>
            <a:r>
              <a:rPr lang="en-CA" dirty="0">
                <a:latin typeface="Arial" panose="020B0604020202020204" pitchFamily="34" charset="0"/>
                <a:cs typeface="Arial" panose="020B0604020202020204" pitchFamily="34" charset="0"/>
              </a:rPr>
              <a:t> </a:t>
            </a:r>
          </a:p>
          <a:p>
            <a:r>
              <a:rPr lang="en-CA" dirty="0">
                <a:latin typeface="Arial" panose="020B0604020202020204" pitchFamily="34" charset="0"/>
                <a:cs typeface="Arial" panose="020B0604020202020204" pitchFamily="34" charset="0"/>
              </a:rPr>
              <a:t>From: </a:t>
            </a:r>
            <a:r>
              <a:rPr lang="en-CA" dirty="0">
                <a:latin typeface="Arial" panose="020B0604020202020204" pitchFamily="34" charset="0"/>
                <a:cs typeface="Arial" panose="020B0604020202020204" pitchFamily="34" charset="0"/>
                <a:hlinkClick r:id="rId5"/>
              </a:rPr>
              <a:t>https://www.atlassian.com/devops</a:t>
            </a:r>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DevOps is a set of practices that automates the processes between software development and IT teams, in order that they can build, test, and release software faster and more reliably. The concept of DevOps is founded on building a culture of collaboration between teams that historically functioned in relative siloes</a:t>
            </a:r>
          </a:p>
          <a:p>
            <a:r>
              <a:rPr lang="en-CA" dirty="0">
                <a:latin typeface="Arial" panose="020B0604020202020204" pitchFamily="34" charset="0"/>
                <a:cs typeface="Arial" panose="020B0604020202020204" pitchFamily="34" charset="0"/>
              </a:rPr>
              <a:t> </a:t>
            </a:r>
          </a:p>
          <a:p>
            <a:r>
              <a:rPr lang="en-CA" dirty="0">
                <a:latin typeface="Arial" panose="020B0604020202020204" pitchFamily="34" charset="0"/>
                <a:cs typeface="Arial" panose="020B0604020202020204" pitchFamily="34" charset="0"/>
              </a:rPr>
              <a:t>From: </a:t>
            </a:r>
            <a:r>
              <a:rPr lang="en-CA" dirty="0">
                <a:latin typeface="Arial" panose="020B0604020202020204" pitchFamily="34" charset="0"/>
                <a:cs typeface="Arial" panose="020B0604020202020204" pitchFamily="34" charset="0"/>
                <a:hlinkClick r:id="rId6"/>
              </a:rPr>
              <a:t>https://azure.microsoft.com/en-ca/overview/what-is-devops/</a:t>
            </a:r>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DevOps is the union of people, process, and technology to enable continuous delivery of value to customers. DevOps, a compound of dev (development) and ops (operations), is a software development practice that unifies development and IT operations. The meaning signifies coordination and collaboration among formerly </a:t>
            </a:r>
            <a:r>
              <a:rPr lang="en-CA" dirty="0" err="1">
                <a:latin typeface="Arial" panose="020B0604020202020204" pitchFamily="34" charset="0"/>
                <a:cs typeface="Arial" panose="020B0604020202020204" pitchFamily="34" charset="0"/>
              </a:rPr>
              <a:t>siloed</a:t>
            </a:r>
            <a:r>
              <a:rPr lang="en-CA" dirty="0">
                <a:latin typeface="Arial" panose="020B0604020202020204" pitchFamily="34" charset="0"/>
                <a:cs typeface="Arial" panose="020B0604020202020204" pitchFamily="34" charset="0"/>
              </a:rPr>
              <a:t> disciplines.</a:t>
            </a:r>
          </a:p>
          <a:p>
            <a:endParaRPr lang="en-CA" dirty="0"/>
          </a:p>
        </p:txBody>
      </p:sp>
      <p:sp>
        <p:nvSpPr>
          <p:cNvPr id="5" name="Text Placeholder 4"/>
          <p:cNvSpPr>
            <a:spLocks noGrp="1"/>
          </p:cNvSpPr>
          <p:nvPr>
            <p:ph type="body" sz="half" idx="2"/>
          </p:nvPr>
        </p:nvSpPr>
        <p:spPr>
          <a:xfrm>
            <a:off x="693642" y="1381328"/>
            <a:ext cx="4126861" cy="3993257"/>
          </a:xfrm>
        </p:spPr>
        <p:txBody>
          <a:bodyPr>
            <a:normAutofit/>
          </a:bodyPr>
          <a:lstStyle/>
          <a:p>
            <a:r>
              <a:rPr lang="en-CA" dirty="0" smtClean="0"/>
              <a:t>DevOps is … </a:t>
            </a:r>
          </a:p>
          <a:p>
            <a:pPr marL="285750" indent="-285750" algn="l">
              <a:buFontTx/>
              <a:buChar char="-"/>
            </a:pPr>
            <a:r>
              <a:rPr lang="en-CA" dirty="0" smtClean="0"/>
              <a:t>Cultural</a:t>
            </a:r>
          </a:p>
          <a:p>
            <a:pPr marL="285750" indent="-285750" algn="l">
              <a:buFontTx/>
              <a:buChar char="-"/>
            </a:pPr>
            <a:r>
              <a:rPr lang="en-CA" dirty="0" smtClean="0"/>
              <a:t>A philosophy </a:t>
            </a:r>
          </a:p>
          <a:p>
            <a:pPr marL="285750" indent="-285750" algn="l">
              <a:buFontTx/>
              <a:buChar char="-"/>
            </a:pPr>
            <a:r>
              <a:rPr lang="en-CA" dirty="0" smtClean="0"/>
              <a:t>Set of practices </a:t>
            </a:r>
          </a:p>
          <a:p>
            <a:pPr marL="285750" indent="-285750" algn="l">
              <a:buFontTx/>
              <a:buChar char="-"/>
            </a:pPr>
            <a:r>
              <a:rPr lang="en-CA" dirty="0" smtClean="0"/>
              <a:t>Tools</a:t>
            </a:r>
          </a:p>
          <a:p>
            <a:pPr marL="285750" indent="-285750" algn="l">
              <a:buFontTx/>
              <a:buChar char="-"/>
            </a:pPr>
            <a:r>
              <a:rPr lang="en-CA" dirty="0" smtClean="0"/>
              <a:t>People</a:t>
            </a:r>
          </a:p>
          <a:p>
            <a:pPr marL="285750" indent="-285750" algn="l">
              <a:buFontTx/>
              <a:buChar char="-"/>
            </a:pPr>
            <a:r>
              <a:rPr lang="en-CA" dirty="0" smtClean="0"/>
              <a:t>Processes </a:t>
            </a:r>
          </a:p>
          <a:p>
            <a:pPr marL="285750" indent="-285750" algn="l">
              <a:buFontTx/>
              <a:buChar char="-"/>
            </a:pPr>
            <a:r>
              <a:rPr lang="en-CA" dirty="0" smtClean="0"/>
              <a:t>Technologies </a:t>
            </a:r>
          </a:p>
        </p:txBody>
      </p:sp>
    </p:spTree>
    <p:extLst>
      <p:ext uri="{BB962C8B-B14F-4D97-AF65-F5344CB8AC3E}">
        <p14:creationId xmlns:p14="http://schemas.microsoft.com/office/powerpoint/2010/main" val="3109155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222421"/>
            <a:ext cx="4126860" cy="641355"/>
          </a:xfrm>
        </p:spPr>
        <p:txBody>
          <a:bodyPr/>
          <a:lstStyle/>
          <a:p>
            <a:r>
              <a:rPr lang="en-CA" dirty="0" smtClean="0"/>
              <a:t>Theory</a:t>
            </a:r>
            <a:endParaRPr lang="en-CA"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046663" y="34832"/>
            <a:ext cx="7145337" cy="6788331"/>
          </a:xfrm>
          <a:prstGeom prst="rect">
            <a:avLst/>
          </a:prstGeom>
          <a:ln w="38100" cap="sq">
            <a:solidFill>
              <a:srgbClr val="C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a:xfrm>
            <a:off x="478972" y="1541417"/>
            <a:ext cx="4341532" cy="3833168"/>
          </a:xfrm>
        </p:spPr>
        <p:txBody>
          <a:bodyPr/>
          <a:lstStyle/>
          <a:p>
            <a:pPr marL="285750" indent="-285750" algn="l">
              <a:buFont typeface="Arial" panose="020B0604020202020204" pitchFamily="34" charset="0"/>
              <a:buChar char="•"/>
            </a:pPr>
            <a:r>
              <a:rPr lang="en-CA" dirty="0" smtClean="0">
                <a:hlinkClick r:id="rId3"/>
              </a:rPr>
              <a:t>Systems Thinking </a:t>
            </a:r>
            <a:endParaRPr lang="en-CA" dirty="0" smtClean="0"/>
          </a:p>
          <a:p>
            <a:pPr marL="742950" lvl="1" indent="-285750">
              <a:buFont typeface="Arial" panose="020B0604020202020204" pitchFamily="34" charset="0"/>
              <a:buChar char="•"/>
            </a:pPr>
            <a:r>
              <a:rPr lang="en-CA" dirty="0" smtClean="0"/>
              <a:t>Consider performance of the entire system</a:t>
            </a:r>
          </a:p>
          <a:p>
            <a:pPr marL="285750" indent="-285750" algn="l">
              <a:buFont typeface="Arial" panose="020B0604020202020204" pitchFamily="34" charset="0"/>
              <a:buChar char="•"/>
            </a:pPr>
            <a:r>
              <a:rPr lang="en-CA" dirty="0" smtClean="0">
                <a:hlinkClick r:id="rId4"/>
              </a:rPr>
              <a:t>Feedback loops </a:t>
            </a:r>
            <a:endParaRPr lang="en-CA" dirty="0" smtClean="0"/>
          </a:p>
          <a:p>
            <a:pPr marL="742950" lvl="1" indent="-285750">
              <a:buFont typeface="Arial" panose="020B0604020202020204" pitchFamily="34" charset="0"/>
              <a:buChar char="•"/>
            </a:pPr>
            <a:r>
              <a:rPr lang="en-CA" dirty="0"/>
              <a:t>IEEE - On an average 9 out of 10 start-ups fail</a:t>
            </a:r>
          </a:p>
          <a:p>
            <a:pPr marL="742950" lvl="1" indent="-285750">
              <a:buFont typeface="Arial" panose="020B0604020202020204" pitchFamily="34" charset="0"/>
              <a:buChar char="•"/>
            </a:pPr>
            <a:r>
              <a:rPr lang="en-CA" dirty="0"/>
              <a:t>IAG - success in 68 percent of technology projects is "</a:t>
            </a:r>
            <a:r>
              <a:rPr lang="en-CA" dirty="0" smtClean="0"/>
              <a:t>improbable”</a:t>
            </a:r>
          </a:p>
          <a:p>
            <a:pPr marL="285750" indent="-285750" algn="l">
              <a:buFont typeface="Arial" panose="020B0604020202020204" pitchFamily="34" charset="0"/>
              <a:buChar char="•"/>
            </a:pPr>
            <a:r>
              <a:rPr lang="en-CA" dirty="0" smtClean="0"/>
              <a:t>Experimentation</a:t>
            </a:r>
          </a:p>
        </p:txBody>
      </p:sp>
    </p:spTree>
    <p:extLst>
      <p:ext uri="{BB962C8B-B14F-4D97-AF65-F5344CB8AC3E}">
        <p14:creationId xmlns:p14="http://schemas.microsoft.com/office/powerpoint/2010/main" val="1947630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603" y="441960"/>
            <a:ext cx="4126860" cy="629194"/>
          </a:xfrm>
        </p:spPr>
        <p:txBody>
          <a:bodyPr/>
          <a:lstStyle/>
          <a:p>
            <a:r>
              <a:rPr lang="en-CA" dirty="0" smtClean="0"/>
              <a:t>Application</a:t>
            </a:r>
            <a:endParaRPr lang="en-CA"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0" y="-1"/>
            <a:ext cx="6679474" cy="5599611"/>
          </a:xfrm>
        </p:spPr>
      </p:pic>
      <p:sp>
        <p:nvSpPr>
          <p:cNvPr id="4" name="Text Placeholder 3"/>
          <p:cNvSpPr>
            <a:spLocks noGrp="1"/>
          </p:cNvSpPr>
          <p:nvPr>
            <p:ph type="body" sz="half" idx="2"/>
          </p:nvPr>
        </p:nvSpPr>
        <p:spPr>
          <a:xfrm>
            <a:off x="6850602" y="1166950"/>
            <a:ext cx="4126861" cy="3963796"/>
          </a:xfrm>
        </p:spPr>
        <p:txBody>
          <a:bodyPr/>
          <a:lstStyle/>
          <a:p>
            <a:pPr marL="285750" indent="-285750" algn="l">
              <a:buFont typeface="Arial" panose="020B0604020202020204" pitchFamily="34" charset="0"/>
              <a:buChar char="•"/>
            </a:pPr>
            <a:r>
              <a:rPr lang="en-CA" dirty="0" smtClean="0">
                <a:hlinkClick r:id="rId3"/>
              </a:rPr>
              <a:t>Systems Thinking</a:t>
            </a:r>
            <a:endParaRPr lang="en-CA" dirty="0" smtClean="0"/>
          </a:p>
          <a:p>
            <a:pPr marL="742950" lvl="1" indent="-285750">
              <a:buFont typeface="Arial" panose="020B0604020202020204" pitchFamily="34" charset="0"/>
              <a:buChar char="•"/>
            </a:pPr>
            <a:r>
              <a:rPr lang="en-CA" dirty="0" smtClean="0">
                <a:hlinkClick r:id="rId4"/>
              </a:rPr>
              <a:t>Push Quality Left </a:t>
            </a:r>
            <a:endParaRPr lang="en-CA" dirty="0" smtClean="0"/>
          </a:p>
          <a:p>
            <a:pPr marL="1200150" lvl="2" indent="-285750">
              <a:buFont typeface="Arial" panose="020B0604020202020204" pitchFamily="34" charset="0"/>
              <a:buChar char="•"/>
            </a:pPr>
            <a:r>
              <a:rPr lang="en-CA" dirty="0" smtClean="0">
                <a:hlinkClick r:id="rId5"/>
              </a:rPr>
              <a:t>Unit testing </a:t>
            </a:r>
            <a:endParaRPr lang="en-CA" dirty="0" smtClean="0"/>
          </a:p>
          <a:p>
            <a:pPr marL="1200150" lvl="2" indent="-285750">
              <a:buFont typeface="Arial" panose="020B0604020202020204" pitchFamily="34" charset="0"/>
              <a:buChar char="•"/>
            </a:pPr>
            <a:r>
              <a:rPr lang="en-CA" dirty="0" smtClean="0">
                <a:solidFill>
                  <a:schemeClr val="accent1"/>
                </a:solidFill>
                <a:hlinkClick r:id="rId6"/>
              </a:rPr>
              <a:t>SEC</a:t>
            </a:r>
            <a:r>
              <a:rPr lang="en-CA" dirty="0" smtClean="0">
                <a:hlinkClick r:id="rId6"/>
              </a:rPr>
              <a:t>DEVOPS</a:t>
            </a:r>
            <a:endParaRPr lang="en-CA" dirty="0" smtClean="0"/>
          </a:p>
          <a:p>
            <a:pPr marL="1657350" lvl="3" indent="-285750">
              <a:buFont typeface="Arial" panose="020B0604020202020204" pitchFamily="34" charset="0"/>
              <a:buChar char="•"/>
            </a:pPr>
            <a:r>
              <a:rPr lang="en-CA" dirty="0" smtClean="0"/>
              <a:t>SEC-QA-BA-</a:t>
            </a:r>
            <a:r>
              <a:rPr lang="en-CA" dirty="0" err="1" smtClean="0"/>
              <a:t>DESign</a:t>
            </a:r>
            <a:r>
              <a:rPr lang="en-CA" dirty="0" smtClean="0"/>
              <a:t>-Dev-Ops</a:t>
            </a:r>
          </a:p>
          <a:p>
            <a:pPr marL="285750" indent="-285750" algn="l">
              <a:buFont typeface="Arial" panose="020B0604020202020204" pitchFamily="34" charset="0"/>
              <a:buChar char="•"/>
            </a:pPr>
            <a:r>
              <a:rPr lang="en-CA" dirty="0" smtClean="0">
                <a:hlinkClick r:id="rId7"/>
              </a:rPr>
              <a:t>Feedback</a:t>
            </a:r>
            <a:r>
              <a:rPr lang="en-CA" dirty="0" smtClean="0"/>
              <a:t> (Aka kick the tires)</a:t>
            </a:r>
          </a:p>
          <a:p>
            <a:pPr marL="742950" lvl="1" indent="-285750">
              <a:buFont typeface="Arial" panose="020B0604020202020204" pitchFamily="34" charset="0"/>
              <a:buChar char="•"/>
            </a:pPr>
            <a:r>
              <a:rPr lang="en-CA" dirty="0" smtClean="0">
                <a:hlinkClick r:id="rId8"/>
              </a:rPr>
              <a:t>CI/CD</a:t>
            </a:r>
            <a:endParaRPr lang="en-CA" dirty="0" smtClean="0"/>
          </a:p>
          <a:p>
            <a:pPr marL="285750" indent="-285750" algn="l">
              <a:buFont typeface="Arial" panose="020B0604020202020204" pitchFamily="34" charset="0"/>
              <a:buChar char="•"/>
            </a:pPr>
            <a:r>
              <a:rPr lang="en-CA" dirty="0" smtClean="0"/>
              <a:t>Experimentation </a:t>
            </a:r>
          </a:p>
          <a:p>
            <a:pPr marL="742950" lvl="1" indent="-285750">
              <a:buFont typeface="Arial" panose="020B0604020202020204" pitchFamily="34" charset="0"/>
              <a:buChar char="•"/>
            </a:pPr>
            <a:r>
              <a:rPr lang="en-CA" dirty="0" smtClean="0">
                <a:hlinkClick r:id="rId9"/>
              </a:rPr>
              <a:t>Improvement Kata</a:t>
            </a:r>
            <a:endParaRPr lang="en-CA" dirty="0"/>
          </a:p>
        </p:txBody>
      </p:sp>
    </p:spTree>
    <p:extLst>
      <p:ext uri="{BB962C8B-B14F-4D97-AF65-F5344CB8AC3E}">
        <p14:creationId xmlns:p14="http://schemas.microsoft.com/office/powerpoint/2010/main" val="4075096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172" y="0"/>
            <a:ext cx="4126860" cy="1115469"/>
          </a:xfrm>
        </p:spPr>
        <p:txBody>
          <a:bodyPr>
            <a:normAutofit/>
          </a:bodyPr>
          <a:lstStyle/>
          <a:p>
            <a:r>
              <a:rPr lang="en-CA" dirty="0" smtClean="0"/>
              <a:t>Why should I care?</a:t>
            </a:r>
            <a:endParaRPr lang="en-CA" dirty="0"/>
          </a:p>
        </p:txBody>
      </p:sp>
      <p:sp>
        <p:nvSpPr>
          <p:cNvPr id="4" name="Text Placeholder 3"/>
          <p:cNvSpPr>
            <a:spLocks noGrp="1"/>
          </p:cNvSpPr>
          <p:nvPr>
            <p:ph type="body" sz="half" idx="2"/>
          </p:nvPr>
        </p:nvSpPr>
        <p:spPr>
          <a:xfrm>
            <a:off x="868763" y="1115470"/>
            <a:ext cx="3656938" cy="493412"/>
          </a:xfrm>
        </p:spPr>
        <p:txBody>
          <a:bodyPr>
            <a:normAutofit/>
          </a:bodyPr>
          <a:lstStyle/>
          <a:p>
            <a:pPr algn="l"/>
            <a:r>
              <a:rPr lang="en-CA" dirty="0" smtClean="0"/>
              <a:t>Waterfall, Lean, Agile, whatever …</a:t>
            </a:r>
          </a:p>
          <a:p>
            <a:pPr algn="l"/>
            <a:endParaRPr lang="en-CA" dirty="0"/>
          </a:p>
        </p:txBody>
      </p:sp>
      <p:pic>
        <p:nvPicPr>
          <p:cNvPr id="9" name="Picture 8"/>
          <p:cNvPicPr>
            <a:picLocks noChangeAspect="1"/>
          </p:cNvPicPr>
          <p:nvPr/>
        </p:nvPicPr>
        <p:blipFill>
          <a:blip r:embed="rId2"/>
          <a:stretch>
            <a:fillRect/>
          </a:stretch>
        </p:blipFill>
        <p:spPr>
          <a:xfrm>
            <a:off x="1" y="2252615"/>
            <a:ext cx="12192000" cy="4605385"/>
          </a:xfrm>
          <a:prstGeom prst="rect">
            <a:avLst/>
          </a:prstGeom>
        </p:spPr>
      </p:pic>
      <p:pic>
        <p:nvPicPr>
          <p:cNvPr id="13" name="Picture 12"/>
          <p:cNvPicPr>
            <a:picLocks noChangeAspect="1"/>
          </p:cNvPicPr>
          <p:nvPr/>
        </p:nvPicPr>
        <p:blipFill>
          <a:blip r:embed="rId3"/>
          <a:stretch>
            <a:fillRect/>
          </a:stretch>
        </p:blipFill>
        <p:spPr>
          <a:xfrm>
            <a:off x="7951808" y="0"/>
            <a:ext cx="4240191" cy="2251860"/>
          </a:xfrm>
          <a:prstGeom prst="rect">
            <a:avLst/>
          </a:prstGeom>
        </p:spPr>
      </p:pic>
      <p:sp>
        <p:nvSpPr>
          <p:cNvPr id="15" name="Rectangle 14"/>
          <p:cNvSpPr/>
          <p:nvPr/>
        </p:nvSpPr>
        <p:spPr>
          <a:xfrm>
            <a:off x="-29290" y="6634929"/>
            <a:ext cx="11339332" cy="246221"/>
          </a:xfrm>
          <a:prstGeom prst="rect">
            <a:avLst/>
          </a:prstGeom>
        </p:spPr>
        <p:txBody>
          <a:bodyPr wrap="square">
            <a:spAutoFit/>
          </a:bodyPr>
          <a:lstStyle/>
          <a:p>
            <a:r>
              <a:rPr lang="en-CA" sz="1000" dirty="0">
                <a:latin typeface="Agency FB" panose="020B0503020202020204" pitchFamily="34" charset="0"/>
              </a:rPr>
              <a:t>https://cloudplatformonline.com/rs/248-TPC-286/images/DORA-State%20of%20DevOps.pdf</a:t>
            </a:r>
          </a:p>
        </p:txBody>
      </p:sp>
    </p:spTree>
    <p:extLst>
      <p:ext uri="{BB962C8B-B14F-4D97-AF65-F5344CB8AC3E}">
        <p14:creationId xmlns:p14="http://schemas.microsoft.com/office/powerpoint/2010/main" val="111408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20861"/>
            <a:ext cx="3333508" cy="1006998"/>
          </a:xfrm>
        </p:spPr>
        <p:txBody>
          <a:bodyPr>
            <a:normAutofit/>
          </a:bodyPr>
          <a:lstStyle/>
          <a:p>
            <a:r>
              <a:rPr lang="en-CA" sz="2800" dirty="0" smtClean="0"/>
              <a:t>Why be a</a:t>
            </a:r>
            <a:br>
              <a:rPr lang="en-CA" sz="2800" dirty="0" smtClean="0"/>
            </a:br>
            <a:r>
              <a:rPr lang="en-CA" sz="2800" dirty="0" smtClean="0"/>
              <a:t> high performer?</a:t>
            </a:r>
            <a:endParaRPr lang="en-CA" sz="2800" dirty="0"/>
          </a:p>
        </p:txBody>
      </p:sp>
      <p:pic>
        <p:nvPicPr>
          <p:cNvPr id="5" name="Picture 4"/>
          <p:cNvPicPr>
            <a:picLocks noChangeAspect="1"/>
          </p:cNvPicPr>
          <p:nvPr/>
        </p:nvPicPr>
        <p:blipFill>
          <a:blip r:embed="rId2"/>
          <a:stretch>
            <a:fillRect/>
          </a:stretch>
        </p:blipFill>
        <p:spPr>
          <a:xfrm>
            <a:off x="3333509" y="1"/>
            <a:ext cx="8363370" cy="5598424"/>
          </a:xfrm>
          <a:prstGeom prst="rect">
            <a:avLst/>
          </a:prstGeom>
        </p:spPr>
      </p:pic>
      <p:sp>
        <p:nvSpPr>
          <p:cNvPr id="6" name="Rectangle 5"/>
          <p:cNvSpPr/>
          <p:nvPr/>
        </p:nvSpPr>
        <p:spPr>
          <a:xfrm>
            <a:off x="1" y="6415389"/>
            <a:ext cx="6096000" cy="276999"/>
          </a:xfrm>
          <a:prstGeom prst="rect">
            <a:avLst/>
          </a:prstGeom>
        </p:spPr>
        <p:txBody>
          <a:bodyPr>
            <a:spAutoFit/>
          </a:bodyPr>
          <a:lstStyle/>
          <a:p>
            <a:r>
              <a:rPr lang="en-CA" sz="1200" dirty="0">
                <a:latin typeface="Agency FB" panose="020B0503020202020204" pitchFamily="34" charset="0"/>
              </a:rPr>
              <a:t>https://cloudplatformonline.com/rs/248-TPC-286/images/DORA-State%20of%20DevOps.pdf</a:t>
            </a:r>
          </a:p>
        </p:txBody>
      </p:sp>
      <p:sp>
        <p:nvSpPr>
          <p:cNvPr id="7" name="TextBox 6"/>
          <p:cNvSpPr txBox="1"/>
          <p:nvPr/>
        </p:nvSpPr>
        <p:spPr>
          <a:xfrm>
            <a:off x="1" y="1986465"/>
            <a:ext cx="3333508" cy="1323439"/>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Your mandate / Departmental Plan</a:t>
            </a:r>
          </a:p>
          <a:p>
            <a:pPr marL="742950" lvl="1" indent="-285750">
              <a:buFont typeface="Arial" panose="020B0604020202020204" pitchFamily="34" charset="0"/>
              <a:buChar char="•"/>
            </a:pPr>
            <a:r>
              <a:rPr lang="en-CA" sz="1600" dirty="0" smtClean="0"/>
              <a:t>Delivering better services</a:t>
            </a:r>
          </a:p>
          <a:p>
            <a:pPr marL="285750" indent="-285750">
              <a:buFont typeface="Arial" panose="020B0604020202020204" pitchFamily="34" charset="0"/>
              <a:buChar char="•"/>
            </a:pPr>
            <a:r>
              <a:rPr lang="en-CA" sz="1600" dirty="0">
                <a:hlinkClick r:id="rId3"/>
              </a:rPr>
              <a:t>Digital Operations Strategic </a:t>
            </a:r>
            <a:r>
              <a:rPr lang="en-CA" sz="1600" dirty="0" smtClean="0">
                <a:hlinkClick r:id="rId3"/>
              </a:rPr>
              <a:t>Plan</a:t>
            </a:r>
            <a:endParaRPr lang="en-CA" sz="1600" dirty="0" smtClean="0"/>
          </a:p>
          <a:p>
            <a:pPr marL="742950" lvl="1" indent="-285750">
              <a:buFont typeface="Arial" panose="020B0604020202020204" pitchFamily="34" charset="0"/>
              <a:buChar char="•"/>
            </a:pPr>
            <a:r>
              <a:rPr lang="en-CA" sz="1600" dirty="0" smtClean="0"/>
              <a:t>Availability </a:t>
            </a:r>
          </a:p>
          <a:p>
            <a:pPr marL="742950" lvl="1" indent="-285750">
              <a:buFont typeface="Arial" panose="020B0604020202020204" pitchFamily="34" charset="0"/>
              <a:buChar char="•"/>
            </a:pPr>
            <a:r>
              <a:rPr lang="en-CA" sz="1600" dirty="0" smtClean="0"/>
              <a:t>Increased reliability on IT</a:t>
            </a:r>
            <a:endParaRPr lang="en-CA" sz="1600" dirty="0"/>
          </a:p>
        </p:txBody>
      </p:sp>
    </p:spTree>
    <p:extLst>
      <p:ext uri="{BB962C8B-B14F-4D97-AF65-F5344CB8AC3E}">
        <p14:creationId xmlns:p14="http://schemas.microsoft.com/office/powerpoint/2010/main" val="425761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6" y="100555"/>
            <a:ext cx="3431355" cy="680013"/>
          </a:xfrm>
        </p:spPr>
        <p:txBody>
          <a:bodyPr/>
          <a:lstStyle/>
          <a:p>
            <a:r>
              <a:rPr lang="en-CA" dirty="0" smtClean="0"/>
              <a:t>How?</a:t>
            </a:r>
            <a:endParaRPr lang="en-CA" dirty="0"/>
          </a:p>
        </p:txBody>
      </p:sp>
      <p:sp>
        <p:nvSpPr>
          <p:cNvPr id="4" name="Text Placeholder 3"/>
          <p:cNvSpPr>
            <a:spLocks noGrp="1"/>
          </p:cNvSpPr>
          <p:nvPr>
            <p:ph type="body" sz="half" idx="2"/>
          </p:nvPr>
        </p:nvSpPr>
        <p:spPr>
          <a:xfrm>
            <a:off x="436011" y="2520811"/>
            <a:ext cx="3347635" cy="1496888"/>
          </a:xfrm>
        </p:spPr>
        <p:txBody>
          <a:bodyPr>
            <a:normAutofit/>
          </a:bodyPr>
          <a:lstStyle/>
          <a:p>
            <a:pPr algn="l"/>
            <a:r>
              <a:rPr lang="en-CA" dirty="0" smtClean="0"/>
              <a:t>Managers </a:t>
            </a:r>
            <a:endParaRPr lang="en-CA" dirty="0" smtClean="0">
              <a:hlinkClick r:id="rId2"/>
            </a:endParaRPr>
          </a:p>
          <a:p>
            <a:pPr marL="285750" indent="-285750" algn="l">
              <a:buFont typeface="Arial" panose="020B0604020202020204" pitchFamily="34" charset="0"/>
              <a:buChar char="•"/>
            </a:pPr>
            <a:r>
              <a:rPr lang="en-CA" dirty="0" smtClean="0">
                <a:hlinkClick r:id="rId2"/>
              </a:rPr>
              <a:t>Shift </a:t>
            </a:r>
            <a:r>
              <a:rPr lang="en-CA" dirty="0">
                <a:hlinkClick r:id="rId2"/>
              </a:rPr>
              <a:t>Left</a:t>
            </a:r>
          </a:p>
          <a:p>
            <a:pPr marL="742950" lvl="1" indent="-285750">
              <a:buFont typeface="Arial" panose="020B0604020202020204" pitchFamily="34" charset="0"/>
              <a:buChar char="•"/>
            </a:pPr>
            <a:r>
              <a:rPr lang="en-CA" dirty="0">
                <a:hlinkClick r:id="rId3"/>
              </a:rPr>
              <a:t>TEAMS From start to finish</a:t>
            </a:r>
            <a:endParaRPr lang="en-CA" dirty="0"/>
          </a:p>
          <a:p>
            <a:pPr marL="1200150" lvl="2" indent="-285750">
              <a:buFont typeface="Arial" panose="020B0604020202020204" pitchFamily="34" charset="0"/>
              <a:buChar char="•"/>
            </a:pPr>
            <a:r>
              <a:rPr lang="en-CA" dirty="0">
                <a:hlinkClick r:id="rId4"/>
              </a:rPr>
              <a:t>Option 2 for Big </a:t>
            </a:r>
            <a:r>
              <a:rPr lang="en-CA" dirty="0" smtClean="0">
                <a:hlinkClick r:id="rId4"/>
              </a:rPr>
              <a:t>Orgs</a:t>
            </a:r>
            <a:endParaRPr lang="en-CA" dirty="0"/>
          </a:p>
        </p:txBody>
      </p:sp>
      <p:pic>
        <p:nvPicPr>
          <p:cNvPr id="12" name="Picture 11"/>
          <p:cNvPicPr>
            <a:picLocks noChangeAspect="1"/>
          </p:cNvPicPr>
          <p:nvPr/>
        </p:nvPicPr>
        <p:blipFill>
          <a:blip r:embed="rId5"/>
          <a:stretch>
            <a:fillRect/>
          </a:stretch>
        </p:blipFill>
        <p:spPr>
          <a:xfrm>
            <a:off x="6192456" y="0"/>
            <a:ext cx="5509548" cy="6377651"/>
          </a:xfrm>
          <a:prstGeom prst="rect">
            <a:avLst/>
          </a:prstGeom>
        </p:spPr>
      </p:pic>
      <p:pic>
        <p:nvPicPr>
          <p:cNvPr id="14" name="Picture 13"/>
          <p:cNvPicPr>
            <a:picLocks noChangeAspect="1"/>
          </p:cNvPicPr>
          <p:nvPr/>
        </p:nvPicPr>
        <p:blipFill>
          <a:blip r:embed="rId6"/>
          <a:stretch>
            <a:fillRect/>
          </a:stretch>
        </p:blipFill>
        <p:spPr>
          <a:xfrm rot="5400000">
            <a:off x="3068376" y="2514480"/>
            <a:ext cx="5638560" cy="609600"/>
          </a:xfrm>
          <a:prstGeom prst="rect">
            <a:avLst/>
          </a:prstGeom>
        </p:spPr>
      </p:pic>
      <p:sp>
        <p:nvSpPr>
          <p:cNvPr id="17" name="Rectangle 16"/>
          <p:cNvSpPr/>
          <p:nvPr/>
        </p:nvSpPr>
        <p:spPr>
          <a:xfrm>
            <a:off x="-3858" y="4253779"/>
            <a:ext cx="6096000" cy="1169551"/>
          </a:xfrm>
          <a:prstGeom prst="rect">
            <a:avLst/>
          </a:prstGeom>
        </p:spPr>
        <p:txBody>
          <a:bodyPr>
            <a:spAutoFit/>
          </a:bodyPr>
          <a:lstStyle/>
          <a:p>
            <a:pPr lvl="1"/>
            <a:r>
              <a:rPr lang="en-CA" dirty="0" smtClean="0"/>
              <a:t>Non-management </a:t>
            </a:r>
          </a:p>
          <a:p>
            <a:pPr marL="742950" lvl="1" indent="-285750">
              <a:buFont typeface="Arial" panose="020B0604020202020204" pitchFamily="34" charset="0"/>
              <a:buChar char="•"/>
            </a:pPr>
            <a:r>
              <a:rPr lang="en-CA" sz="1600" dirty="0" smtClean="0"/>
              <a:t>Forgiveness </a:t>
            </a:r>
            <a:r>
              <a:rPr lang="en-CA" sz="1600" dirty="0"/>
              <a:t>&gt; Permission</a:t>
            </a:r>
          </a:p>
          <a:p>
            <a:pPr marL="742950" lvl="1" indent="-285750">
              <a:buFont typeface="Arial" panose="020B0604020202020204" pitchFamily="34" charset="0"/>
              <a:buChar char="•"/>
            </a:pPr>
            <a:r>
              <a:rPr lang="en-CA" dirty="0">
                <a:hlinkClick r:id="rId7"/>
              </a:rPr>
              <a:t>Feedback Loops </a:t>
            </a:r>
            <a:endParaRPr lang="en-CA" sz="1600" dirty="0"/>
          </a:p>
          <a:p>
            <a:pPr marL="742950" lvl="1" indent="-285750">
              <a:buFont typeface="Arial" panose="020B0604020202020204" pitchFamily="34" charset="0"/>
              <a:buChar char="•"/>
            </a:pPr>
            <a:r>
              <a:rPr lang="en-CA" dirty="0" smtClean="0">
                <a:hlinkClick r:id="rId8"/>
              </a:rPr>
              <a:t>Stop </a:t>
            </a:r>
            <a:r>
              <a:rPr lang="en-CA" dirty="0">
                <a:hlinkClick r:id="rId8"/>
              </a:rPr>
              <a:t>starting, start </a:t>
            </a:r>
            <a:r>
              <a:rPr lang="en-CA" dirty="0" smtClean="0">
                <a:hlinkClick r:id="rId8"/>
              </a:rPr>
              <a:t>finishing</a:t>
            </a:r>
            <a:endParaRPr lang="en-CA" dirty="0"/>
          </a:p>
        </p:txBody>
      </p:sp>
      <p:sp>
        <p:nvSpPr>
          <p:cNvPr id="18" name="TextBox 17"/>
          <p:cNvSpPr txBox="1"/>
          <p:nvPr/>
        </p:nvSpPr>
        <p:spPr>
          <a:xfrm>
            <a:off x="436011" y="807403"/>
            <a:ext cx="4946217" cy="1477328"/>
          </a:xfrm>
          <a:prstGeom prst="rect">
            <a:avLst/>
          </a:prstGeom>
          <a:noFill/>
        </p:spPr>
        <p:txBody>
          <a:bodyPr wrap="square" rtlCol="0">
            <a:spAutoFit/>
          </a:bodyPr>
          <a:lstStyle/>
          <a:p>
            <a:r>
              <a:rPr lang="en-CA" dirty="0" smtClean="0"/>
              <a:t>Everyone</a:t>
            </a:r>
          </a:p>
          <a:p>
            <a:pPr marL="285750" indent="-285750">
              <a:buFont typeface="Arial" panose="020B0604020202020204" pitchFamily="34" charset="0"/>
              <a:buChar char="•"/>
            </a:pPr>
            <a:r>
              <a:rPr lang="en-CA" dirty="0">
                <a:hlinkClick r:id="rId7"/>
              </a:rPr>
              <a:t>Feedback Loops </a:t>
            </a:r>
            <a:endParaRPr lang="en-CA" dirty="0">
              <a:hlinkClick r:id="rId2"/>
            </a:endParaRPr>
          </a:p>
          <a:p>
            <a:pPr marL="285750" indent="-285750">
              <a:buFont typeface="Arial" panose="020B0604020202020204" pitchFamily="34" charset="0"/>
              <a:buChar char="•"/>
            </a:pPr>
            <a:r>
              <a:rPr lang="en-CA" dirty="0"/>
              <a:t>REDUCE </a:t>
            </a:r>
            <a:r>
              <a:rPr lang="en-CA" dirty="0">
                <a:hlinkClick r:id="rId9"/>
              </a:rPr>
              <a:t>WIP</a:t>
            </a:r>
            <a:r>
              <a:rPr lang="en-CA" dirty="0"/>
              <a:t> (Work in </a:t>
            </a:r>
            <a:r>
              <a:rPr lang="en-CA" dirty="0" smtClean="0"/>
              <a:t>progress)</a:t>
            </a:r>
          </a:p>
          <a:p>
            <a:pPr marL="742950" lvl="1" indent="-285750">
              <a:buFont typeface="Arial" panose="020B0604020202020204" pitchFamily="34" charset="0"/>
              <a:buChar char="•"/>
            </a:pPr>
            <a:r>
              <a:rPr lang="en-CA" dirty="0">
                <a:hlinkClick r:id="rId10"/>
              </a:rPr>
              <a:t>Set Max Number of </a:t>
            </a:r>
            <a:r>
              <a:rPr lang="en-CA" dirty="0" smtClean="0">
                <a:hlinkClick r:id="rId10"/>
              </a:rPr>
              <a:t>items</a:t>
            </a:r>
          </a:p>
          <a:p>
            <a:pPr marL="742950" lvl="1" indent="-285750">
              <a:buFont typeface="Arial" panose="020B0604020202020204" pitchFamily="34" charset="0"/>
              <a:buChar char="•"/>
            </a:pPr>
            <a:r>
              <a:rPr lang="en-CA" dirty="0">
                <a:hlinkClick r:id="rId11"/>
              </a:rPr>
              <a:t>Reduce context </a:t>
            </a:r>
            <a:r>
              <a:rPr lang="en-CA" dirty="0" smtClean="0">
                <a:hlinkClick r:id="rId11"/>
              </a:rPr>
              <a:t>switching</a:t>
            </a:r>
            <a:r>
              <a:rPr lang="en-CA" dirty="0" smtClean="0">
                <a:hlinkClick r:id="rId10"/>
              </a:rPr>
              <a:t> </a:t>
            </a:r>
            <a:endParaRPr lang="en-CA" dirty="0"/>
          </a:p>
        </p:txBody>
      </p:sp>
    </p:spTree>
    <p:extLst>
      <p:ext uri="{BB962C8B-B14F-4D97-AF65-F5344CB8AC3E}">
        <p14:creationId xmlns:p14="http://schemas.microsoft.com/office/powerpoint/2010/main" val="422240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0" y="0"/>
            <a:ext cx="8199425" cy="5609653"/>
          </a:xfrm>
          <a:prstGeom prst="rect">
            <a:avLst/>
          </a:prstGeom>
          <a:ln>
            <a:solidFill>
              <a:schemeClr val="accent1"/>
            </a:solidFill>
          </a:ln>
        </p:spPr>
      </p:pic>
      <p:sp>
        <p:nvSpPr>
          <p:cNvPr id="2" name="Title 1"/>
          <p:cNvSpPr>
            <a:spLocks noGrp="1"/>
          </p:cNvSpPr>
          <p:nvPr>
            <p:ph type="title"/>
          </p:nvPr>
        </p:nvSpPr>
        <p:spPr>
          <a:xfrm>
            <a:off x="4525701" y="-1"/>
            <a:ext cx="3673724" cy="1002658"/>
          </a:xfrm>
        </p:spPr>
        <p:txBody>
          <a:bodyPr/>
          <a:lstStyle/>
          <a:p>
            <a:r>
              <a:rPr lang="en-CA" dirty="0" smtClean="0"/>
              <a:t>What’s next?</a:t>
            </a:r>
            <a:endParaRPr lang="en-CA" dirty="0"/>
          </a:p>
        </p:txBody>
      </p:sp>
      <p:sp>
        <p:nvSpPr>
          <p:cNvPr id="4" name="Text Placeholder 3"/>
          <p:cNvSpPr>
            <a:spLocks noGrp="1"/>
          </p:cNvSpPr>
          <p:nvPr>
            <p:ph type="body" sz="half" idx="2"/>
          </p:nvPr>
        </p:nvSpPr>
        <p:spPr>
          <a:xfrm>
            <a:off x="8310623" y="501328"/>
            <a:ext cx="3310358" cy="5108325"/>
          </a:xfrm>
        </p:spPr>
        <p:txBody>
          <a:bodyPr>
            <a:normAutofit fontScale="92500" lnSpcReduction="10000"/>
          </a:bodyPr>
          <a:lstStyle/>
          <a:p>
            <a:pPr algn="l"/>
            <a:r>
              <a:rPr lang="en-CA" dirty="0" smtClean="0"/>
              <a:t>REPORTS</a:t>
            </a:r>
            <a:endParaRPr lang="en-CA" dirty="0" smtClean="0">
              <a:hlinkClick r:id="rId3"/>
            </a:endParaRPr>
          </a:p>
          <a:p>
            <a:pPr marL="285750" indent="-285750" algn="l">
              <a:buFont typeface="Arial" panose="020B0604020202020204" pitchFamily="34" charset="0"/>
              <a:buChar char="•"/>
            </a:pPr>
            <a:r>
              <a:rPr lang="en-CA" dirty="0" smtClean="0">
                <a:hlinkClick r:id="rId3"/>
              </a:rPr>
              <a:t>DORA - State </a:t>
            </a:r>
            <a:r>
              <a:rPr lang="en-CA" dirty="0">
                <a:hlinkClick r:id="rId3"/>
              </a:rPr>
              <a:t>of </a:t>
            </a:r>
            <a:r>
              <a:rPr lang="en-CA" dirty="0" smtClean="0">
                <a:hlinkClick r:id="rId3"/>
              </a:rPr>
              <a:t>DevOps</a:t>
            </a:r>
            <a:endParaRPr lang="en-CA" dirty="0" smtClean="0"/>
          </a:p>
          <a:p>
            <a:pPr marL="285750" indent="-285750" algn="l">
              <a:buFont typeface="Arial" panose="020B0604020202020204" pitchFamily="34" charset="0"/>
              <a:buChar char="•"/>
            </a:pPr>
            <a:r>
              <a:rPr lang="en-CA" dirty="0" smtClean="0">
                <a:hlinkClick r:id="rId4"/>
              </a:rPr>
              <a:t>Puppet – State of DEVOPS</a:t>
            </a:r>
            <a:endParaRPr lang="en-CA" dirty="0" smtClean="0"/>
          </a:p>
          <a:p>
            <a:pPr algn="l"/>
            <a:r>
              <a:rPr lang="en-CA" dirty="0" smtClean="0"/>
              <a:t>BOOKS </a:t>
            </a:r>
          </a:p>
          <a:p>
            <a:pPr marL="285750" indent="-285750" algn="l">
              <a:buFont typeface="Arial" panose="020B0604020202020204" pitchFamily="34" charset="0"/>
              <a:buChar char="•"/>
            </a:pPr>
            <a:r>
              <a:rPr lang="en-CA" dirty="0">
                <a:hlinkClick r:id="rId5"/>
              </a:rPr>
              <a:t>The DevOps </a:t>
            </a:r>
            <a:r>
              <a:rPr lang="en-CA" dirty="0" smtClean="0">
                <a:hlinkClick r:id="rId5"/>
              </a:rPr>
              <a:t>Handbook</a:t>
            </a:r>
            <a:endParaRPr lang="en-CA" dirty="0" smtClean="0"/>
          </a:p>
          <a:p>
            <a:pPr marL="285750" indent="-285750" algn="l">
              <a:buFont typeface="Arial" panose="020B0604020202020204" pitchFamily="34" charset="0"/>
              <a:buChar char="•"/>
            </a:pPr>
            <a:r>
              <a:rPr lang="en-CA" dirty="0">
                <a:hlinkClick r:id="rId6"/>
              </a:rPr>
              <a:t>The Phoenix </a:t>
            </a:r>
            <a:r>
              <a:rPr lang="en-CA" dirty="0" smtClean="0">
                <a:hlinkClick r:id="rId6"/>
              </a:rPr>
              <a:t>Project</a:t>
            </a:r>
            <a:endParaRPr lang="en-CA" dirty="0" smtClean="0"/>
          </a:p>
          <a:p>
            <a:pPr algn="l"/>
            <a:r>
              <a:rPr lang="en-CA" dirty="0" smtClean="0"/>
              <a:t>Courses </a:t>
            </a:r>
          </a:p>
          <a:p>
            <a:pPr marL="285750" indent="-285750" algn="l">
              <a:buFont typeface="Arial" panose="020B0604020202020204" pitchFamily="34" charset="0"/>
              <a:buChar char="•"/>
            </a:pPr>
            <a:r>
              <a:rPr lang="en-CA" dirty="0">
                <a:hlinkClick r:id="rId7"/>
              </a:rPr>
              <a:t>DevOps Culture and </a:t>
            </a:r>
            <a:r>
              <a:rPr lang="en-CA" dirty="0" smtClean="0">
                <a:hlinkClick r:id="rId7"/>
              </a:rPr>
              <a:t>Mindset</a:t>
            </a:r>
            <a:endParaRPr lang="en-CA" dirty="0" smtClean="0"/>
          </a:p>
          <a:p>
            <a:pPr marL="285750" indent="-285750" algn="l">
              <a:buFont typeface="Arial" panose="020B0604020202020204" pitchFamily="34" charset="0"/>
              <a:buChar char="•"/>
            </a:pPr>
            <a:r>
              <a:rPr lang="en-CA" dirty="0" smtClean="0">
                <a:hlinkClick r:id="rId8"/>
              </a:rPr>
              <a:t>… </a:t>
            </a:r>
            <a:r>
              <a:rPr lang="en-CA" dirty="0" smtClean="0">
                <a:hlinkClick r:id="rId8"/>
              </a:rPr>
              <a:t>MORE</a:t>
            </a:r>
            <a:endParaRPr lang="en-CA" dirty="0" smtClean="0"/>
          </a:p>
          <a:p>
            <a:pPr algn="l"/>
            <a:r>
              <a:rPr lang="en-CA" dirty="0" smtClean="0"/>
              <a:t>Follow</a:t>
            </a:r>
          </a:p>
          <a:p>
            <a:pPr marL="285750" indent="-285750" algn="l">
              <a:buFont typeface="Arial" panose="020B0604020202020204" pitchFamily="34" charset="0"/>
              <a:buChar char="•"/>
            </a:pPr>
            <a:r>
              <a:rPr lang="en-CA" dirty="0" smtClean="0"/>
              <a:t>@</a:t>
            </a:r>
            <a:r>
              <a:rPr lang="en-CA" dirty="0" err="1" smtClean="0"/>
              <a:t>devops</a:t>
            </a:r>
            <a:r>
              <a:rPr lang="en-CA" dirty="0" err="1" smtClean="0"/>
              <a:t>_research</a:t>
            </a:r>
            <a:endParaRPr lang="en-CA" dirty="0" smtClean="0"/>
          </a:p>
          <a:p>
            <a:pPr marL="285750" indent="-285750" algn="l">
              <a:buFont typeface="Arial" panose="020B0604020202020204" pitchFamily="34" charset="0"/>
              <a:buChar char="•"/>
            </a:pPr>
            <a:r>
              <a:rPr lang="en-CA" dirty="0" smtClean="0"/>
              <a:t>@</a:t>
            </a:r>
            <a:r>
              <a:rPr lang="en-CA" dirty="0" err="1" smtClean="0"/>
              <a:t>puppetize</a:t>
            </a:r>
            <a:endParaRPr lang="en-CA" dirty="0" smtClean="0"/>
          </a:p>
        </p:txBody>
      </p:sp>
    </p:spTree>
    <p:extLst>
      <p:ext uri="{BB962C8B-B14F-4D97-AF65-F5344CB8AC3E}">
        <p14:creationId xmlns:p14="http://schemas.microsoft.com/office/powerpoint/2010/main" val="38978482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967</TotalTime>
  <Words>260</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Agency FB</vt:lpstr>
      <vt:lpstr>Arial</vt:lpstr>
      <vt:lpstr>Impact</vt:lpstr>
      <vt:lpstr>Main Event</vt:lpstr>
      <vt:lpstr>DevOps Intro</vt:lpstr>
      <vt:lpstr>Devops != CD/CI</vt:lpstr>
      <vt:lpstr>Theory</vt:lpstr>
      <vt:lpstr>Application</vt:lpstr>
      <vt:lpstr>Why should I care?</vt:lpstr>
      <vt:lpstr>Why be a  high performer?</vt:lpstr>
      <vt:lpstr>How?</vt:lpstr>
      <vt:lpstr>What’s next?</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Intro</dc:title>
  <dc:creator>Mcintosh, Jayson [NC]</dc:creator>
  <cp:lastModifiedBy>Mcintosh, Jayson [NC]</cp:lastModifiedBy>
  <cp:revision>53</cp:revision>
  <dcterms:created xsi:type="dcterms:W3CDTF">2019-04-26T12:42:05Z</dcterms:created>
  <dcterms:modified xsi:type="dcterms:W3CDTF">2019-04-30T18:18:57Z</dcterms:modified>
</cp:coreProperties>
</file>