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6" r:id="rId3"/>
    <p:sldId id="266" r:id="rId4"/>
    <p:sldId id="265" r:id="rId5"/>
    <p:sldId id="264" r:id="rId6"/>
    <p:sldId id="262" r:id="rId7"/>
    <p:sldId id="259" r:id="rId8"/>
    <p:sldId id="269" r:id="rId9"/>
    <p:sldId id="263" r:id="rId10"/>
    <p:sldId id="258" r:id="rId11"/>
    <p:sldId id="260" r:id="rId12"/>
    <p:sldId id="261"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5A2F24-8496-474A-9263-01AD1BCFB9A7}" type="doc">
      <dgm:prSet loTypeId="urn:microsoft.com/office/officeart/2005/8/layout/hierarchy4" loCatId="relationship" qsTypeId="urn:microsoft.com/office/officeart/2005/8/quickstyle/simple5" qsCatId="simple" csTypeId="urn:microsoft.com/office/officeart/2005/8/colors/accent1_2" csCatId="accent1" phldr="1"/>
      <dgm:spPr/>
      <dgm:t>
        <a:bodyPr/>
        <a:lstStyle/>
        <a:p>
          <a:endParaRPr lang="en-US"/>
        </a:p>
      </dgm:t>
    </dgm:pt>
    <dgm:pt modelId="{2FB6AB41-86D9-470E-944C-F42763DDB09E}">
      <dgm:prSet/>
      <dgm:spPr/>
      <dgm:t>
        <a:bodyPr/>
        <a:lstStyle/>
        <a:p>
          <a:pPr rtl="0"/>
          <a:r>
            <a:rPr lang="en-US" dirty="0" smtClean="0"/>
            <a:t>In this work, I have developed a machine learning computational framework to determine and identify crack depth of an </a:t>
          </a:r>
          <a:r>
            <a:rPr lang="en-US" dirty="0" err="1" smtClean="0"/>
            <a:t>Abaqus</a:t>
          </a:r>
          <a:r>
            <a:rPr lang="en-US" dirty="0" smtClean="0"/>
            <a:t> model based on the results of the strain when crack was formed.</a:t>
          </a:r>
        </a:p>
        <a:p>
          <a:pPr rtl="0"/>
          <a:r>
            <a:rPr lang="en-US" dirty="0" smtClean="0"/>
            <a:t>I’ve created single crack and multiple cracks at a time and collected the strain values.</a:t>
          </a:r>
        </a:p>
        <a:p>
          <a:pPr rtl="0"/>
          <a:r>
            <a:rPr lang="en-US" dirty="0" smtClean="0"/>
            <a:t> The presentation tells about data acquisition and learning processes. </a:t>
          </a:r>
          <a:endParaRPr lang="en-US" dirty="0"/>
        </a:p>
      </dgm:t>
    </dgm:pt>
    <dgm:pt modelId="{7E997085-9F25-4C3F-A9C0-879E08F4D506}" type="parTrans" cxnId="{C7359C2C-5110-4738-80C9-321CA9B0B04B}">
      <dgm:prSet/>
      <dgm:spPr/>
      <dgm:t>
        <a:bodyPr/>
        <a:lstStyle/>
        <a:p>
          <a:endParaRPr lang="en-US"/>
        </a:p>
      </dgm:t>
    </dgm:pt>
    <dgm:pt modelId="{439648D0-CEDE-408D-9AE2-DB56A9AC457B}" type="sibTrans" cxnId="{C7359C2C-5110-4738-80C9-321CA9B0B04B}">
      <dgm:prSet/>
      <dgm:spPr/>
      <dgm:t>
        <a:bodyPr/>
        <a:lstStyle/>
        <a:p>
          <a:endParaRPr lang="en-US"/>
        </a:p>
      </dgm:t>
    </dgm:pt>
    <dgm:pt modelId="{58442E04-0F87-4854-891E-580B5698537A}" type="pres">
      <dgm:prSet presAssocID="{9A5A2F24-8496-474A-9263-01AD1BCFB9A7}" presName="Name0" presStyleCnt="0">
        <dgm:presLayoutVars>
          <dgm:chPref val="1"/>
          <dgm:dir/>
          <dgm:animOne val="branch"/>
          <dgm:animLvl val="lvl"/>
          <dgm:resizeHandles/>
        </dgm:presLayoutVars>
      </dgm:prSet>
      <dgm:spPr/>
      <dgm:t>
        <a:bodyPr/>
        <a:lstStyle/>
        <a:p>
          <a:endParaRPr lang="en-US"/>
        </a:p>
      </dgm:t>
    </dgm:pt>
    <dgm:pt modelId="{7EA56359-079F-409E-8B38-B8B9D87EF478}" type="pres">
      <dgm:prSet presAssocID="{2FB6AB41-86D9-470E-944C-F42763DDB09E}" presName="vertOne" presStyleCnt="0"/>
      <dgm:spPr/>
    </dgm:pt>
    <dgm:pt modelId="{31E19641-835E-4BEC-A818-6D3D12CC1AB0}" type="pres">
      <dgm:prSet presAssocID="{2FB6AB41-86D9-470E-944C-F42763DDB09E}" presName="txOne" presStyleLbl="node0" presStyleIdx="0" presStyleCnt="1">
        <dgm:presLayoutVars>
          <dgm:chPref val="3"/>
        </dgm:presLayoutVars>
      </dgm:prSet>
      <dgm:spPr/>
      <dgm:t>
        <a:bodyPr/>
        <a:lstStyle/>
        <a:p>
          <a:endParaRPr lang="en-US"/>
        </a:p>
      </dgm:t>
    </dgm:pt>
    <dgm:pt modelId="{694E9387-587A-4149-B68B-E8E9566B49C3}" type="pres">
      <dgm:prSet presAssocID="{2FB6AB41-86D9-470E-944C-F42763DDB09E}" presName="horzOne" presStyleCnt="0"/>
      <dgm:spPr/>
    </dgm:pt>
  </dgm:ptLst>
  <dgm:cxnLst>
    <dgm:cxn modelId="{BD36C7A7-E7DF-41E5-903D-0267BCCEDE74}" type="presOf" srcId="{2FB6AB41-86D9-470E-944C-F42763DDB09E}" destId="{31E19641-835E-4BEC-A818-6D3D12CC1AB0}" srcOrd="0" destOrd="0" presId="urn:microsoft.com/office/officeart/2005/8/layout/hierarchy4"/>
    <dgm:cxn modelId="{C7359C2C-5110-4738-80C9-321CA9B0B04B}" srcId="{9A5A2F24-8496-474A-9263-01AD1BCFB9A7}" destId="{2FB6AB41-86D9-470E-944C-F42763DDB09E}" srcOrd="0" destOrd="0" parTransId="{7E997085-9F25-4C3F-A9C0-879E08F4D506}" sibTransId="{439648D0-CEDE-408D-9AE2-DB56A9AC457B}"/>
    <dgm:cxn modelId="{4B628A9F-9878-47AC-B5EF-A6DF6A617D2B}" type="presOf" srcId="{9A5A2F24-8496-474A-9263-01AD1BCFB9A7}" destId="{58442E04-0F87-4854-891E-580B5698537A}" srcOrd="0" destOrd="0" presId="urn:microsoft.com/office/officeart/2005/8/layout/hierarchy4"/>
    <dgm:cxn modelId="{268B2380-6E1A-47F2-8EE0-E29B54A2B9ED}" type="presParOf" srcId="{58442E04-0F87-4854-891E-580B5698537A}" destId="{7EA56359-079F-409E-8B38-B8B9D87EF478}" srcOrd="0" destOrd="0" presId="urn:microsoft.com/office/officeart/2005/8/layout/hierarchy4"/>
    <dgm:cxn modelId="{86A04C54-8ECC-489B-9A0E-FECE7DDD5CE1}" type="presParOf" srcId="{7EA56359-079F-409E-8B38-B8B9D87EF478}" destId="{31E19641-835E-4BEC-A818-6D3D12CC1AB0}" srcOrd="0" destOrd="0" presId="urn:microsoft.com/office/officeart/2005/8/layout/hierarchy4"/>
    <dgm:cxn modelId="{879A238B-870C-4CC5-B0EA-F71F764D2F5B}" type="presParOf" srcId="{7EA56359-079F-409E-8B38-B8B9D87EF478}" destId="{694E9387-587A-4149-B68B-E8E9566B49C3}"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B6201E-3DF2-4FE8-8A29-9BA93323CEEB}" type="doc">
      <dgm:prSet loTypeId="urn:microsoft.com/office/officeart/2005/8/layout/process2" loCatId="process" qsTypeId="urn:microsoft.com/office/officeart/2005/8/quickstyle/simple1" qsCatId="simple" csTypeId="urn:microsoft.com/office/officeart/2005/8/colors/accent1_2" csCatId="accent1" phldr="1"/>
      <dgm:spPr/>
    </dgm:pt>
    <dgm:pt modelId="{7B303589-1069-4E8C-9F69-147AA6354145}">
      <dgm:prSet phldrT="[Text]" custT="1"/>
      <dgm:spPr/>
      <dgm:t>
        <a:bodyPr/>
        <a:lstStyle/>
        <a:p>
          <a:pPr algn="ctr"/>
          <a:r>
            <a:rPr lang="en-US" sz="2000" dirty="0">
              <a:latin typeface="Times New Roman" pitchFamily="18" charset="0"/>
              <a:cs typeface="Times New Roman" pitchFamily="18" charset="0"/>
            </a:rPr>
            <a:t>Preprocessed Data from </a:t>
          </a:r>
          <a:r>
            <a:rPr lang="en-US" sz="2000" dirty="0" err="1">
              <a:latin typeface="Times New Roman" pitchFamily="18" charset="0"/>
              <a:cs typeface="Times New Roman" pitchFamily="18" charset="0"/>
            </a:rPr>
            <a:t>Abaqus</a:t>
          </a:r>
          <a:r>
            <a:rPr lang="en-US" sz="2000" dirty="0">
              <a:latin typeface="Times New Roman" pitchFamily="18" charset="0"/>
              <a:cs typeface="Times New Roman" pitchFamily="18" charset="0"/>
            </a:rPr>
            <a:t> Analysis</a:t>
          </a:r>
        </a:p>
      </dgm:t>
    </dgm:pt>
    <dgm:pt modelId="{B0FF6B97-7749-4B60-BBF3-A6EC4FB1B170}" type="parTrans" cxnId="{AC6113B9-E471-46EB-9032-376D8DB16D17}">
      <dgm:prSet/>
      <dgm:spPr/>
      <dgm:t>
        <a:bodyPr/>
        <a:lstStyle/>
        <a:p>
          <a:endParaRPr lang="en-US"/>
        </a:p>
      </dgm:t>
    </dgm:pt>
    <dgm:pt modelId="{66A1DBEF-5F89-4690-ADCA-C6C23672D725}" type="sibTrans" cxnId="{AC6113B9-E471-46EB-9032-376D8DB16D17}">
      <dgm:prSet/>
      <dgm:spPr/>
      <dgm:t>
        <a:bodyPr/>
        <a:lstStyle/>
        <a:p>
          <a:endParaRPr lang="en-US"/>
        </a:p>
      </dgm:t>
    </dgm:pt>
    <dgm:pt modelId="{5A1A88B1-8F88-49B6-88C5-CF7794CC6347}">
      <dgm:prSet phldrT="[Text]" custT="1"/>
      <dgm:spPr/>
      <dgm:t>
        <a:bodyPr/>
        <a:lstStyle/>
        <a:p>
          <a:r>
            <a:rPr lang="en-US" sz="1600">
              <a:latin typeface="Times New Roman" pitchFamily="18" charset="0"/>
              <a:cs typeface="Times New Roman" pitchFamily="18" charset="0"/>
            </a:rPr>
            <a:t>Post Processed data with required feature</a:t>
          </a:r>
          <a:r>
            <a:rPr lang="en-US" sz="2000"/>
            <a:t>s</a:t>
          </a:r>
        </a:p>
      </dgm:t>
    </dgm:pt>
    <dgm:pt modelId="{4782C403-332C-4092-A473-E465FF70618A}" type="parTrans" cxnId="{49D44C35-2D9E-4BCC-B6FF-2413A86E0271}">
      <dgm:prSet/>
      <dgm:spPr/>
      <dgm:t>
        <a:bodyPr/>
        <a:lstStyle/>
        <a:p>
          <a:endParaRPr lang="en-US"/>
        </a:p>
      </dgm:t>
    </dgm:pt>
    <dgm:pt modelId="{3792549E-92A9-4C24-A470-0470F6137E5B}" type="sibTrans" cxnId="{49D44C35-2D9E-4BCC-B6FF-2413A86E0271}">
      <dgm:prSet/>
      <dgm:spPr/>
      <dgm:t>
        <a:bodyPr/>
        <a:lstStyle/>
        <a:p>
          <a:endParaRPr lang="en-US"/>
        </a:p>
      </dgm:t>
    </dgm:pt>
    <dgm:pt modelId="{8FC9AF73-D486-4BAB-8755-B18E68C3AA81}">
      <dgm:prSet phldrT="[Text]" custT="1"/>
      <dgm:spPr/>
      <dgm:t>
        <a:bodyPr/>
        <a:lstStyle/>
        <a:p>
          <a:r>
            <a:rPr lang="en-US" sz="1600" dirty="0">
              <a:latin typeface="Times New Roman" pitchFamily="18" charset="0"/>
              <a:cs typeface="Times New Roman" pitchFamily="18" charset="0"/>
            </a:rPr>
            <a:t>Random  Forest </a:t>
          </a:r>
          <a:r>
            <a:rPr lang="en-US" sz="1600" dirty="0" smtClean="0">
              <a:latin typeface="Times New Roman" pitchFamily="18" charset="0"/>
              <a:cs typeface="Times New Roman" pitchFamily="18" charset="0"/>
            </a:rPr>
            <a:t>Regression &amp;</a:t>
          </a:r>
        </a:p>
        <a:p>
          <a:r>
            <a:rPr lang="en-US" sz="1600" dirty="0" smtClean="0">
              <a:latin typeface="Times New Roman" pitchFamily="18" charset="0"/>
              <a:cs typeface="Times New Roman" pitchFamily="18" charset="0"/>
            </a:rPr>
            <a:t>Linear Regression </a:t>
          </a:r>
          <a:endParaRPr lang="en-US" sz="1600" dirty="0">
            <a:latin typeface="Times New Roman" pitchFamily="18" charset="0"/>
            <a:cs typeface="Times New Roman" pitchFamily="18" charset="0"/>
          </a:endParaRPr>
        </a:p>
      </dgm:t>
    </dgm:pt>
    <dgm:pt modelId="{BF774A9D-334F-49EF-AF52-78203C2A857C}" type="parTrans" cxnId="{B44FC275-FBB7-4BF9-B58A-F791E1E8A08F}">
      <dgm:prSet/>
      <dgm:spPr/>
      <dgm:t>
        <a:bodyPr/>
        <a:lstStyle/>
        <a:p>
          <a:endParaRPr lang="en-US"/>
        </a:p>
      </dgm:t>
    </dgm:pt>
    <dgm:pt modelId="{74E8D550-88BB-4ED5-BFA6-3F837E766122}" type="sibTrans" cxnId="{B44FC275-FBB7-4BF9-B58A-F791E1E8A08F}">
      <dgm:prSet/>
      <dgm:spPr/>
      <dgm:t>
        <a:bodyPr/>
        <a:lstStyle/>
        <a:p>
          <a:endParaRPr lang="en-US"/>
        </a:p>
      </dgm:t>
    </dgm:pt>
    <dgm:pt modelId="{9899FA9C-1A80-441D-BD9C-C2395086C2E3}">
      <dgm:prSet/>
      <dgm:spPr/>
      <dgm:t>
        <a:bodyPr/>
        <a:lstStyle/>
        <a:p>
          <a:r>
            <a:rPr lang="en-US"/>
            <a:t>Resuts</a:t>
          </a:r>
        </a:p>
      </dgm:t>
    </dgm:pt>
    <dgm:pt modelId="{6D5B720F-85E9-4A90-AF65-DD939CDE0984}" type="parTrans" cxnId="{3AF7114B-83E9-4EA0-BCE1-6DD8C812218B}">
      <dgm:prSet/>
      <dgm:spPr/>
      <dgm:t>
        <a:bodyPr/>
        <a:lstStyle/>
        <a:p>
          <a:endParaRPr lang="en-US"/>
        </a:p>
      </dgm:t>
    </dgm:pt>
    <dgm:pt modelId="{C30F85C2-0BE1-4081-876A-498441C8C559}" type="sibTrans" cxnId="{3AF7114B-83E9-4EA0-BCE1-6DD8C812218B}">
      <dgm:prSet/>
      <dgm:spPr/>
      <dgm:t>
        <a:bodyPr/>
        <a:lstStyle/>
        <a:p>
          <a:endParaRPr lang="en-US"/>
        </a:p>
      </dgm:t>
    </dgm:pt>
    <dgm:pt modelId="{F6EA0AED-1404-4E28-9280-19D33EDAFA2E}" type="pres">
      <dgm:prSet presAssocID="{28B6201E-3DF2-4FE8-8A29-9BA93323CEEB}" presName="linearFlow" presStyleCnt="0">
        <dgm:presLayoutVars>
          <dgm:resizeHandles val="exact"/>
        </dgm:presLayoutVars>
      </dgm:prSet>
      <dgm:spPr/>
    </dgm:pt>
    <dgm:pt modelId="{0F5A7CEF-F4DA-471B-ACE1-5FB2E461CB5E}" type="pres">
      <dgm:prSet presAssocID="{7B303589-1069-4E8C-9F69-147AA6354145}" presName="node" presStyleLbl="node1" presStyleIdx="0" presStyleCnt="4">
        <dgm:presLayoutVars>
          <dgm:bulletEnabled val="1"/>
        </dgm:presLayoutVars>
      </dgm:prSet>
      <dgm:spPr/>
      <dgm:t>
        <a:bodyPr/>
        <a:lstStyle/>
        <a:p>
          <a:endParaRPr lang="en-US"/>
        </a:p>
      </dgm:t>
    </dgm:pt>
    <dgm:pt modelId="{BC4E58F5-4BF4-46EC-A9E5-F3AE931C839D}" type="pres">
      <dgm:prSet presAssocID="{66A1DBEF-5F89-4690-ADCA-C6C23672D725}" presName="sibTrans" presStyleLbl="sibTrans2D1" presStyleIdx="0" presStyleCnt="3"/>
      <dgm:spPr/>
      <dgm:t>
        <a:bodyPr/>
        <a:lstStyle/>
        <a:p>
          <a:endParaRPr lang="en-US"/>
        </a:p>
      </dgm:t>
    </dgm:pt>
    <dgm:pt modelId="{8E707BC6-6116-4288-B386-BA94F6AF75F7}" type="pres">
      <dgm:prSet presAssocID="{66A1DBEF-5F89-4690-ADCA-C6C23672D725}" presName="connectorText" presStyleLbl="sibTrans2D1" presStyleIdx="0" presStyleCnt="3"/>
      <dgm:spPr/>
      <dgm:t>
        <a:bodyPr/>
        <a:lstStyle/>
        <a:p>
          <a:endParaRPr lang="en-US"/>
        </a:p>
      </dgm:t>
    </dgm:pt>
    <dgm:pt modelId="{82E7205A-468D-47BE-9684-AAB7F8749BB2}" type="pres">
      <dgm:prSet presAssocID="{5A1A88B1-8F88-49B6-88C5-CF7794CC6347}" presName="node" presStyleLbl="node1" presStyleIdx="1" presStyleCnt="4">
        <dgm:presLayoutVars>
          <dgm:bulletEnabled val="1"/>
        </dgm:presLayoutVars>
      </dgm:prSet>
      <dgm:spPr/>
      <dgm:t>
        <a:bodyPr/>
        <a:lstStyle/>
        <a:p>
          <a:endParaRPr lang="en-US"/>
        </a:p>
      </dgm:t>
    </dgm:pt>
    <dgm:pt modelId="{AED740D0-E0E9-49B4-A100-31F12F2443ED}" type="pres">
      <dgm:prSet presAssocID="{3792549E-92A9-4C24-A470-0470F6137E5B}" presName="sibTrans" presStyleLbl="sibTrans2D1" presStyleIdx="1" presStyleCnt="3"/>
      <dgm:spPr/>
      <dgm:t>
        <a:bodyPr/>
        <a:lstStyle/>
        <a:p>
          <a:endParaRPr lang="en-US"/>
        </a:p>
      </dgm:t>
    </dgm:pt>
    <dgm:pt modelId="{A6C249D8-4293-40A1-AE76-CD51CE51C3F1}" type="pres">
      <dgm:prSet presAssocID="{3792549E-92A9-4C24-A470-0470F6137E5B}" presName="connectorText" presStyleLbl="sibTrans2D1" presStyleIdx="1" presStyleCnt="3"/>
      <dgm:spPr/>
      <dgm:t>
        <a:bodyPr/>
        <a:lstStyle/>
        <a:p>
          <a:endParaRPr lang="en-US"/>
        </a:p>
      </dgm:t>
    </dgm:pt>
    <dgm:pt modelId="{C6F0DBD5-9B89-424C-8397-5587BC3842AA}" type="pres">
      <dgm:prSet presAssocID="{8FC9AF73-D486-4BAB-8755-B18E68C3AA81}" presName="node" presStyleLbl="node1" presStyleIdx="2" presStyleCnt="4">
        <dgm:presLayoutVars>
          <dgm:bulletEnabled val="1"/>
        </dgm:presLayoutVars>
      </dgm:prSet>
      <dgm:spPr/>
      <dgm:t>
        <a:bodyPr/>
        <a:lstStyle/>
        <a:p>
          <a:endParaRPr lang="en-US"/>
        </a:p>
      </dgm:t>
    </dgm:pt>
    <dgm:pt modelId="{6CB6F441-D2D6-4C8F-B42C-7AA5DF8FE1F3}" type="pres">
      <dgm:prSet presAssocID="{74E8D550-88BB-4ED5-BFA6-3F837E766122}" presName="sibTrans" presStyleLbl="sibTrans2D1" presStyleIdx="2" presStyleCnt="3"/>
      <dgm:spPr/>
      <dgm:t>
        <a:bodyPr/>
        <a:lstStyle/>
        <a:p>
          <a:endParaRPr lang="en-US"/>
        </a:p>
      </dgm:t>
    </dgm:pt>
    <dgm:pt modelId="{4511BEFF-C032-47C8-8D42-F2B6F8AF3767}" type="pres">
      <dgm:prSet presAssocID="{74E8D550-88BB-4ED5-BFA6-3F837E766122}" presName="connectorText" presStyleLbl="sibTrans2D1" presStyleIdx="2" presStyleCnt="3"/>
      <dgm:spPr/>
      <dgm:t>
        <a:bodyPr/>
        <a:lstStyle/>
        <a:p>
          <a:endParaRPr lang="en-US"/>
        </a:p>
      </dgm:t>
    </dgm:pt>
    <dgm:pt modelId="{16FA6A1E-53EE-4472-B0D1-FC6FA48D9218}" type="pres">
      <dgm:prSet presAssocID="{9899FA9C-1A80-441D-BD9C-C2395086C2E3}" presName="node" presStyleLbl="node1" presStyleIdx="3" presStyleCnt="4">
        <dgm:presLayoutVars>
          <dgm:bulletEnabled val="1"/>
        </dgm:presLayoutVars>
      </dgm:prSet>
      <dgm:spPr/>
      <dgm:t>
        <a:bodyPr/>
        <a:lstStyle/>
        <a:p>
          <a:endParaRPr lang="en-US"/>
        </a:p>
      </dgm:t>
    </dgm:pt>
  </dgm:ptLst>
  <dgm:cxnLst>
    <dgm:cxn modelId="{07A99DEA-A307-4546-ACFE-88585A6A4213}" type="presOf" srcId="{74E8D550-88BB-4ED5-BFA6-3F837E766122}" destId="{4511BEFF-C032-47C8-8D42-F2B6F8AF3767}" srcOrd="1" destOrd="0" presId="urn:microsoft.com/office/officeart/2005/8/layout/process2"/>
    <dgm:cxn modelId="{8190E498-0A70-4E22-9110-641406922084}" type="presOf" srcId="{7B303589-1069-4E8C-9F69-147AA6354145}" destId="{0F5A7CEF-F4DA-471B-ACE1-5FB2E461CB5E}" srcOrd="0" destOrd="0" presId="urn:microsoft.com/office/officeart/2005/8/layout/process2"/>
    <dgm:cxn modelId="{761DFE77-CF98-47DD-8D31-284A7AAAF090}" type="presOf" srcId="{66A1DBEF-5F89-4690-ADCA-C6C23672D725}" destId="{BC4E58F5-4BF4-46EC-A9E5-F3AE931C839D}" srcOrd="0" destOrd="0" presId="urn:microsoft.com/office/officeart/2005/8/layout/process2"/>
    <dgm:cxn modelId="{3AF7114B-83E9-4EA0-BCE1-6DD8C812218B}" srcId="{28B6201E-3DF2-4FE8-8A29-9BA93323CEEB}" destId="{9899FA9C-1A80-441D-BD9C-C2395086C2E3}" srcOrd="3" destOrd="0" parTransId="{6D5B720F-85E9-4A90-AF65-DD939CDE0984}" sibTransId="{C30F85C2-0BE1-4081-876A-498441C8C559}"/>
    <dgm:cxn modelId="{5B96F106-1C8B-402E-88B8-DA4E6AB7A8F2}" type="presOf" srcId="{66A1DBEF-5F89-4690-ADCA-C6C23672D725}" destId="{8E707BC6-6116-4288-B386-BA94F6AF75F7}" srcOrd="1" destOrd="0" presId="urn:microsoft.com/office/officeart/2005/8/layout/process2"/>
    <dgm:cxn modelId="{6B2A613B-78E2-42FA-96D1-9E3C401445C6}" type="presOf" srcId="{9899FA9C-1A80-441D-BD9C-C2395086C2E3}" destId="{16FA6A1E-53EE-4472-B0D1-FC6FA48D9218}" srcOrd="0" destOrd="0" presId="urn:microsoft.com/office/officeart/2005/8/layout/process2"/>
    <dgm:cxn modelId="{50F0EC54-1691-43FA-9297-0E21C4A0DA37}" type="presOf" srcId="{5A1A88B1-8F88-49B6-88C5-CF7794CC6347}" destId="{82E7205A-468D-47BE-9684-AAB7F8749BB2}" srcOrd="0" destOrd="0" presId="urn:microsoft.com/office/officeart/2005/8/layout/process2"/>
    <dgm:cxn modelId="{038E7A62-C8A2-4D7C-9ABF-AF6C2EAD233B}" type="presOf" srcId="{8FC9AF73-D486-4BAB-8755-B18E68C3AA81}" destId="{C6F0DBD5-9B89-424C-8397-5587BC3842AA}" srcOrd="0" destOrd="0" presId="urn:microsoft.com/office/officeart/2005/8/layout/process2"/>
    <dgm:cxn modelId="{F11D73A2-3DA5-4E4C-8091-EA2ED8AEE217}" type="presOf" srcId="{28B6201E-3DF2-4FE8-8A29-9BA93323CEEB}" destId="{F6EA0AED-1404-4E28-9280-19D33EDAFA2E}" srcOrd="0" destOrd="0" presId="urn:microsoft.com/office/officeart/2005/8/layout/process2"/>
    <dgm:cxn modelId="{321C7A12-ECC5-4B31-A365-3F26735A2224}" type="presOf" srcId="{3792549E-92A9-4C24-A470-0470F6137E5B}" destId="{AED740D0-E0E9-49B4-A100-31F12F2443ED}" srcOrd="0" destOrd="0" presId="urn:microsoft.com/office/officeart/2005/8/layout/process2"/>
    <dgm:cxn modelId="{AC6113B9-E471-46EB-9032-376D8DB16D17}" srcId="{28B6201E-3DF2-4FE8-8A29-9BA93323CEEB}" destId="{7B303589-1069-4E8C-9F69-147AA6354145}" srcOrd="0" destOrd="0" parTransId="{B0FF6B97-7749-4B60-BBF3-A6EC4FB1B170}" sibTransId="{66A1DBEF-5F89-4690-ADCA-C6C23672D725}"/>
    <dgm:cxn modelId="{B44FC275-FBB7-4BF9-B58A-F791E1E8A08F}" srcId="{28B6201E-3DF2-4FE8-8A29-9BA93323CEEB}" destId="{8FC9AF73-D486-4BAB-8755-B18E68C3AA81}" srcOrd="2" destOrd="0" parTransId="{BF774A9D-334F-49EF-AF52-78203C2A857C}" sibTransId="{74E8D550-88BB-4ED5-BFA6-3F837E766122}"/>
    <dgm:cxn modelId="{89E172E4-3CE8-41B5-B036-92089DEF738D}" type="presOf" srcId="{3792549E-92A9-4C24-A470-0470F6137E5B}" destId="{A6C249D8-4293-40A1-AE76-CD51CE51C3F1}" srcOrd="1" destOrd="0" presId="urn:microsoft.com/office/officeart/2005/8/layout/process2"/>
    <dgm:cxn modelId="{49D44C35-2D9E-4BCC-B6FF-2413A86E0271}" srcId="{28B6201E-3DF2-4FE8-8A29-9BA93323CEEB}" destId="{5A1A88B1-8F88-49B6-88C5-CF7794CC6347}" srcOrd="1" destOrd="0" parTransId="{4782C403-332C-4092-A473-E465FF70618A}" sibTransId="{3792549E-92A9-4C24-A470-0470F6137E5B}"/>
    <dgm:cxn modelId="{1F31CDB0-5977-4F3A-98A0-5FB819743670}" type="presOf" srcId="{74E8D550-88BB-4ED5-BFA6-3F837E766122}" destId="{6CB6F441-D2D6-4C8F-B42C-7AA5DF8FE1F3}" srcOrd="0" destOrd="0" presId="urn:microsoft.com/office/officeart/2005/8/layout/process2"/>
    <dgm:cxn modelId="{40B0B2F1-AF73-4956-843C-90409E68708D}" type="presParOf" srcId="{F6EA0AED-1404-4E28-9280-19D33EDAFA2E}" destId="{0F5A7CEF-F4DA-471B-ACE1-5FB2E461CB5E}" srcOrd="0" destOrd="0" presId="urn:microsoft.com/office/officeart/2005/8/layout/process2"/>
    <dgm:cxn modelId="{BCD3A2B6-09DD-4C14-B168-8312A84C8F45}" type="presParOf" srcId="{F6EA0AED-1404-4E28-9280-19D33EDAFA2E}" destId="{BC4E58F5-4BF4-46EC-A9E5-F3AE931C839D}" srcOrd="1" destOrd="0" presId="urn:microsoft.com/office/officeart/2005/8/layout/process2"/>
    <dgm:cxn modelId="{9F8A60D5-3757-42B7-9389-41C68FDA0070}" type="presParOf" srcId="{BC4E58F5-4BF4-46EC-A9E5-F3AE931C839D}" destId="{8E707BC6-6116-4288-B386-BA94F6AF75F7}" srcOrd="0" destOrd="0" presId="urn:microsoft.com/office/officeart/2005/8/layout/process2"/>
    <dgm:cxn modelId="{E411B376-2AD3-4A5D-83F7-16F2ACBFE4B6}" type="presParOf" srcId="{F6EA0AED-1404-4E28-9280-19D33EDAFA2E}" destId="{82E7205A-468D-47BE-9684-AAB7F8749BB2}" srcOrd="2" destOrd="0" presId="urn:microsoft.com/office/officeart/2005/8/layout/process2"/>
    <dgm:cxn modelId="{3F6D0462-A6D9-41DE-B584-85332386799E}" type="presParOf" srcId="{F6EA0AED-1404-4E28-9280-19D33EDAFA2E}" destId="{AED740D0-E0E9-49B4-A100-31F12F2443ED}" srcOrd="3" destOrd="0" presId="urn:microsoft.com/office/officeart/2005/8/layout/process2"/>
    <dgm:cxn modelId="{5DAB7272-955A-4EE8-B60B-175CFB26AF86}" type="presParOf" srcId="{AED740D0-E0E9-49B4-A100-31F12F2443ED}" destId="{A6C249D8-4293-40A1-AE76-CD51CE51C3F1}" srcOrd="0" destOrd="0" presId="urn:microsoft.com/office/officeart/2005/8/layout/process2"/>
    <dgm:cxn modelId="{3461ACB1-3F52-46BF-85DF-51FF67A06F2B}" type="presParOf" srcId="{F6EA0AED-1404-4E28-9280-19D33EDAFA2E}" destId="{C6F0DBD5-9B89-424C-8397-5587BC3842AA}" srcOrd="4" destOrd="0" presId="urn:microsoft.com/office/officeart/2005/8/layout/process2"/>
    <dgm:cxn modelId="{E8606CE4-354B-43ED-B511-0102251F366E}" type="presParOf" srcId="{F6EA0AED-1404-4E28-9280-19D33EDAFA2E}" destId="{6CB6F441-D2D6-4C8F-B42C-7AA5DF8FE1F3}" srcOrd="5" destOrd="0" presId="urn:microsoft.com/office/officeart/2005/8/layout/process2"/>
    <dgm:cxn modelId="{1378DCEB-15DA-4078-B055-0769ADAE841A}" type="presParOf" srcId="{6CB6F441-D2D6-4C8F-B42C-7AA5DF8FE1F3}" destId="{4511BEFF-C032-47C8-8D42-F2B6F8AF3767}" srcOrd="0" destOrd="0" presId="urn:microsoft.com/office/officeart/2005/8/layout/process2"/>
    <dgm:cxn modelId="{34FA7012-CE82-480F-998C-981C3AA4AFFF}" type="presParOf" srcId="{F6EA0AED-1404-4E28-9280-19D33EDAFA2E}" destId="{16FA6A1E-53EE-4472-B0D1-FC6FA48D9218}" srcOrd="6"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1E19641-835E-4BEC-A818-6D3D12CC1AB0}">
      <dsp:nvSpPr>
        <dsp:cNvPr id="0" name=""/>
        <dsp:cNvSpPr/>
      </dsp:nvSpPr>
      <dsp:spPr>
        <a:xfrm>
          <a:off x="0" y="0"/>
          <a:ext cx="6172199" cy="266700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In this work, I have developed a machine learning computational framework to determine and identify crack depth of an </a:t>
          </a:r>
          <a:r>
            <a:rPr lang="en-US" sz="1900" kern="1200" dirty="0" err="1" smtClean="0"/>
            <a:t>Abaqus</a:t>
          </a:r>
          <a:r>
            <a:rPr lang="en-US" sz="1900" kern="1200" dirty="0" smtClean="0"/>
            <a:t> model based on the results of the strain when crack was formed.</a:t>
          </a:r>
        </a:p>
        <a:p>
          <a:pPr lvl="0" algn="ctr" defTabSz="844550" rtl="0">
            <a:lnSpc>
              <a:spcPct val="90000"/>
            </a:lnSpc>
            <a:spcBef>
              <a:spcPct val="0"/>
            </a:spcBef>
            <a:spcAft>
              <a:spcPct val="35000"/>
            </a:spcAft>
          </a:pPr>
          <a:r>
            <a:rPr lang="en-US" sz="1900" kern="1200" dirty="0" smtClean="0"/>
            <a:t>I’ve created single crack and multiple cracks at a time and collected the strain values.</a:t>
          </a:r>
        </a:p>
        <a:p>
          <a:pPr lvl="0" algn="ctr" defTabSz="844550" rtl="0">
            <a:lnSpc>
              <a:spcPct val="90000"/>
            </a:lnSpc>
            <a:spcBef>
              <a:spcPct val="0"/>
            </a:spcBef>
            <a:spcAft>
              <a:spcPct val="35000"/>
            </a:spcAft>
          </a:pPr>
          <a:r>
            <a:rPr lang="en-US" sz="1900" kern="1200" dirty="0" smtClean="0"/>
            <a:t> The presentation tells about data acquisition and learning processes. </a:t>
          </a:r>
          <a:endParaRPr lang="en-US" sz="1900" kern="1200" dirty="0"/>
        </a:p>
      </dsp:txBody>
      <dsp:txXfrm>
        <a:off x="0" y="0"/>
        <a:ext cx="6172199" cy="26670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F5A7CEF-F4DA-471B-ACE1-5FB2E461CB5E}">
      <dsp:nvSpPr>
        <dsp:cNvPr id="0" name=""/>
        <dsp:cNvSpPr/>
      </dsp:nvSpPr>
      <dsp:spPr>
        <a:xfrm>
          <a:off x="1119697" y="2381"/>
          <a:ext cx="2637405" cy="8858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latin typeface="Times New Roman" pitchFamily="18" charset="0"/>
              <a:cs typeface="Times New Roman" pitchFamily="18" charset="0"/>
            </a:rPr>
            <a:t>Preprocessed Data from </a:t>
          </a:r>
          <a:r>
            <a:rPr lang="en-US" sz="2000" kern="1200" dirty="0" err="1">
              <a:latin typeface="Times New Roman" pitchFamily="18" charset="0"/>
              <a:cs typeface="Times New Roman" pitchFamily="18" charset="0"/>
            </a:rPr>
            <a:t>Abaqus</a:t>
          </a:r>
          <a:r>
            <a:rPr lang="en-US" sz="2000" kern="1200" dirty="0">
              <a:latin typeface="Times New Roman" pitchFamily="18" charset="0"/>
              <a:cs typeface="Times New Roman" pitchFamily="18" charset="0"/>
            </a:rPr>
            <a:t> Analysis</a:t>
          </a:r>
        </a:p>
      </dsp:txBody>
      <dsp:txXfrm>
        <a:off x="1119697" y="2381"/>
        <a:ext cx="2637405" cy="885825"/>
      </dsp:txXfrm>
    </dsp:sp>
    <dsp:sp modelId="{BC4E58F5-4BF4-46EC-A9E5-F3AE931C839D}">
      <dsp:nvSpPr>
        <dsp:cNvPr id="0" name=""/>
        <dsp:cNvSpPr/>
      </dsp:nvSpPr>
      <dsp:spPr>
        <a:xfrm rot="5400000">
          <a:off x="2272307" y="910351"/>
          <a:ext cx="332184" cy="3986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2272307" y="910351"/>
        <a:ext cx="332184" cy="398621"/>
      </dsp:txXfrm>
    </dsp:sp>
    <dsp:sp modelId="{82E7205A-468D-47BE-9684-AAB7F8749BB2}">
      <dsp:nvSpPr>
        <dsp:cNvPr id="0" name=""/>
        <dsp:cNvSpPr/>
      </dsp:nvSpPr>
      <dsp:spPr>
        <a:xfrm>
          <a:off x="1119697" y="1331118"/>
          <a:ext cx="2637405" cy="8858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latin typeface="Times New Roman" pitchFamily="18" charset="0"/>
              <a:cs typeface="Times New Roman" pitchFamily="18" charset="0"/>
            </a:rPr>
            <a:t>Post Processed data with required feature</a:t>
          </a:r>
          <a:r>
            <a:rPr lang="en-US" sz="2000" kern="1200"/>
            <a:t>s</a:t>
          </a:r>
        </a:p>
      </dsp:txBody>
      <dsp:txXfrm>
        <a:off x="1119697" y="1331118"/>
        <a:ext cx="2637405" cy="885825"/>
      </dsp:txXfrm>
    </dsp:sp>
    <dsp:sp modelId="{AED740D0-E0E9-49B4-A100-31F12F2443ED}">
      <dsp:nvSpPr>
        <dsp:cNvPr id="0" name=""/>
        <dsp:cNvSpPr/>
      </dsp:nvSpPr>
      <dsp:spPr>
        <a:xfrm rot="5400000">
          <a:off x="2272307" y="2239089"/>
          <a:ext cx="332184" cy="3986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2272307" y="2239089"/>
        <a:ext cx="332184" cy="398621"/>
      </dsp:txXfrm>
    </dsp:sp>
    <dsp:sp modelId="{C6F0DBD5-9B89-424C-8397-5587BC3842AA}">
      <dsp:nvSpPr>
        <dsp:cNvPr id="0" name=""/>
        <dsp:cNvSpPr/>
      </dsp:nvSpPr>
      <dsp:spPr>
        <a:xfrm>
          <a:off x="1119697" y="2659856"/>
          <a:ext cx="2637405" cy="8858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itchFamily="18" charset="0"/>
              <a:cs typeface="Times New Roman" pitchFamily="18" charset="0"/>
            </a:rPr>
            <a:t>Random  Forest </a:t>
          </a:r>
          <a:r>
            <a:rPr lang="en-US" sz="1600" kern="1200" dirty="0" smtClean="0">
              <a:latin typeface="Times New Roman" pitchFamily="18" charset="0"/>
              <a:cs typeface="Times New Roman" pitchFamily="18" charset="0"/>
            </a:rPr>
            <a:t>Regression &amp;</a:t>
          </a:r>
        </a:p>
        <a:p>
          <a:pPr lvl="0" algn="ctr" defTabSz="711200">
            <a:lnSpc>
              <a:spcPct val="90000"/>
            </a:lnSpc>
            <a:spcBef>
              <a:spcPct val="0"/>
            </a:spcBef>
            <a:spcAft>
              <a:spcPct val="35000"/>
            </a:spcAft>
          </a:pPr>
          <a:r>
            <a:rPr lang="en-US" sz="1600" kern="1200" dirty="0" smtClean="0">
              <a:latin typeface="Times New Roman" pitchFamily="18" charset="0"/>
              <a:cs typeface="Times New Roman" pitchFamily="18" charset="0"/>
            </a:rPr>
            <a:t>Linear Regression </a:t>
          </a:r>
          <a:endParaRPr lang="en-US" sz="1600" kern="1200" dirty="0">
            <a:latin typeface="Times New Roman" pitchFamily="18" charset="0"/>
            <a:cs typeface="Times New Roman" pitchFamily="18" charset="0"/>
          </a:endParaRPr>
        </a:p>
      </dsp:txBody>
      <dsp:txXfrm>
        <a:off x="1119697" y="2659856"/>
        <a:ext cx="2637405" cy="885825"/>
      </dsp:txXfrm>
    </dsp:sp>
    <dsp:sp modelId="{6CB6F441-D2D6-4C8F-B42C-7AA5DF8FE1F3}">
      <dsp:nvSpPr>
        <dsp:cNvPr id="0" name=""/>
        <dsp:cNvSpPr/>
      </dsp:nvSpPr>
      <dsp:spPr>
        <a:xfrm rot="5400000">
          <a:off x="2272307" y="3567826"/>
          <a:ext cx="332184" cy="3986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2272307" y="3567826"/>
        <a:ext cx="332184" cy="398621"/>
      </dsp:txXfrm>
    </dsp:sp>
    <dsp:sp modelId="{16FA6A1E-53EE-4472-B0D1-FC6FA48D9218}">
      <dsp:nvSpPr>
        <dsp:cNvPr id="0" name=""/>
        <dsp:cNvSpPr/>
      </dsp:nvSpPr>
      <dsp:spPr>
        <a:xfrm>
          <a:off x="1119697" y="3988593"/>
          <a:ext cx="2637405" cy="8858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a:t>Resuts</a:t>
          </a:r>
        </a:p>
      </dsp:txBody>
      <dsp:txXfrm>
        <a:off x="1119697" y="3988593"/>
        <a:ext cx="2637405" cy="8858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3E5D64-1E35-4F34-89E6-E1EDCC8F3C33}" type="datetimeFigureOut">
              <a:rPr lang="en-US" smtClean="0"/>
              <a:pPr/>
              <a:t>09-Apr-21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D0FFD5-A12F-4CA4-B9A6-CCFFD5027EE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D0FFD5-A12F-4CA4-B9A6-CCFFD5027EE7}"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76375E-1687-4929-9885-AD2763984CCB}" type="datetimeFigureOut">
              <a:rPr lang="en-US" smtClean="0"/>
              <a:pPr/>
              <a:t>09-Apr-21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0D593-16D3-48C2-A2C5-56B4D5DE1E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76375E-1687-4929-9885-AD2763984CCB}" type="datetimeFigureOut">
              <a:rPr lang="en-US" smtClean="0"/>
              <a:pPr/>
              <a:t>09-Apr-21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0D593-16D3-48C2-A2C5-56B4D5DE1E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76375E-1687-4929-9885-AD2763984CCB}" type="datetimeFigureOut">
              <a:rPr lang="en-US" smtClean="0"/>
              <a:pPr/>
              <a:t>09-Apr-21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0D593-16D3-48C2-A2C5-56B4D5DE1E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76375E-1687-4929-9885-AD2763984CCB}" type="datetimeFigureOut">
              <a:rPr lang="en-US" smtClean="0"/>
              <a:pPr/>
              <a:t>09-Apr-21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0D593-16D3-48C2-A2C5-56B4D5DE1E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76375E-1687-4929-9885-AD2763984CCB}" type="datetimeFigureOut">
              <a:rPr lang="en-US" smtClean="0"/>
              <a:pPr/>
              <a:t>09-Apr-21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0D593-16D3-48C2-A2C5-56B4D5DE1E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76375E-1687-4929-9885-AD2763984CCB}" type="datetimeFigureOut">
              <a:rPr lang="en-US" smtClean="0"/>
              <a:pPr/>
              <a:t>09-Apr-21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0D593-16D3-48C2-A2C5-56B4D5DE1E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76375E-1687-4929-9885-AD2763984CCB}" type="datetimeFigureOut">
              <a:rPr lang="en-US" smtClean="0"/>
              <a:pPr/>
              <a:t>09-Apr-21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E0D593-16D3-48C2-A2C5-56B4D5DE1E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76375E-1687-4929-9885-AD2763984CCB}" type="datetimeFigureOut">
              <a:rPr lang="en-US" smtClean="0"/>
              <a:pPr/>
              <a:t>09-Apr-21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E0D593-16D3-48C2-A2C5-56B4D5DE1E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6375E-1687-4929-9885-AD2763984CCB}" type="datetimeFigureOut">
              <a:rPr lang="en-US" smtClean="0"/>
              <a:pPr/>
              <a:t>09-Apr-21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E0D593-16D3-48C2-A2C5-56B4D5DE1E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76375E-1687-4929-9885-AD2763984CCB}" type="datetimeFigureOut">
              <a:rPr lang="en-US" smtClean="0"/>
              <a:pPr/>
              <a:t>09-Apr-21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0D593-16D3-48C2-A2C5-56B4D5DE1E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76375E-1687-4929-9885-AD2763984CCB}" type="datetimeFigureOut">
              <a:rPr lang="en-US" smtClean="0"/>
              <a:pPr/>
              <a:t>09-Apr-21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0D593-16D3-48C2-A2C5-56B4D5DE1E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6375E-1687-4929-9885-AD2763984CCB}" type="datetimeFigureOut">
              <a:rPr lang="en-US" smtClean="0"/>
              <a:pPr/>
              <a:t>09-Apr-21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0D593-16D3-48C2-A2C5-56B4D5DE1E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sthda.com/english/articles/38-regression-model-validation/158-regression-model-accuracy-metrics-r-square-aic-bic-cp-and-mor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1676400"/>
            <a:ext cx="6400800" cy="3139321"/>
          </a:xfrm>
          <a:prstGeom prst="rect">
            <a:avLst/>
          </a:prstGeom>
          <a:noFill/>
        </p:spPr>
        <p:txBody>
          <a:bodyPr wrap="square" rtlCol="0">
            <a:spAutoFit/>
          </a:bodyPr>
          <a:lstStyle/>
          <a:p>
            <a:pPr algn="ctr"/>
            <a:r>
              <a:rPr lang="en-US" b="1" dirty="0"/>
              <a:t>B.TECH </a:t>
            </a:r>
            <a:r>
              <a:rPr lang="en-US" b="1" dirty="0" smtClean="0"/>
              <a:t>PROJECT-II</a:t>
            </a:r>
            <a:endParaRPr lang="en-US" dirty="0"/>
          </a:p>
          <a:p>
            <a:pPr algn="ctr"/>
            <a:r>
              <a:rPr lang="en-US" dirty="0"/>
              <a:t>By</a:t>
            </a:r>
          </a:p>
          <a:p>
            <a:pPr algn="ctr"/>
            <a:r>
              <a:rPr lang="en-US" b="1" dirty="0" err="1" smtClean="0"/>
              <a:t>Chinta</a:t>
            </a:r>
            <a:r>
              <a:rPr lang="en-US" b="1" dirty="0" smtClean="0"/>
              <a:t> Krishna </a:t>
            </a:r>
            <a:r>
              <a:rPr lang="en-US" b="1" dirty="0" err="1" smtClean="0"/>
              <a:t>Mourya</a:t>
            </a:r>
            <a:endParaRPr lang="en-US" dirty="0"/>
          </a:p>
          <a:p>
            <a:pPr algn="ctr"/>
            <a:r>
              <a:rPr lang="en-US" dirty="0"/>
              <a:t>Roll No. 17NA10011</a:t>
            </a:r>
          </a:p>
          <a:p>
            <a:pPr algn="ctr"/>
            <a:r>
              <a:rPr lang="en-US" dirty="0"/>
              <a:t> </a:t>
            </a:r>
          </a:p>
          <a:p>
            <a:pPr algn="ctr"/>
            <a:r>
              <a:rPr lang="en-US" b="1" i="1" dirty="0"/>
              <a:t>Under the guidance of </a:t>
            </a:r>
            <a:endParaRPr lang="en-US" b="1" i="1" dirty="0" smtClean="0"/>
          </a:p>
          <a:p>
            <a:pPr algn="ctr"/>
            <a:endParaRPr lang="en-US" dirty="0"/>
          </a:p>
          <a:p>
            <a:pPr algn="ctr"/>
            <a:r>
              <a:rPr lang="en-US" b="1" dirty="0"/>
              <a:t>Prof. Mohammed </a:t>
            </a:r>
            <a:r>
              <a:rPr lang="en-US" b="1" dirty="0" err="1"/>
              <a:t>Rabius</a:t>
            </a:r>
            <a:r>
              <a:rPr lang="en-US" b="1" dirty="0"/>
              <a:t> </a:t>
            </a:r>
            <a:r>
              <a:rPr lang="en-US" b="1" dirty="0" smtClean="0"/>
              <a:t>Sunny</a:t>
            </a:r>
          </a:p>
          <a:p>
            <a:pPr algn="ctr"/>
            <a:r>
              <a:rPr lang="en-US" sz="1600" dirty="0" smtClean="0">
                <a:latin typeface="Times New Roman" pitchFamily="18" charset="0"/>
                <a:cs typeface="Times New Roman" pitchFamily="18" charset="0"/>
              </a:rPr>
              <a:t>Department </a:t>
            </a:r>
            <a:r>
              <a:rPr lang="en-US" sz="1600" dirty="0" smtClean="0">
                <a:latin typeface="Times New Roman" pitchFamily="18" charset="0"/>
                <a:cs typeface="Times New Roman" pitchFamily="18" charset="0"/>
              </a:rPr>
              <a:t>of Aerospace Engineering</a:t>
            </a:r>
            <a:endParaRPr lang="en-US" sz="1600" b="1" dirty="0">
              <a:latin typeface="Times New Roman" pitchFamily="18" charset="0"/>
              <a:cs typeface="Times New Roman" pitchFamily="18" charset="0"/>
            </a:endParaRPr>
          </a:p>
          <a:p>
            <a:pPr algn="ct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Indian </a:t>
            </a:r>
            <a:r>
              <a:rPr lang="en-US" sz="1600" dirty="0">
                <a:latin typeface="Times New Roman" pitchFamily="18" charset="0"/>
                <a:cs typeface="Times New Roman" pitchFamily="18" charset="0"/>
              </a:rPr>
              <a:t>Institute of Technology </a:t>
            </a:r>
            <a:r>
              <a:rPr lang="en-US" sz="1600" dirty="0" err="1">
                <a:latin typeface="Times New Roman" pitchFamily="18" charset="0"/>
                <a:cs typeface="Times New Roman" pitchFamily="18" charset="0"/>
              </a:rPr>
              <a:t>Kharagpur</a:t>
            </a:r>
            <a:endParaRPr lang="en-US" sz="1600" dirty="0">
              <a:latin typeface="Times New Roman" pitchFamily="18" charset="0"/>
              <a:cs typeface="Times New Roman" pitchFamily="18" charset="0"/>
            </a:endParaRPr>
          </a:p>
          <a:p>
            <a:pPr algn="ct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0"/>
            <a:ext cx="7924800" cy="523220"/>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Results</a:t>
            </a:r>
          </a:p>
        </p:txBody>
      </p:sp>
      <p:pic>
        <p:nvPicPr>
          <p:cNvPr id="7" name="Picture 6" descr="dataset20.png"/>
          <p:cNvPicPr>
            <a:picLocks noChangeAspect="1"/>
          </p:cNvPicPr>
          <p:nvPr/>
        </p:nvPicPr>
        <p:blipFill>
          <a:blip r:embed="rId3" cstate="print"/>
          <a:stretch>
            <a:fillRect/>
          </a:stretch>
        </p:blipFill>
        <p:spPr>
          <a:xfrm>
            <a:off x="304800" y="609600"/>
            <a:ext cx="4419600" cy="3048000"/>
          </a:xfrm>
          <a:prstGeom prst="rect">
            <a:avLst/>
          </a:prstGeom>
        </p:spPr>
      </p:pic>
      <p:sp>
        <p:nvSpPr>
          <p:cNvPr id="11" name="TextBox 10"/>
          <p:cNvSpPr txBox="1"/>
          <p:nvPr/>
        </p:nvSpPr>
        <p:spPr>
          <a:xfrm>
            <a:off x="5029200" y="1905000"/>
            <a:ext cx="3657600" cy="646331"/>
          </a:xfrm>
          <a:prstGeom prst="rect">
            <a:avLst/>
          </a:prstGeom>
          <a:noFill/>
        </p:spPr>
        <p:txBody>
          <a:bodyPr wrap="square" rtlCol="0">
            <a:spAutoFit/>
          </a:bodyPr>
          <a:lstStyle/>
          <a:p>
            <a:r>
              <a:rPr lang="en-US" dirty="0" smtClean="0"/>
              <a:t>Datasets = 25 &amp;</a:t>
            </a:r>
          </a:p>
          <a:p>
            <a:r>
              <a:rPr lang="en-US" dirty="0" smtClean="0"/>
              <a:t> RMS error= </a:t>
            </a:r>
            <a:r>
              <a:rPr lang="en-US" b="1" dirty="0" smtClean="0"/>
              <a:t>0.0007631</a:t>
            </a:r>
            <a:endParaRPr lang="en-US" dirty="0"/>
          </a:p>
        </p:txBody>
      </p:sp>
      <p:pic>
        <p:nvPicPr>
          <p:cNvPr id="12" name="Picture 11" descr="dataset41.png"/>
          <p:cNvPicPr>
            <a:picLocks noChangeAspect="1"/>
          </p:cNvPicPr>
          <p:nvPr/>
        </p:nvPicPr>
        <p:blipFill>
          <a:blip r:embed="rId4" cstate="print"/>
          <a:stretch>
            <a:fillRect/>
          </a:stretch>
        </p:blipFill>
        <p:spPr>
          <a:xfrm>
            <a:off x="3962400" y="3810000"/>
            <a:ext cx="4640586" cy="2908940"/>
          </a:xfrm>
          <a:prstGeom prst="rect">
            <a:avLst/>
          </a:prstGeom>
        </p:spPr>
      </p:pic>
      <p:sp>
        <p:nvSpPr>
          <p:cNvPr id="13" name="TextBox 12"/>
          <p:cNvSpPr txBox="1"/>
          <p:nvPr/>
        </p:nvSpPr>
        <p:spPr>
          <a:xfrm>
            <a:off x="1371600" y="4953000"/>
            <a:ext cx="2362200" cy="646331"/>
          </a:xfrm>
          <a:prstGeom prst="rect">
            <a:avLst/>
          </a:prstGeom>
          <a:noFill/>
        </p:spPr>
        <p:txBody>
          <a:bodyPr wrap="square" rtlCol="0">
            <a:spAutoFit/>
          </a:bodyPr>
          <a:lstStyle/>
          <a:p>
            <a:r>
              <a:rPr lang="en-US" dirty="0" smtClean="0"/>
              <a:t>Datasets 49 &amp;</a:t>
            </a:r>
          </a:p>
          <a:p>
            <a:r>
              <a:rPr lang="en-US" dirty="0" smtClean="0"/>
              <a:t> </a:t>
            </a:r>
            <a:r>
              <a:rPr lang="en-US" dirty="0"/>
              <a:t>RMSE </a:t>
            </a:r>
            <a:r>
              <a:rPr lang="en-US" dirty="0" smtClean="0"/>
              <a:t>= </a:t>
            </a:r>
            <a:r>
              <a:rPr lang="en-US" b="1" dirty="0" smtClean="0"/>
              <a:t>0.0007195</a:t>
            </a:r>
            <a:endParaRPr lang="en-US" dirty="0"/>
          </a:p>
        </p:txBody>
      </p:sp>
      <p:sp>
        <p:nvSpPr>
          <p:cNvPr id="14" name="TextBox 13"/>
          <p:cNvSpPr txBox="1"/>
          <p:nvPr/>
        </p:nvSpPr>
        <p:spPr>
          <a:xfrm>
            <a:off x="5791200" y="381000"/>
            <a:ext cx="2895600" cy="1107996"/>
          </a:xfrm>
          <a:prstGeom prst="rect">
            <a:avLst/>
          </a:prstGeom>
          <a:noFill/>
        </p:spPr>
        <p:txBody>
          <a:bodyPr wrap="square" rtlCol="0">
            <a:spAutoFit/>
          </a:bodyPr>
          <a:lstStyle/>
          <a:p>
            <a:r>
              <a:rPr lang="en-US" sz="1100" dirty="0">
                <a:latin typeface="Times New Roman" pitchFamily="18" charset="0"/>
                <a:cs typeface="Times New Roman" pitchFamily="18" charset="0"/>
              </a:rPr>
              <a:t>The Graphs shows comparison between </a:t>
            </a:r>
            <a:r>
              <a:rPr lang="en-US" sz="1100" dirty="0" smtClean="0">
                <a:latin typeface="Times New Roman" pitchFamily="18" charset="0"/>
                <a:cs typeface="Times New Roman" pitchFamily="18" charset="0"/>
              </a:rPr>
              <a:t>Real </a:t>
            </a:r>
            <a:r>
              <a:rPr lang="en-US" sz="1100" dirty="0">
                <a:latin typeface="Times New Roman" pitchFamily="18" charset="0"/>
                <a:cs typeface="Times New Roman" pitchFamily="18" charset="0"/>
              </a:rPr>
              <a:t>depths (</a:t>
            </a:r>
            <a:r>
              <a:rPr lang="en-US" sz="1100" dirty="0">
                <a:solidFill>
                  <a:schemeClr val="tx2">
                    <a:lumMod val="60000"/>
                    <a:lumOff val="40000"/>
                  </a:schemeClr>
                </a:solidFill>
                <a:latin typeface="Times New Roman" pitchFamily="18" charset="0"/>
                <a:cs typeface="Times New Roman" pitchFamily="18" charset="0"/>
              </a:rPr>
              <a:t>blue</a:t>
            </a:r>
            <a:r>
              <a:rPr lang="en-US" sz="1100" dirty="0">
                <a:latin typeface="Times New Roman" pitchFamily="18" charset="0"/>
                <a:cs typeface="Times New Roman" pitchFamily="18" charset="0"/>
              </a:rPr>
              <a:t>) and</a:t>
            </a:r>
          </a:p>
          <a:p>
            <a:r>
              <a:rPr lang="en-US" sz="1100" smtClean="0">
                <a:latin typeface="Times New Roman" pitchFamily="18" charset="0"/>
                <a:cs typeface="Times New Roman" pitchFamily="18" charset="0"/>
              </a:rPr>
              <a:t>predicted </a:t>
            </a:r>
            <a:r>
              <a:rPr lang="en-US" sz="1100" dirty="0">
                <a:latin typeface="Times New Roman" pitchFamily="18" charset="0"/>
                <a:cs typeface="Times New Roman" pitchFamily="18" charset="0"/>
              </a:rPr>
              <a:t>depths(</a:t>
            </a:r>
            <a:r>
              <a:rPr lang="en-US" sz="1100" dirty="0">
                <a:solidFill>
                  <a:srgbClr val="FF0000"/>
                </a:solidFill>
                <a:latin typeface="Times New Roman" pitchFamily="18" charset="0"/>
                <a:cs typeface="Times New Roman" pitchFamily="18" charset="0"/>
              </a:rPr>
              <a:t>red</a:t>
            </a:r>
            <a:r>
              <a:rPr lang="en-US" sz="1100" dirty="0">
                <a:latin typeface="Times New Roman" pitchFamily="18" charset="0"/>
                <a:cs typeface="Times New Roman" pitchFamily="18" charset="0"/>
              </a:rPr>
              <a:t>) of testing set (various datasets) in training the</a:t>
            </a:r>
          </a:p>
          <a:p>
            <a:r>
              <a:rPr lang="en-US" sz="1100" dirty="0">
                <a:latin typeface="Times New Roman" pitchFamily="18" charset="0"/>
                <a:cs typeface="Times New Roman" pitchFamily="18" charset="0"/>
              </a:rPr>
              <a:t>model by the </a:t>
            </a:r>
            <a:r>
              <a:rPr lang="en-US" sz="1100" b="1" dirty="0">
                <a:latin typeface="Times New Roman" pitchFamily="18" charset="0"/>
                <a:cs typeface="Times New Roman" pitchFamily="18" charset="0"/>
              </a:rPr>
              <a:t>RANDOM FOREST </a:t>
            </a:r>
            <a:r>
              <a:rPr lang="en-US" sz="1100" dirty="0">
                <a:latin typeface="Times New Roman" pitchFamily="18" charset="0"/>
                <a:cs typeface="Times New Roman" pitchFamily="18" charset="0"/>
              </a:rPr>
              <a:t>and </a:t>
            </a:r>
            <a:r>
              <a:rPr lang="en-US" sz="1100" b="1" dirty="0">
                <a:latin typeface="Times New Roman" pitchFamily="18" charset="0"/>
                <a:cs typeface="Times New Roman" pitchFamily="18" charset="0"/>
              </a:rPr>
              <a:t>RMS errors</a:t>
            </a:r>
            <a:r>
              <a:rPr lang="en-US" sz="1100" dirty="0">
                <a:latin typeface="Times New Roman" pitchFamily="18" charset="0"/>
                <a:cs typeface="Times New Roman" pitchFamily="18" charset="0"/>
              </a:rPr>
              <a:t> as follows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taset52.png"/>
          <p:cNvPicPr>
            <a:picLocks noChangeAspect="1"/>
          </p:cNvPicPr>
          <p:nvPr/>
        </p:nvPicPr>
        <p:blipFill>
          <a:blip r:embed="rId2" cstate="print"/>
          <a:stretch>
            <a:fillRect/>
          </a:stretch>
        </p:blipFill>
        <p:spPr>
          <a:xfrm>
            <a:off x="152400" y="381000"/>
            <a:ext cx="5105400" cy="2657349"/>
          </a:xfrm>
          <a:prstGeom prst="rect">
            <a:avLst/>
          </a:prstGeom>
        </p:spPr>
      </p:pic>
      <p:pic>
        <p:nvPicPr>
          <p:cNvPr id="7" name="Picture 6" descr="dataset71.png"/>
          <p:cNvPicPr>
            <a:picLocks noChangeAspect="1"/>
          </p:cNvPicPr>
          <p:nvPr/>
        </p:nvPicPr>
        <p:blipFill>
          <a:blip r:embed="rId3" cstate="print"/>
          <a:stretch>
            <a:fillRect/>
          </a:stretch>
        </p:blipFill>
        <p:spPr>
          <a:xfrm>
            <a:off x="3352800" y="3250504"/>
            <a:ext cx="5419594" cy="3226496"/>
          </a:xfrm>
          <a:prstGeom prst="rect">
            <a:avLst/>
          </a:prstGeom>
        </p:spPr>
      </p:pic>
      <p:sp>
        <p:nvSpPr>
          <p:cNvPr id="8" name="TextBox 7"/>
          <p:cNvSpPr txBox="1"/>
          <p:nvPr/>
        </p:nvSpPr>
        <p:spPr>
          <a:xfrm>
            <a:off x="5562600" y="1447800"/>
            <a:ext cx="2819400" cy="646331"/>
          </a:xfrm>
          <a:prstGeom prst="rect">
            <a:avLst/>
          </a:prstGeom>
          <a:noFill/>
        </p:spPr>
        <p:txBody>
          <a:bodyPr wrap="square" rtlCol="0">
            <a:spAutoFit/>
          </a:bodyPr>
          <a:lstStyle/>
          <a:p>
            <a:r>
              <a:rPr lang="en-US" dirty="0"/>
              <a:t>Datasets </a:t>
            </a:r>
            <a:r>
              <a:rPr lang="en-US" dirty="0" smtClean="0"/>
              <a:t>73 </a:t>
            </a:r>
            <a:r>
              <a:rPr lang="en-US" dirty="0"/>
              <a:t>&amp;  </a:t>
            </a:r>
            <a:endParaRPr lang="en-US" dirty="0" smtClean="0"/>
          </a:p>
          <a:p>
            <a:r>
              <a:rPr lang="en-US" dirty="0" smtClean="0"/>
              <a:t>RMSE </a:t>
            </a:r>
            <a:r>
              <a:rPr lang="en-US" dirty="0"/>
              <a:t>= </a:t>
            </a:r>
            <a:r>
              <a:rPr lang="en-US" b="1" dirty="0" smtClean="0"/>
              <a:t>0.0007543</a:t>
            </a:r>
            <a:endParaRPr lang="en-US" dirty="0"/>
          </a:p>
        </p:txBody>
      </p:sp>
      <p:sp>
        <p:nvSpPr>
          <p:cNvPr id="9" name="TextBox 8"/>
          <p:cNvSpPr txBox="1"/>
          <p:nvPr/>
        </p:nvSpPr>
        <p:spPr>
          <a:xfrm>
            <a:off x="914400" y="4800600"/>
            <a:ext cx="2133600" cy="646331"/>
          </a:xfrm>
          <a:prstGeom prst="rect">
            <a:avLst/>
          </a:prstGeom>
          <a:noFill/>
        </p:spPr>
        <p:txBody>
          <a:bodyPr wrap="square" rtlCol="0">
            <a:spAutoFit/>
          </a:bodyPr>
          <a:lstStyle/>
          <a:p>
            <a:r>
              <a:rPr lang="en-US" dirty="0"/>
              <a:t>Datasets </a:t>
            </a:r>
            <a:r>
              <a:rPr lang="en-US" dirty="0" smtClean="0"/>
              <a:t>97 </a:t>
            </a:r>
            <a:r>
              <a:rPr lang="en-US" dirty="0"/>
              <a:t>&amp; </a:t>
            </a:r>
            <a:endParaRPr lang="en-US" dirty="0" smtClean="0"/>
          </a:p>
          <a:p>
            <a:r>
              <a:rPr lang="en-US" dirty="0" smtClean="0"/>
              <a:t>RMSE </a:t>
            </a:r>
            <a:r>
              <a:rPr lang="en-US" dirty="0"/>
              <a:t>= </a:t>
            </a:r>
            <a:r>
              <a:rPr lang="en-US" b="1" dirty="0" smtClean="0"/>
              <a:t>0.0007535</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457200"/>
            <a:ext cx="5715000" cy="400110"/>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The plots are drawn Linear Regression algorithm </a:t>
            </a:r>
            <a:r>
              <a:rPr lang="en-US" sz="2000" b="1"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5" name="Picture 4" descr="plotc20.png"/>
          <p:cNvPicPr>
            <a:picLocks noChangeAspect="1"/>
          </p:cNvPicPr>
          <p:nvPr/>
        </p:nvPicPr>
        <p:blipFill>
          <a:blip r:embed="rId2" cstate="print"/>
          <a:stretch>
            <a:fillRect/>
          </a:stretch>
        </p:blipFill>
        <p:spPr>
          <a:xfrm>
            <a:off x="685800" y="914400"/>
            <a:ext cx="4190999" cy="2743199"/>
          </a:xfrm>
          <a:prstGeom prst="rect">
            <a:avLst/>
          </a:prstGeom>
        </p:spPr>
      </p:pic>
      <p:pic>
        <p:nvPicPr>
          <p:cNvPr id="6" name="Picture 5" descr="plotc71.png"/>
          <p:cNvPicPr>
            <a:picLocks noChangeAspect="1"/>
          </p:cNvPicPr>
          <p:nvPr/>
        </p:nvPicPr>
        <p:blipFill>
          <a:blip r:embed="rId3" cstate="print"/>
          <a:stretch>
            <a:fillRect/>
          </a:stretch>
        </p:blipFill>
        <p:spPr>
          <a:xfrm>
            <a:off x="3505200" y="3581400"/>
            <a:ext cx="5384800" cy="3276600"/>
          </a:xfrm>
          <a:prstGeom prst="rect">
            <a:avLst/>
          </a:prstGeom>
        </p:spPr>
      </p:pic>
      <p:sp>
        <p:nvSpPr>
          <p:cNvPr id="7" name="TextBox 6"/>
          <p:cNvSpPr txBox="1"/>
          <p:nvPr/>
        </p:nvSpPr>
        <p:spPr>
          <a:xfrm>
            <a:off x="5105400" y="1676400"/>
            <a:ext cx="2743200" cy="646331"/>
          </a:xfrm>
          <a:prstGeom prst="rect">
            <a:avLst/>
          </a:prstGeom>
          <a:noFill/>
        </p:spPr>
        <p:txBody>
          <a:bodyPr wrap="square" rtlCol="0">
            <a:spAutoFit/>
          </a:bodyPr>
          <a:lstStyle/>
          <a:p>
            <a:r>
              <a:rPr lang="en-US" dirty="0" smtClean="0"/>
              <a:t>Accuracy when trained with </a:t>
            </a:r>
            <a:r>
              <a:rPr lang="en-US" b="1" dirty="0" smtClean="0"/>
              <a:t>25</a:t>
            </a:r>
            <a:r>
              <a:rPr lang="en-US" dirty="0" smtClean="0"/>
              <a:t> datasets </a:t>
            </a:r>
            <a:endParaRPr lang="en-US" dirty="0"/>
          </a:p>
        </p:txBody>
      </p:sp>
      <p:sp>
        <p:nvSpPr>
          <p:cNvPr id="8" name="TextBox 7"/>
          <p:cNvSpPr txBox="1"/>
          <p:nvPr/>
        </p:nvSpPr>
        <p:spPr>
          <a:xfrm>
            <a:off x="914400" y="4876800"/>
            <a:ext cx="2667000" cy="646331"/>
          </a:xfrm>
          <a:prstGeom prst="rect">
            <a:avLst/>
          </a:prstGeom>
          <a:noFill/>
        </p:spPr>
        <p:txBody>
          <a:bodyPr wrap="square" rtlCol="0">
            <a:spAutoFit/>
          </a:bodyPr>
          <a:lstStyle/>
          <a:p>
            <a:r>
              <a:rPr lang="en-US" dirty="0" smtClean="0"/>
              <a:t>Accuracy when trained with </a:t>
            </a:r>
            <a:r>
              <a:rPr lang="en-US" b="1" dirty="0" smtClean="0"/>
              <a:t>97</a:t>
            </a:r>
            <a:r>
              <a:rPr lang="en-US" dirty="0" smtClean="0"/>
              <a:t> datasets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533400"/>
            <a:ext cx="4495800" cy="461665"/>
          </a:xfrm>
          <a:prstGeom prst="rect">
            <a:avLst/>
          </a:prstGeom>
          <a:noFill/>
        </p:spPr>
        <p:txBody>
          <a:bodyPr wrap="square" rtlCol="0">
            <a:spAutoFit/>
          </a:bodyPr>
          <a:lstStyle/>
          <a:p>
            <a:pPr algn="ctr"/>
            <a:r>
              <a:rPr lang="en-US" sz="2400" b="1" u="sng" dirty="0" smtClean="0">
                <a:latin typeface="Times New Roman" pitchFamily="18" charset="0"/>
                <a:cs typeface="Times New Roman" pitchFamily="18" charset="0"/>
              </a:rPr>
              <a:t>Conclusion</a:t>
            </a:r>
            <a:endParaRPr lang="en-US" sz="2400" b="1" u="sng" dirty="0">
              <a:latin typeface="Times New Roman" pitchFamily="18" charset="0"/>
              <a:cs typeface="Times New Roman" pitchFamily="18" charset="0"/>
            </a:endParaRPr>
          </a:p>
        </p:txBody>
      </p:sp>
      <p:sp>
        <p:nvSpPr>
          <p:cNvPr id="3" name="TextBox 2"/>
          <p:cNvSpPr txBox="1"/>
          <p:nvPr/>
        </p:nvSpPr>
        <p:spPr>
          <a:xfrm>
            <a:off x="685800" y="1371600"/>
            <a:ext cx="7467600" cy="3416320"/>
          </a:xfrm>
          <a:prstGeom prst="rect">
            <a:avLst/>
          </a:prstGeom>
          <a:solidFill>
            <a:schemeClr val="bg1">
              <a:lumMod val="95000"/>
            </a:schemeClr>
          </a:solidFill>
        </p:spPr>
        <p:txBody>
          <a:bodyPr wrap="square" rtlCol="0">
            <a:spAutoFit/>
          </a:bodyPr>
          <a:lstStyle/>
          <a:p>
            <a:pPr>
              <a:buFont typeface="Wingdings" pitchFamily="2" charset="2"/>
              <a:buChar char="Ø"/>
            </a:pPr>
            <a:r>
              <a:rPr lang="en-US" dirty="0"/>
              <a:t>In this study, we applied machine learning techniques to solve an </a:t>
            </a:r>
            <a:r>
              <a:rPr lang="en-US" dirty="0" smtClean="0"/>
              <a:t>inverse engineering </a:t>
            </a:r>
            <a:r>
              <a:rPr lang="en-US" dirty="0"/>
              <a:t>problem of identification of the </a:t>
            </a:r>
            <a:r>
              <a:rPr lang="en-US" dirty="0" smtClean="0"/>
              <a:t>depth strain </a:t>
            </a:r>
            <a:r>
              <a:rPr lang="en-US" dirty="0"/>
              <a:t>distributions</a:t>
            </a:r>
            <a:r>
              <a:rPr lang="en-US" dirty="0" smtClean="0"/>
              <a:t>.</a:t>
            </a:r>
          </a:p>
          <a:p>
            <a:pPr>
              <a:buFont typeface="Wingdings" pitchFamily="2" charset="2"/>
              <a:buChar char="Ø"/>
            </a:pPr>
            <a:endParaRPr lang="en-US" dirty="0"/>
          </a:p>
          <a:p>
            <a:pPr>
              <a:buFont typeface="Wingdings" pitchFamily="2" charset="2"/>
              <a:buChar char="Ø"/>
            </a:pPr>
            <a:r>
              <a:rPr lang="en-US" dirty="0"/>
              <a:t>The prediction on </a:t>
            </a:r>
            <a:r>
              <a:rPr lang="en-US" dirty="0" smtClean="0"/>
              <a:t>the depth </a:t>
            </a:r>
            <a:r>
              <a:rPr lang="en-US" dirty="0"/>
              <a:t>of the crack is not necessarily from the training data, after studying the training data, the machine learning algorithm can automatically use interpolation to find the applied load location that is not in the train data. This is to say that we only need to train algorithm with a limited number of loading sets.</a:t>
            </a:r>
          </a:p>
          <a:p>
            <a:endParaRPr lang="en-US" dirty="0"/>
          </a:p>
          <a:p>
            <a:pPr>
              <a:buFont typeface="Wingdings" pitchFamily="2" charset="2"/>
              <a:buChar char="Ø"/>
            </a:pPr>
            <a:r>
              <a:rPr lang="en-US" dirty="0" smtClean="0"/>
              <a:t>We can see in the plots clearly that increase in the datasets, increase in the </a:t>
            </a:r>
            <a:r>
              <a:rPr lang="en-US" dirty="0" err="1" smtClean="0"/>
              <a:t>accuracy.To</a:t>
            </a:r>
            <a:r>
              <a:rPr lang="en-US" dirty="0" smtClean="0"/>
              <a:t> obtain more accuracy, more data should be collected. The higher the density of the training data, the higher the predicted accuracy.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2590800"/>
            <a:ext cx="3657600" cy="923330"/>
          </a:xfrm>
          <a:prstGeom prst="rect">
            <a:avLst/>
          </a:prstGeom>
          <a:noFill/>
        </p:spPr>
        <p:txBody>
          <a:bodyPr wrap="square" rtlCol="0">
            <a:spAutoFit/>
          </a:bodyPr>
          <a:lstStyle/>
          <a:p>
            <a:pPr algn="ctr"/>
            <a:r>
              <a:rPr lang="en-US" sz="5400" b="1" dirty="0" smtClean="0">
                <a:latin typeface="+mj-lt"/>
              </a:rPr>
              <a:t>Thank You</a:t>
            </a:r>
            <a:endParaRPr lang="en-US" sz="5400" b="1" dirty="0">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solidFill>
              <a:schemeClr val="bg1"/>
            </a:solidFill>
          </a:ln>
          <a:effectLst/>
        </p:spPr>
        <p:txBody>
          <a:bodyPr/>
          <a:lstStyle/>
          <a:p>
            <a:r>
              <a:rPr lang="en-US" dirty="0"/>
              <a:t>Crack depth prediction of </a:t>
            </a:r>
            <a:r>
              <a:rPr lang="en-US" dirty="0" err="1"/>
              <a:t>Abaqus</a:t>
            </a:r>
            <a:r>
              <a:rPr lang="en-US" dirty="0"/>
              <a:t> model by Machine Learning tools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Introduction</a:t>
            </a:r>
            <a:endParaRPr lang="en-US" b="1" u="sng" dirty="0"/>
          </a:p>
        </p:txBody>
      </p:sp>
      <p:sp>
        <p:nvSpPr>
          <p:cNvPr id="4" name="TextBox 3"/>
          <p:cNvSpPr txBox="1"/>
          <p:nvPr/>
        </p:nvSpPr>
        <p:spPr>
          <a:xfrm>
            <a:off x="1524000" y="1447800"/>
            <a:ext cx="5715000" cy="369332"/>
          </a:xfrm>
          <a:prstGeom prst="rect">
            <a:avLst/>
          </a:prstGeom>
          <a:noFill/>
        </p:spPr>
        <p:txBody>
          <a:bodyPr wrap="square" rtlCol="0">
            <a:spAutoFit/>
          </a:bodyPr>
          <a:lstStyle/>
          <a:p>
            <a:endParaRPr lang="en-US" dirty="0"/>
          </a:p>
        </p:txBody>
      </p:sp>
      <p:graphicFrame>
        <p:nvGraphicFramePr>
          <p:cNvPr id="6" name="Diagram 5"/>
          <p:cNvGraphicFramePr/>
          <p:nvPr/>
        </p:nvGraphicFramePr>
        <p:xfrm>
          <a:off x="1447800" y="2209800"/>
          <a:ext cx="6172200" cy="266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133600" y="990600"/>
          <a:ext cx="48768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743200" y="152400"/>
            <a:ext cx="3352800" cy="369332"/>
          </a:xfrm>
          <a:prstGeom prst="rect">
            <a:avLst/>
          </a:prstGeom>
          <a:noFill/>
        </p:spPr>
        <p:txBody>
          <a:bodyPr wrap="square" rtlCol="0">
            <a:spAutoFit/>
          </a:bodyPr>
          <a:lstStyle/>
          <a:p>
            <a:pPr algn="ctr"/>
            <a:r>
              <a:rPr lang="en-US" b="1" u="sng" dirty="0" err="1" smtClean="0">
                <a:latin typeface="Times New Roman" pitchFamily="18" charset="0"/>
                <a:cs typeface="Times New Roman" pitchFamily="18" charset="0"/>
              </a:rPr>
              <a:t>FlowChart</a:t>
            </a:r>
            <a:r>
              <a:rPr lang="en-US" b="1" u="sng" dirty="0" smtClean="0">
                <a:latin typeface="Times New Roman" pitchFamily="18" charset="0"/>
                <a:cs typeface="Times New Roman" pitchFamily="18" charset="0"/>
              </a:rPr>
              <a:t> </a:t>
            </a:r>
            <a:endParaRPr lang="en-US" b="1"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11).png"/>
          <p:cNvPicPr>
            <a:picLocks noChangeAspect="1"/>
          </p:cNvPicPr>
          <p:nvPr/>
        </p:nvPicPr>
        <p:blipFill>
          <a:blip r:embed="rId2" cstate="print"/>
          <a:stretch>
            <a:fillRect/>
          </a:stretch>
        </p:blipFill>
        <p:spPr>
          <a:xfrm>
            <a:off x="533400" y="533400"/>
            <a:ext cx="3581400" cy="2013554"/>
          </a:xfrm>
          <a:prstGeom prst="rect">
            <a:avLst/>
          </a:prstGeom>
        </p:spPr>
      </p:pic>
      <p:cxnSp>
        <p:nvCxnSpPr>
          <p:cNvPr id="12" name="Straight Arrow Connector 11"/>
          <p:cNvCxnSpPr/>
          <p:nvPr/>
        </p:nvCxnSpPr>
        <p:spPr>
          <a:xfrm>
            <a:off x="1905000" y="1143000"/>
            <a:ext cx="533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33800" y="1905000"/>
            <a:ext cx="1066800" cy="369332"/>
          </a:xfrm>
          <a:prstGeom prst="rect">
            <a:avLst/>
          </a:prstGeom>
          <a:noFill/>
        </p:spPr>
        <p:txBody>
          <a:bodyPr wrap="square" rtlCol="0">
            <a:spAutoFit/>
          </a:bodyPr>
          <a:lstStyle/>
          <a:p>
            <a:pPr algn="ctr"/>
            <a:r>
              <a:rPr lang="en-US" dirty="0" smtClean="0">
                <a:solidFill>
                  <a:schemeClr val="bg1"/>
                </a:solidFill>
              </a:rPr>
              <a:t>Crack</a:t>
            </a:r>
            <a:endParaRPr lang="en-US" dirty="0">
              <a:solidFill>
                <a:schemeClr val="bg1"/>
              </a:solidFill>
            </a:endParaRPr>
          </a:p>
        </p:txBody>
      </p:sp>
      <p:sp>
        <p:nvSpPr>
          <p:cNvPr id="15" name="TextBox 14"/>
          <p:cNvSpPr txBox="1"/>
          <p:nvPr/>
        </p:nvSpPr>
        <p:spPr>
          <a:xfrm>
            <a:off x="381000" y="5181600"/>
            <a:ext cx="8305800" cy="646331"/>
          </a:xfrm>
          <a:prstGeom prst="rect">
            <a:avLst/>
          </a:prstGeom>
          <a:solidFill>
            <a:schemeClr val="tx2">
              <a:lumMod val="20000"/>
              <a:lumOff val="80000"/>
            </a:schemeClr>
          </a:solidFill>
        </p:spPr>
        <p:txBody>
          <a:bodyPr wrap="square" rtlCol="0">
            <a:spAutoFit/>
          </a:bodyPr>
          <a:lstStyle/>
          <a:p>
            <a:pPr algn="ctr"/>
            <a:r>
              <a:rPr lang="en-US" dirty="0"/>
              <a:t>The dataset collected from </a:t>
            </a:r>
            <a:r>
              <a:rPr lang="en-US" dirty="0" err="1"/>
              <a:t>abaqus</a:t>
            </a:r>
            <a:r>
              <a:rPr lang="en-US" dirty="0"/>
              <a:t> analysis gives the strain of the </a:t>
            </a:r>
            <a:r>
              <a:rPr lang="en-US" dirty="0" smtClean="0"/>
              <a:t>model </a:t>
            </a:r>
            <a:r>
              <a:rPr lang="en-US" dirty="0"/>
              <a:t>as </a:t>
            </a:r>
            <a:r>
              <a:rPr lang="en-US" dirty="0" smtClean="0"/>
              <a:t>electric potential </a:t>
            </a:r>
            <a:r>
              <a:rPr lang="en-US" dirty="0"/>
              <a:t>values and simulation time for a particular </a:t>
            </a:r>
            <a:r>
              <a:rPr lang="en-US" dirty="0" smtClean="0"/>
              <a:t>depth.</a:t>
            </a:r>
            <a:endParaRPr lang="en-US" dirty="0"/>
          </a:p>
        </p:txBody>
      </p:sp>
      <p:sp>
        <p:nvSpPr>
          <p:cNvPr id="16" name="TextBox 15"/>
          <p:cNvSpPr txBox="1"/>
          <p:nvPr/>
        </p:nvSpPr>
        <p:spPr>
          <a:xfrm>
            <a:off x="1752600" y="6019800"/>
            <a:ext cx="5867400" cy="646331"/>
          </a:xfrm>
          <a:prstGeom prst="rect">
            <a:avLst/>
          </a:prstGeom>
          <a:noFill/>
          <a:ln>
            <a:solidFill>
              <a:schemeClr val="accent1"/>
            </a:solidFill>
          </a:ln>
        </p:spPr>
        <p:txBody>
          <a:bodyPr wrap="square" rtlCol="0">
            <a:spAutoFit/>
          </a:bodyPr>
          <a:lstStyle/>
          <a:p>
            <a:pPr algn="ctr"/>
            <a:r>
              <a:rPr lang="en-US" dirty="0" smtClean="0"/>
              <a:t>This output from </a:t>
            </a:r>
            <a:r>
              <a:rPr lang="en-US" dirty="0" err="1" smtClean="0"/>
              <a:t>abaqus</a:t>
            </a:r>
            <a:r>
              <a:rPr lang="en-US" dirty="0" smtClean="0"/>
              <a:t> is input for training the machine learning model to predict the crack depth.</a:t>
            </a:r>
          </a:p>
        </p:txBody>
      </p:sp>
      <p:pic>
        <p:nvPicPr>
          <p:cNvPr id="18" name="Picture 17" descr="Screenshot (18).png"/>
          <p:cNvPicPr>
            <a:picLocks noChangeAspect="1"/>
          </p:cNvPicPr>
          <p:nvPr/>
        </p:nvPicPr>
        <p:blipFill>
          <a:blip r:embed="rId3" cstate="print"/>
          <a:stretch>
            <a:fillRect/>
          </a:stretch>
        </p:blipFill>
        <p:spPr>
          <a:xfrm>
            <a:off x="4876800" y="533399"/>
            <a:ext cx="3699469" cy="2122777"/>
          </a:xfrm>
          <a:prstGeom prst="rect">
            <a:avLst/>
          </a:prstGeom>
        </p:spPr>
      </p:pic>
      <p:cxnSp>
        <p:nvCxnSpPr>
          <p:cNvPr id="20" name="Straight Arrow Connector 19"/>
          <p:cNvCxnSpPr/>
          <p:nvPr/>
        </p:nvCxnSpPr>
        <p:spPr>
          <a:xfrm>
            <a:off x="6324600" y="16764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772400" y="1600200"/>
            <a:ext cx="76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4" name="Picture 23" descr="Screenshot (17).png"/>
          <p:cNvPicPr>
            <a:picLocks noChangeAspect="1"/>
          </p:cNvPicPr>
          <p:nvPr/>
        </p:nvPicPr>
        <p:blipFill>
          <a:blip r:embed="rId4" cstate="print"/>
          <a:stretch>
            <a:fillRect/>
          </a:stretch>
        </p:blipFill>
        <p:spPr>
          <a:xfrm>
            <a:off x="533400" y="2895600"/>
            <a:ext cx="3659386" cy="2057400"/>
          </a:xfrm>
          <a:prstGeom prst="rect">
            <a:avLst/>
          </a:prstGeom>
        </p:spPr>
      </p:pic>
      <p:cxnSp>
        <p:nvCxnSpPr>
          <p:cNvPr id="26" name="Straight Arrow Connector 25"/>
          <p:cNvCxnSpPr/>
          <p:nvPr/>
        </p:nvCxnSpPr>
        <p:spPr>
          <a:xfrm>
            <a:off x="2362200" y="39624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2895600" y="4038600"/>
            <a:ext cx="76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810000" y="3962400"/>
            <a:ext cx="152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2" name="Picture 31" descr="Screenshot (15).png"/>
          <p:cNvPicPr>
            <a:picLocks noChangeAspect="1"/>
          </p:cNvPicPr>
          <p:nvPr/>
        </p:nvPicPr>
        <p:blipFill>
          <a:blip r:embed="rId5" cstate="print"/>
          <a:stretch>
            <a:fillRect/>
          </a:stretch>
        </p:blipFill>
        <p:spPr>
          <a:xfrm>
            <a:off x="4876800" y="2895600"/>
            <a:ext cx="3818135" cy="2146652"/>
          </a:xfrm>
          <a:prstGeom prst="rect">
            <a:avLst/>
          </a:prstGeom>
        </p:spPr>
      </p:pic>
      <p:cxnSp>
        <p:nvCxnSpPr>
          <p:cNvPr id="34" name="Straight Arrow Connector 33"/>
          <p:cNvCxnSpPr/>
          <p:nvPr/>
        </p:nvCxnSpPr>
        <p:spPr>
          <a:xfrm>
            <a:off x="5943600" y="3962400"/>
            <a:ext cx="76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553200" y="4038600"/>
            <a:ext cx="76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781800" y="38862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7391400" y="4114800"/>
            <a:ext cx="76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391400" cy="4862870"/>
          </a:xfrm>
          <a:prstGeom prst="rect">
            <a:avLst/>
          </a:prstGeom>
          <a:noFill/>
        </p:spPr>
        <p:txBody>
          <a:bodyPr wrap="square" rtlCol="0">
            <a:spAutoFit/>
          </a:bodyPr>
          <a:lstStyle/>
          <a:p>
            <a:r>
              <a:rPr lang="en-US" sz="2000" b="1" u="sng" dirty="0" smtClean="0"/>
              <a:t>Random Forest Regression:</a:t>
            </a:r>
          </a:p>
          <a:p>
            <a:endParaRPr lang="en-US" sz="2000" b="1" u="sng" dirty="0"/>
          </a:p>
          <a:p>
            <a:r>
              <a:rPr lang="en-US" b="1" dirty="0"/>
              <a:t>Regression analysis</a:t>
            </a:r>
            <a:r>
              <a:rPr lang="en-US" dirty="0"/>
              <a:t> consists of a set of </a:t>
            </a:r>
            <a:r>
              <a:rPr lang="en-US" i="1" dirty="0"/>
              <a:t>machine learning</a:t>
            </a:r>
            <a:r>
              <a:rPr lang="en-US" dirty="0"/>
              <a:t> methods that allow us to predict a continuous outcome variable (y) based on the value of one or multiple predictor variables (x</a:t>
            </a:r>
            <a:r>
              <a:rPr lang="en-US" dirty="0" smtClean="0"/>
              <a:t>).</a:t>
            </a:r>
          </a:p>
          <a:p>
            <a:endParaRPr lang="en-US" dirty="0" smtClean="0"/>
          </a:p>
          <a:p>
            <a:endParaRPr lang="en-US" dirty="0"/>
          </a:p>
          <a:p>
            <a:r>
              <a:rPr lang="en-US" b="1" dirty="0"/>
              <a:t>Random Forest?</a:t>
            </a:r>
          </a:p>
          <a:p>
            <a:r>
              <a:rPr lang="en-US" dirty="0"/>
              <a:t>Random forest is a way of averaging multiple deep decision trees, trained on different parts of the same training set, with the goal of overcoming over-fitting problem of individual decision tree.</a:t>
            </a:r>
            <a:br>
              <a:rPr lang="en-US" dirty="0"/>
            </a:br>
            <a:r>
              <a:rPr lang="en-US" dirty="0"/>
              <a:t/>
            </a:r>
            <a:br>
              <a:rPr lang="en-US" dirty="0"/>
            </a:br>
            <a:r>
              <a:rPr lang="en-US" dirty="0"/>
              <a:t>In other words, random forests are an ensemble learning method for classification and regression that operate by constructing a lot of decision trees at training time and outputting the class that is the mode of the classes output by individual trees.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762000"/>
            <a:ext cx="5715000" cy="923330"/>
          </a:xfrm>
          <a:prstGeom prst="rect">
            <a:avLst/>
          </a:prstGeom>
          <a:noFill/>
        </p:spPr>
        <p:txBody>
          <a:bodyPr wrap="square" rtlCol="0">
            <a:spAutoFit/>
          </a:bodyPr>
          <a:lstStyle/>
          <a:p>
            <a:r>
              <a:rPr lang="en-US" dirty="0"/>
              <a:t>'Random' refers to mainly two process - 1. random observations to grow each tree and 2. random variables selected for splitting at each node</a:t>
            </a:r>
          </a:p>
        </p:txBody>
      </p:sp>
      <p:pic>
        <p:nvPicPr>
          <p:cNvPr id="6" name="Picture 5" descr="Image for post"/>
          <p:cNvPicPr/>
          <p:nvPr/>
        </p:nvPicPr>
        <p:blipFill>
          <a:blip r:embed="rId2" cstate="print"/>
          <a:srcRect/>
          <a:stretch>
            <a:fillRect/>
          </a:stretch>
        </p:blipFill>
        <p:spPr bwMode="auto">
          <a:xfrm>
            <a:off x="1600200" y="2133600"/>
            <a:ext cx="5943600" cy="3954815"/>
          </a:xfrm>
          <a:prstGeom prst="rect">
            <a:avLst/>
          </a:prstGeom>
          <a:noFill/>
          <a:ln w="9525">
            <a:noFill/>
            <a:miter lim="800000"/>
            <a:headEnd/>
            <a:tailEnd/>
          </a:ln>
        </p:spPr>
      </p:pic>
      <p:sp>
        <p:nvSpPr>
          <p:cNvPr id="7" name="TextBox 6"/>
          <p:cNvSpPr txBox="1"/>
          <p:nvPr/>
        </p:nvSpPr>
        <p:spPr>
          <a:xfrm>
            <a:off x="2514600" y="6324600"/>
            <a:ext cx="4343400" cy="253916"/>
          </a:xfrm>
          <a:prstGeom prst="rect">
            <a:avLst/>
          </a:prstGeom>
          <a:solidFill>
            <a:schemeClr val="bg2">
              <a:lumMod val="90000"/>
            </a:schemeClr>
          </a:solidFill>
        </p:spPr>
        <p:txBody>
          <a:bodyPr wrap="square" rtlCol="0">
            <a:spAutoFit/>
          </a:bodyPr>
          <a:lstStyle/>
          <a:p>
            <a:pPr algn="ctr"/>
            <a:r>
              <a:rPr lang="en-US" sz="1050" dirty="0" smtClean="0"/>
              <a:t>RANDOM FOREST SIMPLIFIED</a:t>
            </a:r>
            <a:endParaRPr lang="en-US" sz="105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09600"/>
            <a:ext cx="2438400" cy="400110"/>
          </a:xfrm>
          <a:prstGeom prst="rect">
            <a:avLst/>
          </a:prstGeom>
          <a:noFill/>
        </p:spPr>
        <p:txBody>
          <a:bodyPr wrap="square" rtlCol="0">
            <a:spAutoFit/>
          </a:bodyPr>
          <a:lstStyle/>
          <a:p>
            <a:r>
              <a:rPr lang="en-US" sz="2000" b="1" dirty="0" smtClean="0"/>
              <a:t>Linear Regression : </a:t>
            </a:r>
            <a:endParaRPr lang="en-US" sz="2000" b="1" dirty="0"/>
          </a:p>
        </p:txBody>
      </p:sp>
      <p:sp>
        <p:nvSpPr>
          <p:cNvPr id="3" name="TextBox 2"/>
          <p:cNvSpPr txBox="1"/>
          <p:nvPr/>
        </p:nvSpPr>
        <p:spPr>
          <a:xfrm>
            <a:off x="762000" y="1143000"/>
            <a:ext cx="7239000" cy="2031325"/>
          </a:xfrm>
          <a:prstGeom prst="rect">
            <a:avLst/>
          </a:prstGeom>
          <a:noFill/>
        </p:spPr>
        <p:txBody>
          <a:bodyPr wrap="square" rtlCol="0">
            <a:spAutoFit/>
          </a:bodyPr>
          <a:lstStyle/>
          <a:p>
            <a:r>
              <a:rPr lang="en-US" dirty="0" smtClean="0"/>
              <a:t>Linear regression performs the task to predict a dependent variable value (y) based on a given independent variable (x). So, this regression technique finds out a linear relationship between x (input) and y(output). Hence, the name is Linear Regression. If we plot the independent variable (x) on the x-axis and dependent variable (y) on the y-axis, linear regression gives us a straight line that best fits the data points, as shown in the figure below.</a:t>
            </a:r>
          </a:p>
          <a:p>
            <a:endParaRPr lang="en-US" dirty="0"/>
          </a:p>
        </p:txBody>
      </p:sp>
      <p:pic>
        <p:nvPicPr>
          <p:cNvPr id="4" name="Picture 3" descr="1_weGmaJTZewji5_9H2TZetA.png"/>
          <p:cNvPicPr>
            <a:picLocks noChangeAspect="1"/>
          </p:cNvPicPr>
          <p:nvPr/>
        </p:nvPicPr>
        <p:blipFill>
          <a:blip r:embed="rId2" cstate="print"/>
          <a:stretch>
            <a:fillRect/>
          </a:stretch>
        </p:blipFill>
        <p:spPr>
          <a:xfrm>
            <a:off x="1905000" y="3124200"/>
            <a:ext cx="4610100" cy="3568853"/>
          </a:xfrm>
          <a:prstGeom prst="rect">
            <a:avLst/>
          </a:prstGeom>
        </p:spPr>
      </p:pic>
      <p:pic>
        <p:nvPicPr>
          <p:cNvPr id="5" name="Picture 4" descr="plotc41.png"/>
          <p:cNvPicPr>
            <a:picLocks noChangeAspect="1"/>
          </p:cNvPicPr>
          <p:nvPr/>
        </p:nvPicPr>
        <p:blipFill>
          <a:blip r:embed="rId3" cstate="print"/>
          <a:stretch>
            <a:fillRect/>
          </a:stretch>
        </p:blipFill>
        <p:spPr>
          <a:xfrm>
            <a:off x="2057400" y="2971800"/>
            <a:ext cx="4602486" cy="345186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762000"/>
            <a:ext cx="6248400" cy="3139321"/>
          </a:xfrm>
          <a:prstGeom prst="rect">
            <a:avLst/>
          </a:prstGeom>
          <a:noFill/>
        </p:spPr>
        <p:txBody>
          <a:bodyPr wrap="square" rtlCol="0">
            <a:spAutoFit/>
          </a:bodyPr>
          <a:lstStyle/>
          <a:p>
            <a:r>
              <a:rPr lang="en-US" b="1" dirty="0"/>
              <a:t>Model Prediction Error</a:t>
            </a:r>
            <a:r>
              <a:rPr lang="en-US" b="1" dirty="0" smtClean="0"/>
              <a:t>: RMSE(</a:t>
            </a:r>
            <a:r>
              <a:rPr lang="en-US" b="1" u="sng" dirty="0" smtClean="0"/>
              <a:t>Root Mean Squared Error)</a:t>
            </a:r>
            <a:endParaRPr lang="en-US" b="1" dirty="0" smtClean="0"/>
          </a:p>
          <a:p>
            <a:endParaRPr lang="en-US" b="1" dirty="0"/>
          </a:p>
          <a:p>
            <a:pPr>
              <a:buFont typeface="Wingdings" pitchFamily="2" charset="2"/>
              <a:buChar char="Ø"/>
            </a:pPr>
            <a:r>
              <a:rPr lang="en-US" b="1" i="1" dirty="0" smtClean="0">
                <a:latin typeface="Times New Roman" pitchFamily="18" charset="0"/>
                <a:cs typeface="Times New Roman" pitchFamily="18" charset="0"/>
                <a:hlinkClick r:id="rId2"/>
              </a:rPr>
              <a:t>popular </a:t>
            </a:r>
            <a:r>
              <a:rPr lang="en-US" b="1" i="1" dirty="0">
                <a:latin typeface="Times New Roman" pitchFamily="18" charset="0"/>
                <a:cs typeface="Times New Roman" pitchFamily="18" charset="0"/>
                <a:hlinkClick r:id="rId2"/>
              </a:rPr>
              <a:t>metric</a:t>
            </a:r>
            <a:r>
              <a:rPr lang="en-US" dirty="0">
                <a:latin typeface="Times New Roman" pitchFamily="18" charset="0"/>
                <a:cs typeface="Times New Roman" pitchFamily="18" charset="0"/>
                <a:hlinkClick r:id="rId2"/>
              </a:rPr>
              <a:t>s for comparing regression </a:t>
            </a:r>
            <a:r>
              <a:rPr lang="en-US" dirty="0" smtClean="0">
                <a:latin typeface="Times New Roman" pitchFamily="18" charset="0"/>
                <a:cs typeface="Times New Roman" pitchFamily="18" charset="0"/>
                <a:hlinkClick r:id="rId2"/>
              </a:rPr>
              <a:t>models</a:t>
            </a:r>
            <a:r>
              <a:rPr lang="en-US" dirty="0" smtClean="0">
                <a:latin typeface="Times New Roman" pitchFamily="18" charset="0"/>
                <a:cs typeface="Times New Roman" pitchFamily="18" charset="0"/>
              </a:rPr>
              <a:t> : </a:t>
            </a:r>
            <a:r>
              <a:rPr lang="en-US" dirty="0"/>
              <a:t>A</a:t>
            </a:r>
            <a:r>
              <a:rPr lang="en-US" dirty="0" smtClean="0"/>
              <a:t> good measure of how accurately the model predicts the response</a:t>
            </a:r>
            <a:endParaRPr lang="en-US" dirty="0" smtClean="0">
              <a:latin typeface="Times New Roman" pitchFamily="18" charset="0"/>
              <a:cs typeface="Times New Roman" pitchFamily="18" charset="0"/>
            </a:endParaRPr>
          </a:p>
          <a:p>
            <a:pPr>
              <a:buFont typeface="Wingdings" pitchFamily="2" charset="2"/>
              <a:buChar char="Ø"/>
            </a:pPr>
            <a:endParaRPr lang="en-US" dirty="0">
              <a:latin typeface="Times New Roman" pitchFamily="18" charset="0"/>
              <a:cs typeface="Times New Roman" pitchFamily="18" charset="0"/>
            </a:endParaRPr>
          </a:p>
          <a:p>
            <a:pPr lvl="0">
              <a:buFont typeface="Wingdings" pitchFamily="2" charset="2"/>
              <a:buChar char="Ø"/>
            </a:pPr>
            <a:r>
              <a:rPr lang="en-US" dirty="0" smtClean="0"/>
              <a:t>measures </a:t>
            </a:r>
            <a:r>
              <a:rPr lang="en-US" dirty="0"/>
              <a:t>the model prediction </a:t>
            </a:r>
            <a:r>
              <a:rPr lang="en-US" dirty="0" smtClean="0"/>
              <a:t>error.</a:t>
            </a:r>
          </a:p>
          <a:p>
            <a:pPr lvl="0">
              <a:buFont typeface="Wingdings" pitchFamily="2" charset="2"/>
              <a:buChar char="Ø"/>
            </a:pPr>
            <a:endParaRPr lang="en-US" dirty="0" smtClean="0"/>
          </a:p>
          <a:p>
            <a:pPr lvl="0">
              <a:buFont typeface="Wingdings" pitchFamily="2" charset="2"/>
              <a:buChar char="Ø"/>
            </a:pPr>
            <a:r>
              <a:rPr lang="en-US" dirty="0" smtClean="0"/>
              <a:t>RMSE </a:t>
            </a:r>
            <a:r>
              <a:rPr lang="en-US" dirty="0"/>
              <a:t>is an absolute measure of fit. </a:t>
            </a:r>
            <a:endParaRPr lang="en-US" dirty="0" smtClean="0"/>
          </a:p>
          <a:p>
            <a:pPr lvl="0">
              <a:buFont typeface="Wingdings" pitchFamily="2" charset="2"/>
              <a:buChar char="Ø"/>
            </a:pPr>
            <a:endParaRPr lang="en-US" dirty="0"/>
          </a:p>
          <a:p>
            <a:pPr lvl="0">
              <a:buFont typeface="Wingdings" pitchFamily="2" charset="2"/>
              <a:buChar char="Ø"/>
            </a:pPr>
            <a:r>
              <a:rPr lang="en-US" b="1" i="1" dirty="0" smtClean="0"/>
              <a:t>Lower </a:t>
            </a:r>
            <a:r>
              <a:rPr lang="en-US" b="1" i="1" dirty="0"/>
              <a:t>values of RMSE indicate better fit</a:t>
            </a:r>
            <a:r>
              <a:rPr lang="en-US" dirty="0"/>
              <a:t>. </a:t>
            </a:r>
          </a:p>
          <a:p>
            <a:endParaRPr lang="en-US" dirty="0"/>
          </a:p>
        </p:txBody>
      </p:sp>
      <p:pic>
        <p:nvPicPr>
          <p:cNvPr id="5" name="Picture 4" descr="rmse.png"/>
          <p:cNvPicPr>
            <a:picLocks noChangeAspect="1"/>
          </p:cNvPicPr>
          <p:nvPr/>
        </p:nvPicPr>
        <p:blipFill>
          <a:blip r:embed="rId3" cstate="print"/>
          <a:stretch>
            <a:fillRect/>
          </a:stretch>
        </p:blipFill>
        <p:spPr>
          <a:xfrm>
            <a:off x="1752600" y="4572000"/>
            <a:ext cx="4953000" cy="1628775"/>
          </a:xfrm>
          <a:prstGeom prst="rect">
            <a:avLst/>
          </a:prstGeom>
        </p:spPr>
      </p:pic>
      <p:sp>
        <p:nvSpPr>
          <p:cNvPr id="6" name="TextBox 5"/>
          <p:cNvSpPr txBox="1"/>
          <p:nvPr/>
        </p:nvSpPr>
        <p:spPr>
          <a:xfrm>
            <a:off x="1828800" y="4038600"/>
            <a:ext cx="5334000" cy="369332"/>
          </a:xfrm>
          <a:prstGeom prst="rect">
            <a:avLst/>
          </a:prstGeom>
          <a:noFill/>
        </p:spPr>
        <p:txBody>
          <a:bodyPr wrap="square" rtlCol="0">
            <a:spAutoFit/>
          </a:bodyPr>
          <a:lstStyle/>
          <a:p>
            <a:pPr algn="ctr"/>
            <a:r>
              <a:rPr lang="en-US" b="1" dirty="0"/>
              <a:t>For a wide set of values RMSE is defined as follows: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829</TotalTime>
  <Words>551</Words>
  <Application>Microsoft Office PowerPoint</Application>
  <PresentationFormat>On-screen Show (4:3)</PresentationFormat>
  <Paragraphs>68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Crack depth prediction of Abaqus model by Machine Learning tools</vt:lpstr>
      <vt:lpstr>Introduction</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9</cp:revision>
  <dcterms:created xsi:type="dcterms:W3CDTF">2020-11-22T04:38:43Z</dcterms:created>
  <dcterms:modified xsi:type="dcterms:W3CDTF">2021-04-09T14:38:44Z</dcterms:modified>
</cp:coreProperties>
</file>