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29D896-B448-41DB-BA7D-ADF72FAA12EE}" type="datetimeFigureOut">
              <a:rPr lang="en-IN" smtClean="0"/>
              <a:t>06-03-2023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232BBBDE-C92D-4A80-BC6C-14A1897E1E20}" type="slidenum">
              <a:rPr lang="en-IN" smtClean="0"/>
              <a:t>‹#›</a:t>
            </a:fld>
            <a:endParaRPr lang="en-IN"/>
          </a:p>
        </p:txBody>
      </p:sp>
    </p:spTree>
    <p:extLst>
      <p:ext uri="{BB962C8B-B14F-4D97-AF65-F5344CB8AC3E}">
        <p14:creationId xmlns:p14="http://schemas.microsoft.com/office/powerpoint/2010/main" val="418680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29D896-B448-41DB-BA7D-ADF72FAA12EE}"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BBBDE-C92D-4A80-BC6C-14A1897E1E20}" type="slidenum">
              <a:rPr lang="en-IN" smtClean="0"/>
              <a:t>‹#›</a:t>
            </a:fld>
            <a:endParaRPr lang="en-IN"/>
          </a:p>
        </p:txBody>
      </p:sp>
    </p:spTree>
    <p:extLst>
      <p:ext uri="{BB962C8B-B14F-4D97-AF65-F5344CB8AC3E}">
        <p14:creationId xmlns:p14="http://schemas.microsoft.com/office/powerpoint/2010/main" val="3027006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9D896-B448-41DB-BA7D-ADF72FAA12EE}"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BBBDE-C92D-4A80-BC6C-14A1897E1E20}" type="slidenum">
              <a:rPr lang="en-IN" smtClean="0"/>
              <a:t>‹#›</a:t>
            </a:fld>
            <a:endParaRPr lang="en-IN"/>
          </a:p>
        </p:txBody>
      </p:sp>
    </p:spTree>
    <p:extLst>
      <p:ext uri="{BB962C8B-B14F-4D97-AF65-F5344CB8AC3E}">
        <p14:creationId xmlns:p14="http://schemas.microsoft.com/office/powerpoint/2010/main" val="19936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9D896-B448-41DB-BA7D-ADF72FAA12EE}"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BBBDE-C92D-4A80-BC6C-14A1897E1E20}" type="slidenum">
              <a:rPr lang="en-IN" smtClean="0"/>
              <a:t>‹#›</a:t>
            </a:fld>
            <a:endParaRPr lang="en-IN"/>
          </a:p>
        </p:txBody>
      </p:sp>
    </p:spTree>
    <p:extLst>
      <p:ext uri="{BB962C8B-B14F-4D97-AF65-F5344CB8AC3E}">
        <p14:creationId xmlns:p14="http://schemas.microsoft.com/office/powerpoint/2010/main" val="1915758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9D896-B448-41DB-BA7D-ADF72FAA12EE}"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BBBDE-C92D-4A80-BC6C-14A1897E1E20}" type="slidenum">
              <a:rPr lang="en-IN" smtClean="0"/>
              <a:t>‹#›</a:t>
            </a:fld>
            <a:endParaRPr lang="en-IN"/>
          </a:p>
        </p:txBody>
      </p:sp>
    </p:spTree>
    <p:extLst>
      <p:ext uri="{BB962C8B-B14F-4D97-AF65-F5344CB8AC3E}">
        <p14:creationId xmlns:p14="http://schemas.microsoft.com/office/powerpoint/2010/main" val="1524647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9D896-B448-41DB-BA7D-ADF72FAA12EE}"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BBBDE-C92D-4A80-BC6C-14A1897E1E20}" type="slidenum">
              <a:rPr lang="en-IN" smtClean="0"/>
              <a:t>‹#›</a:t>
            </a:fld>
            <a:endParaRPr lang="en-IN"/>
          </a:p>
        </p:txBody>
      </p:sp>
    </p:spTree>
    <p:extLst>
      <p:ext uri="{BB962C8B-B14F-4D97-AF65-F5344CB8AC3E}">
        <p14:creationId xmlns:p14="http://schemas.microsoft.com/office/powerpoint/2010/main" val="2464616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9D896-B448-41DB-BA7D-ADF72FAA12EE}"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BBBDE-C92D-4A80-BC6C-14A1897E1E20}" type="slidenum">
              <a:rPr lang="en-IN" smtClean="0"/>
              <a:t>‹#›</a:t>
            </a:fld>
            <a:endParaRPr lang="en-IN"/>
          </a:p>
        </p:txBody>
      </p:sp>
    </p:spTree>
    <p:extLst>
      <p:ext uri="{BB962C8B-B14F-4D97-AF65-F5344CB8AC3E}">
        <p14:creationId xmlns:p14="http://schemas.microsoft.com/office/powerpoint/2010/main" val="4239591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29D896-B448-41DB-BA7D-ADF72FAA12EE}"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BBBDE-C92D-4A80-BC6C-14A1897E1E20}" type="slidenum">
              <a:rPr lang="en-IN" smtClean="0"/>
              <a:t>‹#›</a:t>
            </a:fld>
            <a:endParaRPr lang="en-IN"/>
          </a:p>
        </p:txBody>
      </p:sp>
    </p:spTree>
    <p:extLst>
      <p:ext uri="{BB962C8B-B14F-4D97-AF65-F5344CB8AC3E}">
        <p14:creationId xmlns:p14="http://schemas.microsoft.com/office/powerpoint/2010/main" val="1051390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29D896-B448-41DB-BA7D-ADF72FAA12EE}"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BBBDE-C92D-4A80-BC6C-14A1897E1E20}" type="slidenum">
              <a:rPr lang="en-IN" smtClean="0"/>
              <a:t>‹#›</a:t>
            </a:fld>
            <a:endParaRPr lang="en-IN"/>
          </a:p>
        </p:txBody>
      </p:sp>
    </p:spTree>
    <p:extLst>
      <p:ext uri="{BB962C8B-B14F-4D97-AF65-F5344CB8AC3E}">
        <p14:creationId xmlns:p14="http://schemas.microsoft.com/office/powerpoint/2010/main" val="420299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29D896-B448-41DB-BA7D-ADF72FAA12EE}"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32BBBDE-C92D-4A80-BC6C-14A1897E1E20}" type="slidenum">
              <a:rPr lang="en-IN" smtClean="0"/>
              <a:t>‹#›</a:t>
            </a:fld>
            <a:endParaRPr lang="en-IN"/>
          </a:p>
        </p:txBody>
      </p:sp>
    </p:spTree>
    <p:extLst>
      <p:ext uri="{BB962C8B-B14F-4D97-AF65-F5344CB8AC3E}">
        <p14:creationId xmlns:p14="http://schemas.microsoft.com/office/powerpoint/2010/main" val="401505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9D896-B448-41DB-BA7D-ADF72FAA12EE}"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BBBDE-C92D-4A80-BC6C-14A1897E1E20}" type="slidenum">
              <a:rPr lang="en-IN" smtClean="0"/>
              <a:t>‹#›</a:t>
            </a:fld>
            <a:endParaRPr lang="en-IN"/>
          </a:p>
        </p:txBody>
      </p:sp>
    </p:spTree>
    <p:extLst>
      <p:ext uri="{BB962C8B-B14F-4D97-AF65-F5344CB8AC3E}">
        <p14:creationId xmlns:p14="http://schemas.microsoft.com/office/powerpoint/2010/main" val="3265682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29D896-B448-41DB-BA7D-ADF72FAA12EE}"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BBBDE-C92D-4A80-BC6C-14A1897E1E20}" type="slidenum">
              <a:rPr lang="en-IN" smtClean="0"/>
              <a:t>‹#›</a:t>
            </a:fld>
            <a:endParaRPr lang="en-IN"/>
          </a:p>
        </p:txBody>
      </p:sp>
    </p:spTree>
    <p:extLst>
      <p:ext uri="{BB962C8B-B14F-4D97-AF65-F5344CB8AC3E}">
        <p14:creationId xmlns:p14="http://schemas.microsoft.com/office/powerpoint/2010/main" val="853455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29D896-B448-41DB-BA7D-ADF72FAA12EE}" type="datetimeFigureOut">
              <a:rPr lang="en-IN" smtClean="0"/>
              <a:t>06-03-2023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2BBBDE-C92D-4A80-BC6C-14A1897E1E20}" type="slidenum">
              <a:rPr lang="en-IN" smtClean="0"/>
              <a:t>‹#›</a:t>
            </a:fld>
            <a:endParaRPr lang="en-IN"/>
          </a:p>
        </p:txBody>
      </p:sp>
    </p:spTree>
    <p:extLst>
      <p:ext uri="{BB962C8B-B14F-4D97-AF65-F5344CB8AC3E}">
        <p14:creationId xmlns:p14="http://schemas.microsoft.com/office/powerpoint/2010/main" val="175988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29D896-B448-41DB-BA7D-ADF72FAA12EE}" type="datetimeFigureOut">
              <a:rPr lang="en-IN" smtClean="0"/>
              <a:t>06-03-2023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2BBBDE-C92D-4A80-BC6C-14A1897E1E20}" type="slidenum">
              <a:rPr lang="en-IN" smtClean="0"/>
              <a:t>‹#›</a:t>
            </a:fld>
            <a:endParaRPr lang="en-IN"/>
          </a:p>
        </p:txBody>
      </p:sp>
    </p:spTree>
    <p:extLst>
      <p:ext uri="{BB962C8B-B14F-4D97-AF65-F5344CB8AC3E}">
        <p14:creationId xmlns:p14="http://schemas.microsoft.com/office/powerpoint/2010/main" val="341932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9D896-B448-41DB-BA7D-ADF72FAA12EE}" type="datetimeFigureOut">
              <a:rPr lang="en-IN" smtClean="0"/>
              <a:t>06-03-2023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2BBBDE-C92D-4A80-BC6C-14A1897E1E20}" type="slidenum">
              <a:rPr lang="en-IN" smtClean="0"/>
              <a:t>‹#›</a:t>
            </a:fld>
            <a:endParaRPr lang="en-IN"/>
          </a:p>
        </p:txBody>
      </p:sp>
    </p:spTree>
    <p:extLst>
      <p:ext uri="{BB962C8B-B14F-4D97-AF65-F5344CB8AC3E}">
        <p14:creationId xmlns:p14="http://schemas.microsoft.com/office/powerpoint/2010/main" val="2767477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29D896-B448-41DB-BA7D-ADF72FAA12EE}"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BBBDE-C92D-4A80-BC6C-14A1897E1E20}" type="slidenum">
              <a:rPr lang="en-IN" smtClean="0"/>
              <a:t>‹#›</a:t>
            </a:fld>
            <a:endParaRPr lang="en-IN"/>
          </a:p>
        </p:txBody>
      </p:sp>
    </p:spTree>
    <p:extLst>
      <p:ext uri="{BB962C8B-B14F-4D97-AF65-F5344CB8AC3E}">
        <p14:creationId xmlns:p14="http://schemas.microsoft.com/office/powerpoint/2010/main" val="358187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29D896-B448-41DB-BA7D-ADF72FAA12EE}"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BBBDE-C92D-4A80-BC6C-14A1897E1E20}" type="slidenum">
              <a:rPr lang="en-IN" smtClean="0"/>
              <a:t>‹#›</a:t>
            </a:fld>
            <a:endParaRPr lang="en-IN"/>
          </a:p>
        </p:txBody>
      </p:sp>
    </p:spTree>
    <p:extLst>
      <p:ext uri="{BB962C8B-B14F-4D97-AF65-F5344CB8AC3E}">
        <p14:creationId xmlns:p14="http://schemas.microsoft.com/office/powerpoint/2010/main" val="2915326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29D896-B448-41DB-BA7D-ADF72FAA12EE}" type="datetimeFigureOut">
              <a:rPr lang="en-IN" smtClean="0"/>
              <a:t>06-03-2023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2BBBDE-C92D-4A80-BC6C-14A1897E1E20}" type="slidenum">
              <a:rPr lang="en-IN" smtClean="0"/>
              <a:t>‹#›</a:t>
            </a:fld>
            <a:endParaRPr lang="en-IN"/>
          </a:p>
        </p:txBody>
      </p:sp>
    </p:spTree>
    <p:extLst>
      <p:ext uri="{BB962C8B-B14F-4D97-AF65-F5344CB8AC3E}">
        <p14:creationId xmlns:p14="http://schemas.microsoft.com/office/powerpoint/2010/main" val="37721890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F989C-D30E-3298-4046-7BDF57B0C305}"/>
              </a:ext>
            </a:extLst>
          </p:cNvPr>
          <p:cNvSpPr>
            <a:spLocks noGrp="1"/>
          </p:cNvSpPr>
          <p:nvPr>
            <p:ph type="ctrTitle"/>
          </p:nvPr>
        </p:nvSpPr>
        <p:spPr/>
        <p:txBody>
          <a:bodyPr/>
          <a:lstStyle/>
          <a:p>
            <a:r>
              <a:rPr lang="en-US" b="1" dirty="0"/>
              <a:t>CREDIT CARD DEFAULT PREDICTION</a:t>
            </a:r>
            <a:endParaRPr lang="en-IN" b="1" dirty="0"/>
          </a:p>
        </p:txBody>
      </p:sp>
      <p:sp>
        <p:nvSpPr>
          <p:cNvPr id="3" name="Subtitle 2">
            <a:extLst>
              <a:ext uri="{FF2B5EF4-FFF2-40B4-BE49-F238E27FC236}">
                <a16:creationId xmlns:a16="http://schemas.microsoft.com/office/drawing/2014/main" id="{08F8A7E9-345C-D3A1-3B27-B15924C435AC}"/>
              </a:ext>
            </a:extLst>
          </p:cNvPr>
          <p:cNvSpPr>
            <a:spLocks noGrp="1"/>
          </p:cNvSpPr>
          <p:nvPr>
            <p:ph type="subTitle" idx="1"/>
          </p:nvPr>
        </p:nvSpPr>
        <p:spPr/>
        <p:txBody>
          <a:bodyPr/>
          <a:lstStyle/>
          <a:p>
            <a:r>
              <a:rPr lang="en-US" dirty="0"/>
              <a:t>Using Machine Learning Techniques</a:t>
            </a:r>
            <a:endParaRPr lang="en-IN" dirty="0"/>
          </a:p>
        </p:txBody>
      </p:sp>
      <p:sp>
        <p:nvSpPr>
          <p:cNvPr id="4" name="TextBox 3">
            <a:extLst>
              <a:ext uri="{FF2B5EF4-FFF2-40B4-BE49-F238E27FC236}">
                <a16:creationId xmlns:a16="http://schemas.microsoft.com/office/drawing/2014/main" id="{E9EE2E11-108C-A225-095D-B97E8F411104}"/>
              </a:ext>
            </a:extLst>
          </p:cNvPr>
          <p:cNvSpPr txBox="1"/>
          <p:nvPr/>
        </p:nvSpPr>
        <p:spPr>
          <a:xfrm>
            <a:off x="7566804" y="4581684"/>
            <a:ext cx="4285890" cy="369332"/>
          </a:xfrm>
          <a:prstGeom prst="rect">
            <a:avLst/>
          </a:prstGeom>
          <a:noFill/>
        </p:spPr>
        <p:txBody>
          <a:bodyPr wrap="square" rtlCol="0">
            <a:spAutoFit/>
          </a:bodyPr>
          <a:lstStyle/>
          <a:p>
            <a:r>
              <a:rPr lang="en-US" dirty="0"/>
              <a:t>Submitted by : Chinta Krishna </a:t>
            </a:r>
            <a:r>
              <a:rPr lang="en-US" dirty="0" err="1"/>
              <a:t>Mourya</a:t>
            </a:r>
            <a:endParaRPr lang="en-IN" dirty="0"/>
          </a:p>
        </p:txBody>
      </p:sp>
    </p:spTree>
    <p:extLst>
      <p:ext uri="{BB962C8B-B14F-4D97-AF65-F5344CB8AC3E}">
        <p14:creationId xmlns:p14="http://schemas.microsoft.com/office/powerpoint/2010/main" val="385018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F9941-0058-77F1-8920-40CBE8A25EA7}"/>
              </a:ext>
            </a:extLst>
          </p:cNvPr>
          <p:cNvSpPr txBox="1"/>
          <p:nvPr/>
        </p:nvSpPr>
        <p:spPr>
          <a:xfrm>
            <a:off x="1584385" y="1443841"/>
            <a:ext cx="10092906" cy="3970318"/>
          </a:xfrm>
          <a:prstGeom prst="rect">
            <a:avLst/>
          </a:prstGeom>
          <a:noFill/>
        </p:spPr>
        <p:txBody>
          <a:bodyPr wrap="square" rtlCol="0">
            <a:spAutoFit/>
          </a:bodyPr>
          <a:lstStyle/>
          <a:p>
            <a:r>
              <a:rPr lang="en-US" b="1" dirty="0"/>
              <a:t>Objective</a:t>
            </a:r>
            <a:r>
              <a:rPr lang="en-US" dirty="0"/>
              <a:t> : </a:t>
            </a:r>
          </a:p>
          <a:p>
            <a:r>
              <a:rPr lang="en-US" dirty="0"/>
              <a:t>Financial threats are displaying a trend about the credit risk of commercial banks as the incredible improvement in the financial industry has arisen. In this way, one of the biggest threats faces by commercial banks is the risk prediction of credit clients. The goal is to predict the probability of credit default based on credit card owner's characteristics and payment history</a:t>
            </a:r>
          </a:p>
          <a:p>
            <a:endParaRPr lang="en-US" dirty="0"/>
          </a:p>
          <a:p>
            <a:r>
              <a:rPr lang="en-US" b="1" dirty="0"/>
              <a:t>Benefits</a:t>
            </a:r>
            <a:r>
              <a:rPr lang="en-US" dirty="0"/>
              <a:t> :</a:t>
            </a:r>
          </a:p>
          <a:p>
            <a:pPr marL="342900" indent="-342900">
              <a:buAutoNum type="arabicPeriod"/>
            </a:pPr>
            <a:r>
              <a:rPr lang="en-US" dirty="0"/>
              <a:t>Improved accuracy - By using ML algorithms, it is possible to analyze a wider range of variables and identify patterns that can predict credit card default with greater accuracy.</a:t>
            </a:r>
          </a:p>
          <a:p>
            <a:pPr marL="342900" indent="-342900">
              <a:buAutoNum type="arabicPeriod" startAt="2"/>
            </a:pPr>
            <a:r>
              <a:rPr lang="en-US" dirty="0"/>
              <a:t>Faster decision-making.</a:t>
            </a:r>
          </a:p>
          <a:p>
            <a:pPr marL="342900" indent="-342900">
              <a:buAutoNum type="arabicPeriod" startAt="2"/>
            </a:pPr>
            <a:r>
              <a:rPr lang="en-US" dirty="0"/>
              <a:t>Risk Reduction.</a:t>
            </a:r>
          </a:p>
          <a:p>
            <a:pPr marL="342900" indent="-342900">
              <a:buAutoNum type="arabicPeriod" startAt="2"/>
            </a:pPr>
            <a:r>
              <a:rPr lang="en-IN" dirty="0"/>
              <a:t>Enhanced customer experience - </a:t>
            </a:r>
            <a:r>
              <a:rPr lang="en-US" dirty="0"/>
              <a:t>help credit card issuers to personalize their offerings based on a customer's financial behavior and credit history.</a:t>
            </a:r>
          </a:p>
          <a:p>
            <a:pPr marL="342900" indent="-342900">
              <a:buAutoNum type="arabicPeriod" startAt="2"/>
            </a:pPr>
            <a:r>
              <a:rPr lang="en-US" dirty="0"/>
              <a:t>Cost Saving - can reduce the cost of manual analysis and increase efficiency.</a:t>
            </a:r>
            <a:endParaRPr lang="en-IN" dirty="0"/>
          </a:p>
        </p:txBody>
      </p:sp>
    </p:spTree>
    <p:extLst>
      <p:ext uri="{BB962C8B-B14F-4D97-AF65-F5344CB8AC3E}">
        <p14:creationId xmlns:p14="http://schemas.microsoft.com/office/powerpoint/2010/main" val="235734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6DD7E1-04DE-4DD7-42BC-10D067975727}"/>
              </a:ext>
            </a:extLst>
          </p:cNvPr>
          <p:cNvSpPr txBox="1"/>
          <p:nvPr/>
        </p:nvSpPr>
        <p:spPr>
          <a:xfrm>
            <a:off x="2447027" y="1747681"/>
            <a:ext cx="7297947" cy="2862322"/>
          </a:xfrm>
          <a:prstGeom prst="rect">
            <a:avLst/>
          </a:prstGeom>
          <a:noFill/>
        </p:spPr>
        <p:txBody>
          <a:bodyPr wrap="square" rtlCol="0">
            <a:spAutoFit/>
          </a:bodyPr>
          <a:lstStyle/>
          <a:p>
            <a:r>
              <a:rPr lang="en-US" b="1" dirty="0"/>
              <a:t>Dataset  and Cleaning :</a:t>
            </a:r>
          </a:p>
          <a:p>
            <a:endParaRPr lang="en-US" b="1" dirty="0"/>
          </a:p>
          <a:p>
            <a:pPr marL="285750" indent="-285750">
              <a:buFont typeface="Arial" panose="020B0604020202020204" pitchFamily="34" charset="0"/>
              <a:buChar char="•"/>
            </a:pPr>
            <a:r>
              <a:rPr lang="en-US" dirty="0"/>
              <a:t>This project used the </a:t>
            </a:r>
            <a:r>
              <a:rPr lang="en-IN" b="0" i="0" dirty="0">
                <a:effectLst/>
                <a:latin typeface="Inter"/>
              </a:rPr>
              <a:t>UCI </a:t>
            </a:r>
            <a:r>
              <a:rPr lang="en-IN" b="0" i="0" dirty="0" err="1">
                <a:effectLst/>
                <a:latin typeface="Inter"/>
              </a:rPr>
              <a:t>CreditCardFraud</a:t>
            </a:r>
            <a:r>
              <a:rPr lang="en-IN" b="0" i="0" dirty="0">
                <a:effectLst/>
                <a:latin typeface="Inter"/>
              </a:rPr>
              <a:t> data</a:t>
            </a:r>
            <a:r>
              <a:rPr lang="en-US" b="0" i="0" dirty="0">
                <a:effectLst/>
                <a:latin typeface="Inter"/>
              </a:rPr>
              <a:t>.</a:t>
            </a:r>
            <a:endParaRPr lang="en-US" dirty="0">
              <a:latin typeface="Inter"/>
            </a:endParaRPr>
          </a:p>
          <a:p>
            <a:pPr marL="285750" indent="-285750">
              <a:buFont typeface="Arial" panose="020B0604020202020204" pitchFamily="34" charset="0"/>
              <a:buChar char="•"/>
            </a:pPr>
            <a:r>
              <a:rPr lang="en-US" dirty="0">
                <a:latin typeface="Inter"/>
              </a:rPr>
              <a:t>Dataset consists of  25 columns, removed “ID” column from it as it is </a:t>
            </a:r>
            <a:r>
              <a:rPr lang="en-US" dirty="0"/>
              <a:t>unnecessary</a:t>
            </a:r>
            <a:r>
              <a:rPr lang="en-US" dirty="0">
                <a:latin typeface="Inter"/>
              </a:rPr>
              <a:t>.</a:t>
            </a:r>
          </a:p>
          <a:p>
            <a:pPr marL="285750" indent="-285750">
              <a:buFont typeface="Arial" panose="020B0604020202020204" pitchFamily="34" charset="0"/>
              <a:buChar char="•"/>
            </a:pPr>
            <a:r>
              <a:rPr lang="en-US" sz="1800" dirty="0"/>
              <a:t>The attribute name ‘PAY_0’, '</a:t>
            </a:r>
            <a:r>
              <a:rPr lang="en-US" sz="1800" dirty="0" err="1"/>
              <a:t>default.payment.next.month</a:t>
            </a:r>
            <a:r>
              <a:rPr lang="en-US" sz="1800" dirty="0"/>
              <a:t>’ were renamed to ‘PAY_1’ and  ‘Default ‘ respectively.</a:t>
            </a:r>
          </a:p>
          <a:p>
            <a:pPr marL="285750" indent="-285750">
              <a:buFont typeface="Arial" panose="020B0604020202020204" pitchFamily="34" charset="0"/>
              <a:buChar char="•"/>
            </a:pPr>
            <a:r>
              <a:rPr lang="en-US" dirty="0"/>
              <a:t>Some unspecified values in ‘Marriage’, Education’ and ‘PAY_1,2,3,4,5,6’ columns have been processed as per dataset description.</a:t>
            </a:r>
            <a:endParaRPr lang="en-US" sz="1800" dirty="0"/>
          </a:p>
          <a:p>
            <a:pPr marL="285750" indent="-285750">
              <a:buFont typeface="Arial" panose="020B0604020202020204" pitchFamily="34" charset="0"/>
              <a:buChar char="•"/>
            </a:pPr>
            <a:r>
              <a:rPr lang="en-IN" sz="1800" dirty="0"/>
              <a:t>No Null values in dataset.</a:t>
            </a:r>
          </a:p>
        </p:txBody>
      </p:sp>
    </p:spTree>
    <p:extLst>
      <p:ext uri="{BB962C8B-B14F-4D97-AF65-F5344CB8AC3E}">
        <p14:creationId xmlns:p14="http://schemas.microsoft.com/office/powerpoint/2010/main" val="2194521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44C0F-D231-DD74-1D00-7ECCC368CF03}"/>
              </a:ext>
            </a:extLst>
          </p:cNvPr>
          <p:cNvSpPr txBox="1"/>
          <p:nvPr/>
        </p:nvSpPr>
        <p:spPr>
          <a:xfrm>
            <a:off x="2248618" y="1169649"/>
            <a:ext cx="9540816" cy="3139321"/>
          </a:xfrm>
          <a:prstGeom prst="rect">
            <a:avLst/>
          </a:prstGeom>
          <a:noFill/>
        </p:spPr>
        <p:txBody>
          <a:bodyPr wrap="square" rtlCol="0">
            <a:spAutoFit/>
          </a:bodyPr>
          <a:lstStyle/>
          <a:p>
            <a:r>
              <a:rPr lang="en-US" b="1" dirty="0"/>
              <a:t>Insights from data</a:t>
            </a:r>
            <a:r>
              <a:rPr lang="en-US" dirty="0"/>
              <a:t>:</a:t>
            </a:r>
          </a:p>
          <a:p>
            <a:pPr algn="l">
              <a:buFont typeface="Arial" panose="020B0604020202020204" pitchFamily="34" charset="0"/>
              <a:buChar char="•"/>
            </a:pPr>
            <a:r>
              <a:rPr lang="en-US" b="0" i="0" dirty="0">
                <a:effectLst/>
                <a:latin typeface="Inter"/>
              </a:rPr>
              <a:t>Defaults have a higher proportion of Lower LIMIT_BAL values</a:t>
            </a:r>
          </a:p>
          <a:p>
            <a:pPr algn="l">
              <a:buFont typeface="Arial" panose="020B0604020202020204" pitchFamily="34" charset="0"/>
              <a:buChar char="•"/>
            </a:pPr>
            <a:r>
              <a:rPr lang="en-US" b="0" i="0" dirty="0" err="1">
                <a:effectLst/>
                <a:latin typeface="Inter"/>
              </a:rPr>
              <a:t>NonDefaults</a:t>
            </a:r>
            <a:r>
              <a:rPr lang="en-US" b="0" i="0" dirty="0">
                <a:effectLst/>
                <a:latin typeface="Inter"/>
              </a:rPr>
              <a:t> have a higher proportion of Females (Sex=2)</a:t>
            </a:r>
          </a:p>
          <a:p>
            <a:pPr algn="l">
              <a:buFont typeface="Arial" panose="020B0604020202020204" pitchFamily="34" charset="0"/>
              <a:buChar char="•"/>
            </a:pPr>
            <a:r>
              <a:rPr lang="en-US" b="0" i="0" dirty="0" err="1">
                <a:effectLst/>
                <a:latin typeface="Inter"/>
              </a:rPr>
              <a:t>NonDefaults</a:t>
            </a:r>
            <a:r>
              <a:rPr lang="en-US" b="0" i="0" dirty="0">
                <a:effectLst/>
                <a:latin typeface="Inter"/>
              </a:rPr>
              <a:t> have a higher proportion of </a:t>
            </a:r>
            <a:r>
              <a:rPr lang="en-US" b="0" i="0" dirty="0" err="1">
                <a:effectLst/>
                <a:latin typeface="Inter"/>
              </a:rPr>
              <a:t>MoreEducated</a:t>
            </a:r>
            <a:r>
              <a:rPr lang="en-US" b="0" i="0" dirty="0">
                <a:effectLst/>
                <a:latin typeface="Inter"/>
              </a:rPr>
              <a:t> (EDUCATION=1 or 2)</a:t>
            </a:r>
          </a:p>
          <a:p>
            <a:pPr algn="l">
              <a:buFont typeface="Arial" panose="020B0604020202020204" pitchFamily="34" charset="0"/>
              <a:buChar char="•"/>
            </a:pPr>
            <a:r>
              <a:rPr lang="en-US" b="0" i="0" dirty="0" err="1">
                <a:effectLst/>
                <a:latin typeface="Inter"/>
              </a:rPr>
              <a:t>NonDefaults</a:t>
            </a:r>
            <a:r>
              <a:rPr lang="en-US" b="0" i="0" dirty="0">
                <a:effectLst/>
                <a:latin typeface="Inter"/>
              </a:rPr>
              <a:t> have a higher proportion of Singles (MARRIAGE=2)</a:t>
            </a:r>
          </a:p>
          <a:p>
            <a:pPr algn="l">
              <a:buFont typeface="Arial" panose="020B0604020202020204" pitchFamily="34" charset="0"/>
              <a:buChar char="•"/>
            </a:pPr>
            <a:r>
              <a:rPr lang="en-US" b="0" i="0" dirty="0" err="1">
                <a:effectLst/>
                <a:latin typeface="Inter"/>
              </a:rPr>
              <a:t>NonDefaults</a:t>
            </a:r>
            <a:r>
              <a:rPr lang="en-US" b="0" i="0" dirty="0">
                <a:effectLst/>
                <a:latin typeface="Inter"/>
              </a:rPr>
              <a:t> have a higher proportion of people 30-40years</a:t>
            </a:r>
          </a:p>
          <a:p>
            <a:pPr algn="l">
              <a:buFont typeface="Arial" panose="020B0604020202020204" pitchFamily="34" charset="0"/>
              <a:buChar char="•"/>
            </a:pPr>
            <a:r>
              <a:rPr lang="en-US" b="0" i="0" dirty="0" err="1">
                <a:effectLst/>
              </a:rPr>
              <a:t>NonDefaults</a:t>
            </a:r>
            <a:r>
              <a:rPr lang="en-US" b="0" i="0" dirty="0">
                <a:effectLst/>
                <a:latin typeface="Inter"/>
              </a:rPr>
              <a:t> have a MUCH higher proportion of zero or negative PAY_X variables (this means that being current or ahead of payments is associated with not defaulting in the following month).</a:t>
            </a:r>
            <a:r>
              <a:rPr lang="en-US" i="1" dirty="0">
                <a:effectLst/>
                <a:latin typeface="Inter"/>
              </a:rPr>
              <a:t> This is a strong relationship as the distribution are more separated - so we expect the PAY_X to be important!</a:t>
            </a:r>
          </a:p>
          <a:p>
            <a:pPr algn="l">
              <a:buFont typeface="Arial" panose="020B0604020202020204" pitchFamily="34" charset="0"/>
              <a:buChar char="•"/>
            </a:pPr>
            <a:r>
              <a:rPr lang="en-US" dirty="0">
                <a:latin typeface="Inter"/>
              </a:rPr>
              <a:t>Dataset is unbalanced.</a:t>
            </a:r>
            <a:endParaRPr lang="en-US" i="0" dirty="0">
              <a:effectLst/>
              <a:latin typeface="Inter"/>
            </a:endParaRPr>
          </a:p>
        </p:txBody>
      </p:sp>
      <p:sp>
        <p:nvSpPr>
          <p:cNvPr id="3" name="TextBox 2">
            <a:extLst>
              <a:ext uri="{FF2B5EF4-FFF2-40B4-BE49-F238E27FC236}">
                <a16:creationId xmlns:a16="http://schemas.microsoft.com/office/drawing/2014/main" id="{3B162431-40A9-E57E-E16B-8B84F778048C}"/>
              </a:ext>
            </a:extLst>
          </p:cNvPr>
          <p:cNvSpPr txBox="1"/>
          <p:nvPr/>
        </p:nvSpPr>
        <p:spPr>
          <a:xfrm>
            <a:off x="2248618" y="4550510"/>
            <a:ext cx="9540816" cy="1477328"/>
          </a:xfrm>
          <a:prstGeom prst="rect">
            <a:avLst/>
          </a:prstGeom>
          <a:noFill/>
        </p:spPr>
        <p:txBody>
          <a:bodyPr wrap="square" rtlCol="0">
            <a:spAutoFit/>
          </a:bodyPr>
          <a:lstStyle/>
          <a:p>
            <a:r>
              <a:rPr lang="en-US" b="1" dirty="0"/>
              <a:t>Data Preprocessing </a:t>
            </a:r>
            <a:r>
              <a:rPr lang="en-US" dirty="0"/>
              <a:t>:</a:t>
            </a:r>
          </a:p>
          <a:p>
            <a:pPr marL="285750" indent="-285750">
              <a:buFont typeface="Arial" panose="020B0604020202020204" pitchFamily="34" charset="0"/>
              <a:buChar char="•"/>
            </a:pPr>
            <a:r>
              <a:rPr lang="en-IN" dirty="0"/>
              <a:t>Since, dataset is highly imbalanced {</a:t>
            </a:r>
            <a:r>
              <a:rPr lang="en-IN" dirty="0" err="1"/>
              <a:t>NonDefault</a:t>
            </a:r>
            <a:r>
              <a:rPr lang="en-IN" dirty="0"/>
              <a:t>: 23335, Default: 6630}, balanced it using oversampling technique – SMOTE.</a:t>
            </a:r>
          </a:p>
          <a:p>
            <a:pPr marL="285750" indent="-285750">
              <a:buFont typeface="Arial" panose="020B0604020202020204" pitchFamily="34" charset="0"/>
              <a:buChar char="•"/>
            </a:pPr>
            <a:r>
              <a:rPr lang="en-IN" dirty="0"/>
              <a:t>Data is in different scales, so used </a:t>
            </a:r>
            <a:r>
              <a:rPr lang="en-IN" dirty="0" err="1"/>
              <a:t>StandardScaler</a:t>
            </a:r>
            <a:r>
              <a:rPr lang="en-IN" dirty="0"/>
              <a:t> to scale the data for better results and saved this scaler object for scaling the user input in future.</a:t>
            </a:r>
          </a:p>
        </p:txBody>
      </p:sp>
    </p:spTree>
    <p:extLst>
      <p:ext uri="{BB962C8B-B14F-4D97-AF65-F5344CB8AC3E}">
        <p14:creationId xmlns:p14="http://schemas.microsoft.com/office/powerpoint/2010/main" val="65681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0EE998-4837-F3F7-8EC6-ED26AE989E3F}"/>
              </a:ext>
            </a:extLst>
          </p:cNvPr>
          <p:cNvSpPr txBox="1"/>
          <p:nvPr/>
        </p:nvSpPr>
        <p:spPr>
          <a:xfrm>
            <a:off x="2511725" y="2136339"/>
            <a:ext cx="7168551" cy="2585323"/>
          </a:xfrm>
          <a:prstGeom prst="rect">
            <a:avLst/>
          </a:prstGeom>
          <a:noFill/>
        </p:spPr>
        <p:txBody>
          <a:bodyPr wrap="square" rtlCol="0">
            <a:spAutoFit/>
          </a:bodyPr>
          <a:lstStyle/>
          <a:p>
            <a:r>
              <a:rPr lang="en-US" b="1" dirty="0"/>
              <a:t>Model Building </a:t>
            </a:r>
            <a:r>
              <a:rPr lang="en-US" dirty="0"/>
              <a:t>:</a:t>
            </a:r>
          </a:p>
          <a:p>
            <a:endParaRPr lang="en-US" dirty="0"/>
          </a:p>
          <a:p>
            <a:pPr marL="285750" indent="-285750">
              <a:buFont typeface="Arial" panose="020B0604020202020204" pitchFamily="34" charset="0"/>
              <a:buChar char="•"/>
            </a:pPr>
            <a:r>
              <a:rPr lang="en-IN" dirty="0"/>
              <a:t>Divided the dataset with test size 0.25.</a:t>
            </a:r>
          </a:p>
          <a:p>
            <a:pPr marL="285750" indent="-285750">
              <a:buFont typeface="Arial" panose="020B0604020202020204" pitchFamily="34" charset="0"/>
              <a:buChar char="•"/>
            </a:pPr>
            <a:r>
              <a:rPr lang="en-US" dirty="0"/>
              <a:t>Trained the trainset with different models SVM, </a:t>
            </a:r>
            <a:r>
              <a:rPr lang="en-US" dirty="0" err="1"/>
              <a:t>XGBoost</a:t>
            </a:r>
            <a:r>
              <a:rPr lang="en-US" dirty="0"/>
              <a:t>, </a:t>
            </a:r>
            <a:r>
              <a:rPr lang="en-US" dirty="0" err="1"/>
              <a:t>GradientBoostin</a:t>
            </a:r>
            <a:r>
              <a:rPr lang="en-US" dirty="0"/>
              <a:t>, </a:t>
            </a:r>
            <a:r>
              <a:rPr lang="en-US" dirty="0" err="1"/>
              <a:t>DecisionTree</a:t>
            </a:r>
            <a:r>
              <a:rPr lang="en-US" dirty="0"/>
              <a:t>, </a:t>
            </a:r>
            <a:r>
              <a:rPr lang="en-US" dirty="0" err="1"/>
              <a:t>LogisticRegression</a:t>
            </a:r>
            <a:r>
              <a:rPr lang="en-US" dirty="0"/>
              <a:t>, </a:t>
            </a:r>
            <a:r>
              <a:rPr lang="en-US" dirty="0" err="1"/>
              <a:t>naiveBayes</a:t>
            </a:r>
            <a:r>
              <a:rPr lang="en-US" dirty="0"/>
              <a:t> and </a:t>
            </a:r>
            <a:r>
              <a:rPr lang="en-US" dirty="0" err="1"/>
              <a:t>RandomForest</a:t>
            </a:r>
            <a:r>
              <a:rPr lang="en-US" dirty="0"/>
              <a:t>.</a:t>
            </a:r>
          </a:p>
          <a:p>
            <a:pPr marL="285750" indent="-285750">
              <a:buFont typeface="Arial" panose="020B0604020202020204" pitchFamily="34" charset="0"/>
              <a:buChar char="•"/>
            </a:pPr>
            <a:r>
              <a:rPr lang="en-US" dirty="0" err="1"/>
              <a:t>RandomForest</a:t>
            </a:r>
            <a:r>
              <a:rPr lang="en-US" dirty="0"/>
              <a:t> has performed better and </a:t>
            </a:r>
            <a:r>
              <a:rPr lang="en-US" dirty="0" err="1"/>
              <a:t>hypertuned</a:t>
            </a:r>
            <a:r>
              <a:rPr lang="en-US" dirty="0"/>
              <a:t> it to improve the results.</a:t>
            </a:r>
          </a:p>
          <a:p>
            <a:pPr marL="285750" indent="-285750">
              <a:buFont typeface="Arial" panose="020B0604020202020204" pitchFamily="34" charset="0"/>
              <a:buChar char="•"/>
            </a:pPr>
            <a:r>
              <a:rPr lang="en-IN" dirty="0"/>
              <a:t>Finally, model is performing maximum at its best with Accuracy 0.86.</a:t>
            </a:r>
          </a:p>
        </p:txBody>
      </p:sp>
    </p:spTree>
    <p:extLst>
      <p:ext uri="{BB962C8B-B14F-4D97-AF65-F5344CB8AC3E}">
        <p14:creationId xmlns:p14="http://schemas.microsoft.com/office/powerpoint/2010/main" val="942019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F99BCB-923B-85B7-C9BC-816D602AEEC3}"/>
              </a:ext>
            </a:extLst>
          </p:cNvPr>
          <p:cNvSpPr txBox="1"/>
          <p:nvPr/>
        </p:nvSpPr>
        <p:spPr>
          <a:xfrm>
            <a:off x="2326786" y="1329529"/>
            <a:ext cx="7383152" cy="2308324"/>
          </a:xfrm>
          <a:prstGeom prst="rect">
            <a:avLst/>
          </a:prstGeom>
          <a:noFill/>
        </p:spPr>
        <p:txBody>
          <a:bodyPr wrap="square" rtlCol="0">
            <a:spAutoFit/>
          </a:bodyPr>
          <a:lstStyle/>
          <a:p>
            <a:r>
              <a:rPr lang="en-US" sz="1800" b="1" dirty="0"/>
              <a:t>RANDOM FOREST MODEL:</a:t>
            </a:r>
          </a:p>
          <a:p>
            <a:endParaRPr lang="en-US" sz="1800" b="1" dirty="0"/>
          </a:p>
          <a:p>
            <a:pPr marL="285750" indent="-285750">
              <a:buFont typeface="Arial" panose="020B0604020202020204" pitchFamily="34" charset="0"/>
              <a:buChar char="•"/>
            </a:pPr>
            <a:r>
              <a:rPr lang="en-IN" b="0" i="0" dirty="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dirty="0"/>
          </a:p>
          <a:p>
            <a:pPr marL="285750" indent="-285750">
              <a:buFont typeface="Arial" panose="020B0604020202020204" pitchFamily="34" charset="0"/>
              <a:buChar char="•"/>
            </a:pPr>
            <a:r>
              <a:rPr lang="en-IN" b="0" i="0" dirty="0"/>
              <a:t>The random forest algorithm is used in a lot of different fields, like banking, the stock market, medicine and e-commerce.</a:t>
            </a:r>
            <a:endParaRPr lang="en-US" dirty="0"/>
          </a:p>
        </p:txBody>
      </p:sp>
      <p:sp>
        <p:nvSpPr>
          <p:cNvPr id="5" name="TextBox 4">
            <a:extLst>
              <a:ext uri="{FF2B5EF4-FFF2-40B4-BE49-F238E27FC236}">
                <a16:creationId xmlns:a16="http://schemas.microsoft.com/office/drawing/2014/main" id="{D3AAB060-51D9-DEEE-B7C6-3CD685167796}"/>
              </a:ext>
            </a:extLst>
          </p:cNvPr>
          <p:cNvSpPr txBox="1"/>
          <p:nvPr/>
        </p:nvSpPr>
        <p:spPr>
          <a:xfrm>
            <a:off x="2326786" y="3637853"/>
            <a:ext cx="7460790" cy="2031325"/>
          </a:xfrm>
          <a:prstGeom prst="rect">
            <a:avLst/>
          </a:prstGeom>
          <a:noFill/>
        </p:spPr>
        <p:txBody>
          <a:bodyPr wrap="square" rtlCol="0">
            <a:spAutoFit/>
          </a:bodyPr>
          <a:lstStyle/>
          <a:p>
            <a:r>
              <a:rPr lang="en-US" b="1" dirty="0"/>
              <a:t>Tuning</a:t>
            </a:r>
            <a:r>
              <a:rPr lang="en-US" dirty="0"/>
              <a:t> :</a:t>
            </a:r>
          </a:p>
          <a:p>
            <a:endParaRPr lang="en-US" dirty="0"/>
          </a:p>
          <a:p>
            <a:pPr marL="285750" indent="-285750">
              <a:buFont typeface="Arial" panose="020B0604020202020204" pitchFamily="34" charset="0"/>
              <a:buChar char="•"/>
            </a:pPr>
            <a:r>
              <a:rPr lang="en-IN" dirty="0"/>
              <a:t>Trained with different values of "</a:t>
            </a:r>
            <a:r>
              <a:rPr lang="en-IN" dirty="0" err="1"/>
              <a:t>n_estimators</a:t>
            </a:r>
            <a:r>
              <a:rPr lang="en-IN" dirty="0"/>
              <a:t>“, "criterion“, "</a:t>
            </a:r>
            <a:r>
              <a:rPr lang="en-IN" dirty="0" err="1"/>
              <a:t>max_depth</a:t>
            </a:r>
            <a:r>
              <a:rPr lang="en-IN" dirty="0"/>
              <a:t>“, "</a:t>
            </a:r>
            <a:r>
              <a:rPr lang="en-IN" dirty="0" err="1"/>
              <a:t>ccp_alpha</a:t>
            </a:r>
            <a:r>
              <a:rPr lang="en-IN" dirty="0"/>
              <a:t>“.</a:t>
            </a:r>
          </a:p>
          <a:p>
            <a:pPr marL="285750" indent="-285750">
              <a:buFont typeface="Arial" panose="020B0604020202020204" pitchFamily="34" charset="0"/>
              <a:buChar char="•"/>
            </a:pPr>
            <a:r>
              <a:rPr lang="en-US" dirty="0"/>
              <a:t>These are some hyperparameters of the Random Forest model that are used to tune using grid search with 5-fold cross-validation to find the best combination of values for the model.</a:t>
            </a:r>
            <a:endParaRPr lang="en-IN" dirty="0"/>
          </a:p>
        </p:txBody>
      </p:sp>
    </p:spTree>
    <p:extLst>
      <p:ext uri="{BB962C8B-B14F-4D97-AF65-F5344CB8AC3E}">
        <p14:creationId xmlns:p14="http://schemas.microsoft.com/office/powerpoint/2010/main" val="642704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4C6E74-664F-7039-E7DE-C8D2FBC1A351}"/>
              </a:ext>
            </a:extLst>
          </p:cNvPr>
          <p:cNvSpPr txBox="1"/>
          <p:nvPr/>
        </p:nvSpPr>
        <p:spPr>
          <a:xfrm>
            <a:off x="2044460" y="2023718"/>
            <a:ext cx="9730596" cy="258532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t>Hyperparameters briefly </a:t>
            </a:r>
            <a:r>
              <a:rPr lang="en-US" altLang="en-US" dirty="0"/>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err="1">
                <a:ln>
                  <a:noFill/>
                </a:ln>
                <a:solidFill>
                  <a:schemeClr val="tx1"/>
                </a:solidFill>
                <a:effectLst/>
              </a:rPr>
              <a:t>n_estimators</a:t>
            </a:r>
            <a:r>
              <a:rPr kumimoji="0" lang="en-US" altLang="en-US" b="0" i="0" u="none" strike="noStrike" cap="none" normalizeH="0" baseline="0" dirty="0">
                <a:ln>
                  <a:noFill/>
                </a:ln>
                <a:solidFill>
                  <a:schemeClr val="tx1"/>
                </a:solidFill>
                <a:effectLst/>
              </a:rPr>
              <a:t>’: the number of decision trees in the forest.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rPr>
              <a:t>‘Criterion’: the function to measure the quality of a split. The two options used in this code are "entropy" and "</a:t>
            </a:r>
            <a:r>
              <a:rPr kumimoji="0" lang="en-US" altLang="en-US" b="0" i="0" u="none" strike="noStrike" cap="none" normalizeH="0" baseline="0" dirty="0" err="1">
                <a:ln>
                  <a:noFill/>
                </a:ln>
                <a:solidFill>
                  <a:schemeClr val="tx1"/>
                </a:solidFill>
                <a:effectLst/>
              </a:rPr>
              <a:t>gini</a:t>
            </a:r>
            <a:r>
              <a:rPr kumimoji="0" lang="en-US" altLang="en-US"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err="1">
                <a:ln>
                  <a:noFill/>
                </a:ln>
                <a:solidFill>
                  <a:schemeClr val="tx1"/>
                </a:solidFill>
                <a:effectLst/>
              </a:rPr>
              <a:t>max_depth</a:t>
            </a:r>
            <a:r>
              <a:rPr kumimoji="0" lang="en-US" altLang="en-US" b="0" i="0" u="none" strike="noStrike" cap="none" normalizeH="0" baseline="0" dirty="0">
                <a:ln>
                  <a:noFill/>
                </a:ln>
                <a:solidFill>
                  <a:schemeClr val="tx1"/>
                </a:solidFill>
                <a:effectLst/>
              </a:rPr>
              <a:t>’: the maximum depth of each decision tree in the forest. If set to None, nodes are expanded until all leaves are pure or until all leaves contain less than </a:t>
            </a:r>
            <a:r>
              <a:rPr kumimoji="0" lang="en-US" altLang="en-US" b="0" i="0" u="none" strike="noStrike" cap="none" normalizeH="0" baseline="0" dirty="0" err="1">
                <a:ln>
                  <a:noFill/>
                </a:ln>
                <a:solidFill>
                  <a:schemeClr val="tx1"/>
                </a:solidFill>
                <a:effectLst/>
              </a:rPr>
              <a:t>min_samples_split</a:t>
            </a:r>
            <a:r>
              <a:rPr kumimoji="0" lang="en-US" altLang="en-US" b="0" i="0" u="none" strike="noStrike" cap="none" normalizeH="0" baseline="0" dirty="0">
                <a:ln>
                  <a:noFill/>
                </a:ln>
                <a:solidFill>
                  <a:schemeClr val="tx1"/>
                </a:solidFill>
                <a:effectLst/>
              </a:rPr>
              <a:t> samples.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err="1">
                <a:ln>
                  <a:noFill/>
                </a:ln>
                <a:solidFill>
                  <a:schemeClr val="tx1"/>
                </a:solidFill>
                <a:effectLst/>
              </a:rPr>
              <a:t>ccp_alpha</a:t>
            </a:r>
            <a:r>
              <a:rPr kumimoji="0" lang="en-US" altLang="en-US" b="0" i="0" u="none" strike="noStrike" cap="none" normalizeH="0" baseline="0" dirty="0">
                <a:ln>
                  <a:noFill/>
                </a:ln>
                <a:solidFill>
                  <a:schemeClr val="tx1"/>
                </a:solidFill>
                <a:effectLst/>
              </a:rPr>
              <a:t>’: parameter for Minimal Cost-Complexity Pruning. It adds a cost complexity penalty to the impurity value of each node in the tree. Smaller values of </a:t>
            </a:r>
            <a:r>
              <a:rPr kumimoji="0" lang="en-US" altLang="en-US" b="0" i="0" u="none" strike="noStrike" cap="none" normalizeH="0" baseline="0" dirty="0" err="1">
                <a:ln>
                  <a:noFill/>
                </a:ln>
                <a:solidFill>
                  <a:schemeClr val="tx1"/>
                </a:solidFill>
                <a:effectLst/>
              </a:rPr>
              <a:t>ccp_alpha</a:t>
            </a:r>
            <a:r>
              <a:rPr kumimoji="0" lang="en-US" altLang="en-US" b="0" i="0" u="none" strike="noStrike" cap="none" normalizeH="0" baseline="0" dirty="0">
                <a:ln>
                  <a:noFill/>
                </a:ln>
                <a:solidFill>
                  <a:schemeClr val="tx1"/>
                </a:solidFill>
                <a:effectLst/>
              </a:rPr>
              <a:t> increase the amount of pruning, resulting in smaller trees.</a:t>
            </a:r>
          </a:p>
        </p:txBody>
      </p:sp>
      <p:sp>
        <p:nvSpPr>
          <p:cNvPr id="7" name="Rectangle 4">
            <a:extLst>
              <a:ext uri="{FF2B5EF4-FFF2-40B4-BE49-F238E27FC236}">
                <a16:creationId xmlns:a16="http://schemas.microsoft.com/office/drawing/2014/main" id="{A85A761F-D84A-8DE7-3006-013EE1DBC686}"/>
              </a:ext>
            </a:extLst>
          </p:cNvPr>
          <p:cNvSpPr>
            <a:spLocks noChangeArrowheads="1"/>
          </p:cNvSpPr>
          <p:nvPr/>
        </p:nvSpPr>
        <p:spPr bwMode="auto">
          <a:xfrm>
            <a:off x="0" y="-3388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2585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4CD402-70CC-A6E5-0CCE-18322ED60B99}"/>
              </a:ext>
            </a:extLst>
          </p:cNvPr>
          <p:cNvSpPr txBox="1"/>
          <p:nvPr/>
        </p:nvSpPr>
        <p:spPr>
          <a:xfrm>
            <a:off x="2306885" y="2205826"/>
            <a:ext cx="8630653" cy="2308324"/>
          </a:xfrm>
          <a:prstGeom prst="rect">
            <a:avLst/>
          </a:prstGeom>
          <a:noFill/>
        </p:spPr>
        <p:txBody>
          <a:bodyPr wrap="square" rtlCol="0">
            <a:spAutoFit/>
          </a:bodyPr>
          <a:lstStyle/>
          <a:p>
            <a:r>
              <a:rPr lang="en-US" b="1" dirty="0"/>
              <a:t>Conclusion</a:t>
            </a:r>
            <a:r>
              <a:rPr lang="en-US" dirty="0"/>
              <a:t> : </a:t>
            </a:r>
          </a:p>
          <a:p>
            <a:r>
              <a:rPr lang="en-IN" dirty="0"/>
              <a:t>Final dataset is cleaned, scaled, and balanced.</a:t>
            </a:r>
            <a:endParaRPr lang="en-US" dirty="0"/>
          </a:p>
          <a:p>
            <a:r>
              <a:rPr lang="en-US" dirty="0"/>
              <a:t>Making clusters of train data and training the clusters with different models to find the best model is also giving same results as training on </a:t>
            </a:r>
            <a:r>
              <a:rPr lang="en-US" dirty="0" err="1"/>
              <a:t>RandomForest</a:t>
            </a:r>
            <a:r>
              <a:rPr lang="en-US" dirty="0"/>
              <a:t>. </a:t>
            </a:r>
            <a:endParaRPr lang="en-IN" dirty="0"/>
          </a:p>
          <a:p>
            <a:r>
              <a:rPr lang="en-US" dirty="0"/>
              <a:t>So, chose single model and trained it and tested with test set and built the model to save it.</a:t>
            </a:r>
          </a:p>
          <a:p>
            <a:r>
              <a:rPr lang="en-US" dirty="0"/>
              <a:t>Final model is good with 86% accuracy and this would  help issuer of </a:t>
            </a:r>
            <a:r>
              <a:rPr lang="en-US" dirty="0" err="1"/>
              <a:t>creditcard</a:t>
            </a:r>
            <a:r>
              <a:rPr lang="en-US" dirty="0"/>
              <a:t> , to decide whom to give and on what </a:t>
            </a:r>
            <a:r>
              <a:rPr lang="en-US" dirty="0" err="1"/>
              <a:t>factos</a:t>
            </a:r>
            <a:r>
              <a:rPr lang="en-US" dirty="0"/>
              <a:t>.</a:t>
            </a:r>
          </a:p>
        </p:txBody>
      </p:sp>
    </p:spTree>
    <p:extLst>
      <p:ext uri="{BB962C8B-B14F-4D97-AF65-F5344CB8AC3E}">
        <p14:creationId xmlns:p14="http://schemas.microsoft.com/office/powerpoint/2010/main" val="2493247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523901-5B3F-D4ED-5F97-3301BA5D0201}"/>
              </a:ext>
            </a:extLst>
          </p:cNvPr>
          <p:cNvSpPr/>
          <p:nvPr/>
        </p:nvSpPr>
        <p:spPr>
          <a:xfrm>
            <a:off x="4280633" y="2967335"/>
            <a:ext cx="363073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2732959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59</TotalTime>
  <Words>828</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Corbel</vt:lpstr>
      <vt:lpstr>Inter</vt:lpstr>
      <vt:lpstr>Parallax</vt:lpstr>
      <vt:lpstr>CREDIT CARD DEFAULT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KRISHNA KOUSHIK</dc:creator>
  <cp:lastModifiedBy>KRISHNA KOUSHIK</cp:lastModifiedBy>
  <cp:revision>1</cp:revision>
  <dcterms:created xsi:type="dcterms:W3CDTF">2023-03-06T06:25:48Z</dcterms:created>
  <dcterms:modified xsi:type="dcterms:W3CDTF">2023-03-06T07:25:06Z</dcterms:modified>
</cp:coreProperties>
</file>