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6"/>
  </p:notesMasterIdLst>
  <p:handoutMasterIdLst>
    <p:handoutMasterId r:id="rId17"/>
  </p:handoutMasterIdLst>
  <p:sldIdLst>
    <p:sldId id="538" r:id="rId2"/>
    <p:sldId id="569" r:id="rId3"/>
    <p:sldId id="571" r:id="rId4"/>
    <p:sldId id="575" r:id="rId5"/>
    <p:sldId id="576" r:id="rId6"/>
    <p:sldId id="577" r:id="rId7"/>
    <p:sldId id="579" r:id="rId8"/>
    <p:sldId id="580" r:id="rId9"/>
    <p:sldId id="581" r:id="rId10"/>
    <p:sldId id="578" r:id="rId11"/>
    <p:sldId id="582" r:id="rId12"/>
    <p:sldId id="572" r:id="rId13"/>
    <p:sldId id="545" r:id="rId14"/>
    <p:sldId id="574" r:id="rId1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83" d="100"/>
          <a:sy n="83" d="100"/>
        </p:scale>
        <p:origin x="605" y="6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5/7/2022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5/7/2022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88610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296369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38E85DDF-39D3-4E85-946B-AC59C23A0961}" type="datetime1">
              <a:rPr lang="en-US" smtClean="0"/>
              <a:t>5/7/2022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C805AACF-9EE3-4BB7-9DCA-110C370C7B5F}" type="datetime1">
              <a:rPr lang="en-US" smtClean="0"/>
              <a:t>5/7/2022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B4FC3EF0-AE76-4966-9D80-16D2E221D06F}" type="datetime1">
              <a:rPr lang="en-US" smtClean="0"/>
              <a:t>5/7/2022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9766AD3E-78B5-4549-BA22-E848CF5F2F18}" type="datetime1">
              <a:rPr lang="en-US" smtClean="0"/>
              <a:t>5/7/2022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E9830B69-2159-4C70-8634-20F5099D7A54}" type="datetime1">
              <a:rPr lang="en-US" smtClean="0"/>
              <a:t>5/7/2022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r>
              <a:rPr lang="en-US"/>
              <a:t>19CS345 Course Project </a:t>
            </a:r>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EB4CB950-DD21-4D51-B3CD-5A28CADC98C9}" type="datetime1">
              <a:rPr lang="en-US" smtClean="0"/>
              <a:t>5/7/2022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4E5EF34C-7281-42E7-B6AC-FEB9D394AAA4}" type="datetime1">
              <a:rPr lang="en-US" smtClean="0"/>
              <a:t>5/7/2022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r>
              <a:rPr lang="en-US"/>
              <a:t>19CS345 Course Project </a:t>
            </a:r>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44AF1107-4605-4DE8-BB77-6EEE1B1FE373}" type="datetime1">
              <a:rPr lang="en-US" smtClean="0"/>
              <a:t>5/7/2022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6442BD58-83AD-4F6E-950A-23A1A37B2CE8}" type="datetime1">
              <a:rPr lang="en-US" smtClean="0"/>
              <a:t>5/7/2022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5/7/2022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nap.stanford.edu/data/com-Youtube.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7924800" cy="954107"/>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UE19CS345 – Network Analysis  and Mining</a:t>
            </a:r>
          </a:p>
          <a:p>
            <a:pPr marL="342891" indent="-342891" algn="ctr" eaLnBrk="0" hangingPunct="0">
              <a:defRPr/>
            </a:pPr>
            <a:r>
              <a:rPr lang="en-IN" sz="2800" b="1" dirty="0">
                <a:solidFill>
                  <a:srgbClr val="FF0000"/>
                </a:solidFill>
                <a:latin typeface="Trebuchet MS" pitchFamily="34" charset="0"/>
              </a:rPr>
              <a:t>Course Project </a:t>
            </a:r>
            <a:endParaRPr lang="en-US" sz="2800" b="1" dirty="0">
              <a:solidFill>
                <a:srgbClr val="FF0000"/>
              </a:solidFill>
              <a:latin typeface="Trebuchet MS" pitchFamily="34" charset="0"/>
            </a:endParaRPr>
          </a:p>
        </p:txBody>
      </p:sp>
      <p:sp>
        <p:nvSpPr>
          <p:cNvPr id="4" name="Google Shape;26;p3"/>
          <p:cNvSpPr txBox="1"/>
          <p:nvPr/>
        </p:nvSpPr>
        <p:spPr>
          <a:xfrm>
            <a:off x="762000" y="2057400"/>
            <a:ext cx="10820400" cy="38861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b="1" dirty="0">
                <a:solidFill>
                  <a:srgbClr val="0033CC"/>
                </a:solidFill>
                <a:latin typeface="Trebuchet MS"/>
                <a:ea typeface="Trebuchet MS"/>
                <a:cs typeface="Trebuchet MS"/>
                <a:sym typeface="Trebuchet MS"/>
              </a:rPr>
              <a:t>Project Title   :</a:t>
            </a:r>
          </a:p>
          <a:p>
            <a:pPr algn="ctr">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US" sz="2700" b="1" dirty="0">
                <a:solidFill>
                  <a:srgbClr val="0033CC"/>
                </a:solidFill>
                <a:latin typeface="Times New Roman" panose="02020603050405020304" pitchFamily="18" charset="0"/>
                <a:cs typeface="Times New Roman" panose="02020603050405020304" pitchFamily="18" charset="0"/>
              </a:rPr>
              <a:t>YOUTUBE  SOCIAL NETWORK ANALYSIS</a:t>
            </a:r>
          </a:p>
          <a:p>
            <a:pPr>
              <a:spcBef>
                <a:spcPts val="0"/>
              </a:spcBef>
              <a:spcAft>
                <a:spcPts val="0"/>
              </a:spcAft>
            </a:pPr>
            <a:endParaRPr lang="en-US" sz="2400" b="1"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TEAM NO : 10</a:t>
            </a:r>
          </a:p>
          <a:p>
            <a:pPr>
              <a:spcBef>
                <a:spcPts val="0"/>
              </a:spcBef>
              <a:spcAft>
                <a:spcPts val="0"/>
              </a:spcAft>
            </a:pPr>
            <a:r>
              <a:rPr lang="en-US" sz="2400" dirty="0">
                <a:solidFill>
                  <a:srgbClr val="0033CC"/>
                </a:solidFill>
                <a:latin typeface="Trebuchet MS"/>
                <a:ea typeface="Trebuchet MS"/>
                <a:cs typeface="Trebuchet MS"/>
                <a:sym typeface="Trebuchet MS"/>
              </a:rPr>
              <a:t>SEC : B</a:t>
            </a:r>
          </a:p>
          <a:p>
            <a:pPr>
              <a:spcBef>
                <a:spcPts val="0"/>
              </a:spcBef>
              <a:spcAft>
                <a:spcPts val="0"/>
              </a:spcAft>
            </a:pPr>
            <a:endParaRPr lang="en-US" sz="2400" dirty="0">
              <a:solidFill>
                <a:srgbClr val="0033CC"/>
              </a:solidFill>
              <a:latin typeface="Trebuchet MS"/>
              <a:ea typeface="Trebuchet MS"/>
              <a:cs typeface="Trebuchet MS"/>
              <a:sym typeface="Trebuchet MS"/>
            </a:endParaRPr>
          </a:p>
          <a:p>
            <a:pPr>
              <a:spcBef>
                <a:spcPts val="0"/>
              </a:spcBef>
              <a:spcAft>
                <a:spcPts val="0"/>
              </a:spcAft>
            </a:pPr>
            <a:r>
              <a:rPr lang="en-US" sz="2400" dirty="0">
                <a:latin typeface="Times New Roman" panose="02020603050405020304" pitchFamily="18" charset="0"/>
                <a:ea typeface="Trebuchet MS"/>
                <a:cs typeface="Times New Roman" panose="02020603050405020304" pitchFamily="18" charset="0"/>
                <a:sym typeface="Trebuchet MS"/>
              </a:rPr>
              <a:t> PES2UG19CS082		</a:t>
            </a:r>
            <a:r>
              <a:rPr lang="en-US" sz="2400" dirty="0" err="1">
                <a:latin typeface="Times New Roman" panose="02020603050405020304" pitchFamily="18" charset="0"/>
                <a:ea typeface="Trebuchet MS"/>
                <a:cs typeface="Times New Roman" panose="02020603050405020304" pitchFamily="18" charset="0"/>
                <a:sym typeface="Trebuchet MS"/>
              </a:rPr>
              <a:t>Basanagouda</a:t>
            </a:r>
            <a:r>
              <a:rPr lang="en-US" sz="2400" dirty="0">
                <a:latin typeface="Times New Roman" panose="02020603050405020304" pitchFamily="18" charset="0"/>
                <a:ea typeface="Trebuchet MS"/>
                <a:cs typeface="Times New Roman" panose="02020603050405020304" pitchFamily="18" charset="0"/>
                <a:sym typeface="Trebuchet MS"/>
              </a:rPr>
              <a:t> S Hadimani </a:t>
            </a:r>
          </a:p>
          <a:p>
            <a:pPr>
              <a:spcBef>
                <a:spcPts val="0"/>
              </a:spcBef>
              <a:spcAft>
                <a:spcPts val="0"/>
              </a:spcAft>
            </a:pPr>
            <a:r>
              <a:rPr lang="en-US" sz="2400" dirty="0">
                <a:latin typeface="Times New Roman" panose="02020603050405020304" pitchFamily="18" charset="0"/>
                <a:ea typeface="Trebuchet MS"/>
                <a:cs typeface="Times New Roman" panose="02020603050405020304" pitchFamily="18" charset="0"/>
                <a:sym typeface="Trebuchet MS"/>
              </a:rPr>
              <a:t> PES2UG19CS083	  	</a:t>
            </a:r>
            <a:r>
              <a:rPr lang="en-US" sz="2400" dirty="0" err="1">
                <a:latin typeface="Times New Roman" panose="02020603050405020304" pitchFamily="18" charset="0"/>
                <a:ea typeface="Trebuchet MS"/>
                <a:cs typeface="Times New Roman" panose="02020603050405020304" pitchFamily="18" charset="0"/>
                <a:sym typeface="Trebuchet MS"/>
              </a:rPr>
              <a:t>Batchu</a:t>
            </a:r>
            <a:r>
              <a:rPr lang="en-US" sz="2400" dirty="0">
                <a:latin typeface="Times New Roman" panose="02020603050405020304" pitchFamily="18" charset="0"/>
                <a:ea typeface="Trebuchet MS"/>
                <a:cs typeface="Times New Roman" panose="02020603050405020304" pitchFamily="18" charset="0"/>
                <a:sym typeface="Trebuchet MS"/>
              </a:rPr>
              <a:t> Sai Suraj</a:t>
            </a:r>
            <a:endParaRPr lang="en-US" sz="2400" dirty="0">
              <a:latin typeface="Times New Roman" panose="02020603050405020304" pitchFamily="18" charset="0"/>
              <a:cs typeface="Times New Roman" panose="02020603050405020304" pitchFamily="18" charset="0"/>
              <a:sym typeface="Trebuchet MS"/>
            </a:endParaRPr>
          </a:p>
          <a:p>
            <a:pPr>
              <a:spcBef>
                <a:spcPts val="0"/>
              </a:spcBef>
              <a:spcAft>
                <a:spcPts val="0"/>
              </a:spcAft>
            </a:pPr>
            <a:r>
              <a:rPr lang="en-US" sz="2400" dirty="0">
                <a:latin typeface="Times New Roman" panose="02020603050405020304" pitchFamily="18" charset="0"/>
                <a:ea typeface="Trebuchet MS"/>
                <a:cs typeface="Times New Roman" panose="02020603050405020304" pitchFamily="18" charset="0"/>
                <a:sym typeface="Trebuchet MS"/>
              </a:rPr>
              <a:t> PES2UG19CS096	            </a:t>
            </a:r>
            <a:r>
              <a:rPr lang="en-US" sz="2400" dirty="0" err="1">
                <a:latin typeface="Times New Roman" panose="02020603050405020304" pitchFamily="18" charset="0"/>
                <a:ea typeface="Trebuchet MS"/>
                <a:cs typeface="Times New Roman" panose="02020603050405020304" pitchFamily="18" charset="0"/>
                <a:sym typeface="Trebuchet MS"/>
              </a:rPr>
              <a:t>Chandrahas</a:t>
            </a:r>
            <a:r>
              <a:rPr lang="en-US" sz="2400" dirty="0">
                <a:latin typeface="Times New Roman" panose="02020603050405020304" pitchFamily="18" charset="0"/>
                <a:ea typeface="Trebuchet MS"/>
                <a:cs typeface="Times New Roman" panose="02020603050405020304" pitchFamily="18" charset="0"/>
                <a:sym typeface="Trebuchet MS"/>
              </a:rPr>
              <a:t> LG</a:t>
            </a:r>
            <a:endParaRPr lang="en-US" sz="2400" dirty="0">
              <a:latin typeface="Times New Roman" panose="02020603050405020304" pitchFamily="18" charset="0"/>
              <a:cs typeface="Times New Roman" panose="02020603050405020304" pitchFamily="18" charset="0"/>
            </a:endParaRPr>
          </a:p>
          <a:p>
            <a:pPr>
              <a:spcBef>
                <a:spcPts val="0"/>
              </a:spcBef>
              <a:spcAft>
                <a:spcPts val="0"/>
              </a:spcAft>
            </a:pPr>
            <a:r>
              <a:rPr lang="en-US" sz="2400" dirty="0">
                <a:latin typeface="Times New Roman" panose="02020603050405020304" pitchFamily="18" charset="0"/>
                <a:ea typeface="Trebuchet MS"/>
                <a:cs typeface="Times New Roman" panose="02020603050405020304" pitchFamily="18" charset="0"/>
                <a:sym typeface="Trebuchet MS"/>
              </a:rPr>
              <a:t> PES2UG19CS099		Chintamani Bhat</a:t>
            </a:r>
            <a:endParaRPr lang="en-US" sz="2400" dirty="0">
              <a:latin typeface="Times New Roman" panose="02020603050405020304" pitchFamily="18" charset="0"/>
              <a:cs typeface="Times New Roman" panose="02020603050405020304" pitchFamily="18" charset="0"/>
            </a:endParaRPr>
          </a:p>
          <a:p>
            <a:pPr>
              <a:spcBef>
                <a:spcPts val="0"/>
              </a:spcBef>
              <a:spcAft>
                <a:spcPts val="0"/>
              </a:spcAft>
            </a:pP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
        <p:nvSpPr>
          <p:cNvPr id="3" name="Footer Placeholder 2">
            <a:extLst>
              <a:ext uri="{FF2B5EF4-FFF2-40B4-BE49-F238E27FC236}">
                <a16:creationId xmlns:a16="http://schemas.microsoft.com/office/drawing/2014/main" id="{B9FB7E10-AE1E-419F-91D7-5E56DF114F5E}"/>
              </a:ext>
            </a:extLst>
          </p:cNvPr>
          <p:cNvSpPr>
            <a:spLocks noGrp="1"/>
          </p:cNvSpPr>
          <p:nvPr>
            <p:ph type="ftr" sz="quarter" idx="11"/>
          </p:nvPr>
        </p:nvSpPr>
        <p:spPr/>
        <p:txBody>
          <a:bodyPr/>
          <a:lstStyle/>
          <a:p>
            <a:r>
              <a:rPr lang="en-US" dirty="0"/>
              <a:t>19CS345 Course Project </a:t>
            </a:r>
          </a:p>
        </p:txBody>
      </p:sp>
      <p:sp>
        <p:nvSpPr>
          <p:cNvPr id="5" name="Slide Number Placeholder 4">
            <a:extLst>
              <a:ext uri="{FF2B5EF4-FFF2-40B4-BE49-F238E27FC236}">
                <a16:creationId xmlns:a16="http://schemas.microsoft.com/office/drawing/2014/main" id="{C20D95E7-8B98-44F6-8C2D-B47133ABC03E}"/>
              </a:ext>
            </a:extLst>
          </p:cNvPr>
          <p:cNvSpPr>
            <a:spLocks noGrp="1"/>
          </p:cNvSpPr>
          <p:nvPr>
            <p:ph type="sldNum" sz="quarter" idx="12"/>
          </p:nvPr>
        </p:nvSpPr>
        <p:spPr/>
        <p:txBody>
          <a:bodyPr/>
          <a:lstStyle/>
          <a:p>
            <a:fld id="{102F0E29-F314-934F-92DB-8EEB8DA6883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DB37-0993-3FC9-5C79-682A264DBEEE}"/>
              </a:ext>
            </a:extLst>
          </p:cNvPr>
          <p:cNvSpPr>
            <a:spLocks noGrp="1"/>
          </p:cNvSpPr>
          <p:nvPr>
            <p:ph type="title"/>
          </p:nvPr>
        </p:nvSpPr>
        <p:spPr/>
        <p:txBody>
          <a:bodyPr/>
          <a:lstStyle/>
          <a:p>
            <a:pPr marL="342891" indent="-342891" algn="r" eaLnBrk="0" fontAlgn="base" hangingPunct="0">
              <a:spcAft>
                <a:spcPct val="0"/>
              </a:spcAft>
              <a:defRPr/>
            </a:pPr>
            <a:r>
              <a:rPr lang="en-US" sz="2400" dirty="0">
                <a:solidFill>
                  <a:srgbClr val="FF0000"/>
                </a:solidFill>
                <a:latin typeface="Trebuchet MS" pitchFamily="34" charset="0"/>
                <a:ea typeface="+mn-ea"/>
                <a:cs typeface="+mn-cs"/>
              </a:rPr>
              <a:t>Final Result(Page Rank)</a:t>
            </a:r>
          </a:p>
        </p:txBody>
      </p:sp>
      <p:sp>
        <p:nvSpPr>
          <p:cNvPr id="4" name="Footer Placeholder 3">
            <a:extLst>
              <a:ext uri="{FF2B5EF4-FFF2-40B4-BE49-F238E27FC236}">
                <a16:creationId xmlns:a16="http://schemas.microsoft.com/office/drawing/2014/main" id="{D55CE53F-F28A-BC95-FEB0-DBC03926FF3F}"/>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126635FD-70A6-A819-095C-773CA9F69DEB}"/>
              </a:ext>
            </a:extLst>
          </p:cNvPr>
          <p:cNvSpPr>
            <a:spLocks noGrp="1"/>
          </p:cNvSpPr>
          <p:nvPr>
            <p:ph type="sldNum" sz="quarter" idx="12"/>
          </p:nvPr>
        </p:nvSpPr>
        <p:spPr/>
        <p:txBody>
          <a:bodyPr/>
          <a:lstStyle/>
          <a:p>
            <a:fld id="{102F0E29-F314-934F-92DB-8EEB8DA68833}" type="slidenum">
              <a:rPr lang="en-US" smtClean="0"/>
              <a:pPr/>
              <a:t>10</a:t>
            </a:fld>
            <a:endParaRPr lang="en-US"/>
          </a:p>
        </p:txBody>
      </p:sp>
      <p:pic>
        <p:nvPicPr>
          <p:cNvPr id="6" name="Content Placeholder 5">
            <a:extLst>
              <a:ext uri="{FF2B5EF4-FFF2-40B4-BE49-F238E27FC236}">
                <a16:creationId xmlns:a16="http://schemas.microsoft.com/office/drawing/2014/main" id="{9537FEAC-BF5E-18C2-F507-2E4A767EB759}"/>
              </a:ext>
            </a:extLst>
          </p:cNvPr>
          <p:cNvPicPr>
            <a:picLocks noGrp="1" noChangeAspect="1"/>
          </p:cNvPicPr>
          <p:nvPr>
            <p:ph idx="1"/>
          </p:nvPr>
        </p:nvPicPr>
        <p:blipFill>
          <a:blip r:embed="rId2"/>
          <a:stretch>
            <a:fillRect/>
          </a:stretch>
        </p:blipFill>
        <p:spPr>
          <a:xfrm>
            <a:off x="609600" y="2348366"/>
            <a:ext cx="9522247" cy="4351338"/>
          </a:xfrm>
          <a:prstGeom prst="rect">
            <a:avLst/>
          </a:prstGeom>
        </p:spPr>
      </p:pic>
      <p:sp>
        <p:nvSpPr>
          <p:cNvPr id="7" name="Rectangle 6">
            <a:extLst>
              <a:ext uri="{FF2B5EF4-FFF2-40B4-BE49-F238E27FC236}">
                <a16:creationId xmlns:a16="http://schemas.microsoft.com/office/drawing/2014/main" id="{BF4F0220-F5E5-C3CB-DD99-96832A5C3989}"/>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263917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DB37-0993-3FC9-5C79-682A264DBEEE}"/>
              </a:ext>
            </a:extLst>
          </p:cNvPr>
          <p:cNvSpPr>
            <a:spLocks noGrp="1"/>
          </p:cNvSpPr>
          <p:nvPr>
            <p:ph type="title"/>
          </p:nvPr>
        </p:nvSpPr>
        <p:spPr/>
        <p:txBody>
          <a:bodyPr/>
          <a:lstStyle/>
          <a:p>
            <a:pPr marL="342891" indent="-342891" algn="r" eaLnBrk="0" fontAlgn="base" hangingPunct="0">
              <a:spcAft>
                <a:spcPct val="0"/>
              </a:spcAft>
              <a:defRPr/>
            </a:pPr>
            <a:r>
              <a:rPr lang="en-US" sz="2400" dirty="0">
                <a:solidFill>
                  <a:srgbClr val="FF0000"/>
                </a:solidFill>
                <a:latin typeface="Trebuchet MS" pitchFamily="34" charset="0"/>
                <a:ea typeface="+mn-ea"/>
                <a:cs typeface="+mn-cs"/>
              </a:rPr>
              <a:t>Final Result(Page Rank)</a:t>
            </a:r>
          </a:p>
        </p:txBody>
      </p:sp>
      <p:sp>
        <p:nvSpPr>
          <p:cNvPr id="4" name="Footer Placeholder 3">
            <a:extLst>
              <a:ext uri="{FF2B5EF4-FFF2-40B4-BE49-F238E27FC236}">
                <a16:creationId xmlns:a16="http://schemas.microsoft.com/office/drawing/2014/main" id="{D55CE53F-F28A-BC95-FEB0-DBC03926FF3F}"/>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126635FD-70A6-A819-095C-773CA9F69DEB}"/>
              </a:ext>
            </a:extLst>
          </p:cNvPr>
          <p:cNvSpPr>
            <a:spLocks noGrp="1"/>
          </p:cNvSpPr>
          <p:nvPr>
            <p:ph type="sldNum" sz="quarter" idx="12"/>
          </p:nvPr>
        </p:nvSpPr>
        <p:spPr/>
        <p:txBody>
          <a:bodyPr/>
          <a:lstStyle/>
          <a:p>
            <a:fld id="{102F0E29-F314-934F-92DB-8EEB8DA68833}" type="slidenum">
              <a:rPr lang="en-US" smtClean="0"/>
              <a:pPr/>
              <a:t>11</a:t>
            </a:fld>
            <a:endParaRPr lang="en-US"/>
          </a:p>
        </p:txBody>
      </p:sp>
      <p:sp>
        <p:nvSpPr>
          <p:cNvPr id="7" name="Rectangle 6">
            <a:extLst>
              <a:ext uri="{FF2B5EF4-FFF2-40B4-BE49-F238E27FC236}">
                <a16:creationId xmlns:a16="http://schemas.microsoft.com/office/drawing/2014/main" id="{BF4F0220-F5E5-C3CB-DD99-96832A5C3989}"/>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8" name="Content Placeholder 7">
            <a:extLst>
              <a:ext uri="{FF2B5EF4-FFF2-40B4-BE49-F238E27FC236}">
                <a16:creationId xmlns:a16="http://schemas.microsoft.com/office/drawing/2014/main" id="{7A5A3239-4294-F411-4C5F-AD79F9F68451}"/>
              </a:ext>
            </a:extLst>
          </p:cNvPr>
          <p:cNvSpPr>
            <a:spLocks noGrp="1"/>
          </p:cNvSpPr>
          <p:nvPr>
            <p:ph idx="1"/>
          </p:nvPr>
        </p:nvSpPr>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Analysis &amp; Considerations:</a:t>
            </a:r>
          </a:p>
          <a:p>
            <a:pPr marL="0" indent="0" algn="l">
              <a:buNone/>
            </a:pPr>
            <a:r>
              <a:rPr lang="en-US" sz="2000" b="0" i="0" dirty="0">
                <a:effectLst/>
                <a:latin typeface="Times New Roman" panose="02020603050405020304" pitchFamily="18" charset="0"/>
                <a:cs typeface="Times New Roman" panose="02020603050405020304" pitchFamily="18" charset="0"/>
              </a:rPr>
              <a:t>The k-core decomposition on the original network generates graphs that seem to follow a preferential attachment behavior. There are nodes with very high degree and very few with low degree. This is compatible with the starting network, which is a natural. The decomposition of the Random and Small world graphs is not easily observable but surely for ER the subgraphs are random because the original distribution is normal and consequentially the sub graph distribution are normal and thus random. The same evaluation applies to SW. Degraded graphs also follow how it is possible to observe a power law.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Quantity and quality  of work </a:t>
            </a:r>
            <a:endParaRPr lang="en-US" sz="2400" dirty="0">
              <a:solidFill>
                <a:srgbClr val="FF0000"/>
              </a:solidFill>
              <a:latin typeface="Trebuchet MS"/>
            </a:endParaRPr>
          </a:p>
        </p:txBody>
      </p:sp>
      <p:graphicFrame>
        <p:nvGraphicFramePr>
          <p:cNvPr id="6" name="Content Placeholder 3">
            <a:extLst>
              <a:ext uri="{FF2B5EF4-FFF2-40B4-BE49-F238E27FC236}">
                <a16:creationId xmlns:a16="http://schemas.microsoft.com/office/drawing/2014/main" id="{CDB4BE60-C778-4041-91BB-E3E2A25F597F}"/>
              </a:ext>
            </a:extLst>
          </p:cNvPr>
          <p:cNvGraphicFramePr>
            <a:graphicFrameLocks/>
          </p:cNvGraphicFramePr>
          <p:nvPr>
            <p:extLst>
              <p:ext uri="{D42A27DB-BD31-4B8C-83A1-F6EECF244321}">
                <p14:modId xmlns:p14="http://schemas.microsoft.com/office/powerpoint/2010/main" val="3834442961"/>
              </p:ext>
            </p:extLst>
          </p:nvPr>
        </p:nvGraphicFramePr>
        <p:xfrm>
          <a:off x="304800" y="1828800"/>
          <a:ext cx="11381173" cy="39776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663015">
                  <a:extLst>
                    <a:ext uri="{9D8B030D-6E8A-4147-A177-3AD203B41FA5}">
                      <a16:colId xmlns:a16="http://schemas.microsoft.com/office/drawing/2014/main" val="20001"/>
                    </a:ext>
                  </a:extLst>
                </a:gridCol>
                <a:gridCol w="1631857">
                  <a:extLst>
                    <a:ext uri="{9D8B030D-6E8A-4147-A177-3AD203B41FA5}">
                      <a16:colId xmlns:a16="http://schemas.microsoft.com/office/drawing/2014/main" val="515105950"/>
                    </a:ext>
                  </a:extLst>
                </a:gridCol>
                <a:gridCol w="1631857">
                  <a:extLst>
                    <a:ext uri="{9D8B030D-6E8A-4147-A177-3AD203B41FA5}">
                      <a16:colId xmlns:a16="http://schemas.microsoft.com/office/drawing/2014/main" val="20002"/>
                    </a:ext>
                  </a:extLst>
                </a:gridCol>
                <a:gridCol w="3844844">
                  <a:extLst>
                    <a:ext uri="{9D8B030D-6E8A-4147-A177-3AD203B41FA5}">
                      <a16:colId xmlns:a16="http://schemas.microsoft.com/office/drawing/2014/main" val="20003"/>
                    </a:ext>
                  </a:extLst>
                </a:gridCol>
              </a:tblGrid>
              <a:tr h="370840">
                <a:tc>
                  <a:txBody>
                    <a:bodyPr/>
                    <a:lstStyle/>
                    <a:p>
                      <a:r>
                        <a:rPr lang="en-US" dirty="0"/>
                        <a:t>no </a:t>
                      </a:r>
                      <a:endParaRPr lang="en-IN" dirty="0"/>
                    </a:p>
                  </a:txBody>
                  <a:tcPr/>
                </a:tc>
                <a:tc>
                  <a:txBody>
                    <a:bodyPr/>
                    <a:lstStyle/>
                    <a:p>
                      <a:r>
                        <a:rPr lang="en-US" dirty="0"/>
                        <a:t>Code functionality</a:t>
                      </a:r>
                      <a:endParaRPr lang="en-IN" dirty="0"/>
                    </a:p>
                  </a:txBody>
                  <a:tcPr/>
                </a:tc>
                <a:tc>
                  <a:txBody>
                    <a:bodyPr/>
                    <a:lstStyle/>
                    <a:p>
                      <a:r>
                        <a:rPr lang="en-IN" dirty="0"/>
                        <a:t>% Complete</a:t>
                      </a:r>
                    </a:p>
                  </a:txBody>
                  <a:tcPr/>
                </a:tc>
                <a:tc>
                  <a:txBody>
                    <a:bodyPr/>
                    <a:lstStyle/>
                    <a:p>
                      <a:r>
                        <a:rPr lang="en-US" dirty="0"/>
                        <a:t>Runs without problem  (Y/N)  </a:t>
                      </a:r>
                      <a:endParaRPr lang="en-IN" dirty="0"/>
                    </a:p>
                  </a:txBody>
                  <a:tcPr/>
                </a:tc>
                <a:tc>
                  <a:txBody>
                    <a:bodyPr/>
                    <a:lstStyle/>
                    <a:p>
                      <a:r>
                        <a:rPr lang="en-US" dirty="0"/>
                        <a:t>If there are minor issues, indicate</a:t>
                      </a:r>
                      <a:endParaRPr lang="en-IN" dirty="0"/>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EDA</a:t>
                      </a:r>
                    </a:p>
                  </a:txBody>
                  <a:tcPr/>
                </a:tc>
                <a:tc>
                  <a:txBody>
                    <a:bodyPr/>
                    <a:lstStyle/>
                    <a:p>
                      <a:r>
                        <a:rPr lang="en-IN" dirty="0"/>
                        <a:t>100</a:t>
                      </a:r>
                    </a:p>
                  </a:txBody>
                  <a:tcPr/>
                </a:tc>
                <a:tc>
                  <a:txBody>
                    <a:bodyPr/>
                    <a:lstStyle/>
                    <a:p>
                      <a:r>
                        <a:rPr lang="en-IN" dirty="0"/>
                        <a:t>Y</a:t>
                      </a:r>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Featurization</a:t>
                      </a:r>
                      <a:endParaRPr lang="en-IN" dirty="0"/>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Feature Engineering</a:t>
                      </a:r>
                      <a:endParaRPr lang="en-IN" dirty="0"/>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r>
                        <a:rPr lang="en-IN" dirty="0"/>
                        <a:t>4.</a:t>
                      </a:r>
                    </a:p>
                  </a:txBody>
                  <a:tcPr/>
                </a:tc>
                <a:tc>
                  <a:txBody>
                    <a:bodyPr/>
                    <a:lstStyle/>
                    <a:p>
                      <a:r>
                        <a:rPr lang="en-IN" dirty="0"/>
                        <a:t>Implementing (K-core)</a:t>
                      </a:r>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r>
                        <a:rPr lang="en-IN" dirty="0"/>
                        <a:t>5.</a:t>
                      </a:r>
                    </a:p>
                  </a:txBody>
                  <a:tcPr/>
                </a:tc>
                <a:tc>
                  <a:txBody>
                    <a:bodyPr/>
                    <a:lstStyle/>
                    <a:p>
                      <a:r>
                        <a:rPr lang="en-IN" dirty="0"/>
                        <a:t>Implementing (SBM)</a:t>
                      </a:r>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5"/>
                  </a:ext>
                </a:extLst>
              </a:tr>
              <a:tr h="370840">
                <a:tc>
                  <a:txBody>
                    <a:bodyPr/>
                    <a:lstStyle/>
                    <a:p>
                      <a:r>
                        <a:rPr lang="en-IN" dirty="0"/>
                        <a:t>6.</a:t>
                      </a:r>
                    </a:p>
                  </a:txBody>
                  <a:tcPr/>
                </a:tc>
                <a:tc>
                  <a:txBody>
                    <a:bodyPr/>
                    <a:lstStyle/>
                    <a:p>
                      <a:r>
                        <a:rPr lang="en-IN" dirty="0"/>
                        <a:t>Implementing (</a:t>
                      </a:r>
                      <a:r>
                        <a:rPr lang="en-US" sz="1800" dirty="0" err="1">
                          <a:latin typeface="Times New Roman" panose="02020603050405020304" pitchFamily="18" charset="0"/>
                          <a:cs typeface="Times New Roman" panose="02020603050405020304" pitchFamily="18" charset="0"/>
                        </a:rPr>
                        <a:t>Erdos-Renyi</a:t>
                      </a:r>
                      <a:r>
                        <a:rPr lang="en-US" sz="1800" dirty="0">
                          <a:latin typeface="Times New Roman" panose="02020603050405020304" pitchFamily="18" charset="0"/>
                          <a:cs typeface="Times New Roman" panose="02020603050405020304" pitchFamily="18" charset="0"/>
                        </a:rPr>
                        <a:t> random </a:t>
                      </a:r>
                      <a:r>
                        <a:rPr lang="en-IN" dirty="0"/>
                        <a:t>)</a:t>
                      </a:r>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6"/>
                  </a:ext>
                </a:extLst>
              </a:tr>
              <a:tr h="370840">
                <a:tc>
                  <a:txBody>
                    <a:bodyPr/>
                    <a:lstStyle/>
                    <a:p>
                      <a:r>
                        <a:rPr lang="en-IN" dirty="0"/>
                        <a:t>7.</a:t>
                      </a:r>
                    </a:p>
                  </a:txBody>
                  <a:tcPr/>
                </a:tc>
                <a:tc>
                  <a:txBody>
                    <a:bodyPr/>
                    <a:lstStyle/>
                    <a:p>
                      <a:r>
                        <a:rPr lang="en-IN" dirty="0"/>
                        <a:t>Different Centralities</a:t>
                      </a:r>
                    </a:p>
                  </a:txBody>
                  <a:tcPr/>
                </a:tc>
                <a:tc>
                  <a:txBody>
                    <a:bodyPr/>
                    <a:lstStyle/>
                    <a:p>
                      <a:r>
                        <a:rPr lang="en-IN" dirty="0"/>
                        <a:t>100</a:t>
                      </a:r>
                    </a:p>
                  </a:txBody>
                  <a:tcPr/>
                </a:tc>
                <a:tc>
                  <a:txBody>
                    <a:bodyPr/>
                    <a:lstStyle/>
                    <a:p>
                      <a:r>
                        <a:rPr lang="en-IN" dirty="0"/>
                        <a:t>Y</a:t>
                      </a:r>
                    </a:p>
                  </a:txBody>
                  <a:tcPr/>
                </a:tc>
                <a:tc>
                  <a:txBody>
                    <a:bodyPr/>
                    <a:lstStyle/>
                    <a:p>
                      <a:endParaRPr lang="en-IN"/>
                    </a:p>
                  </a:txBody>
                  <a:tcPr/>
                </a:tc>
                <a:extLst>
                  <a:ext uri="{0D108BD9-81ED-4DB2-BD59-A6C34878D82A}">
                    <a16:rowId xmlns:a16="http://schemas.microsoft.com/office/drawing/2014/main" val="10007"/>
                  </a:ext>
                </a:extLst>
              </a:tr>
              <a:tr h="370840">
                <a:tc>
                  <a:txBody>
                    <a:bodyPr/>
                    <a:lstStyle/>
                    <a:p>
                      <a:r>
                        <a:rPr lang="en-US" dirty="0"/>
                        <a:t>8.</a:t>
                      </a:r>
                      <a:endParaRPr lang="en-IN" dirty="0"/>
                    </a:p>
                  </a:txBody>
                  <a:tcPr/>
                </a:tc>
                <a:tc>
                  <a:txBody>
                    <a:bodyPr/>
                    <a:lstStyle/>
                    <a:p>
                      <a:r>
                        <a:rPr lang="en-US" dirty="0"/>
                        <a:t>Analysis with Diff graphs</a:t>
                      </a:r>
                      <a:endParaRPr lang="en-IN" dirty="0"/>
                    </a:p>
                  </a:txBody>
                  <a:tcPr/>
                </a:tc>
                <a:tc>
                  <a:txBody>
                    <a:bodyPr/>
                    <a:lstStyle/>
                    <a:p>
                      <a:r>
                        <a:rPr lang="en-US" dirty="0"/>
                        <a:t>100</a:t>
                      </a:r>
                      <a:endParaRPr lang="en-IN" dirty="0"/>
                    </a:p>
                  </a:txBody>
                  <a:tcPr/>
                </a:tc>
                <a:tc>
                  <a:txBody>
                    <a:bodyPr/>
                    <a:lstStyle/>
                    <a:p>
                      <a:r>
                        <a:rPr lang="en-US" dirty="0"/>
                        <a:t>Y</a:t>
                      </a:r>
                      <a:endParaRPr lang="en-IN" dirty="0"/>
                    </a:p>
                  </a:txBody>
                  <a:tcPr/>
                </a:tc>
                <a:tc>
                  <a:txBody>
                    <a:bodyPr/>
                    <a:lstStyle/>
                    <a:p>
                      <a:endParaRPr lang="en-IN"/>
                    </a:p>
                  </a:txBody>
                  <a:tcPr/>
                </a:tc>
                <a:extLst>
                  <a:ext uri="{0D108BD9-81ED-4DB2-BD59-A6C34878D82A}">
                    <a16:rowId xmlns:a16="http://schemas.microsoft.com/office/drawing/2014/main" val="10008"/>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90544D57-7970-4B5F-B74F-4BBD7E74FB44}"/>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9FD84D56-64A6-4DD8-9745-86FE2D07D769}"/>
              </a:ext>
            </a:extLst>
          </p:cNvPr>
          <p:cNvSpPr>
            <a:spLocks noGrp="1"/>
          </p:cNvSpPr>
          <p:nvPr>
            <p:ph type="sldNum" sz="quarter" idx="12"/>
          </p:nvPr>
        </p:nvSpPr>
        <p:spPr/>
        <p:txBody>
          <a:bodyPr/>
          <a:lstStyle/>
          <a:p>
            <a:fld id="{102F0E29-F314-934F-92DB-8EEB8DA6883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Top few learning  </a:t>
            </a:r>
          </a:p>
        </p:txBody>
      </p:sp>
      <p:graphicFrame>
        <p:nvGraphicFramePr>
          <p:cNvPr id="6" name="Content Placeholder 7">
            <a:extLst>
              <a:ext uri="{FF2B5EF4-FFF2-40B4-BE49-F238E27FC236}">
                <a16:creationId xmlns:a16="http://schemas.microsoft.com/office/drawing/2014/main" id="{20F9E930-0E2A-4263-85E2-4EE355E613DE}"/>
              </a:ext>
            </a:extLst>
          </p:cNvPr>
          <p:cNvGraphicFramePr>
            <a:graphicFrameLocks/>
          </p:cNvGraphicFramePr>
          <p:nvPr>
            <p:extLst>
              <p:ext uri="{D42A27DB-BD31-4B8C-83A1-F6EECF244321}">
                <p14:modId xmlns:p14="http://schemas.microsoft.com/office/powerpoint/2010/main" val="2912138990"/>
              </p:ext>
            </p:extLst>
          </p:nvPr>
        </p:nvGraphicFramePr>
        <p:xfrm>
          <a:off x="337351" y="2286000"/>
          <a:ext cx="11390051" cy="2560320"/>
        </p:xfrm>
        <a:graphic>
          <a:graphicData uri="http://schemas.openxmlformats.org/drawingml/2006/table">
            <a:tbl>
              <a:tblPr firstRow="1" bandRow="1">
                <a:tableStyleId>{5C22544A-7EE6-4342-B048-85BDC9FD1C3A}</a:tableStyleId>
              </a:tblPr>
              <a:tblGrid>
                <a:gridCol w="974332">
                  <a:extLst>
                    <a:ext uri="{9D8B030D-6E8A-4147-A177-3AD203B41FA5}">
                      <a16:colId xmlns:a16="http://schemas.microsoft.com/office/drawing/2014/main" val="4260327331"/>
                    </a:ext>
                  </a:extLst>
                </a:gridCol>
                <a:gridCol w="10415719">
                  <a:extLst>
                    <a:ext uri="{9D8B030D-6E8A-4147-A177-3AD203B41FA5}">
                      <a16:colId xmlns:a16="http://schemas.microsoft.com/office/drawing/2014/main" val="1760316715"/>
                    </a:ext>
                  </a:extLst>
                </a:gridCol>
              </a:tblGrid>
              <a:tr h="370840">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a16="http://schemas.microsoft.com/office/drawing/2014/main" val="1324208547"/>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Learnt  to implement and learn about what is </a:t>
                      </a:r>
                      <a:r>
                        <a:rPr lang="en-US" sz="1800" dirty="0" err="1">
                          <a:latin typeface="Times New Roman" panose="02020603050405020304" pitchFamily="18" charset="0"/>
                          <a:cs typeface="Times New Roman" panose="02020603050405020304" pitchFamily="18" charset="0"/>
                        </a:rPr>
                        <a:t>Erdos-Renyi</a:t>
                      </a:r>
                      <a:r>
                        <a:rPr lang="en-US" sz="1800" dirty="0">
                          <a:latin typeface="Times New Roman" panose="02020603050405020304" pitchFamily="18" charset="0"/>
                          <a:cs typeface="Times New Roman" panose="02020603050405020304" pitchFamily="18" charset="0"/>
                        </a:rPr>
                        <a:t> random graph</a:t>
                      </a:r>
                    </a:p>
                    <a:p>
                      <a:endParaRPr lang="en-IN" dirty="0"/>
                    </a:p>
                  </a:txBody>
                  <a:tcPr/>
                </a:tc>
                <a:extLst>
                  <a:ext uri="{0D108BD9-81ED-4DB2-BD59-A6C34878D82A}">
                    <a16:rowId xmlns:a16="http://schemas.microsoft.com/office/drawing/2014/main" val="1476782503"/>
                  </a:ext>
                </a:extLst>
              </a:tr>
              <a:tr h="37084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Learnt to implement and learn about what is </a:t>
                      </a:r>
                      <a:r>
                        <a:rPr lang="en-US" sz="1800" dirty="0">
                          <a:latin typeface="Times New Roman" panose="02020603050405020304" pitchFamily="18" charset="0"/>
                          <a:cs typeface="Times New Roman" panose="02020603050405020304" pitchFamily="18" charset="0"/>
                        </a:rPr>
                        <a:t>Harmonic Centrality and different Centrality measures.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175998487"/>
                  </a:ext>
                </a:extLst>
              </a:tr>
              <a:tr h="37084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Learnt  to implement and learn about what is </a:t>
                      </a:r>
                      <a:r>
                        <a:rPr lang="en-US" sz="1800" dirty="0">
                          <a:latin typeface="Times New Roman" panose="02020603050405020304" pitchFamily="18" charset="0"/>
                          <a:cs typeface="Times New Roman" panose="02020603050405020304" pitchFamily="18" charset="0"/>
                        </a:rPr>
                        <a:t>K-core Decomposition with different types of graphs</a:t>
                      </a:r>
                    </a:p>
                    <a:p>
                      <a:endParaRPr lang="en-IN" dirty="0"/>
                    </a:p>
                  </a:txBody>
                  <a:tcPr/>
                </a:tc>
                <a:extLst>
                  <a:ext uri="{0D108BD9-81ED-4DB2-BD59-A6C34878D82A}">
                    <a16:rowId xmlns:a16="http://schemas.microsoft.com/office/drawing/2014/main" val="458392455"/>
                  </a:ext>
                </a:extLst>
              </a:tr>
            </a:tbl>
          </a:graphicData>
        </a:graphic>
      </p:graphicFrame>
      <p:sp>
        <p:nvSpPr>
          <p:cNvPr id="4" name="Footer Placeholder 3">
            <a:extLst>
              <a:ext uri="{FF2B5EF4-FFF2-40B4-BE49-F238E27FC236}">
                <a16:creationId xmlns:a16="http://schemas.microsoft.com/office/drawing/2014/main" id="{5A37E644-FF37-4439-B76E-6E8EA94B3AF0}"/>
              </a:ext>
            </a:extLst>
          </p:cNvPr>
          <p:cNvSpPr>
            <a:spLocks noGrp="1"/>
          </p:cNvSpPr>
          <p:nvPr>
            <p:ph type="ftr" sz="quarter" idx="11"/>
          </p:nvPr>
        </p:nvSpPr>
        <p:spPr/>
        <p:txBody>
          <a:bodyPr/>
          <a:lstStyle/>
          <a:p>
            <a:r>
              <a:rPr lang="en-US"/>
              <a:t>19CS345 Course Project </a:t>
            </a:r>
          </a:p>
        </p:txBody>
      </p:sp>
      <p:sp>
        <p:nvSpPr>
          <p:cNvPr id="8" name="Slide Number Placeholder 7">
            <a:extLst>
              <a:ext uri="{FF2B5EF4-FFF2-40B4-BE49-F238E27FC236}">
                <a16:creationId xmlns:a16="http://schemas.microsoft.com/office/drawing/2014/main" id="{9477EB1B-CA3D-4220-B633-8572A474E595}"/>
              </a:ext>
            </a:extLst>
          </p:cNvPr>
          <p:cNvSpPr>
            <a:spLocks noGrp="1"/>
          </p:cNvSpPr>
          <p:nvPr>
            <p:ph type="sldNum" sz="quarter" idx="12"/>
          </p:nvPr>
        </p:nvSpPr>
        <p:spPr/>
        <p:txBody>
          <a:bodyPr/>
          <a:lstStyle/>
          <a:p>
            <a:fld id="{102F0E29-F314-934F-92DB-8EEB8DA6883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  papers, if any  </a:t>
            </a:r>
          </a:p>
        </p:txBody>
      </p:sp>
      <p:sp>
        <p:nvSpPr>
          <p:cNvPr id="4" name="Footer Placeholder 3">
            <a:extLst>
              <a:ext uri="{FF2B5EF4-FFF2-40B4-BE49-F238E27FC236}">
                <a16:creationId xmlns:a16="http://schemas.microsoft.com/office/drawing/2014/main" id="{C09CD6F7-7936-4131-A7FF-2C362D1BE84C}"/>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357EBDE2-62CF-49EC-8B96-823DD881E54B}"/>
              </a:ext>
            </a:extLst>
          </p:cNvPr>
          <p:cNvSpPr>
            <a:spLocks noGrp="1"/>
          </p:cNvSpPr>
          <p:nvPr>
            <p:ph type="sldNum" sz="quarter" idx="12"/>
          </p:nvPr>
        </p:nvSpPr>
        <p:spPr/>
        <p:txBody>
          <a:bodyPr/>
          <a:lstStyle/>
          <a:p>
            <a:fld id="{102F0E29-F314-934F-92DB-8EEB8DA68833}" type="slidenum">
              <a:rPr lang="en-US" smtClean="0"/>
              <a:pPr/>
              <a:t>14</a:t>
            </a:fld>
            <a:endParaRPr lang="en-US"/>
          </a:p>
        </p:txBody>
      </p:sp>
      <p:graphicFrame>
        <p:nvGraphicFramePr>
          <p:cNvPr id="8" name="Content Placeholder 7">
            <a:extLst>
              <a:ext uri="{FF2B5EF4-FFF2-40B4-BE49-F238E27FC236}">
                <a16:creationId xmlns:a16="http://schemas.microsoft.com/office/drawing/2014/main" id="{0EF1360C-168B-4601-ACE1-B078A5FF324F}"/>
              </a:ext>
            </a:extLst>
          </p:cNvPr>
          <p:cNvGraphicFramePr>
            <a:graphicFrameLocks/>
          </p:cNvGraphicFramePr>
          <p:nvPr>
            <p:extLst>
              <p:ext uri="{D42A27DB-BD31-4B8C-83A1-F6EECF244321}">
                <p14:modId xmlns:p14="http://schemas.microsoft.com/office/powerpoint/2010/main" val="4287559325"/>
              </p:ext>
            </p:extLst>
          </p:nvPr>
        </p:nvGraphicFramePr>
        <p:xfrm>
          <a:off x="337351" y="2285999"/>
          <a:ext cx="11390052" cy="2651761"/>
        </p:xfrm>
        <a:graphic>
          <a:graphicData uri="http://schemas.openxmlformats.org/drawingml/2006/table">
            <a:tbl>
              <a:tblPr firstRow="1" bandRow="1">
                <a:tableStyleId>{5C22544A-7EE6-4342-B048-85BDC9FD1C3A}</a:tableStyleId>
              </a:tblPr>
              <a:tblGrid>
                <a:gridCol w="508934">
                  <a:extLst>
                    <a:ext uri="{9D8B030D-6E8A-4147-A177-3AD203B41FA5}">
                      <a16:colId xmlns:a16="http://schemas.microsoft.com/office/drawing/2014/main" val="4260327331"/>
                    </a:ext>
                  </a:extLst>
                </a:gridCol>
                <a:gridCol w="5440559">
                  <a:extLst>
                    <a:ext uri="{9D8B030D-6E8A-4147-A177-3AD203B41FA5}">
                      <a16:colId xmlns:a16="http://schemas.microsoft.com/office/drawing/2014/main" val="1760316715"/>
                    </a:ext>
                  </a:extLst>
                </a:gridCol>
                <a:gridCol w="5440559">
                  <a:extLst>
                    <a:ext uri="{9D8B030D-6E8A-4147-A177-3AD203B41FA5}">
                      <a16:colId xmlns:a16="http://schemas.microsoft.com/office/drawing/2014/main" val="413789621"/>
                    </a:ext>
                  </a:extLst>
                </a:gridCol>
              </a:tblGrid>
              <a:tr h="439443">
                <a:tc>
                  <a:txBody>
                    <a:bodyPr/>
                    <a:lstStyle/>
                    <a:p>
                      <a:r>
                        <a:rPr lang="en-IN" dirty="0"/>
                        <a:t>No </a:t>
                      </a:r>
                    </a:p>
                  </a:txBody>
                  <a:tcPr/>
                </a:tc>
                <a:tc>
                  <a:txBody>
                    <a:bodyPr/>
                    <a:lstStyle/>
                    <a:p>
                      <a:r>
                        <a:rPr lang="en-IN" dirty="0"/>
                        <a:t>Paper Title  </a:t>
                      </a:r>
                    </a:p>
                  </a:txBody>
                  <a:tcPr/>
                </a:tc>
                <a:tc>
                  <a:txBody>
                    <a:bodyPr/>
                    <a:lstStyle/>
                    <a:p>
                      <a:r>
                        <a:rPr lang="en-IN" dirty="0"/>
                        <a:t>Authors </a:t>
                      </a:r>
                    </a:p>
                  </a:txBody>
                  <a:tcPr/>
                </a:tc>
                <a:extLst>
                  <a:ext uri="{0D108BD9-81ED-4DB2-BD59-A6C34878D82A}">
                    <a16:rowId xmlns:a16="http://schemas.microsoft.com/office/drawing/2014/main" val="1324208547"/>
                  </a:ext>
                </a:extLst>
              </a:tr>
              <a:tr h="932158">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Defining and Evaluating Network Communities based on Ground-truth</a:t>
                      </a:r>
                    </a:p>
                  </a:txBody>
                  <a:tcPr/>
                </a:tc>
                <a:tc>
                  <a:txBody>
                    <a:bodyPr/>
                    <a:lstStyle/>
                    <a:p>
                      <a:r>
                        <a:rPr lang="en-US" sz="1800" b="0" i="0" kern="1200" dirty="0">
                          <a:solidFill>
                            <a:schemeClr val="dk1"/>
                          </a:solidFill>
                          <a:effectLst/>
                          <a:latin typeface="+mn-lt"/>
                          <a:ea typeface="+mn-ea"/>
                          <a:cs typeface="+mn-cs"/>
                        </a:rPr>
                        <a:t>J. Yang and J. </a:t>
                      </a:r>
                      <a:r>
                        <a:rPr lang="en-US" sz="1800" b="0" i="0" kern="1200" dirty="0" err="1">
                          <a:solidFill>
                            <a:schemeClr val="dk1"/>
                          </a:solidFill>
                          <a:effectLst/>
                          <a:latin typeface="+mn-lt"/>
                          <a:ea typeface="+mn-ea"/>
                          <a:cs typeface="+mn-cs"/>
                        </a:rPr>
                        <a:t>Leskovec</a:t>
                      </a:r>
                      <a:endParaRPr lang="en-IN" dirty="0"/>
                    </a:p>
                  </a:txBody>
                  <a:tcPr/>
                </a:tc>
                <a:extLst>
                  <a:ext uri="{0D108BD9-81ED-4DB2-BD59-A6C34878D82A}">
                    <a16:rowId xmlns:a16="http://schemas.microsoft.com/office/drawing/2014/main" val="1476782503"/>
                  </a:ext>
                </a:extLst>
              </a:tr>
              <a:tr h="439443">
                <a:tc>
                  <a:txBody>
                    <a:bodyPr/>
                    <a:lstStyle/>
                    <a:p>
                      <a:r>
                        <a:rPr lang="en-US" dirty="0"/>
                        <a:t>2</a:t>
                      </a:r>
                      <a:endParaRPr lang="en-IN" dirty="0"/>
                    </a:p>
                  </a:txBody>
                  <a:tcPr/>
                </a:tc>
                <a:tc>
                  <a:txBody>
                    <a:bodyPr/>
                    <a:lstStyle/>
                    <a:p>
                      <a:r>
                        <a:rPr lang="en-US" sz="1800" b="1" i="0" kern="1200" dirty="0">
                          <a:solidFill>
                            <a:schemeClr val="dk1"/>
                          </a:solidFill>
                          <a:effectLst/>
                          <a:latin typeface="+mn-lt"/>
                          <a:ea typeface="+mn-ea"/>
                          <a:cs typeface="+mn-cs"/>
                        </a:rPr>
                        <a:t>A semantic model for academic social network analysis</a:t>
                      </a:r>
                    </a:p>
                    <a:p>
                      <a:endParaRPr lang="en-IN" dirty="0"/>
                    </a:p>
                  </a:txBody>
                  <a:tcPr/>
                </a:tc>
                <a:tc>
                  <a:txBody>
                    <a:bodyPr/>
                    <a:lstStyle/>
                    <a:p>
                      <a:r>
                        <a:rPr lang="en-IN" sz="1800" b="0" i="0" u="none" strike="noStrike" kern="1200" dirty="0" err="1">
                          <a:solidFill>
                            <a:schemeClr val="dk1"/>
                          </a:solidFill>
                          <a:effectLst/>
                          <a:latin typeface="+mn-lt"/>
                          <a:ea typeface="+mn-ea"/>
                          <a:cs typeface="+mn-cs"/>
                        </a:rPr>
                        <a:t>Jie</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Hu;Mengchi</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Liu;Junchi</a:t>
                      </a:r>
                      <a:r>
                        <a:rPr lang="en-IN" sz="1800" b="0" i="0" u="none" strike="noStrike" kern="1200" dirty="0">
                          <a:solidFill>
                            <a:schemeClr val="dk1"/>
                          </a:solidFill>
                          <a:effectLst/>
                          <a:latin typeface="+mn-lt"/>
                          <a:ea typeface="+mn-ea"/>
                          <a:cs typeface="+mn-cs"/>
                        </a:rPr>
                        <a:t> Zhang</a:t>
                      </a:r>
                      <a:endParaRPr lang="en-IN" dirty="0"/>
                    </a:p>
                  </a:txBody>
                  <a:tcPr/>
                </a:tc>
                <a:extLst>
                  <a:ext uri="{0D108BD9-81ED-4DB2-BD59-A6C34878D82A}">
                    <a16:rowId xmlns:a16="http://schemas.microsoft.com/office/drawing/2014/main" val="1175998487"/>
                  </a:ext>
                </a:extLst>
              </a:tr>
              <a:tr h="439443">
                <a:tc>
                  <a:txBody>
                    <a:bodyPr/>
                    <a:lstStyle/>
                    <a:p>
                      <a:r>
                        <a:rPr lang="en-US" dirty="0"/>
                        <a:t>3</a:t>
                      </a:r>
                      <a:endParaRPr lang="en-IN" dirty="0"/>
                    </a:p>
                  </a:txBody>
                  <a:tcPr/>
                </a:tc>
                <a:tc>
                  <a:txBody>
                    <a:bodyPr/>
                    <a:lstStyle/>
                    <a:p>
                      <a:r>
                        <a:rPr lang="en-US" sz="1800" b="1" i="0" kern="1200" dirty="0">
                          <a:solidFill>
                            <a:schemeClr val="dk1"/>
                          </a:solidFill>
                          <a:effectLst/>
                          <a:latin typeface="+mn-lt"/>
                          <a:ea typeface="+mn-ea"/>
                          <a:cs typeface="+mn-cs"/>
                        </a:rPr>
                        <a:t>Predicting Social Network Measures</a:t>
                      </a:r>
                    </a:p>
                    <a:p>
                      <a:endParaRPr lang="en-US" sz="1800" b="1" i="0" kern="1200" dirty="0">
                        <a:solidFill>
                          <a:schemeClr val="dk1"/>
                        </a:solidFill>
                        <a:effectLst/>
                        <a:latin typeface="+mn-lt"/>
                        <a:ea typeface="+mn-ea"/>
                        <a:cs typeface="+mn-cs"/>
                      </a:endParaRPr>
                    </a:p>
                  </a:txBody>
                  <a:tcPr/>
                </a:tc>
                <a:tc>
                  <a:txBody>
                    <a:bodyPr/>
                    <a:lstStyle/>
                    <a:p>
                      <a:r>
                        <a:rPr lang="pl-PL" sz="1800" b="0" i="0" u="none" strike="noStrike" kern="1200" dirty="0">
                          <a:solidFill>
                            <a:schemeClr val="dk1"/>
                          </a:solidFill>
                          <a:effectLst/>
                          <a:latin typeface="+mn-lt"/>
                          <a:ea typeface="+mn-ea"/>
                          <a:cs typeface="+mn-cs"/>
                        </a:rPr>
                        <a:t>Przemyslaw Kazienko</a:t>
                      </a:r>
                      <a:r>
                        <a:rPr lang="en-US" sz="1800" b="0" i="0" u="none" strike="noStrike" kern="1200" dirty="0">
                          <a:solidFill>
                            <a:schemeClr val="dk1"/>
                          </a:solidFill>
                          <a:effectLst/>
                          <a:latin typeface="+mn-lt"/>
                          <a:ea typeface="+mn-ea"/>
                          <a:cs typeface="+mn-cs"/>
                        </a:rPr>
                        <a:t>;Radoslaw </a:t>
                      </a:r>
                      <a:r>
                        <a:rPr lang="en-US" sz="1800" b="0" i="0" u="none" strike="noStrike" kern="1200" dirty="0" err="1">
                          <a:solidFill>
                            <a:schemeClr val="dk1"/>
                          </a:solidFill>
                          <a:effectLst/>
                          <a:latin typeface="+mn-lt"/>
                          <a:ea typeface="+mn-ea"/>
                          <a:cs typeface="+mn-cs"/>
                        </a:rPr>
                        <a:t>Michalski;Dawid</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Krol</a:t>
                      </a:r>
                      <a:endParaRPr lang="en-IN" dirty="0"/>
                    </a:p>
                  </a:txBody>
                  <a:tcPr/>
                </a:tc>
                <a:extLst>
                  <a:ext uri="{0D108BD9-81ED-4DB2-BD59-A6C34878D82A}">
                    <a16:rowId xmlns:a16="http://schemas.microsoft.com/office/drawing/2014/main" val="458392455"/>
                  </a:ext>
                </a:extLst>
              </a:tr>
            </a:tbl>
          </a:graphicData>
        </a:graphic>
      </p:graphicFrame>
    </p:spTree>
    <p:extLst>
      <p:ext uri="{BB962C8B-B14F-4D97-AF65-F5344CB8AC3E}">
        <p14:creationId xmlns:p14="http://schemas.microsoft.com/office/powerpoint/2010/main" val="332320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43000" y="1905000"/>
            <a:ext cx="9753600" cy="4191000"/>
          </a:xfrm>
          <a:prstGeom prst="rect">
            <a:avLst/>
          </a:prstGeom>
        </p:spPr>
        <p:txBody>
          <a:bodyPr/>
          <a:lstStyle/>
          <a:p>
            <a:pPr marL="342891" algn="just" eaLnBrk="0" hangingPunct="0">
              <a:spcBef>
                <a:spcPts val="0"/>
              </a:spcBef>
              <a:spcAft>
                <a:spcPts val="0"/>
              </a:spcAft>
              <a:defRPr/>
            </a:pPr>
            <a:endParaRPr lang="en-IN" sz="2400" dirty="0">
              <a:solidFill>
                <a:srgbClr val="0066FF"/>
              </a:solidFill>
              <a:latin typeface="Trebuchet MS" panose="020B0603020202020204" pitchFamily="34" charset="0"/>
            </a:endParaRPr>
          </a:p>
          <a:p>
            <a:pPr marL="685791" indent="-342900" algn="just" eaLnBrk="0" hangingPunct="0">
              <a:spcBef>
                <a:spcPts val="0"/>
              </a:spcBef>
              <a:spcAft>
                <a:spcPts val="0"/>
              </a:spcAft>
              <a:buFont typeface="Arial" panose="020B0604020202020204" pitchFamily="34" charset="0"/>
              <a:buChar char="•"/>
              <a:defRPr/>
            </a:pPr>
            <a:r>
              <a:rPr lang="en-US" sz="2400" b="0" i="0" dirty="0">
                <a:effectLst/>
                <a:latin typeface="Inter"/>
              </a:rPr>
              <a:t> </a:t>
            </a:r>
            <a:r>
              <a:rPr lang="en-US" sz="2100" dirty="0">
                <a:latin typeface="Times New Roman" panose="02020603050405020304" pitchFamily="18" charset="0"/>
                <a:cs typeface="Times New Roman" panose="02020603050405020304" pitchFamily="18" charset="0"/>
              </a:rPr>
              <a:t>We know that </a:t>
            </a:r>
            <a:r>
              <a:rPr lang="en-US" sz="2100" b="0" i="0" dirty="0" err="1">
                <a:effectLst/>
                <a:latin typeface="Times New Roman" panose="02020603050405020304" pitchFamily="18" charset="0"/>
                <a:cs typeface="Times New Roman" panose="02020603050405020304" pitchFamily="18" charset="0"/>
              </a:rPr>
              <a:t>Youtube</a:t>
            </a:r>
            <a:r>
              <a:rPr lang="en-US" sz="2100" b="0" i="0" dirty="0">
                <a:effectLst/>
                <a:latin typeface="Times New Roman" panose="02020603050405020304" pitchFamily="18" charset="0"/>
                <a:cs typeface="Times New Roman" panose="02020603050405020304" pitchFamily="18" charset="0"/>
              </a:rPr>
              <a:t> is a video-sharing web site that includes a social network. In the </a:t>
            </a:r>
            <a:r>
              <a:rPr lang="en-US" sz="2100" b="0" i="0" dirty="0" err="1">
                <a:effectLst/>
                <a:latin typeface="Times New Roman" panose="02020603050405020304" pitchFamily="18" charset="0"/>
                <a:cs typeface="Times New Roman" panose="02020603050405020304" pitchFamily="18" charset="0"/>
              </a:rPr>
              <a:t>Youtube</a:t>
            </a:r>
            <a:r>
              <a:rPr lang="en-US" sz="2100" b="0" i="0" dirty="0">
                <a:effectLst/>
                <a:latin typeface="Times New Roman" panose="02020603050405020304" pitchFamily="18" charset="0"/>
                <a:cs typeface="Times New Roman" panose="02020603050405020304" pitchFamily="18" charset="0"/>
              </a:rPr>
              <a:t> social network, users form friendship each other and users can create groups which other users can join. </a:t>
            </a:r>
          </a:p>
          <a:p>
            <a:pPr marL="685791" indent="-342900" algn="just" eaLnBrk="0" hangingPunct="0">
              <a:spcBef>
                <a:spcPts val="0"/>
              </a:spcBef>
              <a:spcAft>
                <a:spcPts val="0"/>
              </a:spcAft>
              <a:buFont typeface="Arial" panose="020B0604020202020204" pitchFamily="34" charset="0"/>
              <a:buChar char="•"/>
              <a:defRPr/>
            </a:pPr>
            <a:endParaRPr lang="en-US" sz="2400" b="0" i="0" dirty="0">
              <a:effectLst/>
              <a:latin typeface="Inter"/>
            </a:endParaRPr>
          </a:p>
          <a:p>
            <a:pPr marL="685791" indent="-342900" algn="just" eaLnBrk="0" hangingPunct="0">
              <a:spcBef>
                <a:spcPts val="0"/>
              </a:spcBef>
              <a:spcAft>
                <a:spcPts val="0"/>
              </a:spcAft>
              <a:buFont typeface="Arial" panose="020B0604020202020204" pitchFamily="34" charset="0"/>
              <a:buChar char="•"/>
              <a:defRPr/>
            </a:pPr>
            <a:r>
              <a:rPr lang="en-US" sz="2100" dirty="0">
                <a:latin typeface="Times New Roman" panose="02020603050405020304" pitchFamily="18" charset="0"/>
                <a:cs typeface="Times New Roman" panose="02020603050405020304" pitchFamily="18" charset="0"/>
                <a:sym typeface="Trebuchet MS"/>
              </a:rPr>
              <a:t>In this how well the users/ nodes are connected using different models like K-Core , and also  finding the communities using  SBM(</a:t>
            </a:r>
            <a:r>
              <a:rPr lang="en-US" sz="2100" dirty="0">
                <a:latin typeface="Times New Roman" panose="02020603050405020304" pitchFamily="18" charset="0"/>
                <a:cs typeface="Times New Roman" panose="02020603050405020304" pitchFamily="18" charset="0"/>
              </a:rPr>
              <a:t>Stochastic Block Mode</a:t>
            </a:r>
            <a:r>
              <a:rPr lang="en-US" sz="2100" dirty="0">
                <a:latin typeface="Times New Roman" panose="02020603050405020304" pitchFamily="18" charset="0"/>
                <a:cs typeface="Times New Roman" panose="02020603050405020304" pitchFamily="18" charset="0"/>
                <a:sym typeface="Trebuchet MS"/>
              </a:rPr>
              <a:t>)</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Topic and its uniqueness </a:t>
            </a:r>
            <a:endParaRPr lang="en-US" sz="2400" dirty="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78112F54-389F-4298-8D4B-C6729D6A8DCC}"/>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2</a:t>
            </a:fld>
            <a:endParaRPr lang="en-US"/>
          </a:p>
        </p:txBody>
      </p:sp>
    </p:spTree>
    <p:extLst>
      <p:ext uri="{BB962C8B-B14F-4D97-AF65-F5344CB8AC3E}">
        <p14:creationId xmlns:p14="http://schemas.microsoft.com/office/powerpoint/2010/main" val="381103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285309" y="1746558"/>
            <a:ext cx="8077200" cy="4211931"/>
          </a:xfrm>
          <a:prstGeom prst="rect">
            <a:avLst/>
          </a:prstGeom>
        </p:spPr>
        <p:txBody>
          <a:bodyPr/>
          <a:lstStyle/>
          <a:p>
            <a:pPr marL="685791" indent="-342900" algn="just" eaLnBrk="0" hangingPunct="0">
              <a:spcBef>
                <a:spcPts val="0"/>
              </a:spcBef>
              <a:spcAft>
                <a:spcPts val="0"/>
              </a:spcAft>
              <a:buFont typeface="Arial" panose="020B0604020202020204" pitchFamily="34" charset="0"/>
              <a:buChar char="•"/>
              <a:defRPr/>
            </a:pPr>
            <a:r>
              <a:rPr lang="en-IN" sz="2100" dirty="0">
                <a:latin typeface="Times New Roman" panose="02020603050405020304" pitchFamily="18" charset="0"/>
                <a:cs typeface="Times New Roman" panose="02020603050405020304" pitchFamily="18" charset="0"/>
              </a:rPr>
              <a:t>The Dataset is taken from Stanford ( SNAP )</a:t>
            </a:r>
          </a:p>
          <a:p>
            <a:pPr marL="685791" indent="-342900" algn="just" eaLnBrk="0" hangingPunct="0">
              <a:spcBef>
                <a:spcPts val="0"/>
              </a:spcBef>
              <a:spcAft>
                <a:spcPts val="0"/>
              </a:spcAft>
              <a:buFont typeface="Arial" panose="020B0604020202020204" pitchFamily="34" charset="0"/>
              <a:buChar char="•"/>
              <a:defRPr/>
            </a:pPr>
            <a:r>
              <a:rPr lang="en-IN" sz="2100" dirty="0">
                <a:latin typeface="Times New Roman" panose="02020603050405020304" pitchFamily="18" charset="0"/>
                <a:cs typeface="Times New Roman" panose="02020603050405020304" pitchFamily="18" charset="0"/>
              </a:rPr>
              <a:t>The Two Main attributes in the dataset are the User ID and the edges between them. </a:t>
            </a:r>
          </a:p>
          <a:p>
            <a:pPr marL="685791" indent="-342900" algn="just" eaLnBrk="0" hangingPunct="0">
              <a:spcBef>
                <a:spcPts val="0"/>
              </a:spcBef>
              <a:spcAft>
                <a:spcPts val="0"/>
              </a:spcAft>
              <a:buFont typeface="Arial" panose="020B0604020202020204" pitchFamily="34" charset="0"/>
              <a:buChar char="•"/>
              <a:defRPr/>
            </a:pPr>
            <a:r>
              <a:rPr lang="en-IN" sz="2100" dirty="0">
                <a:latin typeface="Times New Roman" panose="02020603050405020304" pitchFamily="18" charset="0"/>
                <a:cs typeface="Times New Roman" panose="02020603050405020304" pitchFamily="18" charset="0"/>
              </a:rPr>
              <a:t>The Dataset consists of more than 10 lakh nodes    (Different users ID’s), with more than 25 lakh edges ( Connections between users) </a:t>
            </a:r>
          </a:p>
          <a:p>
            <a:pPr marL="342891" algn="just" eaLnBrk="0" hangingPunct="0">
              <a:spcBef>
                <a:spcPts val="0"/>
              </a:spcBef>
              <a:spcAft>
                <a:spcPts val="0"/>
              </a:spcAft>
              <a:defRPr/>
            </a:pPr>
            <a:endParaRPr lang="en-IN" sz="2100" dirty="0">
              <a:latin typeface="Times New Roman" panose="02020603050405020304" pitchFamily="18" charset="0"/>
              <a:cs typeface="Times New Roman" panose="02020603050405020304" pitchFamily="18" charset="0"/>
            </a:endParaRPr>
          </a:p>
          <a:p>
            <a:pPr marL="342891" algn="just" eaLnBrk="0" hangingPunct="0">
              <a:spcBef>
                <a:spcPts val="0"/>
              </a:spcBef>
              <a:spcAft>
                <a:spcPts val="0"/>
              </a:spcAft>
              <a:defRPr/>
            </a:pPr>
            <a:endParaRPr lang="en-IN" sz="2100" dirty="0">
              <a:latin typeface="Times New Roman" panose="02020603050405020304" pitchFamily="18" charset="0"/>
              <a:cs typeface="Times New Roman" panose="02020603050405020304" pitchFamily="18" charset="0"/>
            </a:endParaRPr>
          </a:p>
          <a:p>
            <a:pPr marL="342891" algn="just" eaLnBrk="0" hangingPunct="0">
              <a:spcBef>
                <a:spcPts val="0"/>
              </a:spcBef>
              <a:spcAft>
                <a:spcPts val="0"/>
              </a:spcAft>
              <a:defRPr/>
            </a:pPr>
            <a:r>
              <a:rPr lang="en-IN" sz="2100" dirty="0">
                <a:latin typeface="Times New Roman" panose="02020603050405020304" pitchFamily="18" charset="0"/>
                <a:cs typeface="Times New Roman" panose="02020603050405020304" pitchFamily="18" charset="0"/>
              </a:rPr>
              <a:t>Dataset link : </a:t>
            </a:r>
            <a:r>
              <a:rPr lang="en-IN" sz="2100" dirty="0">
                <a:latin typeface="Times New Roman" panose="02020603050405020304" pitchFamily="18" charset="0"/>
                <a:cs typeface="Times New Roman" panose="02020603050405020304" pitchFamily="18" charset="0"/>
                <a:hlinkClick r:id="rId3"/>
              </a:rPr>
              <a:t>https://snap.stanford.edu/data/com-Youtube.html</a:t>
            </a:r>
            <a:endParaRPr lang="en-IN" sz="2100" dirty="0">
              <a:latin typeface="Times New Roman" panose="02020603050405020304" pitchFamily="18" charset="0"/>
              <a:cs typeface="Times New Roman" panose="02020603050405020304" pitchFamily="18" charset="0"/>
            </a:endParaRPr>
          </a:p>
          <a:p>
            <a:pPr marL="342891" algn="just" eaLnBrk="0" hangingPunct="0">
              <a:spcBef>
                <a:spcPts val="0"/>
              </a:spcBef>
              <a:spcAft>
                <a:spcPts val="0"/>
              </a:spcAft>
              <a:defRPr/>
            </a:pPr>
            <a:endParaRPr lang="en-IN" sz="2100" dirty="0">
              <a:latin typeface="Times New Roman" panose="02020603050405020304" pitchFamily="18" charset="0"/>
              <a:cs typeface="Times New Roman" panose="02020603050405020304" pitchFamily="18" charset="0"/>
            </a:endParaRPr>
          </a:p>
          <a:p>
            <a:pPr marL="342891" algn="just" eaLnBrk="0" hangingPunct="0">
              <a:spcBef>
                <a:spcPts val="0"/>
              </a:spcBef>
              <a:spcAft>
                <a:spcPts val="0"/>
              </a:spcAft>
              <a:defRPr/>
            </a:pPr>
            <a:endParaRPr lang="en-IN" sz="2100" dirty="0">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Dataset </a:t>
            </a:r>
            <a:endParaRPr lang="en-US" sz="2400" dirty="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AED7664B-B989-430F-8F30-F88B0BFAF5BC}"/>
              </a:ext>
            </a:extLst>
          </p:cNvPr>
          <p:cNvSpPr>
            <a:spLocks noGrp="1"/>
          </p:cNvSpPr>
          <p:nvPr>
            <p:ph type="ftr" sz="quarter" idx="11"/>
          </p:nvPr>
        </p:nvSpPr>
        <p:spPr/>
        <p:txBody>
          <a:bodyPr/>
          <a:lstStyle/>
          <a:p>
            <a:r>
              <a:rPr lang="en-US" dirty="0"/>
              <a:t>19CS345 Course Project </a:t>
            </a: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3</a:t>
            </a:fld>
            <a:endParaRPr lang="en-US"/>
          </a:p>
        </p:txBody>
      </p:sp>
      <p:pic>
        <p:nvPicPr>
          <p:cNvPr id="6" name="Picture 5">
            <a:extLst>
              <a:ext uri="{FF2B5EF4-FFF2-40B4-BE49-F238E27FC236}">
                <a16:creationId xmlns:a16="http://schemas.microsoft.com/office/drawing/2014/main" id="{00F7873F-3726-286B-B065-F747A9CC5700}"/>
              </a:ext>
            </a:extLst>
          </p:cNvPr>
          <p:cNvPicPr>
            <a:picLocks noChangeAspect="1"/>
          </p:cNvPicPr>
          <p:nvPr/>
        </p:nvPicPr>
        <p:blipFill>
          <a:blip r:embed="rId4"/>
          <a:stretch>
            <a:fillRect/>
          </a:stretch>
        </p:blipFill>
        <p:spPr>
          <a:xfrm>
            <a:off x="228600" y="1905000"/>
            <a:ext cx="3352800" cy="2714992"/>
          </a:xfrm>
          <a:prstGeom prst="rect">
            <a:avLst/>
          </a:prstGeom>
        </p:spPr>
      </p:pic>
    </p:spTree>
    <p:extLst>
      <p:ext uri="{BB962C8B-B14F-4D97-AF65-F5344CB8AC3E}">
        <p14:creationId xmlns:p14="http://schemas.microsoft.com/office/powerpoint/2010/main" val="420536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Overall design or approach in a free hand diagram  </a:t>
            </a:r>
            <a:endParaRPr lang="en-US" sz="2400" dirty="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82130A62-D176-4959-B13B-9E4F7FB58E7A}"/>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4</a:t>
            </a:fld>
            <a:endParaRPr lang="en-US"/>
          </a:p>
        </p:txBody>
      </p:sp>
      <p:sp>
        <p:nvSpPr>
          <p:cNvPr id="8" name="Content Placeholder 2">
            <a:extLst>
              <a:ext uri="{FF2B5EF4-FFF2-40B4-BE49-F238E27FC236}">
                <a16:creationId xmlns:a16="http://schemas.microsoft.com/office/drawing/2014/main" id="{B741C0A7-2C70-4BB8-986B-9DFE44455A3A}"/>
              </a:ext>
            </a:extLst>
          </p:cNvPr>
          <p:cNvSpPr txBox="1">
            <a:spLocks/>
          </p:cNvSpPr>
          <p:nvPr/>
        </p:nvSpPr>
        <p:spPr>
          <a:xfrm>
            <a:off x="1181100" y="1798342"/>
            <a:ext cx="9829800" cy="4211931"/>
          </a:xfrm>
          <a:prstGeom prst="rect">
            <a:avLst/>
          </a:prstGeom>
        </p:spPr>
        <p:txBody>
          <a:bodyPr/>
          <a:lstStyle/>
          <a:p>
            <a:pPr marL="342891" algn="just" eaLnBrk="0" hangingPunct="0">
              <a:spcBef>
                <a:spcPts val="0"/>
              </a:spcBef>
              <a:spcAft>
                <a:spcPts val="0"/>
              </a:spcAft>
              <a:defRPr/>
            </a:pPr>
            <a:endParaRPr lang="en-IN" sz="2400" dirty="0">
              <a:solidFill>
                <a:srgbClr val="0000FF"/>
              </a:solidFill>
              <a:latin typeface="Trebuchet MS" pitchFamily="34" charset="0"/>
            </a:endParaRPr>
          </a:p>
        </p:txBody>
      </p:sp>
      <p:pic>
        <p:nvPicPr>
          <p:cNvPr id="9" name="Picture 8">
            <a:extLst>
              <a:ext uri="{FF2B5EF4-FFF2-40B4-BE49-F238E27FC236}">
                <a16:creationId xmlns:a16="http://schemas.microsoft.com/office/drawing/2014/main" id="{C4F4BB5D-2A08-40D5-48EE-C367EAFD8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46558"/>
            <a:ext cx="11430000" cy="4609792"/>
          </a:xfrm>
          <a:prstGeom prst="rect">
            <a:avLst/>
          </a:prstGeom>
        </p:spPr>
      </p:pic>
    </p:spTree>
    <p:extLst>
      <p:ext uri="{BB962C8B-B14F-4D97-AF65-F5344CB8AC3E}">
        <p14:creationId xmlns:p14="http://schemas.microsoft.com/office/powerpoint/2010/main" val="16075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a:t>
            </a:r>
            <a:endParaRPr lang="en-US" sz="2400" dirty="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82130A62-D176-4959-B13B-9E4F7FB58E7A}"/>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5</a:t>
            </a:fld>
            <a:endParaRPr lang="en-US"/>
          </a:p>
        </p:txBody>
      </p:sp>
      <p:sp>
        <p:nvSpPr>
          <p:cNvPr id="6" name="Content Placeholder 2">
            <a:extLst>
              <a:ext uri="{FF2B5EF4-FFF2-40B4-BE49-F238E27FC236}">
                <a16:creationId xmlns:a16="http://schemas.microsoft.com/office/drawing/2014/main" id="{E850D621-51EA-44E7-8CD7-CC8E108F4F23}"/>
              </a:ext>
            </a:extLst>
          </p:cNvPr>
          <p:cNvSpPr txBox="1">
            <a:spLocks/>
          </p:cNvSpPr>
          <p:nvPr/>
        </p:nvSpPr>
        <p:spPr>
          <a:xfrm>
            <a:off x="1219200" y="1828800"/>
            <a:ext cx="9829800" cy="4211931"/>
          </a:xfrm>
          <a:prstGeom prst="rect">
            <a:avLst/>
          </a:prstGeom>
        </p:spPr>
        <p:txBody>
          <a:bodyPr/>
          <a:lstStyle/>
          <a:p>
            <a:pPr marL="342891" algn="just" eaLnBrk="0" hangingPunct="0">
              <a:spcBef>
                <a:spcPts val="0"/>
              </a:spcBef>
              <a:spcAft>
                <a:spcPts val="0"/>
              </a:spcAft>
              <a:defRPr/>
            </a:pPr>
            <a:r>
              <a:rPr lang="en-IN" sz="2400" dirty="0">
                <a:solidFill>
                  <a:srgbClr val="0033CC"/>
                </a:solidFill>
                <a:latin typeface="Trebuchet MS"/>
                <a:sym typeface="Trebuchet MS"/>
              </a:rPr>
              <a:t> </a:t>
            </a:r>
            <a:endParaRPr lang="en-US" sz="2400" dirty="0">
              <a:solidFill>
                <a:srgbClr val="0033CC"/>
              </a:solidFill>
              <a:latin typeface="Trebuchet MS"/>
              <a:sym typeface="Trebuchet MS"/>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a:extLst>
              <a:ext uri="{FF2B5EF4-FFF2-40B4-BE49-F238E27FC236}">
                <a16:creationId xmlns:a16="http://schemas.microsoft.com/office/drawing/2014/main" id="{A42E0A7A-30EF-B250-4BB2-6AB888E89036}"/>
              </a:ext>
            </a:extLst>
          </p:cNvPr>
          <p:cNvPicPr>
            <a:picLocks noChangeAspect="1"/>
          </p:cNvPicPr>
          <p:nvPr/>
        </p:nvPicPr>
        <p:blipFill>
          <a:blip r:embed="rId3"/>
          <a:stretch>
            <a:fillRect/>
          </a:stretch>
        </p:blipFill>
        <p:spPr>
          <a:xfrm>
            <a:off x="838200" y="2611738"/>
            <a:ext cx="2590800" cy="2050818"/>
          </a:xfrm>
          <a:prstGeom prst="rect">
            <a:avLst/>
          </a:prstGeom>
        </p:spPr>
      </p:pic>
      <p:sp>
        <p:nvSpPr>
          <p:cNvPr id="8" name="TextBox 7">
            <a:extLst>
              <a:ext uri="{FF2B5EF4-FFF2-40B4-BE49-F238E27FC236}">
                <a16:creationId xmlns:a16="http://schemas.microsoft.com/office/drawing/2014/main" id="{8B82B4D3-6B90-3E90-5C13-E806D2CDF46B}"/>
              </a:ext>
            </a:extLst>
          </p:cNvPr>
          <p:cNvSpPr txBox="1"/>
          <p:nvPr/>
        </p:nvSpPr>
        <p:spPr>
          <a:xfrm>
            <a:off x="1066800" y="2057400"/>
            <a:ext cx="1127232" cy="415498"/>
          </a:xfrm>
          <a:prstGeom prst="rect">
            <a:avLst/>
          </a:prstGeom>
          <a:noFill/>
        </p:spPr>
        <p:txBody>
          <a:bodyPr wrap="none" rtlCol="0">
            <a:spAutoFit/>
          </a:bodyPr>
          <a:lstStyle/>
          <a:p>
            <a:r>
              <a:rPr lang="en-US" sz="2100" dirty="0">
                <a:latin typeface="Times New Roman" panose="02020603050405020304" pitchFamily="18" charset="0"/>
                <a:cs typeface="Times New Roman" panose="02020603050405020304" pitchFamily="18" charset="0"/>
              </a:rPr>
              <a:t> K-Core </a:t>
            </a:r>
          </a:p>
        </p:txBody>
      </p:sp>
      <p:sp>
        <p:nvSpPr>
          <p:cNvPr id="9" name="TextBox 8">
            <a:extLst>
              <a:ext uri="{FF2B5EF4-FFF2-40B4-BE49-F238E27FC236}">
                <a16:creationId xmlns:a16="http://schemas.microsoft.com/office/drawing/2014/main" id="{AF4B9EF1-8BE4-F67F-7FD5-2D51FB34B2A5}"/>
              </a:ext>
            </a:extLst>
          </p:cNvPr>
          <p:cNvSpPr txBox="1"/>
          <p:nvPr/>
        </p:nvSpPr>
        <p:spPr>
          <a:xfrm>
            <a:off x="6454699" y="2028263"/>
            <a:ext cx="1492716" cy="415498"/>
          </a:xfrm>
          <a:prstGeom prst="rect">
            <a:avLst/>
          </a:prstGeom>
          <a:noFill/>
        </p:spPr>
        <p:txBody>
          <a:bodyPr wrap="none" rtlCol="0">
            <a:spAutoFit/>
          </a:bodyPr>
          <a:lstStyle/>
          <a:p>
            <a:r>
              <a:rPr lang="en-US" sz="2100" dirty="0">
                <a:latin typeface="Times New Roman" panose="02020603050405020304" pitchFamily="18" charset="0"/>
                <a:cs typeface="Times New Roman" panose="02020603050405020304" pitchFamily="18" charset="0"/>
              </a:rPr>
              <a:t>SBM Graph</a:t>
            </a:r>
          </a:p>
        </p:txBody>
      </p:sp>
      <p:pic>
        <p:nvPicPr>
          <p:cNvPr id="13" name="Picture 12">
            <a:extLst>
              <a:ext uri="{FF2B5EF4-FFF2-40B4-BE49-F238E27FC236}">
                <a16:creationId xmlns:a16="http://schemas.microsoft.com/office/drawing/2014/main" id="{66E54074-0F69-E8E4-E48E-121DD21A81CB}"/>
              </a:ext>
            </a:extLst>
          </p:cNvPr>
          <p:cNvPicPr>
            <a:picLocks noChangeAspect="1"/>
          </p:cNvPicPr>
          <p:nvPr/>
        </p:nvPicPr>
        <p:blipFill>
          <a:blip r:embed="rId4"/>
          <a:stretch>
            <a:fillRect/>
          </a:stretch>
        </p:blipFill>
        <p:spPr>
          <a:xfrm>
            <a:off x="6301740" y="2679154"/>
            <a:ext cx="2929037" cy="1925942"/>
          </a:xfrm>
          <a:prstGeom prst="rect">
            <a:avLst/>
          </a:prstGeom>
        </p:spPr>
      </p:pic>
      <p:pic>
        <p:nvPicPr>
          <p:cNvPr id="16" name="Picture 15">
            <a:extLst>
              <a:ext uri="{FF2B5EF4-FFF2-40B4-BE49-F238E27FC236}">
                <a16:creationId xmlns:a16="http://schemas.microsoft.com/office/drawing/2014/main" id="{77C4A262-D7EB-A288-B27E-8CAB0526407F}"/>
              </a:ext>
            </a:extLst>
          </p:cNvPr>
          <p:cNvPicPr>
            <a:picLocks noChangeAspect="1"/>
          </p:cNvPicPr>
          <p:nvPr/>
        </p:nvPicPr>
        <p:blipFill>
          <a:blip r:embed="rId5"/>
          <a:stretch>
            <a:fillRect/>
          </a:stretch>
        </p:blipFill>
        <p:spPr>
          <a:xfrm>
            <a:off x="6301740" y="4981631"/>
            <a:ext cx="6068272" cy="895475"/>
          </a:xfrm>
          <a:prstGeom prst="rect">
            <a:avLst/>
          </a:prstGeom>
        </p:spPr>
      </p:pic>
      <p:pic>
        <p:nvPicPr>
          <p:cNvPr id="18" name="Picture 17">
            <a:extLst>
              <a:ext uri="{FF2B5EF4-FFF2-40B4-BE49-F238E27FC236}">
                <a16:creationId xmlns:a16="http://schemas.microsoft.com/office/drawing/2014/main" id="{47D51569-CAF5-096B-1B8F-714A783A87FD}"/>
              </a:ext>
            </a:extLst>
          </p:cNvPr>
          <p:cNvPicPr>
            <a:picLocks noChangeAspect="1"/>
          </p:cNvPicPr>
          <p:nvPr/>
        </p:nvPicPr>
        <p:blipFill>
          <a:blip r:embed="rId6"/>
          <a:stretch>
            <a:fillRect/>
          </a:stretch>
        </p:blipFill>
        <p:spPr>
          <a:xfrm>
            <a:off x="294460" y="4986797"/>
            <a:ext cx="5839640" cy="876422"/>
          </a:xfrm>
          <a:prstGeom prst="rect">
            <a:avLst/>
          </a:prstGeom>
        </p:spPr>
      </p:pic>
      <p:cxnSp>
        <p:nvCxnSpPr>
          <p:cNvPr id="21" name="Straight Connector 20">
            <a:extLst>
              <a:ext uri="{FF2B5EF4-FFF2-40B4-BE49-F238E27FC236}">
                <a16:creationId xmlns:a16="http://schemas.microsoft.com/office/drawing/2014/main" id="{13DE309E-2D6E-4D2A-C18D-2BAA957A0342}"/>
              </a:ext>
            </a:extLst>
          </p:cNvPr>
          <p:cNvCxnSpPr/>
          <p:nvPr/>
        </p:nvCxnSpPr>
        <p:spPr>
          <a:xfrm>
            <a:off x="5867400" y="1617668"/>
            <a:ext cx="0" cy="478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619AB3-7D14-8343-4C77-62037DE0634E}"/>
              </a:ext>
            </a:extLst>
          </p:cNvPr>
          <p:cNvCxnSpPr/>
          <p:nvPr/>
        </p:nvCxnSpPr>
        <p:spPr>
          <a:xfrm>
            <a:off x="0" y="261173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31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CC76DEB-1623-83A0-E740-50134E65FC9B}"/>
              </a:ext>
            </a:extLst>
          </p:cNvPr>
          <p:cNvPicPr>
            <a:picLocks noGrp="1" noChangeAspect="1"/>
          </p:cNvPicPr>
          <p:nvPr>
            <p:ph idx="1"/>
          </p:nvPr>
        </p:nvPicPr>
        <p:blipFill>
          <a:blip r:embed="rId2"/>
          <a:stretch>
            <a:fillRect/>
          </a:stretch>
        </p:blipFill>
        <p:spPr>
          <a:xfrm>
            <a:off x="609600" y="2895600"/>
            <a:ext cx="3912523" cy="2618803"/>
          </a:xfrm>
        </p:spPr>
      </p:pic>
      <p:sp>
        <p:nvSpPr>
          <p:cNvPr id="4" name="Footer Placeholder 3">
            <a:extLst>
              <a:ext uri="{FF2B5EF4-FFF2-40B4-BE49-F238E27FC236}">
                <a16:creationId xmlns:a16="http://schemas.microsoft.com/office/drawing/2014/main" id="{5D02EE98-9F09-82B1-A276-CC995E6C93E9}"/>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665B7009-94C3-5370-3095-721587446D8D}"/>
              </a:ext>
            </a:extLst>
          </p:cNvPr>
          <p:cNvSpPr>
            <a:spLocks noGrp="1"/>
          </p:cNvSpPr>
          <p:nvPr>
            <p:ph type="sldNum" sz="quarter" idx="12"/>
          </p:nvPr>
        </p:nvSpPr>
        <p:spPr/>
        <p:txBody>
          <a:bodyPr/>
          <a:lstStyle/>
          <a:p>
            <a:fld id="{102F0E29-F314-934F-92DB-8EEB8DA68833}" type="slidenum">
              <a:rPr lang="en-US" smtClean="0"/>
              <a:pPr/>
              <a:t>6</a:t>
            </a:fld>
            <a:endParaRPr lang="en-US"/>
          </a:p>
        </p:txBody>
      </p:sp>
      <p:sp>
        <p:nvSpPr>
          <p:cNvPr id="11" name="TextBox 10">
            <a:extLst>
              <a:ext uri="{FF2B5EF4-FFF2-40B4-BE49-F238E27FC236}">
                <a16:creationId xmlns:a16="http://schemas.microsoft.com/office/drawing/2014/main" id="{713C8CB1-44C9-4D1A-2F01-57943347A2E6}"/>
              </a:ext>
            </a:extLst>
          </p:cNvPr>
          <p:cNvSpPr txBox="1"/>
          <p:nvPr/>
        </p:nvSpPr>
        <p:spPr>
          <a:xfrm>
            <a:off x="1143000" y="2219596"/>
            <a:ext cx="3119765" cy="692497"/>
          </a:xfrm>
          <a:prstGeom prst="rect">
            <a:avLst/>
          </a:prstGeom>
          <a:noFill/>
        </p:spPr>
        <p:txBody>
          <a:bodyPr wrap="none" rtlCol="0">
            <a:spAutoFit/>
          </a:bodyPr>
          <a:lstStyle/>
          <a:p>
            <a:r>
              <a:rPr lang="en-US" sz="2100" dirty="0" err="1">
                <a:latin typeface="Times New Roman" panose="02020603050405020304" pitchFamily="18" charset="0"/>
                <a:cs typeface="Times New Roman" panose="02020603050405020304" pitchFamily="18" charset="0"/>
              </a:rPr>
              <a:t>Erdos-Renyi</a:t>
            </a:r>
            <a:r>
              <a:rPr lang="en-US" sz="2100" dirty="0">
                <a:latin typeface="Times New Roman" panose="02020603050405020304" pitchFamily="18" charset="0"/>
                <a:cs typeface="Times New Roman" panose="02020603050405020304" pitchFamily="18" charset="0"/>
              </a:rPr>
              <a:t> random graph</a:t>
            </a:r>
          </a:p>
          <a:p>
            <a:endParaRPr lang="en-US" dirty="0"/>
          </a:p>
        </p:txBody>
      </p:sp>
      <p:pic>
        <p:nvPicPr>
          <p:cNvPr id="13" name="Picture 12">
            <a:extLst>
              <a:ext uri="{FF2B5EF4-FFF2-40B4-BE49-F238E27FC236}">
                <a16:creationId xmlns:a16="http://schemas.microsoft.com/office/drawing/2014/main" id="{0155D0F0-EB7E-E0D4-B69E-B4FDC7487410}"/>
              </a:ext>
            </a:extLst>
          </p:cNvPr>
          <p:cNvPicPr>
            <a:picLocks noChangeAspect="1"/>
          </p:cNvPicPr>
          <p:nvPr/>
        </p:nvPicPr>
        <p:blipFill>
          <a:blip r:embed="rId3"/>
          <a:stretch>
            <a:fillRect/>
          </a:stretch>
        </p:blipFill>
        <p:spPr>
          <a:xfrm>
            <a:off x="5133107" y="3962400"/>
            <a:ext cx="6220693" cy="914528"/>
          </a:xfrm>
          <a:prstGeom prst="rect">
            <a:avLst/>
          </a:prstGeom>
        </p:spPr>
      </p:pic>
      <p:sp>
        <p:nvSpPr>
          <p:cNvPr id="16" name="Text Box 34">
            <a:extLst>
              <a:ext uri="{FF2B5EF4-FFF2-40B4-BE49-F238E27FC236}">
                <a16:creationId xmlns:a16="http://schemas.microsoft.com/office/drawing/2014/main" id="{93CB90A4-1F66-5CCD-4D35-0A1BA1831422}"/>
              </a:ext>
            </a:extLst>
          </p:cNvPr>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a:t>
            </a:r>
            <a:endParaRPr lang="en-US" sz="2400" dirty="0">
              <a:solidFill>
                <a:srgbClr val="FF0000"/>
              </a:solidFill>
              <a:latin typeface="Trebuchet MS" pitchFamily="34" charset="0"/>
            </a:endParaRPr>
          </a:p>
        </p:txBody>
      </p:sp>
      <p:sp>
        <p:nvSpPr>
          <p:cNvPr id="17" name="Rectangle 16">
            <a:extLst>
              <a:ext uri="{FF2B5EF4-FFF2-40B4-BE49-F238E27FC236}">
                <a16:creationId xmlns:a16="http://schemas.microsoft.com/office/drawing/2014/main" id="{62FEE2D5-F03C-152C-5CC0-0D5F08A3133A}"/>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328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02EE98-9F09-82B1-A276-CC995E6C93E9}"/>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665B7009-94C3-5370-3095-721587446D8D}"/>
              </a:ext>
            </a:extLst>
          </p:cNvPr>
          <p:cNvSpPr>
            <a:spLocks noGrp="1"/>
          </p:cNvSpPr>
          <p:nvPr>
            <p:ph type="sldNum" sz="quarter" idx="12"/>
          </p:nvPr>
        </p:nvSpPr>
        <p:spPr/>
        <p:txBody>
          <a:bodyPr/>
          <a:lstStyle/>
          <a:p>
            <a:fld id="{102F0E29-F314-934F-92DB-8EEB8DA68833}" type="slidenum">
              <a:rPr lang="en-US" smtClean="0"/>
              <a:pPr/>
              <a:t>7</a:t>
            </a:fld>
            <a:endParaRPr lang="en-US"/>
          </a:p>
        </p:txBody>
      </p:sp>
      <p:sp>
        <p:nvSpPr>
          <p:cNvPr id="16" name="Text Box 34">
            <a:extLst>
              <a:ext uri="{FF2B5EF4-FFF2-40B4-BE49-F238E27FC236}">
                <a16:creationId xmlns:a16="http://schemas.microsoft.com/office/drawing/2014/main" id="{93CB90A4-1F66-5CCD-4D35-0A1BA1831422}"/>
              </a:ext>
            </a:extLst>
          </p:cNvPr>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a:t>
            </a:r>
            <a:endParaRPr lang="en-US" sz="2400" dirty="0">
              <a:solidFill>
                <a:srgbClr val="FF0000"/>
              </a:solidFill>
              <a:latin typeface="Trebuchet MS" pitchFamily="34" charset="0"/>
            </a:endParaRPr>
          </a:p>
        </p:txBody>
      </p:sp>
      <p:sp>
        <p:nvSpPr>
          <p:cNvPr id="17" name="Rectangle 16">
            <a:extLst>
              <a:ext uri="{FF2B5EF4-FFF2-40B4-BE49-F238E27FC236}">
                <a16:creationId xmlns:a16="http://schemas.microsoft.com/office/drawing/2014/main" id="{62FEE2D5-F03C-152C-5CC0-0D5F08A3133A}"/>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8" name="Content Placeholder 7">
            <a:extLst>
              <a:ext uri="{FF2B5EF4-FFF2-40B4-BE49-F238E27FC236}">
                <a16:creationId xmlns:a16="http://schemas.microsoft.com/office/drawing/2014/main" id="{61390E01-E951-3FF1-6E5E-C70C21BF17EC}"/>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SMALL WORLD GRAPH:</a:t>
            </a: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 The number of nodes is: 937 </a:t>
            </a:r>
          </a:p>
          <a:p>
            <a:r>
              <a:rPr lang="en-US" sz="2000" b="0" i="0" dirty="0">
                <a:effectLst/>
                <a:latin typeface="Times New Roman" panose="02020603050405020304" pitchFamily="18" charset="0"/>
                <a:cs typeface="Times New Roman" panose="02020603050405020304" pitchFamily="18" charset="0"/>
              </a:rPr>
              <a:t>The number of edges is: </a:t>
            </a:r>
          </a:p>
          <a:p>
            <a:r>
              <a:rPr lang="en-US" sz="2000" b="0" i="0" dirty="0">
                <a:effectLst/>
                <a:latin typeface="Times New Roman" panose="02020603050405020304" pitchFamily="18" charset="0"/>
                <a:cs typeface="Times New Roman" panose="02020603050405020304" pitchFamily="18" charset="0"/>
              </a:rPr>
              <a:t>1874 The average degree (undirected graph) is: 4.0</a:t>
            </a:r>
          </a:p>
          <a:p>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A17476E-B463-350E-E311-31F9EA4C7622}"/>
              </a:ext>
            </a:extLst>
          </p:cNvPr>
          <p:cNvPicPr>
            <a:picLocks noChangeAspect="1"/>
          </p:cNvPicPr>
          <p:nvPr/>
        </p:nvPicPr>
        <p:blipFill>
          <a:blip r:embed="rId2"/>
          <a:stretch>
            <a:fillRect/>
          </a:stretch>
        </p:blipFill>
        <p:spPr>
          <a:xfrm>
            <a:off x="6571965" y="2019308"/>
            <a:ext cx="4077269" cy="2981741"/>
          </a:xfrm>
          <a:prstGeom prst="rect">
            <a:avLst/>
          </a:prstGeom>
        </p:spPr>
      </p:pic>
    </p:spTree>
    <p:extLst>
      <p:ext uri="{BB962C8B-B14F-4D97-AF65-F5344CB8AC3E}">
        <p14:creationId xmlns:p14="http://schemas.microsoft.com/office/powerpoint/2010/main" val="107641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02EE98-9F09-82B1-A276-CC995E6C93E9}"/>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665B7009-94C3-5370-3095-721587446D8D}"/>
              </a:ext>
            </a:extLst>
          </p:cNvPr>
          <p:cNvSpPr>
            <a:spLocks noGrp="1"/>
          </p:cNvSpPr>
          <p:nvPr>
            <p:ph type="sldNum" sz="quarter" idx="12"/>
          </p:nvPr>
        </p:nvSpPr>
        <p:spPr/>
        <p:txBody>
          <a:bodyPr/>
          <a:lstStyle/>
          <a:p>
            <a:fld id="{102F0E29-F314-934F-92DB-8EEB8DA68833}" type="slidenum">
              <a:rPr lang="en-US" smtClean="0"/>
              <a:pPr/>
              <a:t>8</a:t>
            </a:fld>
            <a:endParaRPr lang="en-US"/>
          </a:p>
        </p:txBody>
      </p:sp>
      <p:sp>
        <p:nvSpPr>
          <p:cNvPr id="16" name="Text Box 34">
            <a:extLst>
              <a:ext uri="{FF2B5EF4-FFF2-40B4-BE49-F238E27FC236}">
                <a16:creationId xmlns:a16="http://schemas.microsoft.com/office/drawing/2014/main" id="{93CB90A4-1F66-5CCD-4D35-0A1BA1831422}"/>
              </a:ext>
            </a:extLst>
          </p:cNvPr>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a:t>
            </a:r>
            <a:endParaRPr lang="en-US" sz="2400" dirty="0">
              <a:solidFill>
                <a:srgbClr val="FF0000"/>
              </a:solidFill>
              <a:latin typeface="Trebuchet MS" pitchFamily="34" charset="0"/>
            </a:endParaRPr>
          </a:p>
        </p:txBody>
      </p:sp>
      <p:sp>
        <p:nvSpPr>
          <p:cNvPr id="17" name="Rectangle 16">
            <a:extLst>
              <a:ext uri="{FF2B5EF4-FFF2-40B4-BE49-F238E27FC236}">
                <a16:creationId xmlns:a16="http://schemas.microsoft.com/office/drawing/2014/main" id="{62FEE2D5-F03C-152C-5CC0-0D5F08A3133A}"/>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8" name="Content Placeholder 7">
            <a:extLst>
              <a:ext uri="{FF2B5EF4-FFF2-40B4-BE49-F238E27FC236}">
                <a16:creationId xmlns:a16="http://schemas.microsoft.com/office/drawing/2014/main" id="{61390E01-E951-3FF1-6E5E-C70C21BF17EC}"/>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K</a:t>
            </a:r>
            <a:r>
              <a:rPr lang="en-IN" sz="2000" b="0" i="0" dirty="0">
                <a:effectLst/>
                <a:latin typeface="Times New Roman" panose="02020603050405020304" pitchFamily="18" charset="0"/>
                <a:cs typeface="Times New Roman" panose="02020603050405020304" pitchFamily="18" charset="0"/>
              </a:rPr>
              <a:t> –Core Decomposition</a:t>
            </a:r>
          </a:p>
          <a:p>
            <a:endParaRPr lang="en-US" sz="2000" b="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6258241-94C7-9E90-B9EA-2DC828FC6760}"/>
              </a:ext>
            </a:extLst>
          </p:cNvPr>
          <p:cNvPicPr>
            <a:picLocks noChangeAspect="1"/>
          </p:cNvPicPr>
          <p:nvPr/>
        </p:nvPicPr>
        <p:blipFill>
          <a:blip r:embed="rId2"/>
          <a:stretch>
            <a:fillRect/>
          </a:stretch>
        </p:blipFill>
        <p:spPr>
          <a:xfrm>
            <a:off x="914400" y="2895600"/>
            <a:ext cx="3696216" cy="2610214"/>
          </a:xfrm>
          <a:prstGeom prst="rect">
            <a:avLst/>
          </a:prstGeom>
        </p:spPr>
      </p:pic>
      <p:pic>
        <p:nvPicPr>
          <p:cNvPr id="7" name="Picture 6">
            <a:extLst>
              <a:ext uri="{FF2B5EF4-FFF2-40B4-BE49-F238E27FC236}">
                <a16:creationId xmlns:a16="http://schemas.microsoft.com/office/drawing/2014/main" id="{0D96F6EE-06C1-A6FB-1288-5EE705948430}"/>
              </a:ext>
            </a:extLst>
          </p:cNvPr>
          <p:cNvPicPr>
            <a:picLocks noChangeAspect="1"/>
          </p:cNvPicPr>
          <p:nvPr/>
        </p:nvPicPr>
        <p:blipFill>
          <a:blip r:embed="rId3"/>
          <a:stretch>
            <a:fillRect/>
          </a:stretch>
        </p:blipFill>
        <p:spPr>
          <a:xfrm>
            <a:off x="6858000" y="2588401"/>
            <a:ext cx="3610479" cy="2676899"/>
          </a:xfrm>
          <a:prstGeom prst="rect">
            <a:avLst/>
          </a:prstGeom>
        </p:spPr>
      </p:pic>
    </p:spTree>
    <p:extLst>
      <p:ext uri="{BB962C8B-B14F-4D97-AF65-F5344CB8AC3E}">
        <p14:creationId xmlns:p14="http://schemas.microsoft.com/office/powerpoint/2010/main" val="44138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02EE98-9F09-82B1-A276-CC995E6C93E9}"/>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665B7009-94C3-5370-3095-721587446D8D}"/>
              </a:ext>
            </a:extLst>
          </p:cNvPr>
          <p:cNvSpPr>
            <a:spLocks noGrp="1"/>
          </p:cNvSpPr>
          <p:nvPr>
            <p:ph type="sldNum" sz="quarter" idx="12"/>
          </p:nvPr>
        </p:nvSpPr>
        <p:spPr/>
        <p:txBody>
          <a:bodyPr/>
          <a:lstStyle/>
          <a:p>
            <a:fld id="{102F0E29-F314-934F-92DB-8EEB8DA68833}" type="slidenum">
              <a:rPr lang="en-US" smtClean="0"/>
              <a:pPr/>
              <a:t>9</a:t>
            </a:fld>
            <a:endParaRPr lang="en-US"/>
          </a:p>
        </p:txBody>
      </p:sp>
      <p:sp>
        <p:nvSpPr>
          <p:cNvPr id="16" name="Text Box 34">
            <a:extLst>
              <a:ext uri="{FF2B5EF4-FFF2-40B4-BE49-F238E27FC236}">
                <a16:creationId xmlns:a16="http://schemas.microsoft.com/office/drawing/2014/main" id="{93CB90A4-1F66-5CCD-4D35-0A1BA1831422}"/>
              </a:ext>
            </a:extLst>
          </p:cNvPr>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a:t>
            </a:r>
            <a:endParaRPr lang="en-US" sz="2400" dirty="0">
              <a:solidFill>
                <a:srgbClr val="FF0000"/>
              </a:solidFill>
              <a:latin typeface="Trebuchet MS" pitchFamily="34" charset="0"/>
            </a:endParaRPr>
          </a:p>
        </p:txBody>
      </p:sp>
      <p:sp>
        <p:nvSpPr>
          <p:cNvPr id="17" name="Rectangle 16">
            <a:extLst>
              <a:ext uri="{FF2B5EF4-FFF2-40B4-BE49-F238E27FC236}">
                <a16:creationId xmlns:a16="http://schemas.microsoft.com/office/drawing/2014/main" id="{62FEE2D5-F03C-152C-5CC0-0D5F08A3133A}"/>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8" name="Content Placeholder 7">
            <a:extLst>
              <a:ext uri="{FF2B5EF4-FFF2-40B4-BE49-F238E27FC236}">
                <a16:creationId xmlns:a16="http://schemas.microsoft.com/office/drawing/2014/main" id="{61390E01-E951-3FF1-6E5E-C70C21BF17EC}"/>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K</a:t>
            </a:r>
            <a:r>
              <a:rPr lang="en-IN" sz="2000" b="0" i="0" dirty="0">
                <a:effectLst/>
                <a:latin typeface="Times New Roman" panose="02020603050405020304" pitchFamily="18" charset="0"/>
                <a:cs typeface="Times New Roman" panose="02020603050405020304" pitchFamily="18" charset="0"/>
              </a:rPr>
              <a:t> –Core Decomposition</a:t>
            </a:r>
          </a:p>
          <a:p>
            <a:endParaRPr lang="en-US" sz="2000"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7A06E4-09C1-DB31-F232-9D2DE9098B43}"/>
              </a:ext>
            </a:extLst>
          </p:cNvPr>
          <p:cNvPicPr>
            <a:picLocks noChangeAspect="1"/>
          </p:cNvPicPr>
          <p:nvPr/>
        </p:nvPicPr>
        <p:blipFill>
          <a:blip r:embed="rId2"/>
          <a:stretch>
            <a:fillRect/>
          </a:stretch>
        </p:blipFill>
        <p:spPr>
          <a:xfrm>
            <a:off x="854364" y="2743200"/>
            <a:ext cx="3581900" cy="2781688"/>
          </a:xfrm>
          <a:prstGeom prst="rect">
            <a:avLst/>
          </a:prstGeom>
        </p:spPr>
      </p:pic>
      <p:pic>
        <p:nvPicPr>
          <p:cNvPr id="10" name="Picture 9">
            <a:extLst>
              <a:ext uri="{FF2B5EF4-FFF2-40B4-BE49-F238E27FC236}">
                <a16:creationId xmlns:a16="http://schemas.microsoft.com/office/drawing/2014/main" id="{DE4E4CC1-C4B9-47BC-D49C-24752C3F0ECC}"/>
              </a:ext>
            </a:extLst>
          </p:cNvPr>
          <p:cNvPicPr>
            <a:picLocks noChangeAspect="1"/>
          </p:cNvPicPr>
          <p:nvPr/>
        </p:nvPicPr>
        <p:blipFill>
          <a:blip r:embed="rId3"/>
          <a:stretch>
            <a:fillRect/>
          </a:stretch>
        </p:blipFill>
        <p:spPr>
          <a:xfrm>
            <a:off x="6965727" y="1746558"/>
            <a:ext cx="3667637" cy="4654242"/>
          </a:xfrm>
          <a:prstGeom prst="rect">
            <a:avLst/>
          </a:prstGeom>
        </p:spPr>
      </p:pic>
    </p:spTree>
    <p:extLst>
      <p:ext uri="{BB962C8B-B14F-4D97-AF65-F5344CB8AC3E}">
        <p14:creationId xmlns:p14="http://schemas.microsoft.com/office/powerpoint/2010/main" val="167377005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125</TotalTime>
  <Words>624</Words>
  <Application>Microsoft Office PowerPoint</Application>
  <PresentationFormat>Widescreen</PresentationFormat>
  <Paragraphs>141</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Times New Roman</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Result(Page Rank)</vt:lpstr>
      <vt:lpstr>Final Result(Page Rank)</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EC CSE 6B CHINTAMANI BHAT</cp:lastModifiedBy>
  <cp:revision>178</cp:revision>
  <dcterms:created xsi:type="dcterms:W3CDTF">2020-11-22T08:14:37Z</dcterms:created>
  <dcterms:modified xsi:type="dcterms:W3CDTF">2022-05-07T17:59:37Z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