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80" r:id="rId4"/>
    <p:sldId id="258" r:id="rId5"/>
    <p:sldId id="281" r:id="rId6"/>
    <p:sldId id="259" r:id="rId7"/>
    <p:sldId id="270" r:id="rId8"/>
    <p:sldId id="282" r:id="rId9"/>
    <p:sldId id="275" r:id="rId10"/>
    <p:sldId id="283" r:id="rId11"/>
    <p:sldId id="284" r:id="rId12"/>
    <p:sldId id="285" r:id="rId13"/>
    <p:sldId id="272" r:id="rId14"/>
    <p:sldId id="271" r:id="rId15"/>
    <p:sldId id="273" r:id="rId16"/>
    <p:sldId id="274" r:id="rId17"/>
    <p:sldId id="288" r:id="rId18"/>
    <p:sldId id="289" r:id="rId19"/>
    <p:sldId id="290" r:id="rId20"/>
    <p:sldId id="291" r:id="rId21"/>
    <p:sldId id="292" r:id="rId22"/>
    <p:sldId id="269" r:id="rId23"/>
    <p:sldId id="278" r:id="rId24"/>
    <p:sldId id="279" r:id="rId25"/>
    <p:sldId id="268"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434" autoAdjust="0"/>
  </p:normalViewPr>
  <p:slideViewPr>
    <p:cSldViewPr snapToGrid="0">
      <p:cViewPr varScale="1">
        <p:scale>
          <a:sx n="86" d="100"/>
          <a:sy n="86" d="100"/>
        </p:scale>
        <p:origin x="5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ntan vekariya" userId="c41f356b5d9b11bd" providerId="LiveId" clId="{716353E2-9E50-4212-BC9D-53BA623D3CDD}"/>
    <pc:docChg chg="custSel delSld modSld">
      <pc:chgData name="chintan vekariya" userId="c41f356b5d9b11bd" providerId="LiveId" clId="{716353E2-9E50-4212-BC9D-53BA623D3CDD}" dt="2021-05-07T09:20:14.104" v="122" actId="27636"/>
      <pc:docMkLst>
        <pc:docMk/>
      </pc:docMkLst>
      <pc:sldChg chg="modSp mod">
        <pc:chgData name="chintan vekariya" userId="c41f356b5d9b11bd" providerId="LiveId" clId="{716353E2-9E50-4212-BC9D-53BA623D3CDD}" dt="2021-05-07T09:19:12.824" v="83" actId="20577"/>
        <pc:sldMkLst>
          <pc:docMk/>
          <pc:sldMk cId="3733544763" sldId="256"/>
        </pc:sldMkLst>
        <pc:spChg chg="mod">
          <ac:chgData name="chintan vekariya" userId="c41f356b5d9b11bd" providerId="LiveId" clId="{716353E2-9E50-4212-BC9D-53BA623D3CDD}" dt="2021-05-07T09:18:59.901" v="65" actId="6549"/>
          <ac:spMkLst>
            <pc:docMk/>
            <pc:sldMk cId="3733544763" sldId="256"/>
            <ac:spMk id="3" creationId="{FE14FB5C-95F7-4588-8120-6E4935FA6602}"/>
          </ac:spMkLst>
        </pc:spChg>
        <pc:spChg chg="mod">
          <ac:chgData name="chintan vekariya" userId="c41f356b5d9b11bd" providerId="LiveId" clId="{716353E2-9E50-4212-BC9D-53BA623D3CDD}" dt="2021-05-07T09:19:12.824" v="83" actId="20577"/>
          <ac:spMkLst>
            <pc:docMk/>
            <pc:sldMk cId="3733544763" sldId="256"/>
            <ac:spMk id="5" creationId="{FE14FB5C-95F7-4588-8120-6E4935FA6602}"/>
          </ac:spMkLst>
        </pc:spChg>
      </pc:sldChg>
      <pc:sldChg chg="delSp modSp mod">
        <pc:chgData name="chintan vekariya" userId="c41f356b5d9b11bd" providerId="LiveId" clId="{716353E2-9E50-4212-BC9D-53BA623D3CDD}" dt="2021-05-07T09:20:14.104" v="122" actId="27636"/>
        <pc:sldMkLst>
          <pc:docMk/>
          <pc:sldMk cId="3450263815" sldId="257"/>
        </pc:sldMkLst>
        <pc:spChg chg="mod">
          <ac:chgData name="chintan vekariya" userId="c41f356b5d9b11bd" providerId="LiveId" clId="{716353E2-9E50-4212-BC9D-53BA623D3CDD}" dt="2021-05-07T09:20:14.104" v="122" actId="27636"/>
          <ac:spMkLst>
            <pc:docMk/>
            <pc:sldMk cId="3450263815" sldId="257"/>
            <ac:spMk id="3" creationId="{86B59D84-7739-446E-872A-2A4B0AF1D952}"/>
          </ac:spMkLst>
        </pc:spChg>
        <pc:spChg chg="del">
          <ac:chgData name="chintan vekariya" userId="c41f356b5d9b11bd" providerId="LiveId" clId="{716353E2-9E50-4212-BC9D-53BA623D3CDD}" dt="2021-05-07T09:19:52.119" v="116" actId="478"/>
          <ac:spMkLst>
            <pc:docMk/>
            <pc:sldMk cId="3450263815" sldId="257"/>
            <ac:spMk id="4" creationId="{4F626B22-68F9-4A11-A573-5D2497FA5585}"/>
          </ac:spMkLst>
        </pc:spChg>
      </pc:sldChg>
      <pc:sldChg chg="del">
        <pc:chgData name="chintan vekariya" userId="c41f356b5d9b11bd" providerId="LiveId" clId="{716353E2-9E50-4212-BC9D-53BA623D3CDD}" dt="2021-05-07T09:19:30.704" v="84" actId="2696"/>
        <pc:sldMkLst>
          <pc:docMk/>
          <pc:sldMk cId="354112060" sldId="264"/>
        </pc:sldMkLst>
      </pc:sldChg>
      <pc:sldChg chg="del">
        <pc:chgData name="chintan vekariya" userId="c41f356b5d9b11bd" providerId="LiveId" clId="{716353E2-9E50-4212-BC9D-53BA623D3CDD}" dt="2021-05-07T09:19:33.734" v="85" actId="2696"/>
        <pc:sldMkLst>
          <pc:docMk/>
          <pc:sldMk cId="2809261290" sldId="265"/>
        </pc:sldMkLst>
      </pc:sldChg>
      <pc:sldChg chg="del">
        <pc:chgData name="chintan vekariya" userId="c41f356b5d9b11bd" providerId="LiveId" clId="{716353E2-9E50-4212-BC9D-53BA623D3CDD}" dt="2021-05-07T09:19:36.684" v="86" actId="2696"/>
        <pc:sldMkLst>
          <pc:docMk/>
          <pc:sldMk cId="1419393857"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6976EA6F-2D67-4AAF-A752-96883BCCDBA7}" type="datetimeFigureOut">
              <a:rPr lang="en-IN" smtClean="0"/>
              <a:t>07-05-2021</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0821EBC0-5587-4116-96F7-7AAE79C37F33}" type="slidenum">
              <a:rPr lang="en-IN" smtClean="0"/>
              <a:t>‹#›</a:t>
            </a:fld>
            <a:endParaRPr lang="en-IN"/>
          </a:p>
        </p:txBody>
      </p:sp>
    </p:spTree>
    <p:extLst>
      <p:ext uri="{BB962C8B-B14F-4D97-AF65-F5344CB8AC3E}">
        <p14:creationId xmlns:p14="http://schemas.microsoft.com/office/powerpoint/2010/main" val="22306971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6EA6F-2D67-4AAF-A752-96883BCCDBA7}"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1EBC0-5587-4116-96F7-7AAE79C37F33}" type="slidenum">
              <a:rPr lang="en-IN" smtClean="0"/>
              <a:t>‹#›</a:t>
            </a:fld>
            <a:endParaRPr lang="en-IN"/>
          </a:p>
        </p:txBody>
      </p:sp>
    </p:spTree>
    <p:extLst>
      <p:ext uri="{BB962C8B-B14F-4D97-AF65-F5344CB8AC3E}">
        <p14:creationId xmlns:p14="http://schemas.microsoft.com/office/powerpoint/2010/main" val="197575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76EA6F-2D67-4AAF-A752-96883BCCDBA7}" type="datetimeFigureOut">
              <a:rPr lang="en-IN" smtClean="0"/>
              <a:t>07-05-2021</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821EBC0-5587-4116-96F7-7AAE79C37F33}"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9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6EA6F-2D67-4AAF-A752-96883BCCDBA7}" type="datetimeFigureOut">
              <a:rPr lang="en-IN" smtClean="0"/>
              <a:t>07-05-2021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1EBC0-5587-4116-96F7-7AAE79C37F33}" type="slidenum">
              <a:rPr lang="en-IN" smtClean="0"/>
              <a:t>‹#›</a:t>
            </a:fld>
            <a:endParaRPr lang="en-IN"/>
          </a:p>
        </p:txBody>
      </p:sp>
    </p:spTree>
    <p:extLst>
      <p:ext uri="{BB962C8B-B14F-4D97-AF65-F5344CB8AC3E}">
        <p14:creationId xmlns:p14="http://schemas.microsoft.com/office/powerpoint/2010/main" val="234766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76EA6F-2D67-4AAF-A752-96883BCCDBA7}" type="datetimeFigureOut">
              <a:rPr lang="en-IN" smtClean="0"/>
              <a:t>07-05-2021</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821EBC0-5587-4116-96F7-7AAE79C37F33}"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3234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6EA6F-2D67-4AAF-A752-96883BCCDBA7}" type="datetimeFigureOut">
              <a:rPr lang="en-IN" smtClean="0"/>
              <a:t>07-05-2021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1EBC0-5587-4116-96F7-7AAE79C37F33}" type="slidenum">
              <a:rPr lang="en-IN" smtClean="0"/>
              <a:t>‹#›</a:t>
            </a:fld>
            <a:endParaRPr lang="en-IN"/>
          </a:p>
        </p:txBody>
      </p:sp>
    </p:spTree>
    <p:extLst>
      <p:ext uri="{BB962C8B-B14F-4D97-AF65-F5344CB8AC3E}">
        <p14:creationId xmlns:p14="http://schemas.microsoft.com/office/powerpoint/2010/main" val="3361372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6EA6F-2D67-4AAF-A752-96883BCCDBA7}" type="datetimeFigureOut">
              <a:rPr lang="en-IN" smtClean="0"/>
              <a:t>07-05-2021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1EBC0-5587-4116-96F7-7AAE79C37F33}" type="slidenum">
              <a:rPr lang="en-IN" smtClean="0"/>
              <a:t>‹#›</a:t>
            </a:fld>
            <a:endParaRPr lang="en-IN"/>
          </a:p>
        </p:txBody>
      </p:sp>
    </p:spTree>
    <p:extLst>
      <p:ext uri="{BB962C8B-B14F-4D97-AF65-F5344CB8AC3E}">
        <p14:creationId xmlns:p14="http://schemas.microsoft.com/office/powerpoint/2010/main" val="73415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6EA6F-2D67-4AAF-A752-96883BCCDBA7}" type="datetimeFigureOut">
              <a:rPr lang="en-IN" smtClean="0"/>
              <a:t>07-05-2021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1EBC0-5587-4116-96F7-7AAE79C37F33}" type="slidenum">
              <a:rPr lang="en-IN" smtClean="0"/>
              <a:t>‹#›</a:t>
            </a:fld>
            <a:endParaRPr lang="en-IN"/>
          </a:p>
        </p:txBody>
      </p:sp>
    </p:spTree>
    <p:extLst>
      <p:ext uri="{BB962C8B-B14F-4D97-AF65-F5344CB8AC3E}">
        <p14:creationId xmlns:p14="http://schemas.microsoft.com/office/powerpoint/2010/main" val="207810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6EA6F-2D67-4AAF-A752-96883BCCDBA7}" type="datetimeFigureOut">
              <a:rPr lang="en-IN" smtClean="0"/>
              <a:t>07-05-2021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1EBC0-5587-4116-96F7-7AAE79C37F33}"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2233414914"/>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76EA6F-2D67-4AAF-A752-96883BCCDBA7}" type="datetimeFigureOut">
              <a:rPr lang="en-IN" smtClean="0"/>
              <a:t>07-05-2021</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821EBC0-5587-4116-96F7-7AAE79C37F33}" type="slidenum">
              <a:rPr lang="en-IN" smtClean="0"/>
              <a:t>‹#›</a:t>
            </a:fld>
            <a:endParaRPr lang="en-IN"/>
          </a:p>
        </p:txBody>
      </p:sp>
    </p:spTree>
    <p:extLst>
      <p:ext uri="{BB962C8B-B14F-4D97-AF65-F5344CB8AC3E}">
        <p14:creationId xmlns:p14="http://schemas.microsoft.com/office/powerpoint/2010/main" val="122562278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76EA6F-2D67-4AAF-A752-96883BCCDBA7}" type="datetimeFigureOut">
              <a:rPr lang="en-IN" smtClean="0"/>
              <a:t>07-05-2021</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821EBC0-5587-4116-96F7-7AAE79C37F33}" type="slidenum">
              <a:rPr lang="en-IN" smtClean="0"/>
              <a:t>‹#›</a:t>
            </a:fld>
            <a:endParaRPr lang="en-IN"/>
          </a:p>
        </p:txBody>
      </p:sp>
    </p:spTree>
    <p:extLst>
      <p:ext uri="{BB962C8B-B14F-4D97-AF65-F5344CB8AC3E}">
        <p14:creationId xmlns:p14="http://schemas.microsoft.com/office/powerpoint/2010/main" val="19522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6976EA6F-2D67-4AAF-A752-96883BCCDBA7}" type="datetimeFigureOut">
              <a:rPr lang="en-IN" smtClean="0"/>
              <a:t>07-05-2021</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0821EBC0-5587-4116-96F7-7AAE79C37F33}"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20806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lay.google.com/store/apps/details?id=com.learn24bd.ssm" TargetMode="External"/><Relationship Id="rId7" Type="http://schemas.openxmlformats.org/officeDocument/2006/relationships/hyperlink" Target="https://www.youtube.com/playlist?list=PL-1QdJ8od_eyxntzYQhwCkcVZlqWVrmSf" TargetMode="External"/><Relationship Id="rId2" Type="http://schemas.openxmlformats.org/officeDocument/2006/relationships/hyperlink" Target="https://play.google.com/store/apps/details?id=com.sfvinfotech.stockmsystem" TargetMode="External"/><Relationship Id="rId1" Type="http://schemas.openxmlformats.org/officeDocument/2006/relationships/slideLayout" Target="../slideLayouts/slideLayout2.xml"/><Relationship Id="rId6" Type="http://schemas.openxmlformats.org/officeDocument/2006/relationships/hyperlink" Target="https://youtu.be/tj7Lj9a3fyM" TargetMode="External"/><Relationship Id="rId5" Type="http://schemas.openxmlformats.org/officeDocument/2006/relationships/hyperlink" Target="https://www.youtube.com/watch?v=dolq0svRexQ" TargetMode="External"/><Relationship Id="rId4" Type="http://schemas.openxmlformats.org/officeDocument/2006/relationships/hyperlink" Target="https://www.youtube.com/watch?v=x0uinJvhNxI"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4284-C0B8-4904-8DD4-0B686431CB52}"/>
              </a:ext>
            </a:extLst>
          </p:cNvPr>
          <p:cNvSpPr>
            <a:spLocks noGrp="1"/>
          </p:cNvSpPr>
          <p:nvPr>
            <p:ph type="ctrTitle"/>
          </p:nvPr>
        </p:nvSpPr>
        <p:spPr>
          <a:xfrm>
            <a:off x="7714690" y="733126"/>
            <a:ext cx="3793678" cy="1886649"/>
          </a:xfrm>
        </p:spPr>
        <p:txBody>
          <a:bodyPr>
            <a:normAutofit/>
          </a:bodyPr>
          <a:lstStyle/>
          <a:p>
            <a:r>
              <a:rPr lang="en-US" sz="5400" dirty="0"/>
              <a:t>SUPPLY CABINET</a:t>
            </a:r>
            <a:endParaRPr lang="en-IN" sz="5400" dirty="0"/>
          </a:p>
        </p:txBody>
      </p:sp>
      <p:sp>
        <p:nvSpPr>
          <p:cNvPr id="3" name="Subtitle 2">
            <a:extLst>
              <a:ext uri="{FF2B5EF4-FFF2-40B4-BE49-F238E27FC236}">
                <a16:creationId xmlns:a16="http://schemas.microsoft.com/office/drawing/2014/main" id="{FE14FB5C-95F7-4588-8120-6E4935FA6602}"/>
              </a:ext>
            </a:extLst>
          </p:cNvPr>
          <p:cNvSpPr>
            <a:spLocks noGrp="1"/>
          </p:cNvSpPr>
          <p:nvPr>
            <p:ph type="subTitle" idx="1"/>
          </p:nvPr>
        </p:nvSpPr>
        <p:spPr>
          <a:xfrm>
            <a:off x="7714690" y="2723396"/>
            <a:ext cx="3116442" cy="1558344"/>
          </a:xfrm>
        </p:spPr>
        <p:txBody>
          <a:bodyPr>
            <a:noAutofit/>
          </a:bodyPr>
          <a:lstStyle/>
          <a:p>
            <a:pPr algn="ctr"/>
            <a:r>
              <a:rPr lang="en-US" sz="1400" dirty="0"/>
              <a:t>Prepared by:</a:t>
            </a:r>
          </a:p>
          <a:p>
            <a:pPr algn="ctr"/>
            <a:r>
              <a:rPr lang="en-US" sz="1400" dirty="0"/>
              <a:t>CHINTAN VEKARIYA-19DCS156</a:t>
            </a:r>
            <a:endParaRPr lang="en-IN" sz="1400" dirty="0"/>
          </a:p>
        </p:txBody>
      </p:sp>
      <p:sp>
        <p:nvSpPr>
          <p:cNvPr id="4" name="Subtitle 2">
            <a:extLst>
              <a:ext uri="{FF2B5EF4-FFF2-40B4-BE49-F238E27FC236}">
                <a16:creationId xmlns:a16="http://schemas.microsoft.com/office/drawing/2014/main" id="{FE14FB5C-95F7-4588-8120-6E4935FA6602}"/>
              </a:ext>
            </a:extLst>
          </p:cNvPr>
          <p:cNvSpPr txBox="1">
            <a:spLocks/>
          </p:cNvSpPr>
          <p:nvPr/>
        </p:nvSpPr>
        <p:spPr>
          <a:xfrm>
            <a:off x="7856358" y="5436827"/>
            <a:ext cx="3793678" cy="797519"/>
          </a:xfrm>
          <a:prstGeom prst="rect">
            <a:avLst/>
          </a:prstGeom>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accent1">
                    <a:lumMod val="40000"/>
                    <a:lumOff val="60000"/>
                  </a:schemeClr>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bg2">
                    <a:lumMod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bg2">
                    <a:lumMod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bg2">
                    <a:lumMod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bg2">
                    <a:lumMod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algn="ctr"/>
            <a:r>
              <a:rPr lang="en-IN" sz="1400" dirty="0"/>
              <a:t>GUIDED BY:</a:t>
            </a:r>
          </a:p>
          <a:p>
            <a:r>
              <a:rPr lang="en-IN" sz="1400" dirty="0"/>
              <a:t>PROF. RIMA PATEL AND PROF. PRIYAL VAGHELA</a:t>
            </a:r>
          </a:p>
        </p:txBody>
      </p:sp>
      <p:sp>
        <p:nvSpPr>
          <p:cNvPr id="5" name="Subtitle 2">
            <a:extLst>
              <a:ext uri="{FF2B5EF4-FFF2-40B4-BE49-F238E27FC236}">
                <a16:creationId xmlns:a16="http://schemas.microsoft.com/office/drawing/2014/main" id="{FE14FB5C-95F7-4588-8120-6E4935FA6602}"/>
              </a:ext>
            </a:extLst>
          </p:cNvPr>
          <p:cNvSpPr txBox="1">
            <a:spLocks/>
          </p:cNvSpPr>
          <p:nvPr/>
        </p:nvSpPr>
        <p:spPr>
          <a:xfrm>
            <a:off x="7714690" y="4662152"/>
            <a:ext cx="4367839" cy="760825"/>
          </a:xfrm>
          <a:prstGeom prst="rect">
            <a:avLst/>
          </a:prstGeom>
        </p:spPr>
        <p:txBody>
          <a:bodyPr vert="horz" lIns="91440" tIns="45720" rIns="91440" bIns="45720" rtlCol="0" anchor="t">
            <a:noAutofit/>
          </a:bodyPr>
          <a:lstStyle>
            <a:lvl1pPr marL="0" indent="0" algn="l" defTabSz="914400" rtl="0" eaLnBrk="1" latinLnBrk="0" hangingPunct="1">
              <a:lnSpc>
                <a:spcPct val="130000"/>
              </a:lnSpc>
              <a:spcBef>
                <a:spcPts val="930"/>
              </a:spcBef>
              <a:buFont typeface="Corbel" panose="020B0503020204020204" pitchFamily="34" charset="0"/>
              <a:buNone/>
              <a:defRPr sz="2000" kern="1200" baseline="0">
                <a:solidFill>
                  <a:schemeClr val="accent1">
                    <a:lumMod val="40000"/>
                    <a:lumOff val="60000"/>
                  </a:schemeClr>
                </a:solidFill>
                <a:latin typeface="+mn-lt"/>
                <a:ea typeface="+mn-ea"/>
                <a:cs typeface="+mn-cs"/>
              </a:defRPr>
            </a:lvl1pPr>
            <a:lvl2pPr marL="457200" indent="0" algn="ctr" defTabSz="914400" rtl="0" eaLnBrk="1" latinLnBrk="0" hangingPunct="1">
              <a:lnSpc>
                <a:spcPct val="111000"/>
              </a:lnSpc>
              <a:spcBef>
                <a:spcPts val="930"/>
              </a:spcBef>
              <a:buFont typeface="Corbel" panose="020B0503020204020204" pitchFamily="34" charset="0"/>
              <a:buNone/>
              <a:defRPr sz="2000" kern="1200">
                <a:solidFill>
                  <a:schemeClr val="bg2">
                    <a:lumMod val="25000"/>
                  </a:schemeClr>
                </a:solidFill>
                <a:latin typeface="+mn-lt"/>
                <a:ea typeface="+mn-ea"/>
                <a:cs typeface="+mn-cs"/>
              </a:defRPr>
            </a:lvl2pPr>
            <a:lvl3pPr marL="914400" indent="0" algn="ctr" defTabSz="914400" rtl="0" eaLnBrk="1" latinLnBrk="0" hangingPunct="1">
              <a:lnSpc>
                <a:spcPct val="111000"/>
              </a:lnSpc>
              <a:spcBef>
                <a:spcPts val="930"/>
              </a:spcBef>
              <a:buFont typeface="Corbel" panose="020B0503020204020204" pitchFamily="34" charset="0"/>
              <a:buNone/>
              <a:defRPr sz="1800" i="1" kern="1200">
                <a:solidFill>
                  <a:schemeClr val="bg2">
                    <a:lumMod val="25000"/>
                  </a:schemeClr>
                </a:solidFill>
                <a:latin typeface="+mn-lt"/>
                <a:ea typeface="+mn-ea"/>
                <a:cs typeface="+mn-cs"/>
              </a:defRPr>
            </a:lvl3pPr>
            <a:lvl4pPr marL="1371600" indent="0" algn="ctr" defTabSz="914400" rtl="0" eaLnBrk="1" latinLnBrk="0" hangingPunct="1">
              <a:lnSpc>
                <a:spcPct val="111000"/>
              </a:lnSpc>
              <a:spcBef>
                <a:spcPts val="930"/>
              </a:spcBef>
              <a:buFont typeface="Corbel" panose="020B0503020204020204" pitchFamily="34" charset="0"/>
              <a:buNone/>
              <a:defRPr sz="1600" kern="1200">
                <a:solidFill>
                  <a:schemeClr val="bg2">
                    <a:lumMod val="25000"/>
                  </a:schemeClr>
                </a:solidFill>
                <a:latin typeface="+mn-lt"/>
                <a:ea typeface="+mn-ea"/>
                <a:cs typeface="+mn-cs"/>
              </a:defRPr>
            </a:lvl4pPr>
            <a:lvl5pPr marL="1828800" indent="0" algn="ctr" defTabSz="914400" rtl="0" eaLnBrk="1" latinLnBrk="0" hangingPunct="1">
              <a:lnSpc>
                <a:spcPct val="111000"/>
              </a:lnSpc>
              <a:spcBef>
                <a:spcPts val="930"/>
              </a:spcBef>
              <a:buFont typeface="Corbel" panose="020B0503020204020204" pitchFamily="34" charset="0"/>
              <a:buNone/>
              <a:defRPr sz="1600" i="1" kern="1200">
                <a:solidFill>
                  <a:schemeClr val="bg2">
                    <a:lumMod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r>
              <a:rPr lang="en-IN" sz="1400" dirty="0"/>
              <a:t>Android Application Development</a:t>
            </a:r>
          </a:p>
          <a:p>
            <a:r>
              <a:rPr lang="en-IN" sz="1400" dirty="0"/>
              <a:t>DEPSTAR-CSE(SEM-3)</a:t>
            </a:r>
          </a:p>
        </p:txBody>
      </p:sp>
    </p:spTree>
    <p:extLst>
      <p:ext uri="{BB962C8B-B14F-4D97-AF65-F5344CB8AC3E}">
        <p14:creationId xmlns:p14="http://schemas.microsoft.com/office/powerpoint/2010/main" val="373354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4294967295"/>
          </p:nvPr>
        </p:nvPicPr>
        <p:blipFill>
          <a:blip r:embed="rId2"/>
          <a:stretch>
            <a:fillRect/>
          </a:stretch>
        </p:blipFill>
        <p:spPr>
          <a:xfrm>
            <a:off x="1957589" y="1081881"/>
            <a:ext cx="5074276" cy="5048463"/>
          </a:xfrm>
          <a:prstGeom prst="rect">
            <a:avLst/>
          </a:prstGeom>
        </p:spPr>
      </p:pic>
      <p:sp>
        <p:nvSpPr>
          <p:cNvPr id="6" name="Text Placeholder 5"/>
          <p:cNvSpPr>
            <a:spLocks noGrp="1"/>
          </p:cNvSpPr>
          <p:nvPr>
            <p:ph type="body" sz="half" idx="4294967295"/>
          </p:nvPr>
        </p:nvSpPr>
        <p:spPr>
          <a:xfrm>
            <a:off x="8075971" y="2925074"/>
            <a:ext cx="3227387" cy="1362075"/>
          </a:xfrm>
        </p:spPr>
        <p:txBody>
          <a:bodyPr>
            <a:normAutofit/>
          </a:bodyPr>
          <a:lstStyle/>
          <a:p>
            <a:r>
              <a:rPr lang="en-IN" dirty="0">
                <a:latin typeface="Arial" panose="020B0604020202020204" pitchFamily="34" charset="0"/>
                <a:cs typeface="Arial" panose="020B0604020202020204" pitchFamily="34" charset="0"/>
              </a:rPr>
              <a:t>Shows the Stock List details of the app.</a:t>
            </a:r>
          </a:p>
        </p:txBody>
      </p:sp>
    </p:spTree>
    <p:extLst>
      <p:ext uri="{BB962C8B-B14F-4D97-AF65-F5344CB8AC3E}">
        <p14:creationId xmlns:p14="http://schemas.microsoft.com/office/powerpoint/2010/main" val="318961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4294967295"/>
          </p:nvPr>
        </p:nvSpPr>
        <p:spPr>
          <a:xfrm>
            <a:off x="8449459" y="2885291"/>
            <a:ext cx="3227387" cy="1660525"/>
          </a:xfrm>
        </p:spPr>
        <p:txBody>
          <a:bodyPr>
            <a:normAutofit/>
          </a:bodyPr>
          <a:lstStyle/>
          <a:p>
            <a:r>
              <a:rPr lang="en-IN" sz="2000" dirty="0">
                <a:latin typeface="Arial" panose="020B0604020202020204" pitchFamily="34" charset="0"/>
                <a:cs typeface="Arial" panose="020B0604020202020204" pitchFamily="34" charset="0"/>
              </a:rPr>
              <a:t>Gives the details of Product list in the app.</a:t>
            </a:r>
          </a:p>
        </p:txBody>
      </p:sp>
      <p:pic>
        <p:nvPicPr>
          <p:cNvPr id="5" name="Content Placeholder 4"/>
          <p:cNvPicPr>
            <a:picLocks noGrp="1"/>
          </p:cNvPicPr>
          <p:nvPr>
            <p:ph idx="4294967295"/>
          </p:nvPr>
        </p:nvPicPr>
        <p:blipFill>
          <a:blip r:embed="rId2"/>
          <a:stretch>
            <a:fillRect/>
          </a:stretch>
        </p:blipFill>
        <p:spPr>
          <a:xfrm>
            <a:off x="1918951" y="1118729"/>
            <a:ext cx="5473522" cy="5193651"/>
          </a:xfrm>
          <a:prstGeom prst="rect">
            <a:avLst/>
          </a:prstGeom>
        </p:spPr>
      </p:pic>
    </p:spTree>
    <p:extLst>
      <p:ext uri="{BB962C8B-B14F-4D97-AF65-F5344CB8AC3E}">
        <p14:creationId xmlns:p14="http://schemas.microsoft.com/office/powerpoint/2010/main" val="41811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4294967295"/>
          </p:nvPr>
        </p:nvSpPr>
        <p:spPr>
          <a:xfrm>
            <a:off x="8629762" y="2709103"/>
            <a:ext cx="3227387" cy="2871787"/>
          </a:xfrm>
        </p:spPr>
        <p:txBody>
          <a:bodyPr>
            <a:normAutofit/>
          </a:bodyPr>
          <a:lstStyle/>
          <a:p>
            <a:r>
              <a:rPr lang="en-IN" sz="2000" dirty="0">
                <a:latin typeface="Arial" panose="020B0604020202020204" pitchFamily="34" charset="0"/>
                <a:cs typeface="Arial" panose="020B0604020202020204" pitchFamily="34" charset="0"/>
              </a:rPr>
              <a:t>For calculating the profit-loss of the company.</a:t>
            </a:r>
          </a:p>
        </p:txBody>
      </p:sp>
      <p:pic>
        <p:nvPicPr>
          <p:cNvPr id="5" name="Content Placeholder 4"/>
          <p:cNvPicPr>
            <a:picLocks noGrp="1"/>
          </p:cNvPicPr>
          <p:nvPr>
            <p:ph idx="4294967295"/>
          </p:nvPr>
        </p:nvPicPr>
        <p:blipFill>
          <a:blip r:embed="rId2"/>
          <a:stretch>
            <a:fillRect/>
          </a:stretch>
        </p:blipFill>
        <p:spPr>
          <a:xfrm>
            <a:off x="1652409" y="811705"/>
            <a:ext cx="6384925" cy="5438775"/>
          </a:xfrm>
          <a:prstGeom prst="rect">
            <a:avLst/>
          </a:prstGeom>
        </p:spPr>
      </p:pic>
    </p:spTree>
    <p:extLst>
      <p:ext uri="{BB962C8B-B14F-4D97-AF65-F5344CB8AC3E}">
        <p14:creationId xmlns:p14="http://schemas.microsoft.com/office/powerpoint/2010/main" val="372920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2562895"/>
            <a:ext cx="3347281" cy="628935"/>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cs typeface="Arial" panose="020B0604020202020204" pitchFamily="34" charset="0"/>
              </a:rPr>
              <a:t>The basic splash screen of the app that is implemented till date.</a:t>
            </a:r>
            <a:endParaRPr lang="en-IN"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5096" y="311687"/>
            <a:ext cx="3086100" cy="6398146"/>
          </a:xfrm>
          <a:prstGeom prst="rect">
            <a:avLst/>
          </a:prstGeom>
        </p:spPr>
      </p:pic>
    </p:spTree>
    <p:extLst>
      <p:ext uri="{BB962C8B-B14F-4D97-AF65-F5344CB8AC3E}">
        <p14:creationId xmlns:p14="http://schemas.microsoft.com/office/powerpoint/2010/main" val="37071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1503907"/>
            <a:ext cx="3347281" cy="1687924"/>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rPr>
              <a:t>The Logging-In screen of the app that is implemented till date.</a:t>
            </a:r>
            <a:endParaRPr lang="en-IN" sz="2000" dirty="0">
              <a:latin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4967" y="354842"/>
            <a:ext cx="3086100" cy="6196084"/>
          </a:xfrm>
          <a:prstGeom prst="rect">
            <a:avLst/>
          </a:prstGeom>
        </p:spPr>
      </p:pic>
    </p:spTree>
    <p:extLst>
      <p:ext uri="{BB962C8B-B14F-4D97-AF65-F5344CB8AC3E}">
        <p14:creationId xmlns:p14="http://schemas.microsoft.com/office/powerpoint/2010/main" val="3109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1503907"/>
            <a:ext cx="3347281" cy="1687924"/>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rPr>
              <a:t>The basic home page of the app that is implemented till date.</a:t>
            </a:r>
            <a:endParaRPr lang="en-IN" sz="2000" dirty="0">
              <a:latin typeface="Arial" panose="020B0604020202020204" pitchFamily="34" charset="0"/>
            </a:endParaRPr>
          </a:p>
        </p:txBody>
      </p:sp>
      <p:pic>
        <p:nvPicPr>
          <p:cNvPr id="8" name="Content Placeholder 7">
            <a:extLst>
              <a:ext uri="{FF2B5EF4-FFF2-40B4-BE49-F238E27FC236}">
                <a16:creationId xmlns:a16="http://schemas.microsoft.com/office/drawing/2014/main" id="{0E7F047B-31B9-4A7E-80F1-EB81291C21F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10789" y="441325"/>
            <a:ext cx="2750922" cy="5654675"/>
          </a:xfrm>
        </p:spPr>
      </p:pic>
    </p:spTree>
    <p:extLst>
      <p:ext uri="{BB962C8B-B14F-4D97-AF65-F5344CB8AC3E}">
        <p14:creationId xmlns:p14="http://schemas.microsoft.com/office/powerpoint/2010/main" val="26082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1503907"/>
            <a:ext cx="3347281" cy="1687924"/>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rPr>
              <a:t>The basic side menu page of the app that is implemented till date.</a:t>
            </a:r>
            <a:endParaRPr lang="en-IN" sz="2000" dirty="0">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0967" y="425003"/>
            <a:ext cx="3086100" cy="6149662"/>
          </a:xfrm>
          <a:prstGeom prst="rect">
            <a:avLst/>
          </a:prstGeom>
        </p:spPr>
      </p:pic>
    </p:spTree>
    <p:extLst>
      <p:ext uri="{BB962C8B-B14F-4D97-AF65-F5344CB8AC3E}">
        <p14:creationId xmlns:p14="http://schemas.microsoft.com/office/powerpoint/2010/main" val="655717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1503907"/>
            <a:ext cx="3347281" cy="1687924"/>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rPr>
              <a:t>The profit-loss page of the app that is implemented till date.</a:t>
            </a:r>
            <a:endParaRPr lang="en-IN" sz="2000" dirty="0">
              <a:latin typeface="Arial" panose="020B06040202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5871" y="321972"/>
            <a:ext cx="3086100" cy="6226936"/>
          </a:xfrm>
          <a:prstGeom prst="rect">
            <a:avLst/>
          </a:prstGeom>
        </p:spPr>
      </p:pic>
    </p:spTree>
    <p:extLst>
      <p:ext uri="{BB962C8B-B14F-4D97-AF65-F5344CB8AC3E}">
        <p14:creationId xmlns:p14="http://schemas.microsoft.com/office/powerpoint/2010/main" val="123343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1503907"/>
            <a:ext cx="3347281" cy="1687924"/>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rPr>
              <a:t>The Stocks List page of the app that is implemented.</a:t>
            </a:r>
            <a:endParaRPr lang="en-IN" sz="2000" dirty="0">
              <a:latin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8616" y="354841"/>
            <a:ext cx="3086100" cy="6298441"/>
          </a:xfrm>
          <a:prstGeom prst="rect">
            <a:avLst/>
          </a:prstGeom>
        </p:spPr>
      </p:pic>
    </p:spTree>
    <p:extLst>
      <p:ext uri="{BB962C8B-B14F-4D97-AF65-F5344CB8AC3E}">
        <p14:creationId xmlns:p14="http://schemas.microsoft.com/office/powerpoint/2010/main" val="225379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1503907"/>
            <a:ext cx="3347281" cy="1687924"/>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rPr>
              <a:t>The Sale Form page of the app that is implemented.</a:t>
            </a:r>
            <a:endParaRPr lang="en-IN" sz="2000" dirty="0">
              <a:latin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2598" y="476517"/>
            <a:ext cx="3471217" cy="6286783"/>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429" y="476516"/>
            <a:ext cx="3316422" cy="6286784"/>
          </a:xfrm>
          <a:prstGeom prst="rect">
            <a:avLst/>
          </a:prstGeom>
        </p:spPr>
      </p:pic>
    </p:spTree>
    <p:extLst>
      <p:ext uri="{BB962C8B-B14F-4D97-AF65-F5344CB8AC3E}">
        <p14:creationId xmlns:p14="http://schemas.microsoft.com/office/powerpoint/2010/main" val="384404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4F8D-88D3-4326-AF7A-701E09940DE3}"/>
              </a:ext>
            </a:extLst>
          </p:cNvPr>
          <p:cNvSpPr>
            <a:spLocks noGrp="1"/>
          </p:cNvSpPr>
          <p:nvPr>
            <p:ph type="title"/>
          </p:nvPr>
        </p:nvSpPr>
        <p:spPr>
          <a:xfrm>
            <a:off x="3166138" y="1445588"/>
            <a:ext cx="5859724" cy="1208835"/>
          </a:xfrm>
        </p:spPr>
        <p:txBody>
          <a:bodyPr/>
          <a:lstStyle/>
          <a:p>
            <a:r>
              <a:rPr lang="en-US" dirty="0"/>
              <a:t>CONTENTS:</a:t>
            </a:r>
            <a:endParaRPr lang="en-IN" dirty="0"/>
          </a:p>
        </p:txBody>
      </p:sp>
      <p:sp>
        <p:nvSpPr>
          <p:cNvPr id="3" name="Text Placeholder 2">
            <a:extLst>
              <a:ext uri="{FF2B5EF4-FFF2-40B4-BE49-F238E27FC236}">
                <a16:creationId xmlns:a16="http://schemas.microsoft.com/office/drawing/2014/main" id="{86B59D84-7739-446E-872A-2A4B0AF1D952}"/>
              </a:ext>
            </a:extLst>
          </p:cNvPr>
          <p:cNvSpPr>
            <a:spLocks noGrp="1"/>
          </p:cNvSpPr>
          <p:nvPr>
            <p:ph type="body" idx="1"/>
          </p:nvPr>
        </p:nvSpPr>
        <p:spPr>
          <a:xfrm>
            <a:off x="3812762" y="2148396"/>
            <a:ext cx="5375625" cy="3264016"/>
          </a:xfrm>
        </p:spPr>
        <p:txBody>
          <a:bodyPr>
            <a:normAutofit/>
          </a:bodyPr>
          <a:lstStyle/>
          <a:p>
            <a:pPr marL="342900" indent="-342900"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DEFINTION-MOTIVATION.</a:t>
            </a:r>
          </a:p>
          <a:p>
            <a:pPr marL="342900" indent="-342900"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SCOPE OF SYSTEM.</a:t>
            </a:r>
          </a:p>
          <a:p>
            <a:pPr marL="342900" indent="-342900" algn="l">
              <a:buFont typeface="Wingdings" panose="05000000000000000000" pitchFamily="2" charset="2"/>
              <a:buChar char="§"/>
            </a:pPr>
            <a:r>
              <a:rPr lang="en-US" sz="1800" dirty="0">
                <a:latin typeface="Arial" panose="020B0604020202020204" pitchFamily="34" charset="0"/>
                <a:cs typeface="Arial" panose="020B0604020202020204" pitchFamily="34" charset="0"/>
              </a:rPr>
              <a:t>PROBLEM STATEMENT AND SOLUTION.</a:t>
            </a:r>
          </a:p>
          <a:p>
            <a:pPr marL="342900" indent="-342900" algn="l">
              <a:buFont typeface="Wingdings" panose="05000000000000000000" pitchFamily="2" charset="2"/>
              <a:buChar char="§"/>
            </a:pPr>
            <a:r>
              <a:rPr lang="en-US" sz="1800" dirty="0">
                <a:latin typeface="Arial" panose="020B0604020202020204" pitchFamily="34" charset="0"/>
                <a:cs typeface="Arial" panose="020B0604020202020204" pitchFamily="34" charset="0"/>
              </a:rPr>
              <a:t>LIST OF REQUIREMENTS.</a:t>
            </a:r>
          </a:p>
          <a:p>
            <a:pPr marL="342900" indent="-342900" algn="l">
              <a:buFont typeface="Wingdings" panose="05000000000000000000" pitchFamily="2" charset="2"/>
              <a:buChar char="§"/>
            </a:pPr>
            <a:r>
              <a:rPr lang="en-US" sz="1800" dirty="0">
                <a:latin typeface="Arial" panose="020B0604020202020204" pitchFamily="34" charset="0"/>
                <a:cs typeface="Arial" panose="020B0604020202020204" pitchFamily="34" charset="0"/>
              </a:rPr>
              <a:t>FLOWCHART AND IMPLEMENTATIONS.</a:t>
            </a:r>
          </a:p>
          <a:p>
            <a:pPr marL="342900" indent="-342900"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SOFTWARE REQUIREMENTS.</a:t>
            </a:r>
          </a:p>
          <a:p>
            <a:pPr marL="342900" indent="-342900"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FUTURE SCOPE.</a:t>
            </a:r>
          </a:p>
          <a:p>
            <a:pPr marL="342900" indent="-342900" algn="just">
              <a:buFont typeface="Wingdings" panose="05000000000000000000" pitchFamily="2" charset="2"/>
              <a:buChar char="§"/>
            </a:pPr>
            <a:r>
              <a:rPr lang="en-US" sz="1800" dirty="0">
                <a:latin typeface="Arial" panose="020B0604020202020204" pitchFamily="34" charset="0"/>
                <a:cs typeface="Arial" panose="020B0604020202020204" pitchFamily="34" charset="0"/>
              </a:rPr>
              <a:t>CONCLUSION.</a:t>
            </a:r>
          </a:p>
          <a:p>
            <a:pPr marL="342900" indent="-342900" algn="just">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18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endParaRPr lang="en-IN"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263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679-542F-4880-8621-B49F68C6408D}"/>
              </a:ext>
            </a:extLst>
          </p:cNvPr>
          <p:cNvSpPr>
            <a:spLocks noGrp="1"/>
          </p:cNvSpPr>
          <p:nvPr>
            <p:ph type="title"/>
          </p:nvPr>
        </p:nvSpPr>
        <p:spPr>
          <a:xfrm>
            <a:off x="8356922" y="1503907"/>
            <a:ext cx="3347281" cy="1687924"/>
          </a:xfrm>
        </p:spPr>
        <p:txBody>
          <a:bodyPr>
            <a:normAutofit/>
          </a:bodyPr>
          <a:lstStyle/>
          <a:p>
            <a:r>
              <a:rPr lang="en-US" sz="2400" dirty="0"/>
              <a:t>IMPLEMENTATION:</a:t>
            </a:r>
            <a:endParaRPr lang="en-IN" sz="2400" dirty="0"/>
          </a:p>
        </p:txBody>
      </p:sp>
      <p:sp>
        <p:nvSpPr>
          <p:cNvPr id="4" name="Text Placeholder 3">
            <a:extLst>
              <a:ext uri="{FF2B5EF4-FFF2-40B4-BE49-F238E27FC236}">
                <a16:creationId xmlns:a16="http://schemas.microsoft.com/office/drawing/2014/main" id="{287D6331-5850-46D8-BF0A-5A83752922F2}"/>
              </a:ext>
            </a:extLst>
          </p:cNvPr>
          <p:cNvSpPr>
            <a:spLocks noGrp="1"/>
          </p:cNvSpPr>
          <p:nvPr>
            <p:ph type="body" sz="half" idx="2"/>
          </p:nvPr>
        </p:nvSpPr>
        <p:spPr/>
        <p:txBody>
          <a:bodyPr>
            <a:normAutofit/>
          </a:bodyPr>
          <a:lstStyle/>
          <a:p>
            <a:r>
              <a:rPr lang="en-US" sz="2000" dirty="0">
                <a:latin typeface="Arial" panose="020B0604020202020204" pitchFamily="34" charset="0"/>
              </a:rPr>
              <a:t>The Sale List page of the app that is implemented till date.</a:t>
            </a:r>
            <a:endParaRPr lang="en-IN" sz="2000" dirty="0">
              <a:latin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4106" y="476518"/>
            <a:ext cx="3086100" cy="6096000"/>
          </a:xfrm>
          <a:prstGeom prst="rect">
            <a:avLst/>
          </a:prstGeom>
        </p:spPr>
      </p:pic>
    </p:spTree>
    <p:extLst>
      <p:ext uri="{BB962C8B-B14F-4D97-AF65-F5344CB8AC3E}">
        <p14:creationId xmlns:p14="http://schemas.microsoft.com/office/powerpoint/2010/main" val="2965551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r>
              <a:rPr lang="en-IN" sz="2000" dirty="0">
                <a:latin typeface="Arial" panose="020B0604020202020204" pitchFamily="34" charset="0"/>
                <a:cs typeface="Arial" panose="020B0604020202020204" pitchFamily="34" charset="0"/>
              </a:rPr>
              <a:t>The Sale List Page for updating the values or deleting the whole information of the customer.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0376" y="464024"/>
            <a:ext cx="3086100" cy="6100550"/>
          </a:xfrm>
          <a:prstGeom prst="rect">
            <a:avLst/>
          </a:prstGeom>
        </p:spPr>
      </p:pic>
      <p:sp>
        <p:nvSpPr>
          <p:cNvPr id="7" name="Title 1">
            <a:extLst>
              <a:ext uri="{FF2B5EF4-FFF2-40B4-BE49-F238E27FC236}">
                <a16:creationId xmlns:a16="http://schemas.microsoft.com/office/drawing/2014/main" id="{BD022679-542F-4880-8621-B49F68C6408D}"/>
              </a:ext>
            </a:extLst>
          </p:cNvPr>
          <p:cNvSpPr txBox="1">
            <a:spLocks/>
          </p:cNvSpPr>
          <p:nvPr/>
        </p:nvSpPr>
        <p:spPr>
          <a:xfrm>
            <a:off x="8476488" y="1367430"/>
            <a:ext cx="3347281" cy="1687924"/>
          </a:xfrm>
          <a:prstGeom prst="rect">
            <a:avLst/>
          </a:prstGeom>
        </p:spPr>
        <p:txBody>
          <a:bodyPr vert="horz" lIns="91440" tIns="45720" rIns="91440" bIns="45720" rtlCol="0" anchor="b">
            <a:normAutofit/>
          </a:bodyPr>
          <a:lstStyle>
            <a:lvl1pPr algn="l" defTabSz="914400" rtl="0" eaLnBrk="1" latinLnBrk="0" hangingPunct="1">
              <a:lnSpc>
                <a:spcPct val="104000"/>
              </a:lnSpc>
              <a:spcBef>
                <a:spcPct val="0"/>
              </a:spcBef>
              <a:buNone/>
              <a:defRPr sz="3400" kern="1200">
                <a:solidFill>
                  <a:schemeClr val="bg2">
                    <a:lumMod val="25000"/>
                  </a:schemeClr>
                </a:solidFill>
                <a:latin typeface="+mj-lt"/>
                <a:ea typeface="+mj-ea"/>
                <a:cs typeface="+mj-cs"/>
              </a:defRPr>
            </a:lvl1pPr>
          </a:lstStyle>
          <a:p>
            <a:r>
              <a:rPr lang="en-US" sz="2400" dirty="0"/>
              <a:t>IMPLEMENTATION:</a:t>
            </a:r>
            <a:endParaRPr lang="en-IN" sz="2400" dirty="0"/>
          </a:p>
        </p:txBody>
      </p:sp>
    </p:spTree>
    <p:extLst>
      <p:ext uri="{BB962C8B-B14F-4D97-AF65-F5344CB8AC3E}">
        <p14:creationId xmlns:p14="http://schemas.microsoft.com/office/powerpoint/2010/main" val="471690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4AA5-6E34-42E8-8B30-BF81D7C4BC21}"/>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79C37DB5-4BB4-49AB-9292-5A19410AC0CD}"/>
              </a:ext>
            </a:extLst>
          </p:cNvPr>
          <p:cNvSpPr>
            <a:spLocks noGrp="1"/>
          </p:cNvSpPr>
          <p:nvPr>
            <p:ph sz="half" idx="1"/>
          </p:nvPr>
        </p:nvSpPr>
        <p:spPr/>
        <p:txBody>
          <a:bodyPr/>
          <a:lstStyle/>
          <a:p>
            <a:pPr marL="0" indent="0">
              <a:buNone/>
            </a:pPr>
            <a:r>
              <a:rPr lang="en-US" sz="2400" dirty="0">
                <a:latin typeface="Arial" panose="020B0604020202020204" pitchFamily="34" charset="0"/>
                <a:cs typeface="Arial" panose="020B0604020202020204" pitchFamily="34" charset="0"/>
              </a:rPr>
              <a:t>FRONTEND DEVELOPING:</a:t>
            </a:r>
          </a:p>
          <a:p>
            <a:r>
              <a:rPr lang="en-US" dirty="0">
                <a:latin typeface="Arial" panose="020B0604020202020204" pitchFamily="34" charset="0"/>
                <a:cs typeface="Arial" panose="020B0604020202020204" pitchFamily="34" charset="0"/>
              </a:rPr>
              <a:t>Flutter.</a:t>
            </a:r>
          </a:p>
          <a:p>
            <a:r>
              <a:rPr lang="en-US" dirty="0">
                <a:latin typeface="Arial" panose="020B0604020202020204" pitchFamily="34" charset="0"/>
                <a:cs typeface="Arial" panose="020B0604020202020204" pitchFamily="34" charset="0"/>
              </a:rPr>
              <a:t>Android Studio.</a:t>
            </a:r>
          </a:p>
          <a:p>
            <a:r>
              <a:rPr lang="en-US" dirty="0">
                <a:latin typeface="Arial" panose="020B0604020202020204" pitchFamily="34" charset="0"/>
                <a:cs typeface="Arial" panose="020B0604020202020204" pitchFamily="34" charset="0"/>
              </a:rPr>
              <a:t>Visual Studio Code.</a:t>
            </a:r>
          </a:p>
          <a:p>
            <a:r>
              <a:rPr lang="en-US" dirty="0">
                <a:latin typeface="Arial" panose="020B0604020202020204" pitchFamily="34" charset="0"/>
                <a:cs typeface="Arial" panose="020B0604020202020204" pitchFamily="34" charset="0"/>
              </a:rPr>
              <a:t>Dart Packages.</a:t>
            </a:r>
            <a:endParaRPr lang="en-IN"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44701CA6-6512-407C-9B39-CA4833C193DE}"/>
              </a:ext>
            </a:extLst>
          </p:cNvPr>
          <p:cNvSpPr>
            <a:spLocks noGrp="1"/>
          </p:cNvSpPr>
          <p:nvPr>
            <p:ph sz="half" idx="2"/>
          </p:nvPr>
        </p:nvSpPr>
        <p:spPr/>
        <p:txBody>
          <a:bodyPr/>
          <a:lstStyle/>
          <a:p>
            <a:pPr marL="0" indent="0">
              <a:buNone/>
            </a:pPr>
            <a:r>
              <a:rPr lang="en-US" sz="2400" dirty="0">
                <a:latin typeface="Arial" panose="020B0604020202020204" pitchFamily="34" charset="0"/>
                <a:cs typeface="Arial" panose="020B0604020202020204" pitchFamily="34" charset="0"/>
              </a:rPr>
              <a:t>BACKEND DEVELOPING:</a:t>
            </a:r>
          </a:p>
          <a:p>
            <a:r>
              <a:rPr lang="en-IN" dirty="0">
                <a:latin typeface="Arial" panose="020B0604020202020204" pitchFamily="34" charset="0"/>
                <a:cs typeface="Arial" panose="020B0604020202020204" pitchFamily="34" charset="0"/>
              </a:rPr>
              <a:t>SQFlite packages for CRUD operation for database.</a:t>
            </a:r>
          </a:p>
          <a:p>
            <a:r>
              <a:rPr lang="en-US" dirty="0">
                <a:latin typeface="Arial" panose="020B0604020202020204" pitchFamily="34" charset="0"/>
                <a:cs typeface="Arial" panose="020B0604020202020204" pitchFamily="34" charset="0"/>
              </a:rPr>
              <a:t>Visual Studio Code.</a:t>
            </a:r>
          </a:p>
          <a:p>
            <a:r>
              <a:rPr lang="en-US" dirty="0">
                <a:latin typeface="Arial" panose="020B0604020202020204" pitchFamily="34" charset="0"/>
                <a:cs typeface="Arial" panose="020B0604020202020204" pitchFamily="34" charset="0"/>
              </a:rPr>
              <a:t>Dart Packages.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6458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402" y="1173652"/>
            <a:ext cx="8897565" cy="874089"/>
          </a:xfrm>
        </p:spPr>
        <p:txBody>
          <a:bodyPr/>
          <a:lstStyle/>
          <a:p>
            <a:pPr algn="ctr"/>
            <a:r>
              <a:rPr lang="en-IN" dirty="0"/>
              <a:t>FUTURE SCOPE</a:t>
            </a:r>
          </a:p>
        </p:txBody>
      </p:sp>
      <p:sp>
        <p:nvSpPr>
          <p:cNvPr id="3" name="Content Placeholder 2"/>
          <p:cNvSpPr>
            <a:spLocks noGrp="1"/>
          </p:cNvSpPr>
          <p:nvPr>
            <p:ph idx="1"/>
          </p:nvPr>
        </p:nvSpPr>
        <p:spPr/>
        <p:txBody>
          <a:bodyPr>
            <a:normAutofit fontScale="92500" lnSpcReduction="20000"/>
          </a:bodyPr>
          <a:lstStyle/>
          <a:p>
            <a:pPr lvl="0" algn="just"/>
            <a:r>
              <a:rPr lang="en-IN" dirty="0">
                <a:latin typeface="Arial" panose="020B0604020202020204" pitchFamily="34" charset="0"/>
                <a:cs typeface="Arial" panose="020B0604020202020204" pitchFamily="34" charset="0"/>
              </a:rPr>
              <a:t>Collaboration with supply chain partners, coupled with a holistic approach to supply chain management, will be key to effective inventory management.</a:t>
            </a:r>
          </a:p>
          <a:p>
            <a:pPr lvl="0" algn="just"/>
            <a:r>
              <a:rPr lang="en-IN" dirty="0">
                <a:latin typeface="Arial" panose="020B0604020202020204" pitchFamily="34" charset="0"/>
                <a:cs typeface="Arial" panose="020B0604020202020204" pitchFamily="34" charset="0"/>
              </a:rPr>
              <a:t>The nature of globalization will change, impacting inventory deployment decisions dramatically.</a:t>
            </a:r>
          </a:p>
          <a:p>
            <a:pPr lvl="0" algn="just"/>
            <a:r>
              <a:rPr lang="en-IN" dirty="0">
                <a:latin typeface="Arial" panose="020B0604020202020204" pitchFamily="34" charset="0"/>
                <a:cs typeface="Arial" panose="020B0604020202020204" pitchFamily="34" charset="0"/>
              </a:rPr>
              <a:t>Increased focus on supply chain security, and concerns about the quality of inventory itself, will be primary motivators to changing supply chain and inventory strategy.</a:t>
            </a:r>
          </a:p>
          <a:p>
            <a:pPr lvl="0" algn="just"/>
            <a:r>
              <a:rPr lang="en-IN" dirty="0">
                <a:latin typeface="Arial" panose="020B0604020202020204" pitchFamily="34" charset="0"/>
                <a:cs typeface="Arial" panose="020B0604020202020204" pitchFamily="34" charset="0"/>
              </a:rPr>
              <a:t>In order to get a computer-based inventory and sale system to the customer as soon as possible, the entire system will not be delivered at once. A basic system to control sales and inventory will be delivered first. This section contains information on upcoming software to enhance the capabilities of the basic product.</a:t>
            </a:r>
          </a:p>
        </p:txBody>
      </p:sp>
    </p:spTree>
    <p:extLst>
      <p:ext uri="{BB962C8B-B14F-4D97-AF65-F5344CB8AC3E}">
        <p14:creationId xmlns:p14="http://schemas.microsoft.com/office/powerpoint/2010/main" val="1440825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173652"/>
            <a:ext cx="8897565" cy="925604"/>
          </a:xfrm>
        </p:spPr>
        <p:txBody>
          <a:bodyPr/>
          <a:lstStyle/>
          <a:p>
            <a:pPr algn="ctr"/>
            <a:r>
              <a:rPr lang="en-IN" dirty="0"/>
              <a:t>CONCLUSION</a:t>
            </a:r>
          </a:p>
        </p:txBody>
      </p:sp>
      <p:sp>
        <p:nvSpPr>
          <p:cNvPr id="3" name="Content Placeholder 2"/>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Inventory management has to do with keeping accurate records of goods that are ready for shipment. </a:t>
            </a:r>
          </a:p>
          <a:p>
            <a:pPr algn="just"/>
            <a:r>
              <a:rPr lang="en-IN" dirty="0">
                <a:latin typeface="Arial" panose="020B0604020202020204" pitchFamily="34" charset="0"/>
                <a:cs typeface="Arial" panose="020B0604020202020204" pitchFamily="34" charset="0"/>
              </a:rPr>
              <a:t>Inventory management is important for keeping costs down and to maintain a balance in demand-supply of goods.</a:t>
            </a:r>
          </a:p>
          <a:p>
            <a:pPr algn="just"/>
            <a:r>
              <a:rPr lang="en-IN" dirty="0">
                <a:latin typeface="Arial" panose="020B0604020202020204" pitchFamily="34" charset="0"/>
                <a:cs typeface="Arial" panose="020B0604020202020204" pitchFamily="34" charset="0"/>
              </a:rPr>
              <a:t>High maintained applications will help the inventory management system to be become better as well as efficient in all way.</a:t>
            </a:r>
          </a:p>
          <a:p>
            <a:pPr algn="just"/>
            <a:r>
              <a:rPr lang="en-IN" dirty="0">
                <a:latin typeface="Arial" panose="020B0604020202020204" pitchFamily="34" charset="0"/>
                <a:cs typeface="Arial" panose="020B0604020202020204" pitchFamily="34" charset="0"/>
              </a:rPr>
              <a:t>This will lead to customer satisfaction as well in it. </a:t>
            </a:r>
          </a:p>
        </p:txBody>
      </p:sp>
    </p:spTree>
    <p:extLst>
      <p:ext uri="{BB962C8B-B14F-4D97-AF65-F5344CB8AC3E}">
        <p14:creationId xmlns:p14="http://schemas.microsoft.com/office/powerpoint/2010/main" val="3291902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FE98-0C05-4DD7-BB4E-7C0470DC522C}"/>
              </a:ext>
            </a:extLst>
          </p:cNvPr>
          <p:cNvSpPr>
            <a:spLocks noGrp="1"/>
          </p:cNvSpPr>
          <p:nvPr>
            <p:ph type="title"/>
          </p:nvPr>
        </p:nvSpPr>
        <p:spPr>
          <a:xfrm>
            <a:off x="2933700" y="542589"/>
            <a:ext cx="8393502" cy="1560716"/>
          </a:xfrm>
        </p:spPr>
        <p:txBody>
          <a:bodyPr/>
          <a:lstStyle/>
          <a:p>
            <a:pPr algn="ctr"/>
            <a:r>
              <a:rPr lang="en-US" dirty="0"/>
              <a:t>REFERENCES:</a:t>
            </a:r>
            <a:endParaRPr lang="en-IN" dirty="0"/>
          </a:p>
        </p:txBody>
      </p:sp>
      <p:sp>
        <p:nvSpPr>
          <p:cNvPr id="6" name="Content Placeholder 2">
            <a:extLst>
              <a:ext uri="{FF2B5EF4-FFF2-40B4-BE49-F238E27FC236}">
                <a16:creationId xmlns:a16="http://schemas.microsoft.com/office/drawing/2014/main" id="{79C37DB5-4BB4-49AB-9292-5A19410AC0CD}"/>
              </a:ext>
            </a:extLst>
          </p:cNvPr>
          <p:cNvSpPr>
            <a:spLocks noGrp="1"/>
          </p:cNvSpPr>
          <p:nvPr>
            <p:ph idx="1"/>
          </p:nvPr>
        </p:nvSpPr>
        <p:spPr>
          <a:xfrm>
            <a:off x="2933700" y="2438399"/>
            <a:ext cx="8770571" cy="4155583"/>
          </a:xfrm>
        </p:spPr>
        <p:txBody>
          <a:bodyPr>
            <a:normAutofit fontScale="92500"/>
          </a:bodyPr>
          <a:lstStyle/>
          <a:p>
            <a:r>
              <a:rPr lang="en-IN" sz="2400" cap="all" dirty="0">
                <a:solidFill>
                  <a:schemeClr val="tx1"/>
                </a:solidFill>
                <a:latin typeface="Arial" panose="020B0604020202020204" pitchFamily="34" charset="0"/>
                <a:hlinkClick r:id="rId2" tooltip="https://play.google.com/store/apps/details?id=com.sfvinfotech.stockmsystem"/>
              </a:rPr>
              <a:t>https://play.google.com/store/apps/details?id=com.sfvinfotech.stockmsystem</a:t>
            </a:r>
            <a:endParaRPr lang="en-IN" sz="2400" cap="all" dirty="0">
              <a:solidFill>
                <a:schemeClr val="tx1"/>
              </a:solidFill>
              <a:latin typeface="Arial" panose="020B0604020202020204" pitchFamily="34" charset="0"/>
            </a:endParaRPr>
          </a:p>
          <a:p>
            <a:r>
              <a:rPr lang="en-IN" sz="2400" cap="all" dirty="0">
                <a:solidFill>
                  <a:schemeClr val="tx1"/>
                </a:solidFill>
                <a:latin typeface="Arial" panose="020B0604020202020204" pitchFamily="34" charset="0"/>
                <a:hlinkClick r:id="rId3" tooltip="https://play.google.com/store/apps/details?id=com.learn24bd.ssm"/>
              </a:rPr>
              <a:t>https://play.google.com/store/apps/details?id=com.learn24bd.ssm</a:t>
            </a:r>
            <a:endParaRPr lang="en-IN" sz="2400" cap="all" dirty="0">
              <a:solidFill>
                <a:schemeClr val="tx1"/>
              </a:solidFill>
              <a:latin typeface="Arial" panose="020B0604020202020204" pitchFamily="34" charset="0"/>
            </a:endParaRPr>
          </a:p>
          <a:p>
            <a:r>
              <a:rPr lang="en-US" sz="2400" cap="all" dirty="0">
                <a:solidFill>
                  <a:schemeClr val="tx1"/>
                </a:solidFill>
                <a:latin typeface="Arial" panose="020B0604020202020204" pitchFamily="34" charset="0"/>
                <a:hlinkClick r:id="rId4"/>
              </a:rPr>
              <a:t>https://www.youtube.com/watch?v=x0uinJvhNxI</a:t>
            </a:r>
            <a:endParaRPr lang="en-US" sz="2400" cap="all" dirty="0">
              <a:solidFill>
                <a:schemeClr val="tx1"/>
              </a:solidFill>
              <a:latin typeface="Arial" panose="020B0604020202020204" pitchFamily="34" charset="0"/>
            </a:endParaRPr>
          </a:p>
          <a:p>
            <a:r>
              <a:rPr lang="en-IN" sz="2400" cap="all" dirty="0">
                <a:solidFill>
                  <a:schemeClr val="tx1"/>
                </a:solidFill>
                <a:latin typeface="Arial" panose="020B0604020202020204" pitchFamily="34" charset="0"/>
                <a:hlinkClick r:id="rId5" tooltip="https://www.youtube.com/watch?v=dolq0svRexQ"/>
              </a:rPr>
              <a:t>https://www.youtube.com/watch?v=dolq0svRexQ</a:t>
            </a:r>
            <a:endParaRPr lang="en-IN" sz="2400" cap="all" dirty="0">
              <a:solidFill>
                <a:schemeClr val="tx1"/>
              </a:solidFill>
              <a:latin typeface="Arial" panose="020B0604020202020204" pitchFamily="34" charset="0"/>
            </a:endParaRPr>
          </a:p>
          <a:p>
            <a:r>
              <a:rPr lang="en-IN" sz="2400" cap="all" dirty="0">
                <a:solidFill>
                  <a:schemeClr val="tx1"/>
                </a:solidFill>
                <a:latin typeface="Arial" panose="020B0604020202020204" pitchFamily="34" charset="0"/>
                <a:hlinkClick r:id="rId6" tooltip="https://youtu.be/tj7Lj9a3fyM"/>
              </a:rPr>
              <a:t>https://youtu.be/tj7Lj9a3fyM</a:t>
            </a:r>
            <a:endParaRPr lang="en-IN" sz="2400" cap="all" dirty="0">
              <a:solidFill>
                <a:schemeClr val="tx1"/>
              </a:solidFill>
              <a:latin typeface="Arial" panose="020B0604020202020204" pitchFamily="34" charset="0"/>
            </a:endParaRPr>
          </a:p>
          <a:p>
            <a:r>
              <a:rPr lang="en-IN" sz="2400" cap="all" dirty="0">
                <a:solidFill>
                  <a:schemeClr val="tx1"/>
                </a:solidFill>
                <a:latin typeface="Arial" panose="020B0604020202020204" pitchFamily="34" charset="0"/>
                <a:hlinkClick r:id="rId7" tooltip="https://www.youtube.com/playlist?list=PL-1QdJ8od_eyxntzYQhwCkcVZlqWVrmSf"/>
              </a:rPr>
              <a:t>https://www.youtube.com/playlist?list=PL-1QdJ8od_eyxntzYQhwCkcVZlqWVrmSf</a:t>
            </a:r>
            <a:endParaRPr lang="en-IN" sz="2400" cap="all" dirty="0">
              <a:solidFill>
                <a:schemeClr val="tx1"/>
              </a:solidFill>
              <a:latin typeface="Arial" panose="020B0604020202020204" pitchFamily="34" charset="0"/>
            </a:endParaRPr>
          </a:p>
          <a:p>
            <a:endParaRPr lang="en-US" sz="2400" cap="all" dirty="0">
              <a:solidFill>
                <a:schemeClr val="tx1"/>
              </a:solidFill>
              <a:latin typeface="Arial" panose="020B0604020202020204" pitchFamily="34" charset="0"/>
            </a:endParaRPr>
          </a:p>
        </p:txBody>
      </p:sp>
    </p:spTree>
    <p:extLst>
      <p:ext uri="{BB962C8B-B14F-4D97-AF65-F5344CB8AC3E}">
        <p14:creationId xmlns:p14="http://schemas.microsoft.com/office/powerpoint/2010/main" val="2022480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F70272-539B-4CD6-B657-0857168BDA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4044" y="910089"/>
            <a:ext cx="7556732" cy="5037821"/>
          </a:xfrm>
          <a:prstGeom prst="rect">
            <a:avLst/>
          </a:prstGeom>
        </p:spPr>
      </p:pic>
    </p:spTree>
    <p:extLst>
      <p:ext uri="{BB962C8B-B14F-4D97-AF65-F5344CB8AC3E}">
        <p14:creationId xmlns:p14="http://schemas.microsoft.com/office/powerpoint/2010/main" val="380993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554" y="1263804"/>
            <a:ext cx="8897565" cy="977120"/>
          </a:xfrm>
        </p:spPr>
        <p:txBody>
          <a:bodyPr/>
          <a:lstStyle/>
          <a:p>
            <a:pPr algn="ctr"/>
            <a:r>
              <a:rPr lang="en-IN" dirty="0"/>
              <a:t>DEFINITION</a:t>
            </a:r>
          </a:p>
        </p:txBody>
      </p:sp>
      <p:sp>
        <p:nvSpPr>
          <p:cNvPr id="3" name="Content Placeholder 2"/>
          <p:cNvSpPr>
            <a:spLocks noGrp="1"/>
          </p:cNvSpPr>
          <p:nvPr>
            <p:ph idx="1"/>
          </p:nvPr>
        </p:nvSpPr>
        <p:spPr>
          <a:xfrm>
            <a:off x="2933700" y="2438400"/>
            <a:ext cx="8770571" cy="4078310"/>
          </a:xfrm>
        </p:spPr>
        <p:txBody>
          <a:bodyPr>
            <a:noAutofit/>
          </a:bodyPr>
          <a:lstStyle/>
          <a:p>
            <a:pPr algn="just"/>
            <a:r>
              <a:rPr lang="en-US" sz="1700" b="1" dirty="0">
                <a:latin typeface="Arial" panose="020B0604020202020204" pitchFamily="34" charset="0"/>
                <a:cs typeface="Arial" panose="020B0604020202020204" pitchFamily="34" charset="0"/>
              </a:rPr>
              <a:t>Stock management</a:t>
            </a:r>
            <a:r>
              <a:rPr lang="en-US" sz="1700" dirty="0">
                <a:latin typeface="Arial" panose="020B0604020202020204" pitchFamily="34" charset="0"/>
                <a:cs typeface="Arial" panose="020B0604020202020204" pitchFamily="34" charset="0"/>
              </a:rPr>
              <a:t> is the function of understanding the stock mix of a company and the different demands on that stock.</a:t>
            </a:r>
          </a:p>
          <a:p>
            <a:pPr algn="just"/>
            <a:r>
              <a:rPr lang="en-US" sz="1700" dirty="0">
                <a:latin typeface="Arial" panose="020B0604020202020204" pitchFamily="34" charset="0"/>
                <a:cs typeface="Arial" panose="020B0604020202020204" pitchFamily="34" charset="0"/>
              </a:rPr>
              <a:t>The two basic inventory decisions that managers face are:</a:t>
            </a:r>
          </a:p>
          <a:p>
            <a:pPr marL="0" indent="0" algn="just">
              <a:buNone/>
            </a:pPr>
            <a:r>
              <a:rPr lang="en-US" sz="1700" dirty="0">
                <a:latin typeface="Arial" panose="020B0604020202020204" pitchFamily="34" charset="0"/>
                <a:cs typeface="Arial" panose="020B0604020202020204" pitchFamily="34" charset="0"/>
              </a:rPr>
              <a:t>       1.) How much additional inventory to order or produce.</a:t>
            </a:r>
          </a:p>
          <a:p>
            <a:pPr marL="0" indent="0" algn="just">
              <a:buNone/>
            </a:pPr>
            <a:r>
              <a:rPr lang="en-US" sz="1700" dirty="0">
                <a:latin typeface="Arial" panose="020B0604020202020204" pitchFamily="34" charset="0"/>
                <a:cs typeface="Arial" panose="020B0604020202020204" pitchFamily="34" charset="0"/>
              </a:rPr>
              <a:t>       2.) When to order or produce it.</a:t>
            </a:r>
          </a:p>
          <a:p>
            <a:pPr algn="just"/>
            <a:r>
              <a:rPr lang="en-US" sz="1700" dirty="0">
                <a:latin typeface="Arial" panose="020B0604020202020204" pitchFamily="34" charset="0"/>
                <a:cs typeface="Arial" panose="020B0604020202020204" pitchFamily="34" charset="0"/>
              </a:rPr>
              <a:t>Typically, the objective is to minimize total inventory costs. Total inventory costs typically include holding, ordering, shortage, and purchasing costs.</a:t>
            </a:r>
          </a:p>
          <a:p>
            <a:pPr algn="just"/>
            <a:r>
              <a:rPr lang="en-US" sz="1700" dirty="0">
                <a:latin typeface="Arial" panose="020B0604020202020204" pitchFamily="34" charset="0"/>
                <a:cs typeface="Arial" panose="020B0604020202020204" pitchFamily="34" charset="0"/>
              </a:rPr>
              <a:t>In a continuous review system, managers continuously monitor the inventory position. Whenever the inventory position falls at or below a level R, called the reorder point, the manager orders Q units, called the order quantity. In order to manage all these information ,there arises a need of building a system which holds all this data in order to make the inventory operations a bit clarified for the users.</a:t>
            </a:r>
          </a:p>
          <a:p>
            <a:pPr algn="just"/>
            <a:endParaRPr lang="en-IN" sz="1700" dirty="0"/>
          </a:p>
        </p:txBody>
      </p:sp>
    </p:spTree>
    <p:extLst>
      <p:ext uri="{BB962C8B-B14F-4D97-AF65-F5344CB8AC3E}">
        <p14:creationId xmlns:p14="http://schemas.microsoft.com/office/powerpoint/2010/main" val="267267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D31A-068E-4AF2-A803-2277061A083D}"/>
              </a:ext>
            </a:extLst>
          </p:cNvPr>
          <p:cNvSpPr>
            <a:spLocks noGrp="1"/>
          </p:cNvSpPr>
          <p:nvPr>
            <p:ph type="title"/>
          </p:nvPr>
        </p:nvSpPr>
        <p:spPr>
          <a:xfrm>
            <a:off x="8347742" y="296213"/>
            <a:ext cx="3230625" cy="654695"/>
          </a:xfrm>
        </p:spPr>
        <p:txBody>
          <a:bodyPr/>
          <a:lstStyle/>
          <a:p>
            <a:r>
              <a:rPr lang="en-US" sz="3200" dirty="0"/>
              <a:t>MOTIVATION:</a:t>
            </a:r>
            <a:endParaRPr lang="en-IN" sz="3200" dirty="0"/>
          </a:p>
        </p:txBody>
      </p:sp>
      <p:pic>
        <p:nvPicPr>
          <p:cNvPr id="6" name="Picture Placeholder 5">
            <a:extLst>
              <a:ext uri="{FF2B5EF4-FFF2-40B4-BE49-F238E27FC236}">
                <a16:creationId xmlns:a16="http://schemas.microsoft.com/office/drawing/2014/main" id="{4EF0AA25-337C-439B-A9F6-99CCFA98A84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641" r="16641"/>
          <a:stretch>
            <a:fillRect/>
          </a:stretch>
        </p:blipFill>
        <p:spPr>
          <a:xfrm>
            <a:off x="1" y="1"/>
            <a:ext cx="7328078" cy="6555346"/>
          </a:xfrm>
        </p:spPr>
      </p:pic>
      <p:sp>
        <p:nvSpPr>
          <p:cNvPr id="4" name="Text Placeholder 3">
            <a:extLst>
              <a:ext uri="{FF2B5EF4-FFF2-40B4-BE49-F238E27FC236}">
                <a16:creationId xmlns:a16="http://schemas.microsoft.com/office/drawing/2014/main" id="{E13B2C78-1334-44F6-990D-E3B100C32E4A}"/>
              </a:ext>
            </a:extLst>
          </p:cNvPr>
          <p:cNvSpPr>
            <a:spLocks noGrp="1"/>
          </p:cNvSpPr>
          <p:nvPr>
            <p:ph type="body" sz="half" idx="2"/>
          </p:nvPr>
        </p:nvSpPr>
        <p:spPr>
          <a:xfrm>
            <a:off x="7469746" y="1306142"/>
            <a:ext cx="4829577" cy="5249204"/>
          </a:xfrm>
        </p:spPr>
        <p:txBody>
          <a:bodyPr>
            <a:noAutofit/>
          </a:bodyPr>
          <a:lstStyle/>
          <a:p>
            <a:pPr algn="just"/>
            <a:r>
              <a:rPr lang="en-US" b="0" i="0" dirty="0">
                <a:effectLst/>
                <a:latin typeface="Arial" panose="020B0604020202020204" pitchFamily="34" charset="0"/>
                <a:cs typeface="Arial" panose="020B0604020202020204" pitchFamily="34" charset="0"/>
              </a:rPr>
              <a:t>Accuracy is everything when it comes to efficient distribution. Smart warehouse distribution </a:t>
            </a:r>
            <a:r>
              <a:rPr lang="en-US" dirty="0">
                <a:latin typeface="Arial" panose="020B0604020202020204" pitchFamily="34" charset="0"/>
                <a:cs typeface="Arial" panose="020B0604020202020204" pitchFamily="34" charset="0"/>
              </a:rPr>
              <a:t>application</a:t>
            </a:r>
            <a:r>
              <a:rPr lang="en-US" b="0" i="0" dirty="0">
                <a:effectLst/>
                <a:latin typeface="Arial" panose="020B0604020202020204" pitchFamily="34" charset="0"/>
                <a:cs typeface="Arial" panose="020B0604020202020204" pitchFamily="34" charset="0"/>
              </a:rPr>
              <a:t> is critical to getting eyes on your inventory and accuracy in your data. With the right distribution ERP(Enterprise Resource Planning ) system, distributors can avoid costly mistakes found in paper-based and manual processes, where there is ample room for error.</a:t>
            </a:r>
          </a:p>
          <a:p>
            <a:pPr algn="just"/>
            <a:r>
              <a:rPr lang="en-US" b="0" i="0" dirty="0">
                <a:effectLst/>
                <a:latin typeface="Arial" panose="020B0604020202020204" pitchFamily="34" charset="0"/>
                <a:cs typeface="Arial" panose="020B0604020202020204" pitchFamily="34" charset="0"/>
              </a:rPr>
              <a:t>Easy-to-use wireless technology synced with modern inventory management app gives distributors real-time visibility as well as streamlined and improved warehouse efficiency.</a:t>
            </a:r>
          </a:p>
          <a:p>
            <a:pPr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REAL-TIME VISIBILITY on warehouse inventory</a:t>
            </a:r>
          </a:p>
          <a:p>
            <a:pPr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ACCURACY in tracking receiving, put-away and picking</a:t>
            </a:r>
          </a:p>
          <a:p>
            <a:pPr algn="just">
              <a:buFont typeface="Arial" panose="020B0604020202020204" pitchFamily="34" charset="0"/>
              <a:buChar char="•"/>
            </a:pPr>
            <a:r>
              <a:rPr lang="en-US" b="0" i="0" dirty="0">
                <a:effectLst/>
                <a:latin typeface="Arial" panose="020B0604020202020204" pitchFamily="34" charset="0"/>
                <a:cs typeface="Arial" panose="020B0604020202020204" pitchFamily="34" charset="0"/>
              </a:rPr>
              <a:t>OPTIMIZED inventory management.</a:t>
            </a:r>
          </a:p>
        </p:txBody>
      </p:sp>
    </p:spTree>
    <p:extLst>
      <p:ext uri="{BB962C8B-B14F-4D97-AF65-F5344CB8AC3E}">
        <p14:creationId xmlns:p14="http://schemas.microsoft.com/office/powerpoint/2010/main" val="120893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202" y="1238046"/>
            <a:ext cx="8897565" cy="1002878"/>
          </a:xfrm>
        </p:spPr>
        <p:txBody>
          <a:bodyPr/>
          <a:lstStyle/>
          <a:p>
            <a:pPr algn="ctr"/>
            <a:r>
              <a:rPr lang="en-IN" dirty="0"/>
              <a:t>SCOPE OF SYSTEM</a:t>
            </a:r>
          </a:p>
        </p:txBody>
      </p:sp>
      <p:sp>
        <p:nvSpPr>
          <p:cNvPr id="3" name="Content Placeholder 2"/>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The scope of an inventory system can cover many needs, including valuing the inventory, measuring the change in inventory and planning for future inventory levels.</a:t>
            </a:r>
          </a:p>
          <a:p>
            <a:pPr algn="just"/>
            <a:r>
              <a:rPr lang="en-IN" dirty="0">
                <a:latin typeface="Arial" panose="020B0604020202020204" pitchFamily="34" charset="0"/>
                <a:cs typeface="Arial" panose="020B0604020202020204" pitchFamily="34" charset="0"/>
              </a:rPr>
              <a:t>Measuring the change in inventory allows the company to determine the cost of inventory sold during the period.</a:t>
            </a:r>
          </a:p>
          <a:p>
            <a:pPr algn="just"/>
            <a:r>
              <a:rPr lang="en-IN" dirty="0">
                <a:latin typeface="Arial" panose="020B0604020202020204" pitchFamily="34" charset="0"/>
                <a:cs typeface="Arial" panose="020B0604020202020204" pitchFamily="34" charset="0"/>
              </a:rPr>
              <a:t>This allows the company to plan for future inventory needs.</a:t>
            </a:r>
          </a:p>
          <a:p>
            <a:pPr algn="just"/>
            <a:r>
              <a:rPr lang="en-IN" dirty="0">
                <a:latin typeface="Arial" panose="020B0604020202020204" pitchFamily="34" charset="0"/>
                <a:cs typeface="Arial" panose="020B0604020202020204" pitchFamily="34" charset="0"/>
              </a:rPr>
              <a:t>The value of the inventory at the end of each period provides a basis for financial reporting on the balance sheet. </a:t>
            </a:r>
          </a:p>
        </p:txBody>
      </p:sp>
    </p:spTree>
    <p:extLst>
      <p:ext uri="{BB962C8B-B14F-4D97-AF65-F5344CB8AC3E}">
        <p14:creationId xmlns:p14="http://schemas.microsoft.com/office/powerpoint/2010/main" val="41531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EC87-D59C-41EF-8AC1-B8AC9A8089D7}"/>
              </a:ext>
            </a:extLst>
          </p:cNvPr>
          <p:cNvSpPr>
            <a:spLocks noGrp="1"/>
          </p:cNvSpPr>
          <p:nvPr>
            <p:ph type="title"/>
          </p:nvPr>
        </p:nvSpPr>
        <p:spPr>
          <a:xfrm>
            <a:off x="3527924" y="1366835"/>
            <a:ext cx="7393362" cy="964241"/>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AD3C888C-C38C-4747-BFB0-DCA871766E92}"/>
              </a:ext>
            </a:extLst>
          </p:cNvPr>
          <p:cNvSpPr>
            <a:spLocks noGrp="1"/>
          </p:cNvSpPr>
          <p:nvPr>
            <p:ph idx="1"/>
          </p:nvPr>
        </p:nvSpPr>
        <p:spPr>
          <a:xfrm>
            <a:off x="2716554" y="2446986"/>
            <a:ext cx="9286556" cy="4043966"/>
          </a:xfrm>
        </p:spPr>
        <p:txBody>
          <a:bodyPr>
            <a:noAutofit/>
          </a:bodyPr>
          <a:lstStyle/>
          <a:p>
            <a:pPr algn="just"/>
            <a:r>
              <a:rPr lang="en-US" dirty="0">
                <a:latin typeface="Arial" panose="020B0604020202020204" pitchFamily="34" charset="0"/>
                <a:cs typeface="Arial" panose="020B0604020202020204" pitchFamily="34" charset="0"/>
              </a:rPr>
              <a:t>Inventories are necessary for sales, which generate profits and poor management of inventories results in excess inventory, resulting in a lower return on capital invested, affecting the cash conversion cycle.</a:t>
            </a:r>
          </a:p>
          <a:p>
            <a:pPr algn="just"/>
            <a:r>
              <a:rPr lang="en-US" dirty="0">
                <a:latin typeface="Arial" panose="020B0604020202020204" pitchFamily="34" charset="0"/>
                <a:cs typeface="Arial" panose="020B0604020202020204" pitchFamily="34" charset="0"/>
              </a:rPr>
              <a:t>The approximate cost to hold inventory is very high, so maintaining excessive levels of inventories can ruin the company, as they have to reduce prices and absorb losses, and if missing could reduce sales, now maintain inventory levels according to sales forecasts.</a:t>
            </a:r>
          </a:p>
          <a:p>
            <a:pPr algn="just"/>
            <a:r>
              <a:rPr lang="en-US" dirty="0">
                <a:latin typeface="Arial" panose="020B0604020202020204" pitchFamily="34" charset="0"/>
                <a:cs typeface="Arial" panose="020B0604020202020204" pitchFamily="34" charset="0"/>
              </a:rPr>
              <a:t>Good planning and sales forecast before setting optimal inventory levels, appropriate inventory management requires close coordination between the areas of sales, purchasing and finance.</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785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946ED-E79F-48F4-8473-E0C61EC7D91D}"/>
              </a:ext>
            </a:extLst>
          </p:cNvPr>
          <p:cNvSpPr>
            <a:spLocks noGrp="1"/>
          </p:cNvSpPr>
          <p:nvPr>
            <p:ph type="title"/>
          </p:nvPr>
        </p:nvSpPr>
        <p:spPr>
          <a:xfrm>
            <a:off x="2870202" y="1339403"/>
            <a:ext cx="8897565" cy="854052"/>
          </a:xfrm>
        </p:spPr>
        <p:txBody>
          <a:bodyPr>
            <a:normAutofit/>
          </a:bodyPr>
          <a:lstStyle/>
          <a:p>
            <a:r>
              <a:rPr lang="en-US" sz="3200" dirty="0"/>
              <a:t>SOLUTION TO THE CURRENT PROBLEM:</a:t>
            </a:r>
            <a:endParaRPr lang="en-IN" sz="3200" dirty="0"/>
          </a:p>
        </p:txBody>
      </p:sp>
      <p:sp>
        <p:nvSpPr>
          <p:cNvPr id="3" name="Content Placeholder 2">
            <a:extLst>
              <a:ext uri="{FF2B5EF4-FFF2-40B4-BE49-F238E27FC236}">
                <a16:creationId xmlns:a16="http://schemas.microsoft.com/office/drawing/2014/main" id="{3160525A-EB13-4BC0-BEC4-346D7484E8B9}"/>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The one of the possible solution for the prevailing problem is to develop a native app for the company central that manages all the inventory up’s and down’s of the stocks for the company.</a:t>
            </a:r>
          </a:p>
          <a:p>
            <a:pPr algn="just"/>
            <a:r>
              <a:rPr lang="en-US" dirty="0">
                <a:latin typeface="Arial" panose="020B0604020202020204" pitchFamily="34" charset="0"/>
                <a:cs typeface="Arial" panose="020B0604020202020204" pitchFamily="34" charset="0"/>
              </a:rPr>
              <a:t>Using these the user get the full access of all the inventory information of the company at one single platform reducing the paper work of the vendor’s details, stock details, and many more.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05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669" y="594104"/>
            <a:ext cx="8655491" cy="1466516"/>
          </a:xfrm>
        </p:spPr>
        <p:txBody>
          <a:bodyPr>
            <a:normAutofit/>
          </a:bodyPr>
          <a:lstStyle/>
          <a:p>
            <a:pPr algn="ctr"/>
            <a:r>
              <a:rPr lang="en-IN" dirty="0"/>
              <a:t>CONSOLIDATED LIST OF REQUIREMENTS</a:t>
            </a:r>
          </a:p>
        </p:txBody>
      </p:sp>
      <p:sp>
        <p:nvSpPr>
          <p:cNvPr id="3" name="Content Placeholder 2"/>
          <p:cNvSpPr>
            <a:spLocks noGrp="1"/>
          </p:cNvSpPr>
          <p:nvPr>
            <p:ph idx="1"/>
          </p:nvPr>
        </p:nvSpPr>
        <p:spPr/>
        <p:txBody>
          <a:bodyPr/>
          <a:lstStyle/>
          <a:p>
            <a:pPr algn="just"/>
            <a:r>
              <a:rPr lang="en-IN" dirty="0">
                <a:latin typeface="Arial" panose="020B0604020202020204" pitchFamily="34" charset="0"/>
                <a:cs typeface="Arial" panose="020B0604020202020204" pitchFamily="34" charset="0"/>
              </a:rPr>
              <a:t>This app will be flexible in the android OS in Android Pie ( Android version 9 ) or more.</a:t>
            </a:r>
          </a:p>
          <a:p>
            <a:pPr algn="just"/>
            <a:r>
              <a:rPr lang="en-IN" dirty="0">
                <a:latin typeface="Arial" panose="020B0604020202020204" pitchFamily="34" charset="0"/>
                <a:cs typeface="Arial" panose="020B0604020202020204" pitchFamily="34" charset="0"/>
              </a:rPr>
              <a:t>This app will have sustainability for the long time and will be able to work for longer time.</a:t>
            </a:r>
          </a:p>
          <a:p>
            <a:pPr algn="just"/>
            <a:r>
              <a:rPr lang="en-IN" dirty="0">
                <a:latin typeface="Arial" panose="020B0604020202020204" pitchFamily="34" charset="0"/>
                <a:cs typeface="Arial" panose="020B0604020202020204" pitchFamily="34" charset="0"/>
              </a:rPr>
              <a:t>This app can run in any android phone and app have the facility of safety of your account.</a:t>
            </a:r>
          </a:p>
        </p:txBody>
      </p:sp>
    </p:spTree>
    <p:extLst>
      <p:ext uri="{BB962C8B-B14F-4D97-AF65-F5344CB8AC3E}">
        <p14:creationId xmlns:p14="http://schemas.microsoft.com/office/powerpoint/2010/main" val="48225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E957-E206-49A7-BD94-F2D24E5D767F}"/>
              </a:ext>
            </a:extLst>
          </p:cNvPr>
          <p:cNvSpPr>
            <a:spLocks noGrp="1"/>
          </p:cNvSpPr>
          <p:nvPr>
            <p:ph type="title"/>
          </p:nvPr>
        </p:nvSpPr>
        <p:spPr>
          <a:xfrm>
            <a:off x="2613523" y="1186531"/>
            <a:ext cx="8897565" cy="822573"/>
          </a:xfrm>
        </p:spPr>
        <p:txBody>
          <a:bodyPr/>
          <a:lstStyle/>
          <a:p>
            <a:pPr algn="ctr"/>
            <a:r>
              <a:rPr lang="en-US" dirty="0"/>
              <a:t>FLOWCHART:</a:t>
            </a:r>
            <a:endParaRPr lang="en-IN" dirty="0"/>
          </a:p>
        </p:txBody>
      </p:sp>
      <p:pic>
        <p:nvPicPr>
          <p:cNvPr id="6" name="Picture 5"/>
          <p:cNvPicPr/>
          <p:nvPr/>
        </p:nvPicPr>
        <p:blipFill>
          <a:blip r:embed="rId2"/>
          <a:stretch>
            <a:fillRect/>
          </a:stretch>
        </p:blipFill>
        <p:spPr>
          <a:xfrm>
            <a:off x="3219717" y="2438400"/>
            <a:ext cx="4353060" cy="3936642"/>
          </a:xfrm>
          <a:prstGeom prst="rect">
            <a:avLst/>
          </a:prstGeom>
        </p:spPr>
      </p:pic>
      <p:sp>
        <p:nvSpPr>
          <p:cNvPr id="8" name="Content Placeholder 7"/>
          <p:cNvSpPr>
            <a:spLocks noGrp="1"/>
          </p:cNvSpPr>
          <p:nvPr>
            <p:ph idx="1"/>
          </p:nvPr>
        </p:nvSpPr>
        <p:spPr>
          <a:xfrm>
            <a:off x="8577329" y="3503355"/>
            <a:ext cx="3101184" cy="2326783"/>
          </a:xfrm>
        </p:spPr>
        <p:txBody>
          <a:bodyPr/>
          <a:lstStyle/>
          <a:p>
            <a:r>
              <a:rPr lang="en-IN" dirty="0">
                <a:latin typeface="Arial" panose="020B0604020202020204" pitchFamily="34" charset="0"/>
                <a:cs typeface="Arial" panose="020B0604020202020204" pitchFamily="34" charset="0"/>
              </a:rPr>
              <a:t>Gives the idea about the Sales as well as Product entry of the app.</a:t>
            </a:r>
          </a:p>
        </p:txBody>
      </p:sp>
    </p:spTree>
    <p:extLst>
      <p:ext uri="{BB962C8B-B14F-4D97-AF65-F5344CB8AC3E}">
        <p14:creationId xmlns:p14="http://schemas.microsoft.com/office/powerpoint/2010/main" val="317371959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Feathered</Template>
  <TotalTime>2290</TotalTime>
  <Words>1143</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Schoolbook</vt:lpstr>
      <vt:lpstr>Corbel</vt:lpstr>
      <vt:lpstr>Wingdings</vt:lpstr>
      <vt:lpstr>Feathered</vt:lpstr>
      <vt:lpstr>SUPPLY CABINET</vt:lpstr>
      <vt:lpstr>CONTENTS:</vt:lpstr>
      <vt:lpstr>DEFINITION</vt:lpstr>
      <vt:lpstr>MOTIVATION:</vt:lpstr>
      <vt:lpstr>SCOPE OF SYSTEM</vt:lpstr>
      <vt:lpstr>PROBLEM STATEMENT:</vt:lpstr>
      <vt:lpstr>SOLUTION TO THE CURRENT PROBLEM:</vt:lpstr>
      <vt:lpstr>CONSOLIDATED LIST OF REQUIREMENTS</vt:lpstr>
      <vt:lpstr>FLOWCHART:</vt:lpstr>
      <vt:lpstr>PowerPoint Presentation</vt:lpstr>
      <vt:lpstr>PowerPoint Presentation</vt:lpstr>
      <vt:lpstr>PowerPoint Presentation</vt:lpstr>
      <vt:lpstr>IMPLEMENTATION:</vt:lpstr>
      <vt:lpstr>IMPLEMENTATION:</vt:lpstr>
      <vt:lpstr>IMPLEMENTATION:</vt:lpstr>
      <vt:lpstr>IMPLEMENTATION:</vt:lpstr>
      <vt:lpstr>IMPLEMENTATION:</vt:lpstr>
      <vt:lpstr>IMPLEMENTATION:</vt:lpstr>
      <vt:lpstr>IMPLEMENTATION:</vt:lpstr>
      <vt:lpstr>IMPLEMENTATION:</vt:lpstr>
      <vt:lpstr>PowerPoint Presentation</vt:lpstr>
      <vt:lpstr>SOFTWARE REQUIREMENTS:</vt:lpstr>
      <vt:lpstr>FUTURE SCOPE</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CABINET</dc:title>
  <dc:creator>chintan vekariya</dc:creator>
  <cp:lastModifiedBy>chintan vekariya</cp:lastModifiedBy>
  <cp:revision>49</cp:revision>
  <dcterms:created xsi:type="dcterms:W3CDTF">2020-09-17T08:23:28Z</dcterms:created>
  <dcterms:modified xsi:type="dcterms:W3CDTF">2021-05-07T09:20:30Z</dcterms:modified>
</cp:coreProperties>
</file>