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  <p:sldId id="272" r:id="rId16"/>
    <p:sldId id="273" r:id="rId17"/>
    <p:sldId id="274" r:id="rId18"/>
    <p:sldId id="270" r:id="rId19"/>
    <p:sldId id="271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0319"/>
  </p:normalViewPr>
  <p:slideViewPr>
    <p:cSldViewPr snapToGrid="0" snapToObjects="1">
      <p:cViewPr varScale="1">
        <p:scale>
          <a:sx n="138" d="100"/>
          <a:sy n="138" d="100"/>
        </p:scale>
        <p:origin x="1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C38C7-3B22-0846-8E2D-032405D236D1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C588A-5EFF-5341-A64A-F9E8C883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52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determined that the transmission size and fuel types were a characters. After further analysis, we decided to transform the transmission and fuel type were transformed to factor. So we designated target values such as 0 for manual transmission, 1 for automatic transmission and 2 for other transmission.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588A-5EFF-5341-A64A-F9E8C883A6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83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C588A-5EFF-5341-A64A-F9E8C883A6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7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FEAF-4C47-794C-8666-156DF0621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analysis on Used Cars in the United Kingdom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8F173-2D92-CB4C-8C3B-C04E257ED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1336" y="2000430"/>
            <a:ext cx="6388538" cy="1160213"/>
          </a:xfrm>
        </p:spPr>
        <p:txBody>
          <a:bodyPr>
            <a:noAutofit/>
          </a:bodyPr>
          <a:lstStyle/>
          <a:p>
            <a:r>
              <a:rPr lang="en-US" sz="1500" dirty="0"/>
              <a:t>DSCI 5260 PROJECT</a:t>
            </a:r>
            <a:br>
              <a:rPr lang="en-US" sz="1500" dirty="0"/>
            </a:br>
            <a:endParaRPr lang="en-US" sz="1500" dirty="0"/>
          </a:p>
          <a:p>
            <a:r>
              <a:rPr lang="en-US" sz="1500" dirty="0"/>
              <a:t> Chintan Rajesh | Jonathan Moncrief | Aziz </a:t>
            </a:r>
            <a:r>
              <a:rPr lang="en-US" sz="1500" dirty="0" err="1"/>
              <a:t>Haryani</a:t>
            </a:r>
            <a:r>
              <a:rPr lang="en-US" sz="1500" dirty="0"/>
              <a:t> | </a:t>
            </a:r>
            <a:r>
              <a:rPr lang="en-US" sz="1500" dirty="0" err="1"/>
              <a:t>Sreshta</a:t>
            </a:r>
            <a:r>
              <a:rPr lang="en-US" sz="1500" dirty="0"/>
              <a:t> </a:t>
            </a:r>
            <a:r>
              <a:rPr lang="en-US" sz="1500" dirty="0" err="1"/>
              <a:t>Budeti</a:t>
            </a:r>
            <a:r>
              <a:rPr lang="en-US" sz="1500" dirty="0"/>
              <a:t> 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720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DDDF-ED41-D64F-B6CE-7A803784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200BB-09C6-6049-BA86-D225C6CF0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is one of the most used predictive modelling techniques .It is represented by an equation 𝑌 = 𝑎 + 𝑏𝑋 + 𝑒, where a is the intercept, b is the slope of the line and e is the error term. This equation can be used to predict the value of a target variable based on given predictor variable.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69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C58B-501A-F949-8E5E-1C389E66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5856AF-92C0-164B-8DE8-925F3C696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034" y="1664653"/>
            <a:ext cx="7558094" cy="49025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150051-6695-EA47-97D3-C74FF64CB691}"/>
              </a:ext>
            </a:extLst>
          </p:cNvPr>
          <p:cNvSpPr/>
          <p:nvPr/>
        </p:nvSpPr>
        <p:spPr>
          <a:xfrm>
            <a:off x="5948218" y="5929745"/>
            <a:ext cx="3251200" cy="258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3D0A30-D7BA-E54F-B73D-2952002AFAE9}"/>
              </a:ext>
            </a:extLst>
          </p:cNvPr>
          <p:cNvSpPr/>
          <p:nvPr/>
        </p:nvSpPr>
        <p:spPr>
          <a:xfrm>
            <a:off x="7201449" y="3967623"/>
            <a:ext cx="1516423" cy="107722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38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4BB3-0DC7-6642-804A-60542EB0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A45EE-DD7D-8049-9F20-E64D6313A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549" y="1885285"/>
            <a:ext cx="10758257" cy="3997828"/>
          </a:xfrm>
        </p:spPr>
        <p:txBody>
          <a:bodyPr/>
          <a:lstStyle/>
          <a:p>
            <a:r>
              <a:rPr lang="en-US" sz="3500" b="1" dirty="0"/>
              <a:t>Y=-3.21 +1.59(year)-2.57(mpg)+1.17(Engine Size)-1.08(mileage) </a:t>
            </a:r>
            <a:endParaRPr lang="en-US" sz="3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9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87AC-D730-9E46-A401-682B8752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80B9D-6649-114E-830B-5910B964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using a Decision Tree is to create a training model that can use to predict the class or value of the target variable by learning simple decision rules inferred from prior data(training data).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04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1319-C5EB-6445-AA96-FF6FC5E2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1E583E-1D9E-0945-BB40-D635C7C4F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579" y="523038"/>
            <a:ext cx="6513306" cy="332617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D4BF9B-4870-B142-8722-CE2645C09C4E}"/>
              </a:ext>
            </a:extLst>
          </p:cNvPr>
          <p:cNvSpPr/>
          <p:nvPr/>
        </p:nvSpPr>
        <p:spPr>
          <a:xfrm>
            <a:off x="8018827" y="1482254"/>
            <a:ext cx="33350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The variables used in the model are Transmission, Year and Engine Size. </a:t>
            </a:r>
            <a:endParaRPr lang="en-US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A73A6A-AFB7-654A-AFEC-5738E6DFB8C1}"/>
              </a:ext>
            </a:extLst>
          </p:cNvPr>
          <p:cNvSpPr/>
          <p:nvPr/>
        </p:nvSpPr>
        <p:spPr>
          <a:xfrm>
            <a:off x="1500326" y="2299317"/>
            <a:ext cx="301841" cy="221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D7721D-FB90-424A-BF27-6FAFBEBF56DD}"/>
              </a:ext>
            </a:extLst>
          </p:cNvPr>
          <p:cNvSpPr/>
          <p:nvPr/>
        </p:nvSpPr>
        <p:spPr>
          <a:xfrm>
            <a:off x="6315766" y="3362419"/>
            <a:ext cx="301841" cy="221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223D9E-CE10-E744-B232-773D49A104FD}"/>
              </a:ext>
            </a:extLst>
          </p:cNvPr>
          <p:cNvSpPr/>
          <p:nvPr/>
        </p:nvSpPr>
        <p:spPr>
          <a:xfrm>
            <a:off x="7382566" y="3362419"/>
            <a:ext cx="301841" cy="221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4F7A5-F3D2-114E-8636-0C6D3FFF1FB5}"/>
              </a:ext>
            </a:extLst>
          </p:cNvPr>
          <p:cNvSpPr/>
          <p:nvPr/>
        </p:nvSpPr>
        <p:spPr>
          <a:xfrm>
            <a:off x="1283579" y="4134232"/>
            <a:ext cx="1077226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</a:rPr>
              <a:t>The rules of the decision tree are </a:t>
            </a:r>
          </a:p>
          <a:p>
            <a:r>
              <a:rPr lang="en-US" sz="1000" dirty="0">
                <a:latin typeface="Times New Roman" panose="02020603050405020304" pitchFamily="18" charset="0"/>
              </a:rPr>
              <a:t>1) Lowest Price Vehicle </a:t>
            </a:r>
          </a:p>
          <a:p>
            <a:br>
              <a:rPr lang="en-US" sz="1000" dirty="0">
                <a:latin typeface="Times New Roman" panose="02020603050405020304" pitchFamily="18" charset="0"/>
              </a:rPr>
            </a:br>
            <a:endParaRPr lang="en-US" sz="1000" dirty="0">
              <a:latin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</a:rPr>
              <a:t>When Transmission = manual AND Year &lt; 2018.5 AND Engine Size &lt; 1.95, then according to the prediction model the price of the car is $9,911. </a:t>
            </a:r>
          </a:p>
          <a:p>
            <a:r>
              <a:rPr lang="en-US" sz="1000" dirty="0">
                <a:latin typeface="Times New Roman" panose="02020603050405020304" pitchFamily="18" charset="0"/>
              </a:rPr>
              <a:t>2) Moderately Priced vehicle </a:t>
            </a:r>
          </a:p>
          <a:p>
            <a:br>
              <a:rPr lang="en-US" sz="1000" dirty="0">
                <a:latin typeface="Times New Roman" panose="02020603050405020304" pitchFamily="18" charset="0"/>
              </a:rPr>
            </a:br>
            <a:endParaRPr lang="en-US" sz="1000" dirty="0">
              <a:latin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</a:rPr>
              <a:t>When Transmission = Other AND Year &gt; 2018.5 AND Engine Size &lt; 2.65 AND Engine Size &gt; 1.9 , then according to the prediction model the price of the car is $29,430. </a:t>
            </a:r>
          </a:p>
          <a:p>
            <a:r>
              <a:rPr lang="en-US" sz="1000" dirty="0">
                <a:latin typeface="Times New Roman" panose="02020603050405020304" pitchFamily="18" charset="0"/>
              </a:rPr>
              <a:t>3) Most Expensive Vehicle </a:t>
            </a:r>
          </a:p>
          <a:p>
            <a:br>
              <a:rPr lang="en-US" sz="1000" dirty="0">
                <a:latin typeface="Times New Roman" panose="02020603050405020304" pitchFamily="18" charset="0"/>
              </a:rPr>
            </a:br>
            <a:endParaRPr lang="en-US" sz="1000" dirty="0">
              <a:latin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</a:rPr>
              <a:t>When Transmission = Other AND Year &gt; 2018.5 AND Engine Size &gt; 3.5, then according to the prediction model the price of the car is $76,810. </a:t>
            </a:r>
            <a:endParaRPr lang="en-US" sz="100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602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F86C-950B-8D43-85BA-67F1FB9E0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C8FAE9-C53A-FC4D-BF56-BE303D301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Ridge regression is a model tuning method that is used to </a:t>
            </a:r>
            <a:r>
              <a:rPr lang="en-US" dirty="0" err="1"/>
              <a:t>analyse</a:t>
            </a:r>
            <a:r>
              <a:rPr lang="en-US" dirty="0"/>
              <a:t> any data that suffers from multicollinearity. This method performs L2 regularization. When the issue of multicollinearity occurs, least-squares are unbiased, and variances are large, this results in predicted values to be far away from the actual values.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75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4A39-EE66-B346-9608-143E40C3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4B138B-87B7-ED45-8D44-6A6F028B1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090" y="1011503"/>
            <a:ext cx="5283620" cy="31720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50CACB-4287-AE4C-8CEE-FED69BE46D28}"/>
              </a:ext>
            </a:extLst>
          </p:cNvPr>
          <p:cNvSpPr/>
          <p:nvPr/>
        </p:nvSpPr>
        <p:spPr>
          <a:xfrm>
            <a:off x="7019636" y="1674198"/>
            <a:ext cx="43595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The variables that were utilized for this prediction model are year, engine size, tax, mileage, and mpg. </a:t>
            </a:r>
            <a:endParaRPr lang="en-US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B50260-B418-C64D-B6E1-CD76A8409243}"/>
              </a:ext>
            </a:extLst>
          </p:cNvPr>
          <p:cNvSpPr/>
          <p:nvPr/>
        </p:nvSpPr>
        <p:spPr>
          <a:xfrm>
            <a:off x="7019636" y="2751427"/>
            <a:ext cx="4498109" cy="1216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As </a:t>
            </a:r>
            <a:r>
              <a:rPr lang="el-GR" dirty="0">
                <a:latin typeface="Times New Roman" panose="02020603050405020304" pitchFamily="18" charset="0"/>
              </a:rPr>
              <a:t>λ </a:t>
            </a:r>
            <a:r>
              <a:rPr lang="en-US" dirty="0">
                <a:latin typeface="Times New Roman" panose="02020603050405020304" pitchFamily="18" charset="0"/>
              </a:rPr>
              <a:t>increases, the flexibility of the ridge regression fit decreases, leading to decreased variance but increased bias. </a:t>
            </a:r>
          </a:p>
          <a:p>
            <a:r>
              <a:rPr lang="el-GR" dirty="0">
                <a:latin typeface="Times New Roman" panose="02020603050405020304" pitchFamily="18" charset="0"/>
              </a:rPr>
              <a:t>λ= 629.8693 </a:t>
            </a:r>
            <a:endParaRPr lang="el-GR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D06CD8-1194-F64D-8D0C-B99B2A4C7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468" y="4581814"/>
            <a:ext cx="41783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36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80BC-CE3C-874F-BF87-C9A568BA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</a:t>
            </a:r>
            <a:r>
              <a:rPr lang="en-US" dirty="0" err="1"/>
              <a:t>Regressioin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DA036-5CFE-9948-B0AE-E6A6F6634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420" y="2052116"/>
            <a:ext cx="10262587" cy="3997828"/>
          </a:xfrm>
        </p:spPr>
        <p:txBody>
          <a:bodyPr/>
          <a:lstStyle/>
          <a:p>
            <a:pPr marL="0" indent="0">
              <a:buNone/>
            </a:pPr>
            <a:r>
              <a:rPr lang="en-US" sz="3500" b="1" dirty="0"/>
              <a:t>Y= 3.03+1.51(year)+1.10(</a:t>
            </a:r>
            <a:r>
              <a:rPr lang="en-US" sz="3500" b="1" dirty="0" err="1"/>
              <a:t>enginesize</a:t>
            </a:r>
            <a:r>
              <a:rPr lang="en-US" sz="3500" b="1" dirty="0"/>
              <a:t>)+1.68(tax)+-1.04(mileage)+-3.26(mpg) </a:t>
            </a:r>
            <a:endParaRPr lang="en-US" sz="35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32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EE66-3D14-0F46-A511-A487B588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19BE9-7579-4141-B334-85A1EA6EF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Lasso regression is a type of linear regression that uses shrinkage. Shrinkage is where data values are shrunk towards a central point, like the mean. The lasso procedure encourages simple, sparse models (i.e. models with fewer parameters).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35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B830-ACBB-394B-BED7-C4F122AA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3CF1F5-8FA0-0C46-81B1-7694191A6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240" y="1191124"/>
            <a:ext cx="5072683" cy="32033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9006D8-4E86-9B44-A036-69CA6EBACBBE}"/>
              </a:ext>
            </a:extLst>
          </p:cNvPr>
          <p:cNvSpPr/>
          <p:nvPr/>
        </p:nvSpPr>
        <p:spPr>
          <a:xfrm>
            <a:off x="6856520" y="1423620"/>
            <a:ext cx="44003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As </a:t>
            </a:r>
            <a:r>
              <a:rPr lang="el-GR" dirty="0">
                <a:latin typeface="Times New Roman" panose="02020603050405020304" pitchFamily="18" charset="0"/>
              </a:rPr>
              <a:t>λ </a:t>
            </a:r>
            <a:r>
              <a:rPr lang="en-US" dirty="0">
                <a:latin typeface="Times New Roman" panose="02020603050405020304" pitchFamily="18" charset="0"/>
              </a:rPr>
              <a:t>decrease, the mean squared error decreases, leading to decreased variance but increased bias. </a:t>
            </a:r>
          </a:p>
          <a:p>
            <a:r>
              <a:rPr lang="el-GR" dirty="0">
                <a:latin typeface="Times New Roman" panose="02020603050405020304" pitchFamily="18" charset="0"/>
              </a:rPr>
              <a:t>λ= 21.60747 </a:t>
            </a:r>
            <a:endParaRPr lang="el-GR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27E6B-3966-7940-ACCA-188206B78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64430"/>
            <a:ext cx="41783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9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CF32-FCAC-D64B-9CBE-BA6655FC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0174" y="423347"/>
            <a:ext cx="7958331" cy="1090155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A75B9-3C6C-234E-BE6C-B77C59350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777" y="1227400"/>
            <a:ext cx="6082953" cy="3193525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total of 396,748 observations of used cars sold that were built between 1970 and 2020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10 dimensions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Mode		Year Built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Price		Transmission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Mileage		Fuel 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Taxes 		Miles Per Gallon (MPG)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Engine Size	Taxes (euros)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E7F09-3782-2243-A13D-9DCD02E1E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672" y="4569757"/>
            <a:ext cx="6082953" cy="131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4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49EF-4D94-F34C-95D1-1C711FE9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242F3-F159-804D-9165-132F1F43B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 of the 4 predictions models ran, we felt that linear regression was the best model of prediction</a:t>
            </a:r>
          </a:p>
          <a:p>
            <a:r>
              <a:rPr lang="en-US" dirty="0"/>
              <a:t>Linear Regression had an adjusted R-Square of 70.23 %</a:t>
            </a:r>
          </a:p>
          <a:p>
            <a:r>
              <a:rPr lang="en-US" dirty="0"/>
              <a:t>Accuracy was low at 54%</a:t>
            </a:r>
          </a:p>
          <a:p>
            <a:r>
              <a:rPr lang="en-US" dirty="0"/>
              <a:t>The Decision Tree Model was the next best model with an accuracy of 53%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3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40C8693A-B687-4F5E-B86B-B4F11D52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D51084F9-D042-49BE-9E1A-43E583B98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EE65CA45-264D-4FD3-9249-3CB04EC97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3" name="Rectangle 162">
            <a:extLst>
              <a:ext uri="{FF2B5EF4-FFF2-40B4-BE49-F238E27FC236}">
                <a16:creationId xmlns:a16="http://schemas.microsoft.com/office/drawing/2014/main" id="{E7B58214-716F-43B8-8272-85CE2B9AB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A5C070E-7DB1-4147-B6A8-D14B9C40E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31070C9-36CD-4B65-8159-324995821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58F98-4D9D-B248-A3F0-8D7E647C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/>
              <a:t>Transforming the Data</a:t>
            </a:r>
          </a:p>
        </p:txBody>
      </p:sp>
      <p:sp>
        <p:nvSpPr>
          <p:cNvPr id="120" name="Content Placeholder 119">
            <a:extLst>
              <a:ext uri="{FF2B5EF4-FFF2-40B4-BE49-F238E27FC236}">
                <a16:creationId xmlns:a16="http://schemas.microsoft.com/office/drawing/2014/main" id="{4B4B7319-3C86-4F6D-815E-46E0C38A9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908167" cy="3997828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9C35FB2-5194-4BE0-92D0-464E2B711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73FCA-A1A0-A442-A366-5ECDB07A5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3763" y="2052116"/>
            <a:ext cx="9362339" cy="442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6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8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10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2" name="Rectangle 12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TextBox 20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39" name="Rectangle 22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4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C7CBC-FC04-3C4A-AB8B-F242339D0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254" y="5166421"/>
            <a:ext cx="8445357" cy="8835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Outliers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995C23-B140-1C4D-B153-A0B322301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26605"/>
          <a:stretch/>
        </p:blipFill>
        <p:spPr>
          <a:xfrm>
            <a:off x="1562594" y="808055"/>
            <a:ext cx="8262478" cy="32083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3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5104-A14C-424B-B1C7-ABA5FFE9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Mean, Median, and Mode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3E5E15-7E92-E744-B063-AA1FB3E37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4066" y="2052638"/>
            <a:ext cx="5674806" cy="39973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0722F8-028B-5F47-9202-1537D6EC87B5}"/>
              </a:ext>
            </a:extLst>
          </p:cNvPr>
          <p:cNvSpPr/>
          <p:nvPr/>
        </p:nvSpPr>
        <p:spPr>
          <a:xfrm>
            <a:off x="8183418" y="4507345"/>
            <a:ext cx="1117600" cy="212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4600-78FD-9D4B-8762-450AA406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Missingness of 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1669AB-7505-3D49-83AA-D50A7CA7B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173" y="1726136"/>
            <a:ext cx="5514800" cy="411725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158DE6-D6DF-934F-983C-E4A1EFC3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709" y="1437675"/>
            <a:ext cx="5718062" cy="19913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AAA439-4F0F-A043-BC0B-8260CB205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098" y="3704864"/>
            <a:ext cx="3818673" cy="275243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9770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1926-BD11-C147-B6FD-AD962B0C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Skewness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4FEFF6-433B-CD49-BC98-7E2A78E3E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740" y="1346670"/>
            <a:ext cx="7408277" cy="533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0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797D-8B11-7E4F-BAF9-466330E7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A53C33-4F72-8143-9344-043B2865E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855" y="1572491"/>
            <a:ext cx="6476086" cy="3400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E70E20-17BB-564A-830C-6F1F300CD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889" y="3718791"/>
            <a:ext cx="49212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6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4518-6E7D-4C48-9446-B78BCC14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B8C9F-4553-4A4C-8B17-92269FFC4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 </a:t>
            </a:r>
          </a:p>
          <a:p>
            <a:r>
              <a:rPr lang="en-US" dirty="0"/>
              <a:t>DECISION TREE </a:t>
            </a:r>
          </a:p>
          <a:p>
            <a:r>
              <a:rPr lang="en-US" dirty="0"/>
              <a:t>RIDGE REGRESSION </a:t>
            </a:r>
          </a:p>
          <a:p>
            <a:r>
              <a:rPr lang="en-US" dirty="0"/>
              <a:t>LASSO REGRESSION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296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113</TotalTime>
  <Words>680</Words>
  <Application>Microsoft Macintosh PowerPoint</Application>
  <PresentationFormat>Widescreen</PresentationFormat>
  <Paragraphs>63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MS Shell Dlg 2</vt:lpstr>
      <vt:lpstr>Times New Roman</vt:lpstr>
      <vt:lpstr>Wingdings</vt:lpstr>
      <vt:lpstr>Wingdings 3</vt:lpstr>
      <vt:lpstr>Madison</vt:lpstr>
      <vt:lpstr>An analysis on Used Cars in the United Kingdom</vt:lpstr>
      <vt:lpstr>Data Description</vt:lpstr>
      <vt:lpstr>Transforming the Data</vt:lpstr>
      <vt:lpstr>Outliers</vt:lpstr>
      <vt:lpstr>Mean, Median, and Mode</vt:lpstr>
      <vt:lpstr>Missingness of the Data</vt:lpstr>
      <vt:lpstr>Measure of Skewness</vt:lpstr>
      <vt:lpstr>Principal Component Analysis</vt:lpstr>
      <vt:lpstr>Prediction Models</vt:lpstr>
      <vt:lpstr>Linear Regression</vt:lpstr>
      <vt:lpstr>Linear Regression</vt:lpstr>
      <vt:lpstr>Linear Regression</vt:lpstr>
      <vt:lpstr>Decision Tree</vt:lpstr>
      <vt:lpstr>Decision Tree   </vt:lpstr>
      <vt:lpstr>Ridge Regression</vt:lpstr>
      <vt:lpstr>Ridge Regression</vt:lpstr>
      <vt:lpstr>Ridge Regressioin</vt:lpstr>
      <vt:lpstr>Lasso Regression</vt:lpstr>
      <vt:lpstr>Lasso Regression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on Used Cars in the United Kingdom</dc:title>
  <dc:creator>Jon Moncrief</dc:creator>
  <cp:lastModifiedBy>Jon Moncrief</cp:lastModifiedBy>
  <cp:revision>1</cp:revision>
  <dcterms:created xsi:type="dcterms:W3CDTF">2021-12-02T12:56:51Z</dcterms:created>
  <dcterms:modified xsi:type="dcterms:W3CDTF">2021-12-02T14:50:37Z</dcterms:modified>
</cp:coreProperties>
</file>