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9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59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7121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56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44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81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89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0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6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4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2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9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6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8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7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427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4400" b="1" dirty="0">
                <a:solidFill>
                  <a:srgbClr val="00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My Journey into Graphic &amp; UI/UX Designing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4123272"/>
            <a:ext cx="7080026" cy="1049867"/>
          </a:xfrm>
        </p:spPr>
        <p:txBody>
          <a:bodyPr>
            <a:normAutofit/>
          </a:bodyPr>
          <a:lstStyle/>
          <a:p>
            <a:r>
              <a:rPr sz="3000" b="1" dirty="0">
                <a:solidFill>
                  <a:srgbClr val="C8C8C8"/>
                </a:solidFill>
                <a:latin typeface="News706 BT" panose="02040804060705020204" pitchFamily="18" charset="0"/>
              </a:rPr>
              <a:t>Chintan Parmar </a:t>
            </a:r>
            <a:endParaRPr lang="en-US" sz="3000" b="1" dirty="0">
              <a:solidFill>
                <a:srgbClr val="C8C8C8"/>
              </a:solidFill>
              <a:latin typeface="News706 BT" panose="02040804060705020204" pitchFamily="18" charset="0"/>
            </a:endParaRPr>
          </a:p>
          <a:p>
            <a:r>
              <a:rPr dirty="0">
                <a:solidFill>
                  <a:srgbClr val="C8C8C8"/>
                </a:solidFill>
                <a:latin typeface="Nunito" pitchFamily="2" charset="0"/>
              </a:rPr>
              <a:t>TOPS Technologies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 dirty="0">
                <a:solidFill>
                  <a:srgbClr val="00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My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2141591"/>
            <a:ext cx="5136334" cy="2036910"/>
          </a:xfrm>
        </p:spPr>
        <p:txBody>
          <a:bodyPr/>
          <a:lstStyle/>
          <a:p>
            <a:r>
              <a:rPr sz="2000" dirty="0">
                <a:solidFill>
                  <a:srgbClr val="C8C8C8"/>
                </a:solidFill>
                <a:latin typeface="Nunito" pitchFamily="2" charset="0"/>
              </a:rPr>
              <a:t>To become a skilled UI/U</a:t>
            </a:r>
            <a:r>
              <a:rPr lang="en-US" sz="2000" dirty="0">
                <a:solidFill>
                  <a:srgbClr val="C8C8C8"/>
                </a:solidFill>
                <a:latin typeface="Nunito" pitchFamily="2" charset="0"/>
              </a:rPr>
              <a:t>X </a:t>
            </a:r>
            <a:r>
              <a:rPr sz="2000" dirty="0">
                <a:solidFill>
                  <a:srgbClr val="C8C8C8"/>
                </a:solidFill>
                <a:latin typeface="Nunito" pitchFamily="2" charset="0"/>
              </a:rPr>
              <a:t>Designer</a:t>
            </a:r>
          </a:p>
          <a:p>
            <a:r>
              <a:rPr sz="2000" dirty="0">
                <a:solidFill>
                  <a:srgbClr val="C8C8C8"/>
                </a:solidFill>
                <a:latin typeface="Nunito" pitchFamily="2" charset="0"/>
              </a:rPr>
              <a:t>Work on impactful projects</a:t>
            </a:r>
          </a:p>
          <a:p>
            <a:r>
              <a:rPr sz="2000" dirty="0">
                <a:solidFill>
                  <a:srgbClr val="C8C8C8"/>
                </a:solidFill>
                <a:latin typeface="Nunito" pitchFamily="2" charset="0"/>
              </a:rPr>
              <a:t>Build a global career in design</a:t>
            </a:r>
          </a:p>
        </p:txBody>
      </p:sp>
      <p:pic>
        <p:nvPicPr>
          <p:cNvPr id="8" name="Graphic 7" descr="Telescope">
            <a:extLst>
              <a:ext uri="{FF2B5EF4-FFF2-40B4-BE49-F238E27FC236}">
                <a16:creationId xmlns:a16="http://schemas.microsoft.com/office/drawing/2014/main" id="{3BAED123-EDB0-C052-AE84-E56141B7A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2812" y="779511"/>
            <a:ext cx="630628" cy="6306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7DB501-D227-8E4A-B3EF-586C0C35C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435599" y="3160046"/>
            <a:ext cx="3708400" cy="369795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339" y="1980860"/>
            <a:ext cx="7765322" cy="970450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FFFF"/>
                </a:solidFill>
                <a:latin typeface="News706 BT" panose="02040804060705020204" pitchFamily="18" charset="0"/>
                <a:cs typeface="Segoe UI Semibold" panose="020B0702040204020203" pitchFamily="34" charset="0"/>
              </a:rPr>
              <a:t>Thank You</a:t>
            </a:r>
            <a:endParaRPr sz="6000" b="1" dirty="0">
              <a:solidFill>
                <a:srgbClr val="00FFFF"/>
              </a:solidFill>
              <a:latin typeface="News706 BT" panose="02040804060705020204" pitchFamily="18" charset="0"/>
              <a:cs typeface="Segoe UI Semibold" panose="020B0702040204020203" pitchFamily="34" charset="0"/>
            </a:endParaRPr>
          </a:p>
        </p:txBody>
      </p:sp>
      <p:pic>
        <p:nvPicPr>
          <p:cNvPr id="5" name="Graphic 4" descr="Handshake">
            <a:extLst>
              <a:ext uri="{FF2B5EF4-FFF2-40B4-BE49-F238E27FC236}">
                <a16:creationId xmlns:a16="http://schemas.microsoft.com/office/drawing/2014/main" id="{93AF8996-4F7E-5D57-9688-E33AD18F8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4480" y="2466085"/>
            <a:ext cx="3495040" cy="34950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 dirty="0">
                <a:solidFill>
                  <a:srgbClr val="00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C8C8C8"/>
                </a:solidFill>
                <a:latin typeface="Nunito" pitchFamily="2" charset="0"/>
                <a:cs typeface="Poppins SemiBold" panose="00000700000000000000" pitchFamily="2" charset="0"/>
              </a:rPr>
              <a:t>Graphic &amp; UI/UX design is a creative journey</a:t>
            </a:r>
          </a:p>
          <a:p>
            <a:r>
              <a:rPr lang="en-US" dirty="0">
                <a:solidFill>
                  <a:srgbClr val="C8C8C8"/>
                </a:solidFill>
                <a:latin typeface="Nunito" pitchFamily="2" charset="0"/>
              </a:rPr>
              <a:t>From Electrical Engineering → Creative Design Path</a:t>
            </a:r>
            <a:endParaRPr lang="en-US" sz="2000" dirty="0">
              <a:solidFill>
                <a:srgbClr val="C8C8C8"/>
              </a:solidFill>
              <a:latin typeface="Nunito" pitchFamily="2" charset="0"/>
              <a:cs typeface="Poppins SemiBold" panose="00000700000000000000" pitchFamily="2" charset="0"/>
            </a:endParaRPr>
          </a:p>
          <a:p>
            <a:r>
              <a:rPr sz="2000" dirty="0">
                <a:solidFill>
                  <a:srgbClr val="C8C8C8"/>
                </a:solidFill>
                <a:latin typeface="Nunito" pitchFamily="2" charset="0"/>
                <a:cs typeface="Poppins SemiBold" panose="00000700000000000000" pitchFamily="2" charset="0"/>
              </a:rPr>
              <a:t>Passion for creativity &amp; design</a:t>
            </a:r>
          </a:p>
          <a:p>
            <a:r>
              <a:rPr sz="2000" dirty="0">
                <a:solidFill>
                  <a:srgbClr val="C8C8C8"/>
                </a:solidFill>
                <a:latin typeface="Nunito" pitchFamily="2" charset="0"/>
                <a:cs typeface="Poppins SemiBold" panose="00000700000000000000" pitchFamily="2" charset="0"/>
              </a:rPr>
              <a:t>Interest in technology + art</a:t>
            </a:r>
          </a:p>
          <a:p>
            <a:r>
              <a:rPr sz="2000" dirty="0">
                <a:solidFill>
                  <a:srgbClr val="C8C8C8"/>
                </a:solidFill>
                <a:latin typeface="Nunito" pitchFamily="2" charset="0"/>
                <a:cs typeface="Poppins SemiBold" panose="00000700000000000000" pitchFamily="2" charset="0"/>
              </a:rPr>
              <a:t>Desire to build user-friendly designs</a:t>
            </a:r>
            <a:endParaRPr lang="en-US" sz="2000" dirty="0">
              <a:solidFill>
                <a:srgbClr val="C8C8C8"/>
              </a:solidFill>
              <a:latin typeface="Nunito" pitchFamily="2" charset="0"/>
              <a:cs typeface="Poppins SemiBold" panose="00000700000000000000" pitchFamily="2" charset="0"/>
            </a:endParaRPr>
          </a:p>
          <a:p>
            <a:r>
              <a:rPr lang="en-US" dirty="0">
                <a:solidFill>
                  <a:srgbClr val="C8C8C8"/>
                </a:solidFill>
                <a:latin typeface="Nunito" pitchFamily="2" charset="0"/>
              </a:rPr>
              <a:t>Turning creativity into a career</a:t>
            </a:r>
          </a:p>
          <a:p>
            <a:pPr marL="36900" indent="0">
              <a:buNone/>
            </a:pPr>
            <a:endParaRPr sz="2000" dirty="0">
              <a:solidFill>
                <a:srgbClr val="C8C8C8"/>
              </a:solidFill>
              <a:latin typeface="Nunito" pitchFamily="2" charset="0"/>
              <a:cs typeface="Poppins SemiBold" panose="000007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 dirty="0">
                <a:solidFill>
                  <a:srgbClr val="00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What is Graphic Designing?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2075979"/>
          </a:xfrm>
        </p:spPr>
        <p:txBody>
          <a:bodyPr/>
          <a:lstStyle/>
          <a:p>
            <a:r>
              <a:rPr lang="en-US" dirty="0">
                <a:effectLst/>
                <a:latin typeface="Nunito" pitchFamily="2" charset="0"/>
              </a:rPr>
              <a:t>The art of </a:t>
            </a:r>
            <a:r>
              <a:rPr lang="en-US" dirty="0">
                <a:solidFill>
                  <a:srgbClr val="C8C8C8"/>
                </a:solidFill>
                <a:effectLst/>
                <a:latin typeface="Nunito" pitchFamily="2" charset="0"/>
              </a:rPr>
              <a:t>v</a:t>
            </a:r>
            <a:r>
              <a:rPr sz="2000" dirty="0">
                <a:solidFill>
                  <a:srgbClr val="C8C8C8"/>
                </a:solidFill>
                <a:latin typeface="Nunito" pitchFamily="2" charset="0"/>
              </a:rPr>
              <a:t>isual communication </a:t>
            </a:r>
            <a:r>
              <a:rPr lang="en-US" sz="2000" dirty="0">
                <a:solidFill>
                  <a:srgbClr val="C8C8C8"/>
                </a:solidFill>
                <a:latin typeface="Nunito" pitchFamily="2" charset="0"/>
              </a:rPr>
              <a:t>or </a:t>
            </a:r>
            <a:r>
              <a:rPr lang="en-US" dirty="0">
                <a:effectLst/>
                <a:latin typeface="Nunito" pitchFamily="2" charset="0"/>
              </a:rPr>
              <a:t>conveying messages and ideas </a:t>
            </a:r>
            <a:r>
              <a:rPr sz="2000" dirty="0">
                <a:solidFill>
                  <a:srgbClr val="C8C8C8"/>
                </a:solidFill>
                <a:latin typeface="Nunito" pitchFamily="2" charset="0"/>
              </a:rPr>
              <a:t>using typography, color, and images</a:t>
            </a:r>
          </a:p>
          <a:p>
            <a:r>
              <a:rPr sz="2000" dirty="0">
                <a:solidFill>
                  <a:srgbClr val="C8C8C8"/>
                </a:solidFill>
                <a:latin typeface="Nunito" pitchFamily="2" charset="0"/>
              </a:rPr>
              <a:t>Creating logos, posters, branding materials</a:t>
            </a:r>
          </a:p>
          <a:p>
            <a:r>
              <a:rPr sz="2000" dirty="0">
                <a:solidFill>
                  <a:srgbClr val="C8C8C8"/>
                </a:solidFill>
                <a:latin typeface="Nunito" pitchFamily="2" charset="0"/>
              </a:rPr>
              <a:t>Focus: Aesthetics + Clear message</a:t>
            </a:r>
            <a:endParaRPr lang="en-US" sz="2000" dirty="0">
              <a:solidFill>
                <a:srgbClr val="C8C8C8"/>
              </a:solidFill>
              <a:latin typeface="Nunito" pitchFamily="2" charset="0"/>
            </a:endParaRPr>
          </a:p>
          <a:p>
            <a:pPr marL="36900" indent="0">
              <a:buNone/>
            </a:pPr>
            <a:endParaRPr sz="2000" dirty="0">
              <a:solidFill>
                <a:srgbClr val="C8C8C8"/>
              </a:solidFill>
              <a:latin typeface="Nunito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17BD74-D3D8-0B8F-792E-B0D750F18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995" y="3239349"/>
            <a:ext cx="2984210" cy="16771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3E89C1-6210-791B-EABB-CD1722963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0" y="3793189"/>
            <a:ext cx="1524000" cy="2286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81E05C-E5FA-B35F-09B8-8DFB52770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9843" y="4605815"/>
            <a:ext cx="2625922" cy="14757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54C8EA6-BF3A-7622-7103-A7A24C945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2092960" y="4759499"/>
            <a:ext cx="2077156" cy="1168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9C7579-E253-57E1-E2AF-D9984FAEA4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205" y="3131650"/>
            <a:ext cx="3569650" cy="3569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 dirty="0">
                <a:solidFill>
                  <a:srgbClr val="00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What is UI &amp; UX Designing?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31037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C8C8C8"/>
                </a:solidFill>
                <a:latin typeface="Nunito" pitchFamily="2" charset="0"/>
              </a:rPr>
              <a:t>UI (User Interface): Look &amp; feel of digital products (buttons, colors, layout)</a:t>
            </a:r>
          </a:p>
          <a:p>
            <a:r>
              <a:rPr lang="en-US" sz="2000" dirty="0">
                <a:solidFill>
                  <a:srgbClr val="C8C8C8"/>
                </a:solidFill>
                <a:latin typeface="Nunito" pitchFamily="2" charset="0"/>
              </a:rPr>
              <a:t>UX (User Experience): How users interact &amp; feel while using product (easy, smooth, satisfying)</a:t>
            </a:r>
          </a:p>
          <a:p>
            <a:r>
              <a:rPr lang="en-US" sz="2000" dirty="0">
                <a:solidFill>
                  <a:srgbClr val="C8C8C8"/>
                </a:solidFill>
                <a:latin typeface="Nunito" pitchFamily="2" charset="0"/>
              </a:rPr>
              <a:t>Together: UI + UX = Great Digital Experience</a:t>
            </a:r>
          </a:p>
          <a:p>
            <a:pPr marL="36900" indent="0">
              <a:buNone/>
            </a:pPr>
            <a:endParaRPr lang="en-US" sz="2000" dirty="0">
              <a:solidFill>
                <a:srgbClr val="C8C8C8"/>
              </a:solidFill>
              <a:latin typeface="Nunito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4E1E139-91EB-3B74-34E9-0C06D1965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46" y="4105275"/>
            <a:ext cx="2181225" cy="2095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A74B198-7577-1FC5-0E5D-9800B667E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494" y="4105275"/>
            <a:ext cx="2143125" cy="21431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3D4BA44-6DE3-ABAC-256A-8DB9F27E1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543" y="4105275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Evolution of Visual Communication</a:t>
            </a:r>
            <a:endParaRPr sz="3600" b="1" dirty="0">
              <a:solidFill>
                <a:srgbClr val="00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1548078"/>
          </a:xfrm>
        </p:spPr>
        <p:txBody>
          <a:bodyPr/>
          <a:lstStyle/>
          <a:p>
            <a:r>
              <a:rPr sz="2000" dirty="0">
                <a:solidFill>
                  <a:srgbClr val="C8C8C8"/>
                </a:solidFill>
                <a:latin typeface="Nunito" pitchFamily="2" charset="0"/>
              </a:rPr>
              <a:t>Traditional design: Posters, print ads, magazines</a:t>
            </a:r>
            <a:r>
              <a:rPr lang="en-US" dirty="0">
                <a:solidFill>
                  <a:srgbClr val="C8C8C8"/>
                </a:solidFill>
                <a:latin typeface="Nunito" pitchFamily="2" charset="0"/>
              </a:rPr>
              <a:t>, book covers</a:t>
            </a:r>
            <a:endParaRPr sz="2000" dirty="0">
              <a:solidFill>
                <a:srgbClr val="C8C8C8"/>
              </a:solidFill>
              <a:latin typeface="Nunito" pitchFamily="2" charset="0"/>
            </a:endParaRPr>
          </a:p>
          <a:p>
            <a:r>
              <a:rPr sz="2000" dirty="0">
                <a:solidFill>
                  <a:srgbClr val="C8C8C8"/>
                </a:solidFill>
                <a:latin typeface="Nunito" pitchFamily="2" charset="0"/>
              </a:rPr>
              <a:t>Mostly static and </a:t>
            </a:r>
            <a:r>
              <a:rPr lang="en-US" sz="2000" dirty="0">
                <a:solidFill>
                  <a:srgbClr val="C8C8C8"/>
                </a:solidFill>
                <a:latin typeface="Nunito" pitchFamily="2" charset="0"/>
              </a:rPr>
              <a:t>one-way communication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0199B-461A-F4C3-38EC-28B4E498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74" y="3032427"/>
            <a:ext cx="2546096" cy="3358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BD7177-9C2B-8AC1-62BF-90751149B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777" y="2410650"/>
            <a:ext cx="2380758" cy="3979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CCF468-0211-5425-3E0C-C99B4BFD1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742" y="3032427"/>
            <a:ext cx="2556440" cy="33582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 dirty="0">
                <a:solidFill>
                  <a:srgbClr val="00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Present of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>
                <a:solidFill>
                  <a:srgbClr val="C8C8C8"/>
                </a:solidFill>
                <a:latin typeface="Nunito" pitchFamily="2" charset="0"/>
              </a:rPr>
              <a:t>Shift to digital platforms</a:t>
            </a:r>
            <a:r>
              <a:rPr lang="en-IN" sz="2000" dirty="0">
                <a:solidFill>
                  <a:srgbClr val="C8C8C8"/>
                </a:solidFill>
                <a:latin typeface="Nunito" pitchFamily="2" charset="0"/>
              </a:rPr>
              <a:t> (Illustrator, Figma, Photoshop etc.)</a:t>
            </a:r>
            <a:endParaRPr sz="2000" dirty="0">
              <a:solidFill>
                <a:srgbClr val="C8C8C8"/>
              </a:solidFill>
              <a:latin typeface="Nunito" pitchFamily="2" charset="0"/>
            </a:endParaRPr>
          </a:p>
          <a:p>
            <a:r>
              <a:rPr sz="2000" dirty="0">
                <a:solidFill>
                  <a:srgbClr val="C8C8C8"/>
                </a:solidFill>
                <a:latin typeface="Nunito" pitchFamily="2" charset="0"/>
              </a:rPr>
              <a:t>Social media, websites, mobile apps</a:t>
            </a:r>
          </a:p>
          <a:p>
            <a:r>
              <a:rPr sz="2000" dirty="0">
                <a:solidFill>
                  <a:srgbClr val="C8C8C8"/>
                </a:solidFill>
                <a:latin typeface="Nunito" pitchFamily="2" charset="0"/>
              </a:rPr>
              <a:t>Interactive &amp; engaging visuals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6B9361-575D-8E65-638C-40902D32C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441" y="3429000"/>
            <a:ext cx="4715118" cy="283869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What's Next for Designers?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>
                <a:solidFill>
                  <a:srgbClr val="C8C8C8"/>
                </a:solidFill>
                <a:latin typeface="Nunito" pitchFamily="2" charset="0"/>
              </a:rPr>
              <a:t>AR/VR immersive experiences</a:t>
            </a:r>
          </a:p>
          <a:p>
            <a:r>
              <a:rPr sz="2000" dirty="0">
                <a:solidFill>
                  <a:srgbClr val="C8C8C8"/>
                </a:solidFill>
                <a:latin typeface="Nunito" pitchFamily="2" charset="0"/>
              </a:rPr>
              <a:t>AI-powered design tools</a:t>
            </a:r>
          </a:p>
          <a:p>
            <a:r>
              <a:rPr sz="2000" dirty="0">
                <a:solidFill>
                  <a:srgbClr val="C8C8C8"/>
                </a:solidFill>
                <a:latin typeface="Nunito" pitchFamily="2" charset="0"/>
              </a:rPr>
              <a:t>Global demand for UI/UX experts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35FD68-7E22-8002-D5EB-8AF5322FF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515" y="3429000"/>
            <a:ext cx="5896970" cy="30866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Career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>
                <a:effectLst/>
                <a:latin typeface="Nunito" pitchFamily="2" charset="0"/>
              </a:rPr>
              <a:t>Graphic Designer: Specialize in branding, marketing, and advertising.</a:t>
            </a:r>
          </a:p>
          <a:p>
            <a:pPr algn="just"/>
            <a:r>
              <a:rPr lang="en-US" sz="1800" dirty="0">
                <a:effectLst/>
                <a:latin typeface="Nunito" pitchFamily="2" charset="0"/>
              </a:rPr>
              <a:t>UI Designer: Focus on designing the visual interface for apps and websites.</a:t>
            </a:r>
          </a:p>
          <a:p>
            <a:pPr algn="just"/>
            <a:r>
              <a:rPr lang="en-US" sz="1800" dirty="0">
                <a:effectLst/>
                <a:latin typeface="Nunito" pitchFamily="2" charset="0"/>
              </a:rPr>
              <a:t>UX Designer: Conduct user research, create wireframes, and ensure the product is easy to use.</a:t>
            </a:r>
          </a:p>
          <a:p>
            <a:pPr algn="just"/>
            <a:r>
              <a:rPr lang="en-US" sz="1800" dirty="0">
                <a:effectLst/>
                <a:latin typeface="Nunito" pitchFamily="2" charset="0"/>
              </a:rPr>
              <a:t>Product Designer: A hybrid role that oversees the entire design process from start to finish.</a:t>
            </a:r>
          </a:p>
          <a:p>
            <a:pPr algn="just"/>
            <a:r>
              <a:rPr lang="en-US" sz="1800" dirty="0">
                <a:effectLst/>
                <a:latin typeface="Nunito" pitchFamily="2" charset="0"/>
              </a:rPr>
              <a:t>Other Fields: Motion Graphics, Design Systems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 dirty="0">
                <a:solidFill>
                  <a:srgbClr val="00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Why This Career Fits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2160820"/>
          </a:xfrm>
        </p:spPr>
        <p:txBody>
          <a:bodyPr/>
          <a:lstStyle/>
          <a:p>
            <a:r>
              <a:rPr sz="2000" dirty="0">
                <a:solidFill>
                  <a:srgbClr val="C8C8C8"/>
                </a:solidFill>
                <a:latin typeface="Nunito" pitchFamily="2" charset="0"/>
              </a:rPr>
              <a:t>Matches </a:t>
            </a:r>
            <a:r>
              <a:rPr lang="en-US" sz="2000" dirty="0">
                <a:solidFill>
                  <a:srgbClr val="C8C8C8"/>
                </a:solidFill>
                <a:latin typeface="Nunito" pitchFamily="2" charset="0"/>
              </a:rPr>
              <a:t>my skill of </a:t>
            </a:r>
            <a:r>
              <a:rPr sz="2000" dirty="0">
                <a:solidFill>
                  <a:srgbClr val="C8C8C8"/>
                </a:solidFill>
                <a:latin typeface="Nunito" pitchFamily="2" charset="0"/>
              </a:rPr>
              <a:t>creativity</a:t>
            </a:r>
          </a:p>
          <a:p>
            <a:r>
              <a:rPr sz="2000" dirty="0">
                <a:solidFill>
                  <a:srgbClr val="C8C8C8"/>
                </a:solidFill>
                <a:latin typeface="Nunito" pitchFamily="2" charset="0"/>
              </a:rPr>
              <a:t>Freedom to innovate</a:t>
            </a:r>
          </a:p>
          <a:p>
            <a:r>
              <a:rPr lang="en-US" sz="2000" dirty="0">
                <a:solidFill>
                  <a:srgbClr val="C8C8C8"/>
                </a:solidFill>
                <a:latin typeface="Nunito" pitchFamily="2" charset="0"/>
              </a:rPr>
              <a:t>Exciting, </a:t>
            </a:r>
            <a:r>
              <a:rPr sz="2000" dirty="0">
                <a:solidFill>
                  <a:srgbClr val="C8C8C8"/>
                </a:solidFill>
                <a:latin typeface="Nunito" pitchFamily="2" charset="0"/>
              </a:rPr>
              <a:t>Future-ready career path</a:t>
            </a:r>
          </a:p>
          <a:p>
            <a:r>
              <a:rPr sz="2000" dirty="0">
                <a:solidFill>
                  <a:srgbClr val="C8C8C8"/>
                </a:solidFill>
                <a:latin typeface="Nunito" pitchFamily="2" charset="0"/>
              </a:rPr>
              <a:t>Professional &amp; personal growth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176</TotalTime>
  <Words>326</Words>
  <Application>Microsoft Office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Calisto MT</vt:lpstr>
      <vt:lpstr>News706 BT</vt:lpstr>
      <vt:lpstr>Nunito</vt:lpstr>
      <vt:lpstr>Segoe UI Semibold</vt:lpstr>
      <vt:lpstr>Wingdings 2</vt:lpstr>
      <vt:lpstr>Slate</vt:lpstr>
      <vt:lpstr>My Journey into Graphic &amp; UI/UX Designing</vt:lpstr>
      <vt:lpstr>Introduction</vt:lpstr>
      <vt:lpstr>What is Graphic Designing?</vt:lpstr>
      <vt:lpstr>What is UI &amp; UX Designing?</vt:lpstr>
      <vt:lpstr>The Evolution of Visual Communication</vt:lpstr>
      <vt:lpstr>Present of Design</vt:lpstr>
      <vt:lpstr>What's Next for Designers?</vt:lpstr>
      <vt:lpstr>Career Opportunities</vt:lpstr>
      <vt:lpstr>Why This Career Fits Me</vt:lpstr>
      <vt:lpstr>My Vision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Chintan</dc:creator>
  <cp:keywords/>
  <dc:description>generated using python-pptx</dc:description>
  <cp:lastModifiedBy>CHINTAN PARMAR</cp:lastModifiedBy>
  <cp:revision>4</cp:revision>
  <dcterms:created xsi:type="dcterms:W3CDTF">2013-01-27T09:14:16Z</dcterms:created>
  <dcterms:modified xsi:type="dcterms:W3CDTF">2025-09-10T22:27:05Z</dcterms:modified>
  <cp:category/>
</cp:coreProperties>
</file>