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6"/>
  </p:notesMasterIdLst>
  <p:handoutMasterIdLst>
    <p:handoutMasterId r:id="rId17"/>
  </p:handoutMasterIdLst>
  <p:sldIdLst>
    <p:sldId id="256" r:id="rId5"/>
    <p:sldId id="277" r:id="rId6"/>
    <p:sldId id="289" r:id="rId7"/>
    <p:sldId id="261" r:id="rId8"/>
    <p:sldId id="266" r:id="rId9"/>
    <p:sldId id="262" r:id="rId10"/>
    <p:sldId id="264" r:id="rId11"/>
    <p:sldId id="258" r:id="rId12"/>
    <p:sldId id="275" r:id="rId13"/>
    <p:sldId id="270" r:id="rId14"/>
    <p:sldId id="27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09" autoAdjust="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5/28/2025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5/28/2025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756781-A599-0594-4502-A54BC85E87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2136775"/>
            <a:ext cx="10515599" cy="369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raction-design.org/literature/article/what-is-type" TargetMode="External"/><Relationship Id="rId2" Type="http://schemas.openxmlformats.org/officeDocument/2006/relationships/hyperlink" Target="https://m2.material.io/design/typography/understanding-typography.html#type-classification" TargetMode="Externa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smithandconnors.com/insights/rethinking-text-hierarchy-web-accessibility" TargetMode="External"/><Relationship Id="rId5" Type="http://schemas.openxmlformats.org/officeDocument/2006/relationships/hyperlink" Target="https://visme.co/blog/type-anatomy/" TargetMode="External"/><Relationship Id="rId4" Type="http://schemas.openxmlformats.org/officeDocument/2006/relationships/hyperlink" Target="https://noranadira.wordpress.com/week-3-anatomy-of-typography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24550" y="5169208"/>
            <a:ext cx="5257799" cy="96678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Chintan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parmar</a:t>
            </a:r>
            <a:br>
              <a:rPr lang="en-US" dirty="0"/>
            </a:br>
            <a:r>
              <a:rPr lang="en-US" sz="1800" dirty="0"/>
              <a:t>graphic &amp; </a:t>
            </a:r>
            <a:r>
              <a:rPr lang="en-US" sz="1800" dirty="0" err="1"/>
              <a:t>ui</a:t>
            </a:r>
            <a:r>
              <a:rPr lang="en-US" sz="1800" dirty="0"/>
              <a:t>/</a:t>
            </a:r>
            <a:r>
              <a:rPr lang="en-US" sz="1800" dirty="0" err="1"/>
              <a:t>ux</a:t>
            </a:r>
            <a:r>
              <a:rPr lang="en-US" sz="1800" dirty="0"/>
              <a:t> designer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080" y="5739336"/>
            <a:ext cx="2397442" cy="396660"/>
          </a:xfrm>
        </p:spPr>
        <p:txBody>
          <a:bodyPr>
            <a:normAutofit fontScale="92500"/>
          </a:bodyPr>
          <a:lstStyle/>
          <a:p>
            <a:r>
              <a:rPr lang="en-US" dirty="0"/>
              <a:t>curvepixel.cp@gmail.com          </a:t>
            </a:r>
          </a:p>
        </p:txBody>
      </p:sp>
      <p:pic>
        <p:nvPicPr>
          <p:cNvPr id="5" name="Graphic 4" descr="Send">
            <a:extLst>
              <a:ext uri="{FF2B5EF4-FFF2-40B4-BE49-F238E27FC236}">
                <a16:creationId xmlns:a16="http://schemas.microsoft.com/office/drawing/2014/main" id="{9A000DAF-AA3A-9F93-CDDC-7B47F5692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1895" y="5775264"/>
            <a:ext cx="315185" cy="315185"/>
          </a:xfrm>
          <a:prstGeom prst="rect">
            <a:avLst/>
          </a:prstGeom>
        </p:spPr>
      </p:pic>
      <p:pic>
        <p:nvPicPr>
          <p:cNvPr id="7" name="Graphic 6" descr="Receiver">
            <a:extLst>
              <a:ext uri="{FF2B5EF4-FFF2-40B4-BE49-F238E27FC236}">
                <a16:creationId xmlns:a16="http://schemas.microsoft.com/office/drawing/2014/main" id="{E9EF2A1C-B83D-8742-0B1B-37D46E771B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895" y="6212662"/>
            <a:ext cx="315185" cy="315185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334AF2B4-66D9-56DE-AD70-48572DE7C4DC}"/>
              </a:ext>
            </a:extLst>
          </p:cNvPr>
          <p:cNvSpPr txBox="1">
            <a:spLocks/>
          </p:cNvSpPr>
          <p:nvPr/>
        </p:nvSpPr>
        <p:spPr>
          <a:xfrm>
            <a:off x="652755" y="6171924"/>
            <a:ext cx="2397442" cy="396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+91 98243 51394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D48C06B-DB7B-C794-5B62-CABB0547F60B}"/>
              </a:ext>
            </a:extLst>
          </p:cNvPr>
          <p:cNvSpPr txBox="1">
            <a:spLocks/>
          </p:cNvSpPr>
          <p:nvPr/>
        </p:nvSpPr>
        <p:spPr>
          <a:xfrm>
            <a:off x="6096000" y="2245518"/>
            <a:ext cx="6172200" cy="15454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A study of </a:t>
            </a:r>
          </a:p>
          <a:p>
            <a:pPr algn="ctr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typography</a:t>
            </a:r>
            <a:r>
              <a:rPr lang="en-US" dirty="0"/>
              <a:t>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anatomy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18579989-2FEA-82E9-603F-B612F4C729BA}"/>
              </a:ext>
            </a:extLst>
          </p:cNvPr>
          <p:cNvSpPr txBox="1">
            <a:spLocks/>
          </p:cNvSpPr>
          <p:nvPr/>
        </p:nvSpPr>
        <p:spPr>
          <a:xfrm>
            <a:off x="7354728" y="4970878"/>
            <a:ext cx="2397442" cy="396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Presented by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744" y="3145986"/>
            <a:ext cx="5431971" cy="968813"/>
          </a:xfrm>
        </p:spPr>
        <p:txBody>
          <a:bodyPr>
            <a:normAutofit/>
          </a:bodyPr>
          <a:lstStyle/>
          <a:p>
            <a:r>
              <a:rPr lang="en-US" sz="4800" cap="none" spc="0" dirty="0">
                <a:solidFill>
                  <a:schemeClr val="tx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76725" y="3557472"/>
            <a:ext cx="4800600" cy="1116182"/>
          </a:xfrm>
        </p:spPr>
        <p:txBody>
          <a:bodyPr/>
          <a:lstStyle/>
          <a:p>
            <a:pPr algn="ctr"/>
            <a:r>
              <a:rPr lang="en-US" sz="4800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Century751 SeBd BT" pitchFamily="2" charset="0"/>
              </a:rPr>
              <a:t>THANK YOU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358207-862A-0824-A23C-D894923ECF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44337" y="1867662"/>
            <a:ext cx="1865376" cy="186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>
            <a:normAutofit/>
          </a:bodyPr>
          <a:lstStyle/>
          <a:p>
            <a:r>
              <a:rPr lang="en-US" sz="3200" dirty="0" err="1"/>
              <a:t>Defination</a:t>
            </a: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609976" cy="3181350"/>
          </a:xfrm>
        </p:spPr>
        <p:txBody>
          <a:bodyPr>
            <a:normAutofit/>
          </a:bodyPr>
          <a:lstStyle/>
          <a:p>
            <a:pPr algn="just"/>
            <a:r>
              <a:rPr lang="en-US" sz="1800" b="1" dirty="0">
                <a:solidFill>
                  <a:schemeClr val="accent5">
                    <a:lumMod val="75000"/>
                  </a:schemeClr>
                </a:solidFill>
              </a:rPr>
              <a:t>Typography</a:t>
            </a:r>
            <a:r>
              <a:rPr lang="en-US" sz="1600" dirty="0"/>
              <a:t> is the art and technique of arranging type to make written language legible, readable, and aesthetically pleasing.</a:t>
            </a:r>
          </a:p>
          <a:p>
            <a:pPr algn="just"/>
            <a:r>
              <a:rPr lang="en-US" sz="1600" dirty="0"/>
              <a:t>Typography plays a crucial role in enhancing the visual appeal of a design, making it more attractive, sophisticated, and professional.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5343" y="5025379"/>
            <a:ext cx="4681314" cy="73559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Tool use for typing</a:t>
            </a:r>
            <a:br>
              <a:rPr lang="en-US" dirty="0"/>
            </a:br>
            <a:r>
              <a:rPr lang="en-US" sz="2200" cap="none" dirty="0"/>
              <a:t>Shortcut: T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60A32F3-D60D-2FD8-E73A-F6B40A37D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153" y="1318271"/>
            <a:ext cx="5381694" cy="33870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8587" y="462592"/>
            <a:ext cx="4314825" cy="585788"/>
          </a:xfrm>
        </p:spPr>
        <p:txBody>
          <a:bodyPr>
            <a:normAutofit fontScale="90000"/>
          </a:bodyPr>
          <a:lstStyle/>
          <a:p>
            <a:r>
              <a:rPr lang="en-US" dirty="0"/>
              <a:t>Classification of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serif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/>
          <a:lstStyle/>
          <a:p>
            <a:r>
              <a:rPr lang="en-US" dirty="0"/>
              <a:t>Sans Serif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/>
          <a:lstStyle/>
          <a:p>
            <a:r>
              <a:rPr lang="en-US" dirty="0"/>
              <a:t>Monospace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/>
          <a:lstStyle/>
          <a:p>
            <a:r>
              <a:rPr lang="en-US" dirty="0"/>
              <a:t>Script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/>
          <a:lstStyle/>
          <a:p>
            <a:r>
              <a:rPr lang="en-US" dirty="0"/>
              <a:t>A serif is a stroke added to the beginning or end of one of the main strokes of a letter.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82564"/>
            <a:ext cx="5539095" cy="1010842"/>
          </a:xfrm>
        </p:spPr>
        <p:txBody>
          <a:bodyPr/>
          <a:lstStyle/>
          <a:p>
            <a:r>
              <a:rPr lang="en-US" dirty="0"/>
              <a:t>A typeface without serifs is called a sans serif typeface, from the French word “sans” that means "without."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/>
          <a:lstStyle/>
          <a:p>
            <a:r>
              <a:rPr lang="en-US" dirty="0"/>
              <a:t>A typeface that displays all characters with the same width is known as Monospace.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/>
          <a:lstStyle/>
          <a:p>
            <a:r>
              <a:rPr lang="en-US" dirty="0"/>
              <a:t>Script typefaces have a natural, handwritten feel. Scripts can be classified as Black Letter, Calligraphic and Handwriting.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10656AE3-061C-F529-5918-7FC63039E8E7}"/>
              </a:ext>
            </a:extLst>
          </p:cNvPr>
          <p:cNvSpPr txBox="1">
            <a:spLocks/>
          </p:cNvSpPr>
          <p:nvPr/>
        </p:nvSpPr>
        <p:spPr>
          <a:xfrm>
            <a:off x="2844264" y="5752704"/>
            <a:ext cx="2141764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Display (Decorative)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AAEEFDF-E8EB-5F20-CE81-27F7045391B6}"/>
              </a:ext>
            </a:extLst>
          </p:cNvPr>
          <p:cNvCxnSpPr/>
          <p:nvPr/>
        </p:nvCxnSpPr>
        <p:spPr>
          <a:xfrm>
            <a:off x="5059680" y="5996940"/>
            <a:ext cx="151638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6722AAD9-1F56-6087-BF36-B0E3E1E10FD5}"/>
              </a:ext>
            </a:extLst>
          </p:cNvPr>
          <p:cNvSpPr txBox="1">
            <a:spLocks/>
          </p:cNvSpPr>
          <p:nvPr/>
        </p:nvSpPr>
        <p:spPr>
          <a:xfrm>
            <a:off x="6652905" y="5720319"/>
            <a:ext cx="5539095" cy="10108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Display typefaces, also known as decorative, are a broad category of typefaces that do not fit into the preceding classifications. They are typically suited for large point sizes and primarily used for display.</a:t>
            </a: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084FB1-8440-0825-B5CE-523F453785E6}"/>
              </a:ext>
            </a:extLst>
          </p:cNvPr>
          <p:cNvSpPr txBox="1"/>
          <p:nvPr/>
        </p:nvSpPr>
        <p:spPr>
          <a:xfrm>
            <a:off x="606425" y="1349156"/>
            <a:ext cx="752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004630-C975-AA30-7FC9-BAA4D469B7F0}"/>
              </a:ext>
            </a:extLst>
          </p:cNvPr>
          <p:cNvSpPr txBox="1"/>
          <p:nvPr/>
        </p:nvSpPr>
        <p:spPr>
          <a:xfrm>
            <a:off x="704850" y="2425481"/>
            <a:ext cx="809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613593-69F1-4605-2187-B4E41FCAFAF7}"/>
              </a:ext>
            </a:extLst>
          </p:cNvPr>
          <p:cNvSpPr txBox="1"/>
          <p:nvPr/>
        </p:nvSpPr>
        <p:spPr>
          <a:xfrm>
            <a:off x="1228725" y="3501805"/>
            <a:ext cx="809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pace mono" panose="02010509030202000204" pitchFamily="49" charset="0"/>
                <a:ea typeface="MS Gothic" panose="020B0609070205080204" pitchFamily="49" charset="-128"/>
                <a:cs typeface="Arial" panose="020B0604020202020204" pitchFamily="34" charset="0"/>
              </a:rPr>
              <a:t>Ag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ADF653-6053-B84C-0128-AAFE8D995871}"/>
              </a:ext>
            </a:extLst>
          </p:cNvPr>
          <p:cNvSpPr txBox="1"/>
          <p:nvPr/>
        </p:nvSpPr>
        <p:spPr>
          <a:xfrm>
            <a:off x="2290082" y="4578133"/>
            <a:ext cx="892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Dancing Script" panose="03080800040507000D00" pitchFamily="66" charset="0"/>
                <a:ea typeface="Amperzand" pitchFamily="2" charset="0"/>
                <a:cs typeface="Arial" panose="020B0604020202020204" pitchFamily="34" charset="0"/>
              </a:rPr>
              <a:t>Ag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F787F9-A78B-8DE8-38BD-B4ED542C3491}"/>
              </a:ext>
            </a:extLst>
          </p:cNvPr>
          <p:cNvSpPr txBox="1"/>
          <p:nvPr/>
        </p:nvSpPr>
        <p:spPr>
          <a:xfrm>
            <a:off x="2451326" y="5686713"/>
            <a:ext cx="809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ine College" panose="020005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Ag</a:t>
            </a:r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8962" y="368302"/>
            <a:ext cx="5934076" cy="1012823"/>
          </a:xfrm>
        </p:spPr>
        <p:txBody>
          <a:bodyPr/>
          <a:lstStyle/>
          <a:p>
            <a:pPr algn="ctr"/>
            <a:r>
              <a:rPr lang="en-US" b="1" i="0" dirty="0">
                <a:solidFill>
                  <a:srgbClr val="777777"/>
                </a:solidFill>
                <a:effectLst/>
                <a:latin typeface="Lato" panose="020F0502020204030204" pitchFamily="34" charset="0"/>
              </a:rPr>
              <a:t>Anatomy of Typography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EDF8793-1B89-49FF-64D1-6D5E08EC0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50" y="1847850"/>
            <a:ext cx="83439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71457" y="1315781"/>
            <a:ext cx="9849086" cy="4226439"/>
          </a:xfrm>
        </p:spPr>
        <p:txBody>
          <a:bodyPr>
            <a:normAutofit/>
          </a:bodyPr>
          <a:lstStyle/>
          <a:p>
            <a:pPr algn="l"/>
            <a:r>
              <a:rPr lang="en-US" sz="1600" b="1" dirty="0"/>
              <a:t>Ascender: </a:t>
            </a:r>
            <a:r>
              <a:rPr lang="en-US" sz="1600" dirty="0"/>
              <a:t>An upward vertical stroke that extends beyond the x-height.</a:t>
            </a:r>
          </a:p>
          <a:p>
            <a:pPr algn="l"/>
            <a:r>
              <a:rPr lang="en-US" sz="1600" b="1" dirty="0"/>
              <a:t>Descender:</a:t>
            </a:r>
            <a:r>
              <a:rPr lang="en-US" sz="1600" dirty="0"/>
              <a:t> A downward vertical stroke that extends beyond the baseline.</a:t>
            </a:r>
          </a:p>
          <a:p>
            <a:pPr algn="l"/>
            <a:r>
              <a:rPr lang="en-US" sz="1600" b="1" dirty="0"/>
              <a:t>Baseline: </a:t>
            </a:r>
            <a:r>
              <a:rPr lang="en-US" sz="1600" dirty="0"/>
              <a:t>The invisible line in which all letters rest.</a:t>
            </a:r>
          </a:p>
          <a:p>
            <a:pPr algn="l"/>
            <a:r>
              <a:rPr lang="en-US" sz="1600" b="1" dirty="0"/>
              <a:t>Cross bar: </a:t>
            </a:r>
            <a:r>
              <a:rPr lang="en-US" sz="1600" dirty="0"/>
              <a:t>The horizontal stroke in letters. A, H, e, f</a:t>
            </a:r>
          </a:p>
          <a:p>
            <a:pPr algn="l"/>
            <a:r>
              <a:rPr lang="en-US" sz="1600" b="1" dirty="0"/>
              <a:t>Kerning:</a:t>
            </a:r>
            <a:r>
              <a:rPr lang="en-US" sz="1600" dirty="0"/>
              <a:t> The process of adjusting the spacing between individual letters or characters. For instance, an 'r' and 'n' spaced too closely can look like an 'm. ' Hence, a word like 'burn' can awkwardly read as 'bum.</a:t>
            </a:r>
          </a:p>
          <a:p>
            <a:pPr algn="l"/>
            <a:r>
              <a:rPr lang="en-US" sz="1600" b="1" dirty="0"/>
              <a:t>x-height: </a:t>
            </a:r>
            <a:r>
              <a:rPr lang="en-US" sz="1600" dirty="0"/>
              <a:t>The distance between the baseline and the height of the lowercase letter x.</a:t>
            </a:r>
          </a:p>
          <a:p>
            <a:pPr algn="l"/>
            <a:r>
              <a:rPr lang="en-US" sz="1600" b="1" dirty="0"/>
              <a:t>Stem: </a:t>
            </a:r>
            <a:r>
              <a:rPr lang="en-US" sz="1600" dirty="0"/>
              <a:t>The main vertical stroke in upright characters.</a:t>
            </a:r>
          </a:p>
          <a:p>
            <a:pPr algn="l"/>
            <a:r>
              <a:rPr lang="en-US" sz="1600" b="1" dirty="0"/>
              <a:t>Shoulder: </a:t>
            </a:r>
            <a:r>
              <a:rPr lang="en-US" sz="1600" dirty="0"/>
              <a:t>A curved stroke originating from a stem.</a:t>
            </a:r>
          </a:p>
          <a:p>
            <a:pPr algn="l"/>
            <a:r>
              <a:rPr lang="en-US" sz="1600" b="1" dirty="0"/>
              <a:t>Terminal: </a:t>
            </a:r>
            <a:r>
              <a:rPr lang="en-US" sz="1600" dirty="0"/>
              <a:t>A circular form at </a:t>
            </a:r>
            <a:r>
              <a:rPr lang="en-US" sz="1600" dirty="0" err="1"/>
              <a:t>theend</a:t>
            </a:r>
            <a:r>
              <a:rPr lang="en-US" sz="1600" dirty="0"/>
              <a:t> of the arm, leg, or brow.</a:t>
            </a:r>
          </a:p>
          <a:p>
            <a:pPr algn="l"/>
            <a:r>
              <a:rPr lang="en-US" sz="1600" b="1" dirty="0"/>
              <a:t>Counter:</a:t>
            </a:r>
            <a:r>
              <a:rPr lang="en-US" sz="1600" dirty="0"/>
              <a:t> Enclosed space in letters like o, b, d, and a.</a:t>
            </a:r>
          </a:p>
          <a:p>
            <a:pPr algn="l"/>
            <a:endParaRPr lang="en-US" sz="1600" dirty="0"/>
          </a:p>
          <a:p>
            <a:pPr algn="l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1189"/>
            <a:ext cx="5111750" cy="1204912"/>
          </a:xfrm>
        </p:spPr>
        <p:txBody>
          <a:bodyPr/>
          <a:lstStyle/>
          <a:p>
            <a:r>
              <a:rPr lang="en-US" dirty="0"/>
              <a:t>Type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3429000"/>
            <a:ext cx="4152900" cy="152558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r>
              <a:rPr lang="en-US" dirty="0"/>
              <a:t>Type alignment controls how text aligns in the space it appears.</a:t>
            </a:r>
            <a:endParaRPr lang="en-US" noProof="1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60C0E2-EA38-8138-02C1-E1220CE3D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7525" y="1881189"/>
            <a:ext cx="5459934" cy="335121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C8BD641-5B52-136F-5059-53335E7B6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476374"/>
            <a:ext cx="5111750" cy="762001"/>
          </a:xfrm>
        </p:spPr>
        <p:txBody>
          <a:bodyPr/>
          <a:lstStyle/>
          <a:p>
            <a:r>
              <a:rPr lang="en-US" dirty="0" err="1"/>
              <a:t>refferences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2486025"/>
            <a:ext cx="5876926" cy="32956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https://m2.material.io/design/typography/understanding-typography.html#type-classification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3"/>
              </a:rPr>
              <a:t>https://www.interaction-design.org/literature/article/what-is-type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https://m2.material.io/design/typography/understanding-typography.html#type-classification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4"/>
              </a:rPr>
              <a:t>https://noranadira.wordpress.com/week-3-anatomy-of-typography/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5"/>
              </a:rPr>
              <a:t>https://visme.co/blog/type-anatomy/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6"/>
              </a:rPr>
              <a:t>https://smithandconnors.com/insights/rethinking-text-hierarchy-web-accessibility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8C8B5-F6EC-489B-BD0F-CD89A73C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EA823-8519-4F9D-81FA-367313107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180624 Minimalist light sales pitch_Win32_v3" id="{10980D2D-A96C-4E9B-A00E-81C4CAF0ABBD}" vid="{7928933E-F394-4192-9CD9-6D2A259AB5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E18436D-DA32-4E27-AC64-8FFEDA5218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966C46A-DC57-4209-80CD-9FE6C93151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EFFFA3F-0FB5-4ED3-8906-A15B16577F4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197</TotalTime>
  <Words>484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Calibri</vt:lpstr>
      <vt:lpstr>Century751 SeBd BT</vt:lpstr>
      <vt:lpstr>Dancing Script</vt:lpstr>
      <vt:lpstr>Fine College</vt:lpstr>
      <vt:lpstr>Lato</vt:lpstr>
      <vt:lpstr>Space mono</vt:lpstr>
      <vt:lpstr>Tenorite</vt:lpstr>
      <vt:lpstr>Times New Roman</vt:lpstr>
      <vt:lpstr>Monoline</vt:lpstr>
      <vt:lpstr>Chintan parmar graphic &amp; ui/ux designer</vt:lpstr>
      <vt:lpstr>Defination</vt:lpstr>
      <vt:lpstr>Tool use for typing Shortcut: T</vt:lpstr>
      <vt:lpstr>Classification of type</vt:lpstr>
      <vt:lpstr>Anatomy of Typography</vt:lpstr>
      <vt:lpstr>PowerPoint Presentation</vt:lpstr>
      <vt:lpstr>Type alignment</vt:lpstr>
      <vt:lpstr>PowerPoint Presentation</vt:lpstr>
      <vt:lpstr>refferences</vt:lpstr>
      <vt:lpstr>Any Questions?</vt:lpstr>
      <vt:lpstr>THANK YOU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CHINTAN PARMAR</dc:creator>
  <cp:lastModifiedBy>CHINTAN PARMAR</cp:lastModifiedBy>
  <cp:revision>5</cp:revision>
  <dcterms:created xsi:type="dcterms:W3CDTF">2025-05-23T18:45:11Z</dcterms:created>
  <dcterms:modified xsi:type="dcterms:W3CDTF">2025-05-27T18:59:51Z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