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1" r:id="rId2"/>
    <p:sldId id="265" r:id="rId3"/>
    <p:sldId id="277" r:id="rId4"/>
    <p:sldId id="276" r:id="rId5"/>
    <p:sldId id="287" r:id="rId6"/>
    <p:sldId id="266" r:id="rId7"/>
    <p:sldId id="289" r:id="rId8"/>
    <p:sldId id="283" r:id="rId9"/>
    <p:sldId id="285" r:id="rId10"/>
  </p:sldIdLst>
  <p:sldSz cx="12192000"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3A6A79-D85F-4D25-B5FC-3B5D6704A7FD}" type="datetimeFigureOut">
              <a:rPr lang="en-IN" smtClean="0"/>
              <a:t>07-10-2025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3A6A79-D85F-4D25-B5FC-3B5D6704A7FD}" type="datetimeFigureOut">
              <a:rPr lang="en-IN" smtClean="0"/>
              <a:t>07-10-2025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A6A79-D85F-4D25-B5FC-3B5D6704A7FD}" type="datetimeFigureOut">
              <a:rPr lang="en-IN" smtClean="0"/>
              <a:t>07-10-2025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3A6A79-D85F-4D25-B5FC-3B5D6704A7FD}" type="datetimeFigureOut">
              <a:rPr lang="en-IN" smtClean="0"/>
              <a:t>07-10-2025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A6A79-D85F-4D25-B5FC-3B5D6704A7FD}" type="datetimeFigureOut">
              <a:rPr lang="en-IN" smtClean="0"/>
              <a:t>07-10-2025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3DA358-1224-4AAF-A557-330CB2F189CB}" type="slidenum">
              <a:rPr lang="en-IN" smtClean="0"/>
              <a:t>‹#›</a:t>
            </a:fld>
            <a:endParaRPr lang="en-IN"/>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3A6A79-D85F-4D25-B5FC-3B5D6704A7FD}" type="datetimeFigureOut">
              <a:rPr lang="en-IN" smtClean="0"/>
              <a:t>07-10-2025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3A6A79-D85F-4D25-B5FC-3B5D6704A7FD}" type="datetimeFigureOut">
              <a:rPr lang="en-IN" smtClean="0"/>
              <a:t>07-10-2025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3DA358-1224-4AAF-A557-330CB2F189CB}" type="slidenum">
              <a:rPr lang="en-IN" smtClean="0"/>
              <a:t>‹#›</a:t>
            </a:fld>
            <a:endParaRPr lang="en-IN"/>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3A6A79-D85F-4D25-B5FC-3B5D6704A7FD}" type="datetimeFigureOut">
              <a:rPr lang="en-IN" smtClean="0"/>
              <a:t>07-10-2025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3A6A79-D85F-4D25-B5FC-3B5D6704A7FD}" type="datetimeFigureOut">
              <a:rPr lang="en-IN" smtClean="0"/>
              <a:t>07-10-2025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3A6A79-D85F-4D25-B5FC-3B5D6704A7FD}" type="datetimeFigureOut">
              <a:rPr lang="en-IN" smtClean="0"/>
              <a:t>07-10-2025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DA358-1224-4AAF-A557-330CB2F189CB}" type="slidenum">
              <a:rPr lang="en-IN" smtClean="0"/>
              <a:t>‹#›</a:t>
            </a:fld>
            <a:endParaRPr lang="en-IN"/>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3A6A79-D85F-4D25-B5FC-3B5D6704A7FD}" type="datetimeFigureOut">
              <a:rPr lang="en-IN" smtClean="0"/>
              <a:t>07-10-2025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3DA358-1224-4AAF-A557-330CB2F189C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413A6A79-D85F-4D25-B5FC-3B5D6704A7FD}" type="datetimeFigureOut">
              <a:rPr lang="en-IN" smtClean="0"/>
              <a:t>07-10-2025</a:t>
            </a:fld>
            <a:endParaRPr lang="en-IN"/>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9B3DA358-1224-4AAF-A557-330CB2F189C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anumapaavani@gmail.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6A7DFAB-946D-4828-BEB0-01F20722E9B4}"/>
              </a:ext>
            </a:extLst>
          </p:cNvPr>
          <p:cNvSpPr>
            <a:spLocks noGrp="1"/>
          </p:cNvSpPr>
          <p:nvPr>
            <p:ph type="title"/>
          </p:nvPr>
        </p:nvSpPr>
        <p:spPr>
          <a:xfrm>
            <a:off x="92597" y="335478"/>
            <a:ext cx="12014522" cy="6331775"/>
          </a:xfrm>
        </p:spPr>
        <p:txBody>
          <a:bodyPr>
            <a:normAutofit fontScale="90000"/>
          </a:bodyPr>
          <a:lstStyle/>
          <a:p>
            <a:pPr marR="441960">
              <a:lnSpc>
                <a:spcPct val="150000"/>
              </a:lnSpc>
              <a:spcBef>
                <a:spcPts val="445"/>
              </a:spcBef>
            </a:pPr>
            <a:r>
              <a:rPr lang="en-US" sz="18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IN" sz="1800"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r>
            <a:br>
              <a:rPr lang="en-IN" sz="1800"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r>
              <a:rPr lang="en-IN" sz="18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r>
            <a:br>
              <a:rPr lang="en-IN" sz="18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r>
              <a:rPr lang="en-IN" sz="2000" b="1" cap="none"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br>
              <a:rPr lang="en-IN" sz="2000" b="1" cap="none"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r>
              <a:rPr lang="en-IN" sz="2000" b="1" dirty="0" smtClean="0">
                <a:solidFill>
                  <a:schemeClr val="tx1"/>
                </a:solidFill>
                <a:latin typeface="Calibri" panose="020F0502020204030204" pitchFamily="34" charset="0"/>
                <a:ea typeface="Times New Roman" panose="02020603050405020304" pitchFamily="18" charset="0"/>
                <a:cs typeface="Calibri" panose="020F0502020204030204" pitchFamily="34" charset="0"/>
              </a:rPr>
              <a:t>				</a:t>
            </a:r>
            <a:br>
              <a:rPr lang="en-IN" sz="2000" b="1" dirty="0" smtClean="0">
                <a:solidFill>
                  <a:schemeClr val="tx1"/>
                </a:solidFill>
                <a:latin typeface="Calibri" panose="020F0502020204030204" pitchFamily="34" charset="0"/>
                <a:ea typeface="Times New Roman" panose="02020603050405020304" pitchFamily="18" charset="0"/>
                <a:cs typeface="Calibri" panose="020F0502020204030204" pitchFamily="34" charset="0"/>
              </a:rPr>
            </a:br>
            <a:r>
              <a:rPr lang="en-IN" sz="2000" b="1" dirty="0" smtClean="0">
                <a:solidFill>
                  <a:schemeClr val="tx1"/>
                </a:solidFill>
                <a:latin typeface="Calibri" panose="020F0502020204030204" pitchFamily="34" charset="0"/>
                <a:ea typeface="Times New Roman" panose="02020603050405020304" pitchFamily="18" charset="0"/>
                <a:cs typeface="Calibri" panose="020F0502020204030204" pitchFamily="34" charset="0"/>
              </a:rPr>
              <a:t>                                                                                             </a:t>
            </a:r>
            <a:br>
              <a:rPr lang="en-IN" sz="2000" b="1" dirty="0" smtClean="0">
                <a:solidFill>
                  <a:schemeClr val="tx1"/>
                </a:solidFill>
                <a:latin typeface="Calibri" panose="020F0502020204030204" pitchFamily="34" charset="0"/>
                <a:ea typeface="Times New Roman" panose="02020603050405020304" pitchFamily="18" charset="0"/>
                <a:cs typeface="Calibri" panose="020F0502020204030204" pitchFamily="34" charset="0"/>
              </a:rPr>
            </a:br>
            <a:r>
              <a:rPr lang="en-IN" sz="2000" b="1" dirty="0" smtClean="0">
                <a:solidFill>
                  <a:schemeClr val="tx1"/>
                </a:solidFill>
                <a:latin typeface="Calibri" panose="020F0502020204030204" pitchFamily="34" charset="0"/>
                <a:ea typeface="Times New Roman" panose="02020603050405020304" pitchFamily="18" charset="0"/>
                <a:cs typeface="Calibri" panose="020F0502020204030204" pitchFamily="34" charset="0"/>
              </a:rPr>
              <a:t>                                                                                              </a:t>
            </a:r>
            <a:br>
              <a:rPr lang="en-IN" sz="2000" b="1" dirty="0" smtClean="0">
                <a:solidFill>
                  <a:schemeClr val="tx1"/>
                </a:solidFill>
                <a:latin typeface="Calibri" panose="020F0502020204030204" pitchFamily="34" charset="0"/>
                <a:ea typeface="Times New Roman" panose="02020603050405020304" pitchFamily="18" charset="0"/>
                <a:cs typeface="Calibri" panose="020F0502020204030204" pitchFamily="34" charset="0"/>
              </a:rPr>
            </a:br>
            <a:r>
              <a:rPr lang="en-IN" sz="2000" b="1" dirty="0" smtClean="0">
                <a:solidFill>
                  <a:schemeClr val="tx1"/>
                </a:solidFill>
                <a:latin typeface="Calibri" panose="020F0502020204030204" pitchFamily="34" charset="0"/>
                <a:ea typeface="Times New Roman" panose="02020603050405020304" pitchFamily="18" charset="0"/>
                <a:cs typeface="Calibri" panose="020F0502020204030204" pitchFamily="34" charset="0"/>
              </a:rPr>
              <a:t>                                                                                              </a:t>
            </a:r>
            <a:br>
              <a:rPr lang="en-IN" sz="2000" b="1" dirty="0" smtClean="0">
                <a:solidFill>
                  <a:schemeClr val="tx1"/>
                </a:solidFill>
                <a:latin typeface="Calibri" panose="020F0502020204030204" pitchFamily="34" charset="0"/>
                <a:ea typeface="Times New Roman" panose="02020603050405020304" pitchFamily="18" charset="0"/>
                <a:cs typeface="Calibri" panose="020F0502020204030204" pitchFamily="34" charset="0"/>
              </a:rPr>
            </a:br>
            <a:r>
              <a:rPr lang="en-IN" sz="2000" b="1" dirty="0" smtClean="0">
                <a:solidFill>
                  <a:schemeClr val="tx1"/>
                </a:solidFill>
                <a:latin typeface="Calibri" panose="020F0502020204030204" pitchFamily="34" charset="0"/>
                <a:ea typeface="Times New Roman" panose="02020603050405020304" pitchFamily="18" charset="0"/>
                <a:cs typeface="Calibri" panose="020F0502020204030204" pitchFamily="34" charset="0"/>
              </a:rPr>
              <a:t>                                                                                           </a:t>
            </a:r>
            <a:br>
              <a:rPr lang="en-IN" sz="2000" b="1" dirty="0" smtClean="0">
                <a:solidFill>
                  <a:schemeClr val="tx1"/>
                </a:solidFill>
                <a:latin typeface="Calibri" panose="020F0502020204030204" pitchFamily="34" charset="0"/>
                <a:ea typeface="Times New Roman" panose="02020603050405020304" pitchFamily="18" charset="0"/>
                <a:cs typeface="Calibri" panose="020F0502020204030204" pitchFamily="34" charset="0"/>
              </a:rPr>
            </a:br>
            <a:r>
              <a:rPr lang="en-IN" sz="2000" b="1" dirty="0" smtClean="0">
                <a:solidFill>
                  <a:schemeClr val="tx1"/>
                </a:solidFill>
                <a:latin typeface="Calibri" panose="020F0502020204030204" pitchFamily="34" charset="0"/>
                <a:ea typeface="Times New Roman" panose="02020603050405020304" pitchFamily="18" charset="0"/>
                <a:cs typeface="Calibri" panose="020F0502020204030204" pitchFamily="34" charset="0"/>
              </a:rPr>
              <a:t>                                                                                        </a:t>
            </a:r>
            <a:r>
              <a:rPr lang="en-US" sz="1800" b="1" dirty="0" smtClean="0">
                <a:solidFill>
                  <a:schemeClr val="tx1"/>
                </a:solidFill>
                <a:latin typeface="Calibri" panose="020F0502020204030204" pitchFamily="34" charset="0"/>
                <a:ea typeface="Times New Roman" panose="02020603050405020304" pitchFamily="18" charset="0"/>
                <a:cs typeface="Calibri" panose="020F0502020204030204" pitchFamily="34" charset="0"/>
              </a:rPr>
              <a:t/>
            </a:r>
            <a:br>
              <a:rPr lang="en-US" sz="1800" b="1" dirty="0" smtClean="0">
                <a:solidFill>
                  <a:schemeClr val="tx1"/>
                </a:solidFill>
                <a:latin typeface="Calibri" panose="020F0502020204030204" pitchFamily="34" charset="0"/>
                <a:ea typeface="Times New Roman" panose="02020603050405020304" pitchFamily="18" charset="0"/>
                <a:cs typeface="Calibri" panose="020F0502020204030204" pitchFamily="34" charset="0"/>
              </a:rPr>
            </a:br>
            <a:r>
              <a:rPr lang="en-US" sz="18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r>
            <a:br>
              <a:rPr lang="en-US" sz="18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br>
            <a:r>
              <a:rPr lang="en-US" sz="1800" b="1" dirty="0" smtClean="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b="1" dirty="0" smtClean="0">
                <a:solidFill>
                  <a:srgbClr val="CC6600"/>
                </a:solidFill>
                <a:latin typeface="Calibri" panose="020F0502020204030204" pitchFamily="34" charset="0"/>
                <a:ea typeface="Times New Roman" panose="02020603050405020304" pitchFamily="18" charset="0"/>
                <a:cs typeface="Calibri" panose="020F0502020204030204" pitchFamily="34" charset="0"/>
              </a:rPr>
              <a:t>                       </a:t>
            </a:r>
            <a:br>
              <a:rPr lang="en-US" sz="1800" b="1" dirty="0" smtClean="0">
                <a:solidFill>
                  <a:srgbClr val="CC6600"/>
                </a:solidFill>
                <a:latin typeface="Calibri" panose="020F0502020204030204" pitchFamily="34" charset="0"/>
                <a:ea typeface="Times New Roman" panose="02020603050405020304" pitchFamily="18" charset="0"/>
                <a:cs typeface="Calibri" panose="020F0502020204030204" pitchFamily="34" charset="0"/>
              </a:rPr>
            </a:br>
            <a:r>
              <a:rPr lang="en-US" sz="1800" b="1" dirty="0">
                <a:solidFill>
                  <a:srgbClr val="CC6600"/>
                </a:solidFill>
                <a:latin typeface="Calibri" panose="020F0502020204030204" pitchFamily="34" charset="0"/>
                <a:ea typeface="Times New Roman" panose="02020603050405020304" pitchFamily="18" charset="0"/>
                <a:cs typeface="Calibri" panose="020F0502020204030204" pitchFamily="34" charset="0"/>
              </a:rPr>
              <a:t/>
            </a:r>
            <a:br>
              <a:rPr lang="en-US" sz="1800" b="1" dirty="0">
                <a:solidFill>
                  <a:srgbClr val="CC6600"/>
                </a:solidFill>
                <a:latin typeface="Calibri" panose="020F0502020204030204" pitchFamily="34" charset="0"/>
                <a:ea typeface="Times New Roman" panose="02020603050405020304" pitchFamily="18" charset="0"/>
                <a:cs typeface="Calibri" panose="020F0502020204030204" pitchFamily="34" charset="0"/>
              </a:rPr>
            </a:br>
            <a:r>
              <a:rPr lang="en-US" sz="1800" b="1" dirty="0" smtClean="0">
                <a:solidFill>
                  <a:srgbClr val="CC6600"/>
                </a:solidFill>
                <a:latin typeface="Calibri" panose="020F0502020204030204" pitchFamily="34" charset="0"/>
                <a:ea typeface="Times New Roman" panose="02020603050405020304" pitchFamily="18" charset="0"/>
                <a:cs typeface="Calibri" panose="020F0502020204030204" pitchFamily="34" charset="0"/>
              </a:rPr>
              <a:t/>
            </a:r>
            <a:br>
              <a:rPr lang="en-US" sz="1800" b="1" dirty="0" smtClean="0">
                <a:solidFill>
                  <a:srgbClr val="CC6600"/>
                </a:solidFill>
                <a:latin typeface="Calibri" panose="020F0502020204030204" pitchFamily="34" charset="0"/>
                <a:ea typeface="Times New Roman" panose="02020603050405020304" pitchFamily="18" charset="0"/>
                <a:cs typeface="Calibri" panose="020F0502020204030204" pitchFamily="34" charset="0"/>
              </a:rPr>
            </a:br>
            <a:r>
              <a:rPr lang="en-US" sz="1800" b="1" dirty="0">
                <a:solidFill>
                  <a:srgbClr val="CC6600"/>
                </a:solidFill>
                <a:latin typeface="Calibri" panose="020F0502020204030204" pitchFamily="34" charset="0"/>
                <a:ea typeface="Times New Roman" panose="02020603050405020304" pitchFamily="18" charset="0"/>
                <a:cs typeface="Calibri" panose="020F0502020204030204" pitchFamily="34" charset="0"/>
              </a:rPr>
              <a:t/>
            </a:r>
            <a:br>
              <a:rPr lang="en-US" sz="1800" b="1" dirty="0">
                <a:solidFill>
                  <a:srgbClr val="CC6600"/>
                </a:solidFill>
                <a:latin typeface="Calibri" panose="020F0502020204030204" pitchFamily="34" charset="0"/>
                <a:ea typeface="Times New Roman" panose="02020603050405020304" pitchFamily="18" charset="0"/>
                <a:cs typeface="Calibri" panose="020F0502020204030204" pitchFamily="34" charset="0"/>
              </a:rPr>
            </a:br>
            <a:r>
              <a:rPr lang="en-US" sz="1700" b="1" dirty="0" smtClean="0">
                <a:solidFill>
                  <a:srgbClr val="CC6600"/>
                </a:solidFill>
                <a:latin typeface="Calibri" panose="020F0502020204030204" pitchFamily="34" charset="0"/>
                <a:ea typeface="Times New Roman" panose="02020603050405020304" pitchFamily="18" charset="0"/>
                <a:cs typeface="Calibri" panose="020F0502020204030204" pitchFamily="34" charset="0"/>
              </a:rPr>
              <a:t>                                                                                                                                                                                                                            </a:t>
            </a:r>
            <a:r>
              <a:rPr lang="en-IN" sz="1700" b="1" dirty="0" smtClean="0">
                <a:solidFill>
                  <a:schemeClr val="tx1"/>
                </a:solidFill>
                <a:latin typeface="Times New Roman" pitchFamily="18" charset="0"/>
                <a:ea typeface="Times New Roman" pitchFamily="18" charset="0"/>
                <a:cs typeface="Times New Roman" pitchFamily="18" charset="0"/>
              </a:rPr>
              <a:t>Name: </a:t>
            </a:r>
            <a:r>
              <a:rPr lang="en-IN" sz="1700" dirty="0" smtClean="0">
                <a:solidFill>
                  <a:schemeClr val="tx1"/>
                </a:solidFill>
                <a:latin typeface="Times New Roman" pitchFamily="18" charset="0"/>
                <a:ea typeface="Times New Roman" pitchFamily="18" charset="0"/>
                <a:cs typeface="Times New Roman" pitchFamily="18" charset="0"/>
              </a:rPr>
              <a:t>Ch. </a:t>
            </a:r>
            <a:r>
              <a:rPr lang="en-IN" sz="1700" dirty="0" err="1" smtClean="0">
                <a:solidFill>
                  <a:schemeClr val="tx1"/>
                </a:solidFill>
                <a:latin typeface="Times New Roman" pitchFamily="18" charset="0"/>
                <a:ea typeface="Times New Roman" pitchFamily="18" charset="0"/>
                <a:cs typeface="Times New Roman" pitchFamily="18" charset="0"/>
              </a:rPr>
              <a:t>Hanuma</a:t>
            </a:r>
            <a:r>
              <a:rPr lang="en-IN" sz="1700" dirty="0" smtClean="0">
                <a:solidFill>
                  <a:schemeClr val="tx1"/>
                </a:solidFill>
                <a:latin typeface="Times New Roman" pitchFamily="18" charset="0"/>
                <a:ea typeface="Times New Roman" pitchFamily="18" charset="0"/>
                <a:cs typeface="Times New Roman" pitchFamily="18" charset="0"/>
              </a:rPr>
              <a:t> </a:t>
            </a:r>
            <a:r>
              <a:rPr lang="en-IN" sz="1700" dirty="0" err="1" smtClean="0">
                <a:solidFill>
                  <a:schemeClr val="tx1"/>
                </a:solidFill>
                <a:latin typeface="Times New Roman" pitchFamily="18" charset="0"/>
                <a:ea typeface="Times New Roman" pitchFamily="18" charset="0"/>
                <a:cs typeface="Times New Roman" pitchFamily="18" charset="0"/>
              </a:rPr>
              <a:t>Pavani</a:t>
            </a:r>
            <a:r>
              <a:rPr lang="en-IN" sz="1700" dirty="0" smtClean="0">
                <a:solidFill>
                  <a:schemeClr val="tx1"/>
                </a:solidFill>
                <a:latin typeface="Times New Roman" pitchFamily="18" charset="0"/>
                <a:ea typeface="Times New Roman" pitchFamily="18" charset="0"/>
                <a:cs typeface="Times New Roman" pitchFamily="18" charset="0"/>
              </a:rPr>
              <a:t/>
            </a:r>
            <a:br>
              <a:rPr lang="en-IN" sz="1700" dirty="0" smtClean="0">
                <a:solidFill>
                  <a:schemeClr val="tx1"/>
                </a:solidFill>
                <a:latin typeface="Times New Roman" pitchFamily="18" charset="0"/>
                <a:ea typeface="Times New Roman" pitchFamily="18" charset="0"/>
                <a:cs typeface="Times New Roman" pitchFamily="18" charset="0"/>
              </a:rPr>
            </a:br>
            <a:r>
              <a:rPr lang="en-IN" sz="1700" b="1" dirty="0" smtClean="0">
                <a:solidFill>
                  <a:schemeClr val="tx1"/>
                </a:solidFill>
                <a:latin typeface="Times New Roman" pitchFamily="18" charset="0"/>
                <a:ea typeface="Times New Roman" pitchFamily="18" charset="0"/>
                <a:cs typeface="Times New Roman" pitchFamily="18" charset="0"/>
              </a:rPr>
              <a:t>                                                                                                                                                                                               Roll no: </a:t>
            </a:r>
            <a:r>
              <a:rPr lang="en-IN" sz="1700" dirty="0" smtClean="0">
                <a:solidFill>
                  <a:schemeClr val="tx1"/>
                </a:solidFill>
                <a:latin typeface="Times New Roman" pitchFamily="18" charset="0"/>
                <a:ea typeface="Times New Roman" pitchFamily="18" charset="0"/>
                <a:cs typeface="Times New Roman" pitchFamily="18" charset="0"/>
              </a:rPr>
              <a:t>2211CS010124(S2)</a:t>
            </a:r>
            <a:r>
              <a:rPr lang="en-IN" sz="1700" b="1" dirty="0" smtClean="0">
                <a:solidFill>
                  <a:schemeClr val="tx1"/>
                </a:solidFill>
                <a:latin typeface="Times New Roman" pitchFamily="18" charset="0"/>
                <a:ea typeface="Times New Roman" pitchFamily="18" charset="0"/>
                <a:cs typeface="Times New Roman" pitchFamily="18" charset="0"/>
              </a:rPr>
              <a:t/>
            </a:r>
            <a:br>
              <a:rPr lang="en-IN" sz="1700" b="1" dirty="0" smtClean="0">
                <a:solidFill>
                  <a:schemeClr val="tx1"/>
                </a:solidFill>
                <a:latin typeface="Times New Roman" pitchFamily="18" charset="0"/>
                <a:ea typeface="Times New Roman" pitchFamily="18" charset="0"/>
                <a:cs typeface="Times New Roman" pitchFamily="18" charset="0"/>
              </a:rPr>
            </a:br>
            <a:r>
              <a:rPr lang="en-IN" sz="1700" b="1" dirty="0" smtClean="0">
                <a:solidFill>
                  <a:schemeClr val="tx1"/>
                </a:solidFill>
                <a:latin typeface="Times New Roman" pitchFamily="18" charset="0"/>
                <a:ea typeface="Times New Roman" pitchFamily="18" charset="0"/>
                <a:cs typeface="Times New Roman" pitchFamily="18" charset="0"/>
              </a:rPr>
              <a:t>                                                                                                                                                                                               Dataset: </a:t>
            </a:r>
            <a:r>
              <a:rPr lang="en-IN" sz="1700" dirty="0" smtClean="0">
                <a:solidFill>
                  <a:schemeClr val="tx1"/>
                </a:solidFill>
                <a:latin typeface="Times New Roman" pitchFamily="18" charset="0"/>
                <a:ea typeface="Times New Roman" pitchFamily="18" charset="0"/>
                <a:cs typeface="Times New Roman" pitchFamily="18" charset="0"/>
              </a:rPr>
              <a:t>01_District_wise_crimes_committed_IPC_2001_2012(</a:t>
            </a:r>
            <a:r>
              <a:rPr lang="en-IN" sz="1700" dirty="0" err="1" smtClean="0">
                <a:solidFill>
                  <a:schemeClr val="tx1"/>
                </a:solidFill>
                <a:latin typeface="Times New Roman" pitchFamily="18" charset="0"/>
                <a:ea typeface="Times New Roman" pitchFamily="18" charset="0"/>
                <a:cs typeface="Times New Roman" pitchFamily="18" charset="0"/>
              </a:rPr>
              <a:t>kaggle</a:t>
            </a:r>
            <a:r>
              <a:rPr lang="en-IN" sz="1700" dirty="0" smtClean="0">
                <a:solidFill>
                  <a:schemeClr val="tx1"/>
                </a:solidFill>
                <a:latin typeface="Times New Roman" pitchFamily="18" charset="0"/>
                <a:ea typeface="Times New Roman" pitchFamily="18" charset="0"/>
                <a:cs typeface="Times New Roman" pitchFamily="18" charset="0"/>
              </a:rPr>
              <a:t>)   </a:t>
            </a:r>
            <a:r>
              <a:rPr lang="en-IN" sz="1700" b="1" dirty="0" smtClean="0">
                <a:solidFill>
                  <a:schemeClr val="tx1"/>
                </a:solidFill>
                <a:latin typeface="Times New Roman" pitchFamily="18" charset="0"/>
                <a:ea typeface="Times New Roman" pitchFamily="18" charset="0"/>
                <a:cs typeface="Times New Roman" pitchFamily="18" charset="0"/>
              </a:rPr>
              <a:t/>
            </a:r>
            <a:br>
              <a:rPr lang="en-IN" sz="1700" b="1" dirty="0" smtClean="0">
                <a:solidFill>
                  <a:schemeClr val="tx1"/>
                </a:solidFill>
                <a:latin typeface="Times New Roman" pitchFamily="18" charset="0"/>
                <a:ea typeface="Times New Roman" pitchFamily="18" charset="0"/>
                <a:cs typeface="Times New Roman" pitchFamily="18" charset="0"/>
              </a:rPr>
            </a:br>
            <a:r>
              <a:rPr lang="en-IN" sz="1700" b="1" dirty="0" smtClean="0">
                <a:solidFill>
                  <a:schemeClr val="tx1"/>
                </a:solidFill>
                <a:latin typeface="Times New Roman" pitchFamily="18" charset="0"/>
                <a:ea typeface="Times New Roman" pitchFamily="18" charset="0"/>
                <a:cs typeface="Times New Roman" pitchFamily="18" charset="0"/>
              </a:rPr>
              <a:t>                                                                                                                                                                                               Email: </a:t>
            </a:r>
            <a:r>
              <a:rPr lang="en-IN" sz="1700" dirty="0" smtClean="0">
                <a:solidFill>
                  <a:schemeClr val="tx1"/>
                </a:solidFill>
                <a:hlinkClick r:id="rId2"/>
              </a:rPr>
              <a:t>hanumapaavani@gmail.com</a:t>
            </a:r>
            <a:r>
              <a:rPr lang="en-IN" sz="1700" dirty="0" smtClean="0"/>
              <a:t/>
            </a:r>
            <a:br>
              <a:rPr lang="en-IN" sz="1700" dirty="0" smtClean="0"/>
            </a:br>
            <a:r>
              <a:rPr lang="en-IN" sz="1700" dirty="0" smtClean="0"/>
              <a:t>                                                                                                                                                                        </a:t>
            </a:r>
            <a:r>
              <a:rPr lang="en-IN" sz="1700" b="1" dirty="0" smtClean="0">
                <a:solidFill>
                  <a:schemeClr val="tx1"/>
                </a:solidFill>
                <a:latin typeface="Times New Roman" pitchFamily="18" charset="0"/>
                <a:cs typeface="Times New Roman" pitchFamily="18" charset="0"/>
              </a:rPr>
              <a:t>LinkedIn: </a:t>
            </a:r>
            <a:r>
              <a:rPr lang="en-IN" sz="1700" dirty="0" smtClean="0">
                <a:solidFill>
                  <a:schemeClr val="tx1"/>
                </a:solidFill>
                <a:latin typeface="Times New Roman" pitchFamily="18" charset="0"/>
                <a:cs typeface="Times New Roman" pitchFamily="18" charset="0"/>
              </a:rPr>
              <a:t>linkedin.com/in/chintapalli-hanuma-pavani-804aab343</a:t>
            </a:r>
            <a:r>
              <a:rPr lang="en-IN" sz="1700" b="1" dirty="0" smtClean="0">
                <a:solidFill>
                  <a:schemeClr val="tx1"/>
                </a:solidFill>
                <a:latin typeface="Times New Roman" pitchFamily="18" charset="0"/>
                <a:ea typeface="Times New Roman" pitchFamily="18" charset="0"/>
                <a:cs typeface="Times New Roman" pitchFamily="18" charset="0"/>
              </a:rPr>
              <a:t>                    </a:t>
            </a:r>
            <a:r>
              <a:rPr lang="en-IN" sz="1800" dirty="0" smtClean="0"/>
              <a:t/>
            </a:r>
            <a:br>
              <a:rPr lang="en-IN" sz="1800" dirty="0" smtClean="0"/>
            </a:br>
            <a:r>
              <a:rPr lang="en-IN" sz="1800" b="1" dirty="0" smtClean="0">
                <a:solidFill>
                  <a:schemeClr val="tx1"/>
                </a:solidFill>
                <a:latin typeface="Times New Roman" pitchFamily="18" charset="0"/>
                <a:ea typeface="Times New Roman" pitchFamily="18" charset="0"/>
                <a:cs typeface="Times New Roman" pitchFamily="18" charset="0"/>
              </a:rPr>
              <a:t/>
            </a:r>
            <a:br>
              <a:rPr lang="en-IN" sz="1800" b="1" dirty="0" smtClean="0">
                <a:solidFill>
                  <a:schemeClr val="tx1"/>
                </a:solidFill>
                <a:latin typeface="Times New Roman" pitchFamily="18" charset="0"/>
                <a:ea typeface="Times New Roman" pitchFamily="18" charset="0"/>
                <a:cs typeface="Times New Roman" pitchFamily="18" charset="0"/>
              </a:rPr>
            </a:br>
            <a:r>
              <a:rPr lang="en-IN" sz="1800" b="1" dirty="0" smtClean="0">
                <a:solidFill>
                  <a:schemeClr val="tx1"/>
                </a:solidFill>
                <a:latin typeface="Times New Roman" pitchFamily="18" charset="0"/>
                <a:ea typeface="Times New Roman" pitchFamily="18" charset="0"/>
                <a:cs typeface="Times New Roman" pitchFamily="18" charset="0"/>
              </a:rPr>
              <a:t/>
            </a:r>
            <a:br>
              <a:rPr lang="en-IN" sz="1800" b="1" dirty="0" smtClean="0">
                <a:solidFill>
                  <a:schemeClr val="tx1"/>
                </a:solidFill>
                <a:latin typeface="Times New Roman" pitchFamily="18" charset="0"/>
                <a:ea typeface="Times New Roman" pitchFamily="18" charset="0"/>
                <a:cs typeface="Times New Roman" pitchFamily="18" charset="0"/>
              </a:rPr>
            </a:br>
            <a:r>
              <a:rPr lang="en-IN" sz="1800" b="1" cap="none" dirty="0" smtClean="0">
                <a:solidFill>
                  <a:schemeClr val="tx1"/>
                </a:solidFill>
                <a:latin typeface="Times New Roman" pitchFamily="18" charset="0"/>
                <a:ea typeface="Times New Roman" pitchFamily="18" charset="0"/>
                <a:cs typeface="Times New Roman" pitchFamily="18" charset="0"/>
              </a:rPr>
              <a:t/>
            </a:r>
            <a:br>
              <a:rPr lang="en-IN" sz="1800" b="1" cap="none" dirty="0" smtClean="0">
                <a:solidFill>
                  <a:schemeClr val="tx1"/>
                </a:solidFill>
                <a:latin typeface="Times New Roman" pitchFamily="18" charset="0"/>
                <a:ea typeface="Times New Roman" pitchFamily="18" charset="0"/>
                <a:cs typeface="Times New Roman" pitchFamily="18" charset="0"/>
              </a:rPr>
            </a:br>
            <a:r>
              <a:rPr lang="en-IN" sz="1800" cap="none" dirty="0" smtClean="0">
                <a:solidFill>
                  <a:schemeClr val="tx1"/>
                </a:solidFill>
                <a:latin typeface="Times New Roman" pitchFamily="18" charset="0"/>
                <a:ea typeface="Times New Roman" pitchFamily="18" charset="0"/>
                <a:cs typeface="Times New Roman" pitchFamily="18" charset="0"/>
              </a:rPr>
              <a:t/>
            </a:r>
            <a:br>
              <a:rPr lang="en-IN" sz="1800" cap="none" dirty="0" smtClean="0">
                <a:solidFill>
                  <a:schemeClr val="tx1"/>
                </a:solidFill>
                <a:latin typeface="Times New Roman" pitchFamily="18" charset="0"/>
                <a:ea typeface="Times New Roman" pitchFamily="18" charset="0"/>
                <a:cs typeface="Times New Roman" pitchFamily="18" charset="0"/>
              </a:rPr>
            </a:br>
            <a:r>
              <a:rPr lang="en-IN" sz="1600" cap="none" dirty="0" smtClean="0">
                <a:solidFill>
                  <a:schemeClr val="tx1"/>
                </a:solidFill>
                <a:latin typeface="Times New Roman" pitchFamily="18" charset="0"/>
                <a:ea typeface="Times New Roman" pitchFamily="18" charset="0"/>
                <a:cs typeface="Times New Roman" pitchFamily="18" charset="0"/>
              </a:rPr>
              <a:t>          	</a:t>
            </a:r>
            <a:endParaRPr lang="en-IN" sz="1600" dirty="0">
              <a:solidFill>
                <a:schemeClr val="tx1"/>
              </a:solidFill>
              <a:latin typeface="Times New Roman" pitchFamily="18" charset="0"/>
              <a:cs typeface="Times New Roman" pitchFamily="18" charset="0"/>
            </a:endParaRPr>
          </a:p>
        </p:txBody>
      </p:sp>
      <p:sp>
        <p:nvSpPr>
          <p:cNvPr id="3" name="Rectangle 2"/>
          <p:cNvSpPr/>
          <p:nvPr/>
        </p:nvSpPr>
        <p:spPr>
          <a:xfrm>
            <a:off x="2382999" y="2782669"/>
            <a:ext cx="7444510" cy="1077218"/>
          </a:xfrm>
          <a:prstGeom prst="rect">
            <a:avLst/>
          </a:prstGeom>
        </p:spPr>
        <p:txBody>
          <a:bodyPr wrap="square">
            <a:spAutoFit/>
          </a:bodyPr>
          <a:lstStyle/>
          <a:p>
            <a:r>
              <a:rPr lang="en-US" sz="3200" b="1" dirty="0">
                <a:solidFill>
                  <a:srgbClr val="CC6600"/>
                </a:solidFill>
                <a:latin typeface="Calibri" panose="020F0502020204030204" pitchFamily="34" charset="0"/>
                <a:ea typeface="Times New Roman" panose="02020603050405020304" pitchFamily="18" charset="0"/>
                <a:cs typeface="Calibri" panose="020F0502020204030204" pitchFamily="34" charset="0"/>
              </a:rPr>
              <a:t> </a:t>
            </a:r>
            <a:r>
              <a:rPr lang="en-US" sz="3200" b="1" i="1" dirty="0">
                <a:solidFill>
                  <a:srgbClr val="CC6600"/>
                </a:solidFill>
                <a:latin typeface="Times New Roman" pitchFamily="18" charset="0"/>
                <a:ea typeface="Times New Roman" pitchFamily="18" charset="0"/>
                <a:cs typeface="Times New Roman" pitchFamily="18" charset="0"/>
              </a:rPr>
              <a:t>“</a:t>
            </a:r>
            <a:r>
              <a:rPr lang="en-IN" sz="3200" b="1" i="1" dirty="0">
                <a:solidFill>
                  <a:srgbClr val="CC6600"/>
                </a:solidFill>
                <a:latin typeface="Times New Roman" pitchFamily="18" charset="0"/>
                <a:cs typeface="Times New Roman" pitchFamily="18" charset="0"/>
              </a:rPr>
              <a:t>CRIME </a:t>
            </a:r>
            <a:r>
              <a:rPr lang="en-IN" sz="3200" b="1" i="1" dirty="0" smtClean="0">
                <a:solidFill>
                  <a:srgbClr val="CC6600"/>
                </a:solidFill>
                <a:latin typeface="Times New Roman" pitchFamily="18" charset="0"/>
                <a:cs typeface="Times New Roman" pitchFamily="18" charset="0"/>
              </a:rPr>
              <a:t>ANALYSIS INDIA_2001-2012 </a:t>
            </a:r>
            <a:r>
              <a:rPr lang="en-IN" sz="3200" b="1" i="1" dirty="0">
                <a:solidFill>
                  <a:srgbClr val="CC6600"/>
                </a:solidFill>
                <a:latin typeface="Times New Roman" pitchFamily="18" charset="0"/>
                <a:cs typeface="Times New Roman" pitchFamily="18" charset="0"/>
              </a:rPr>
              <a:t>USING BIG DATA  ANALYTICS</a:t>
            </a:r>
            <a:r>
              <a:rPr lang="en-US" sz="3200" b="1" i="1" dirty="0">
                <a:solidFill>
                  <a:srgbClr val="CC6600"/>
                </a:solidFill>
                <a:latin typeface="Times New Roman" pitchFamily="18" charset="0"/>
                <a:ea typeface="Times New Roman" pitchFamily="18" charset="0"/>
                <a:cs typeface="Times New Roman" pitchFamily="18" charset="0"/>
              </a:rPr>
              <a:t>”</a:t>
            </a:r>
            <a:endParaRPr lang="en-IN" sz="3200" dirty="0">
              <a:solidFill>
                <a:srgbClr val="CC6600"/>
              </a:solidFill>
            </a:endParaRPr>
          </a:p>
        </p:txBody>
      </p:sp>
    </p:spTree>
    <p:extLst>
      <p:ext uri="{BB962C8B-B14F-4D97-AF65-F5344CB8AC3E}">
        <p14:creationId xmlns:p14="http://schemas.microsoft.com/office/powerpoint/2010/main" val="3364838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737" y="958477"/>
            <a:ext cx="10972800" cy="565558"/>
          </a:xfrm>
        </p:spPr>
        <p:txBody>
          <a:bodyPr>
            <a:noAutofit/>
          </a:bodyPr>
          <a:lstStyle/>
          <a:p>
            <a:r>
              <a:rPr lang="en-US" sz="3200" dirty="0" smtClean="0">
                <a:latin typeface="Times New Roman" pitchFamily="18" charset="0"/>
                <a:cs typeface="Times New Roman" pitchFamily="18" charset="0"/>
              </a:rPr>
              <a:t> </a:t>
            </a:r>
            <a:r>
              <a:rPr lang="en-US" sz="3200" b="1" dirty="0" smtClean="0">
                <a:latin typeface="Times New Roman" pitchFamily="18" charset="0"/>
                <a:cs typeface="Times New Roman" pitchFamily="18" charset="0"/>
              </a:rPr>
              <a:t>TABLE OF CONTENTS</a:t>
            </a:r>
            <a:endParaRPr lang="en-IN" sz="3200" b="1" dirty="0">
              <a:latin typeface="Times New Roman" pitchFamily="18" charset="0"/>
              <a:cs typeface="Times New Roman" pitchFamily="18" charset="0"/>
            </a:endParaRPr>
          </a:p>
        </p:txBody>
      </p:sp>
      <p:sp>
        <p:nvSpPr>
          <p:cNvPr id="3" name="Rectangle 2"/>
          <p:cNvSpPr/>
          <p:nvPr/>
        </p:nvSpPr>
        <p:spPr>
          <a:xfrm>
            <a:off x="734377" y="1890766"/>
            <a:ext cx="11199303" cy="6124754"/>
          </a:xfrm>
          <a:prstGeom prst="rect">
            <a:avLst/>
          </a:prstGeom>
        </p:spPr>
        <p:txBody>
          <a:bodyPr wrap="square">
            <a:spAutoFit/>
          </a:bodyPr>
          <a:lstStyle/>
          <a:p>
            <a:pPr marL="457200" indent="-457200">
              <a:buFont typeface="Wingdings" pitchFamily="2" charset="2"/>
              <a:buChar char="Ø"/>
            </a:pPr>
            <a:r>
              <a:rPr lang="en-US" sz="2800" b="1" dirty="0" smtClean="0">
                <a:latin typeface="Times New Roman" pitchFamily="18" charset="0"/>
                <a:cs typeface="Times New Roman" pitchFamily="18" charset="0"/>
              </a:rPr>
              <a:t>Introduction</a:t>
            </a:r>
          </a:p>
          <a:p>
            <a:endParaRPr lang="en-US" sz="2800" b="1" dirty="0" smtClean="0">
              <a:latin typeface="Times New Roman" pitchFamily="18" charset="0"/>
              <a:cs typeface="Times New Roman" pitchFamily="18" charset="0"/>
            </a:endParaRPr>
          </a:p>
          <a:p>
            <a:pPr marL="457200" indent="-457200">
              <a:buFont typeface="Wingdings" pitchFamily="2" charset="2"/>
              <a:buChar char="Ø"/>
            </a:pPr>
            <a:r>
              <a:rPr lang="en-US" sz="2800" b="1" dirty="0">
                <a:latin typeface="Times New Roman" pitchFamily="18" charset="0"/>
                <a:cs typeface="Times New Roman" pitchFamily="18" charset="0"/>
              </a:rPr>
              <a:t>Initial Analysis of </a:t>
            </a:r>
            <a:r>
              <a:rPr lang="en-US" sz="2800" b="1" dirty="0" smtClean="0">
                <a:latin typeface="Times New Roman" pitchFamily="18" charset="0"/>
                <a:cs typeface="Times New Roman" pitchFamily="18" charset="0"/>
              </a:rPr>
              <a:t>Dataset</a:t>
            </a:r>
          </a:p>
          <a:p>
            <a:endParaRPr lang="en-US" sz="2800" b="1" dirty="0" smtClean="0">
              <a:latin typeface="Times New Roman" pitchFamily="18" charset="0"/>
              <a:cs typeface="Times New Roman" pitchFamily="18" charset="0"/>
            </a:endParaRPr>
          </a:p>
          <a:p>
            <a:pPr marL="457200" indent="-457200">
              <a:buFont typeface="Wingdings" pitchFamily="2" charset="2"/>
              <a:buChar char="Ø"/>
            </a:pPr>
            <a:r>
              <a:rPr lang="en-US" sz="2800" b="1" dirty="0">
                <a:latin typeface="Times New Roman" pitchFamily="18" charset="0"/>
                <a:cs typeface="Times New Roman" pitchFamily="18" charset="0"/>
              </a:rPr>
              <a:t>Dataset </a:t>
            </a:r>
            <a:r>
              <a:rPr lang="en-US" sz="2800" b="1" dirty="0" smtClean="0">
                <a:latin typeface="Times New Roman" pitchFamily="18" charset="0"/>
                <a:cs typeface="Times New Roman" pitchFamily="18" charset="0"/>
              </a:rPr>
              <a:t>Observations</a:t>
            </a:r>
          </a:p>
          <a:p>
            <a:endParaRPr lang="en-US" sz="2800" b="1" dirty="0" smtClean="0">
              <a:latin typeface="Times New Roman" pitchFamily="18" charset="0"/>
              <a:cs typeface="Times New Roman" pitchFamily="18" charset="0"/>
            </a:endParaRPr>
          </a:p>
          <a:p>
            <a:pPr marL="457200" indent="-457200">
              <a:buFont typeface="Wingdings" pitchFamily="2" charset="2"/>
              <a:buChar char="Ø"/>
            </a:pPr>
            <a:r>
              <a:rPr lang="en-US" sz="2800" b="1" dirty="0" smtClean="0">
                <a:latin typeface="Times New Roman" pitchFamily="18" charset="0"/>
                <a:cs typeface="Times New Roman" pitchFamily="18" charset="0"/>
              </a:rPr>
              <a:t>Graphs</a:t>
            </a:r>
          </a:p>
          <a:p>
            <a:pPr marL="457200" indent="-457200">
              <a:buFont typeface="Wingdings" pitchFamily="2" charset="2"/>
              <a:buChar char="Ø"/>
            </a:pPr>
            <a:endParaRPr lang="en-US" sz="2800" b="1" dirty="0" smtClean="0">
              <a:latin typeface="Times New Roman" pitchFamily="18" charset="0"/>
              <a:cs typeface="Times New Roman" pitchFamily="18" charset="0"/>
            </a:endParaRPr>
          </a:p>
          <a:p>
            <a:pPr marL="457200" indent="-457200">
              <a:buFont typeface="Wingdings" pitchFamily="2" charset="2"/>
              <a:buChar char="Ø"/>
            </a:pPr>
            <a:r>
              <a:rPr lang="en-US" sz="2800" b="1" dirty="0">
                <a:latin typeface="Times New Roman" pitchFamily="18" charset="0"/>
                <a:cs typeface="Times New Roman" pitchFamily="18" charset="0"/>
              </a:rPr>
              <a:t>Conclusion</a:t>
            </a:r>
          </a:p>
          <a:p>
            <a:endParaRPr lang="en-US" sz="2800" dirty="0"/>
          </a:p>
          <a:p>
            <a:pPr marL="457200" indent="-457200">
              <a:buFont typeface="Wingdings" pitchFamily="2" charset="2"/>
              <a:buChar char="Ø"/>
            </a:pPr>
            <a:endParaRPr lang="en-US" sz="2800" dirty="0"/>
          </a:p>
          <a:p>
            <a:pPr marL="457200" indent="-457200">
              <a:buFont typeface="Wingdings" pitchFamily="2" charset="2"/>
              <a:buChar char="Ø"/>
            </a:pPr>
            <a:endParaRPr lang="en-US" sz="2800" dirty="0"/>
          </a:p>
          <a:p>
            <a:pPr marL="457200" indent="-457200">
              <a:buFont typeface="Wingdings" pitchFamily="2" charset="2"/>
              <a:buChar char="Ø"/>
            </a:pPr>
            <a:endParaRPr lang="en-US" sz="2800" dirty="0"/>
          </a:p>
          <a:p>
            <a:pPr marL="457200" indent="-457200">
              <a:buFont typeface="Wingdings" pitchFamily="2" charset="2"/>
              <a:buChar char="Ø"/>
            </a:pPr>
            <a:endParaRPr lang="en-US" sz="28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3599880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86" y="1244791"/>
            <a:ext cx="10972800" cy="565558"/>
          </a:xfrm>
        </p:spPr>
        <p:txBody>
          <a:bodyPr>
            <a:noAutofit/>
          </a:bodyPr>
          <a:lstStyle/>
          <a:p>
            <a:pPr marL="457200" indent="-457200"/>
            <a:r>
              <a:rPr lang="en-US" sz="3200" b="1" dirty="0" smtClean="0">
                <a:latin typeface="Times New Roman" pitchFamily="18" charset="0"/>
                <a:cs typeface="Times New Roman" pitchFamily="18" charset="0"/>
              </a:rPr>
              <a:t>INTRODUCTION</a:t>
            </a:r>
            <a:endParaRPr lang="en-US" sz="3200" b="1" dirty="0">
              <a:latin typeface="Times New Roman" pitchFamily="18" charset="0"/>
              <a:cs typeface="Times New Roman" pitchFamily="18" charset="0"/>
            </a:endParaRPr>
          </a:p>
        </p:txBody>
      </p:sp>
      <p:sp>
        <p:nvSpPr>
          <p:cNvPr id="3" name="Rectangle 2"/>
          <p:cNvSpPr/>
          <p:nvPr/>
        </p:nvSpPr>
        <p:spPr>
          <a:xfrm>
            <a:off x="771330" y="2204779"/>
            <a:ext cx="10681764" cy="2554545"/>
          </a:xfrm>
          <a:prstGeom prst="rect">
            <a:avLst/>
          </a:prstGeom>
        </p:spPr>
        <p:txBody>
          <a:bodyPr wrap="square">
            <a:spAutoFit/>
          </a:bodyPr>
          <a:lstStyle/>
          <a:p>
            <a:r>
              <a:rPr lang="en-US" sz="2000" dirty="0">
                <a:latin typeface="Times New Roman" pitchFamily="18" charset="0"/>
                <a:cs typeface="Times New Roman" pitchFamily="18" charset="0"/>
              </a:rPr>
              <a:t>The dataset contains information about district-wise crimes reported in India from 2001 to 2012. It includes details such as the number of crimes under different categories (like murder, theft, robbery, assault, etc.), the year-wise distribution of crimes, and the districts and states where these crimes occurred. It also provides insights into trends over the years, regional crime patterns, and areas with higher crime rates</a:t>
            </a:r>
            <a:r>
              <a:rPr lang="en-US" sz="2000" dirty="0" smtClean="0">
                <a:latin typeface="Times New Roman" pitchFamily="18" charset="0"/>
                <a:cs typeface="Times New Roman" pitchFamily="18" charset="0"/>
              </a:rPr>
              <a: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In short, this dataset helps us analyze crime trends in India over time, identify regions with higher crime incidents, and understand patterns that could assist in law enforcement and policy-making</a:t>
            </a:r>
          </a:p>
        </p:txBody>
      </p:sp>
    </p:spTree>
    <p:extLst>
      <p:ext uri="{BB962C8B-B14F-4D97-AF65-F5344CB8AC3E}">
        <p14:creationId xmlns:p14="http://schemas.microsoft.com/office/powerpoint/2010/main" val="12611719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94" y="330427"/>
            <a:ext cx="10972800" cy="565558"/>
          </a:xfrm>
        </p:spPr>
        <p:txBody>
          <a:bodyPr>
            <a:noAutofit/>
          </a:bodyPr>
          <a:lstStyle/>
          <a:p>
            <a:pPr marL="457200" indent="-457200"/>
            <a:r>
              <a:rPr lang="en-US" sz="3000" b="1" dirty="0" smtClean="0">
                <a:latin typeface="Times New Roman" pitchFamily="18" charset="0"/>
                <a:cs typeface="Times New Roman" pitchFamily="18" charset="0"/>
              </a:rPr>
              <a:t>INITIAL  ANALYSIS OF DATASET</a:t>
            </a:r>
            <a:endParaRPr lang="en-US" sz="3000" b="1" dirty="0">
              <a:latin typeface="Times New Roman" pitchFamily="18" charset="0"/>
              <a:cs typeface="Times New Roman" pitchFamily="18" charset="0"/>
            </a:endParaRPr>
          </a:p>
        </p:txBody>
      </p:sp>
      <p:sp>
        <p:nvSpPr>
          <p:cNvPr id="3" name="Rectangle 2"/>
          <p:cNvSpPr/>
          <p:nvPr/>
        </p:nvSpPr>
        <p:spPr>
          <a:xfrm>
            <a:off x="900633" y="847087"/>
            <a:ext cx="10691003" cy="6494085"/>
          </a:xfrm>
          <a:prstGeom prst="rect">
            <a:avLst/>
          </a:prstGeom>
        </p:spPr>
        <p:txBody>
          <a:bodyPr wrap="square">
            <a:spAutoFit/>
          </a:bodyPr>
          <a:lstStyle/>
          <a:p>
            <a:r>
              <a:rPr lang="en-US" sz="1600" b="1" dirty="0"/>
              <a:t>Dataset Size:</a:t>
            </a:r>
            <a:r>
              <a:rPr lang="en-US" sz="1600" dirty="0"/>
              <a:t> ~800,000 records covering crimes reported across Indian districts from 2001 to 2012</a:t>
            </a:r>
            <a:r>
              <a:rPr lang="en-US" sz="1600" dirty="0" smtClean="0"/>
              <a:t>.</a:t>
            </a:r>
          </a:p>
          <a:p>
            <a:endParaRPr lang="en-US" sz="1600" dirty="0"/>
          </a:p>
          <a:p>
            <a:r>
              <a:rPr lang="en-US" sz="1600" b="1" dirty="0"/>
              <a:t>Key Columns:</a:t>
            </a:r>
            <a:endParaRPr lang="en-US" sz="1600" dirty="0"/>
          </a:p>
          <a:p>
            <a:pPr marL="342900" indent="-342900">
              <a:buFont typeface="Arial" pitchFamily="34" charset="0"/>
              <a:buChar char="•"/>
            </a:pPr>
            <a:r>
              <a:rPr lang="en-US" sz="1600" dirty="0"/>
              <a:t>Crime details: Crime Head (e.g., Murder, Robbery, Theft, Assault), Total Cases Reported</a:t>
            </a:r>
          </a:p>
          <a:p>
            <a:pPr marL="342900" indent="-342900">
              <a:buFont typeface="Arial" pitchFamily="34" charset="0"/>
              <a:buChar char="•"/>
            </a:pPr>
            <a:r>
              <a:rPr lang="en-US" sz="1600" dirty="0"/>
              <a:t>Temporal info: Year of crime</a:t>
            </a:r>
          </a:p>
          <a:p>
            <a:pPr marL="342900" indent="-342900">
              <a:buFont typeface="Arial" pitchFamily="34" charset="0"/>
              <a:buChar char="•"/>
            </a:pPr>
            <a:r>
              <a:rPr lang="en-US" sz="1600" dirty="0"/>
              <a:t>Geographic info: District, </a:t>
            </a:r>
            <a:r>
              <a:rPr lang="en-US" sz="1600" dirty="0" smtClean="0"/>
              <a:t>State</a:t>
            </a:r>
          </a:p>
          <a:p>
            <a:pPr marL="342900" indent="-342900">
              <a:buFont typeface="Arial" pitchFamily="34" charset="0"/>
              <a:buChar char="•"/>
            </a:pPr>
            <a:endParaRPr lang="en-US" sz="1600" dirty="0"/>
          </a:p>
          <a:p>
            <a:r>
              <a:rPr lang="en-US" sz="1600" b="1" dirty="0"/>
              <a:t>Missing Values:</a:t>
            </a:r>
            <a:r>
              <a:rPr lang="en-US" sz="1600" dirty="0"/>
              <a:t> Some missing entries in district names for older records; occasional blanks in crime counts.</a:t>
            </a:r>
          </a:p>
          <a:p>
            <a:r>
              <a:rPr lang="en-US" sz="1600" b="1" dirty="0"/>
              <a:t>Duplicates:</a:t>
            </a:r>
            <a:r>
              <a:rPr lang="en-US" sz="1600" dirty="0"/>
              <a:t> No duplicates, as each record corresponds to a unique district-year-crime type combination</a:t>
            </a:r>
            <a:r>
              <a:rPr lang="en-US" sz="1600" dirty="0" smtClean="0"/>
              <a:t>.</a:t>
            </a:r>
          </a:p>
          <a:p>
            <a:endParaRPr lang="en-US" sz="1600" dirty="0"/>
          </a:p>
          <a:p>
            <a:r>
              <a:rPr lang="en-US" sz="1600" b="1" dirty="0"/>
              <a:t>Outliers:</a:t>
            </a:r>
            <a:r>
              <a:rPr lang="en-US" sz="1600" dirty="0"/>
              <a:t> Extremely high crime counts in certain urban districts compared to rural districts, e.g., major cities showing unusually high theft or assault numbers</a:t>
            </a:r>
            <a:r>
              <a:rPr lang="en-US" sz="1600" dirty="0" smtClean="0"/>
              <a:t>.</a:t>
            </a:r>
          </a:p>
          <a:p>
            <a:endParaRPr lang="en-US" sz="1600" dirty="0"/>
          </a:p>
          <a:p>
            <a:r>
              <a:rPr lang="en-US" sz="1600" b="1" dirty="0"/>
              <a:t>Basic Statistics:</a:t>
            </a:r>
            <a:endParaRPr lang="en-US" sz="1600" dirty="0"/>
          </a:p>
          <a:p>
            <a:r>
              <a:rPr lang="en-US" sz="1600" dirty="0"/>
              <a:t>Years: 2001–2012</a:t>
            </a:r>
          </a:p>
          <a:p>
            <a:r>
              <a:rPr lang="en-US" sz="1600" dirty="0"/>
              <a:t>Crime Counts: Wide variation from single-digit incidents in small districts to several thousand in large urban districts</a:t>
            </a:r>
          </a:p>
          <a:p>
            <a:r>
              <a:rPr lang="en-US" sz="1600" dirty="0"/>
              <a:t>Dominant Crime Types: Theft, Assault, Burglary</a:t>
            </a:r>
          </a:p>
          <a:p>
            <a:r>
              <a:rPr lang="en-US" sz="1600" dirty="0"/>
              <a:t>Regional Patterns: Some states consistently report higher crime numbers across multiple years</a:t>
            </a:r>
          </a:p>
          <a:p>
            <a:endParaRPr lang="en-US" sz="1600" dirty="0"/>
          </a:p>
          <a:p>
            <a:r>
              <a:rPr lang="en-US" sz="1600" b="1" dirty="0"/>
              <a:t>Categorical Distributions:</a:t>
            </a:r>
            <a:endParaRPr lang="en-US" sz="1600" dirty="0"/>
          </a:p>
          <a:p>
            <a:r>
              <a:rPr lang="en-US" sz="1600" dirty="0"/>
              <a:t>Crime Types: Theft and Assault dominate across most districts</a:t>
            </a:r>
          </a:p>
          <a:p>
            <a:r>
              <a:rPr lang="en-US" sz="1600" dirty="0"/>
              <a:t>Geography: High crime concentration in metropolitan districts such as Delhi, Mumbai, Bengaluru</a:t>
            </a:r>
          </a:p>
          <a:p>
            <a:r>
              <a:rPr lang="en-US" sz="1600" dirty="0"/>
              <a:t>Yearly Trends: Gradual increase in reported crimes over the 12-year period, with occasional spikes in specific crime categories</a:t>
            </a:r>
          </a:p>
          <a:p>
            <a:endParaRPr lang="en-US" sz="1600" dirty="0" smtClean="0"/>
          </a:p>
          <a:p>
            <a:endParaRPr lang="en-US" sz="1600" dirty="0"/>
          </a:p>
        </p:txBody>
      </p:sp>
    </p:spTree>
    <p:extLst>
      <p:ext uri="{BB962C8B-B14F-4D97-AF65-F5344CB8AC3E}">
        <p14:creationId xmlns:p14="http://schemas.microsoft.com/office/powerpoint/2010/main" val="2263348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164" y="478190"/>
            <a:ext cx="10972800" cy="565558"/>
          </a:xfrm>
        </p:spPr>
        <p:txBody>
          <a:bodyPr>
            <a:noAutofit/>
          </a:bodyPr>
          <a:lstStyle/>
          <a:p>
            <a:pPr marL="457200" indent="-457200"/>
            <a:r>
              <a:rPr lang="en-US" sz="3200" b="1" dirty="0" smtClean="0">
                <a:latin typeface="Times New Roman" pitchFamily="18" charset="0"/>
                <a:cs typeface="Times New Roman" pitchFamily="18" charset="0"/>
              </a:rPr>
              <a:t>DATASET OBSERVATIONS </a:t>
            </a:r>
            <a:endParaRPr lang="en-US" sz="3200" b="1" dirty="0">
              <a:latin typeface="Times New Roman" pitchFamily="18" charset="0"/>
              <a:cs typeface="Times New Roman" pitchFamily="18" charset="0"/>
            </a:endParaRPr>
          </a:p>
        </p:txBody>
      </p:sp>
      <p:sp>
        <p:nvSpPr>
          <p:cNvPr id="3" name="Rectangle 2"/>
          <p:cNvSpPr/>
          <p:nvPr/>
        </p:nvSpPr>
        <p:spPr>
          <a:xfrm>
            <a:off x="1062195" y="1203787"/>
            <a:ext cx="10640291" cy="5355312"/>
          </a:xfrm>
          <a:prstGeom prst="rect">
            <a:avLst/>
          </a:prstGeom>
        </p:spPr>
        <p:txBody>
          <a:bodyPr wrap="square">
            <a:spAutoFit/>
          </a:bodyPr>
          <a:lstStyle/>
          <a:p>
            <a:pPr marL="285750" indent="-285750">
              <a:buFont typeface="Arial" pitchFamily="34" charset="0"/>
              <a:buChar char="•"/>
            </a:pPr>
            <a:r>
              <a:rPr lang="en-US" b="1" dirty="0"/>
              <a:t>Total records:</a:t>
            </a:r>
            <a:r>
              <a:rPr lang="en-US" dirty="0"/>
              <a:t> ~800,000 district-wise crime entries</a:t>
            </a:r>
            <a:r>
              <a:rPr lang="en-US" dirty="0" smtClean="0"/>
              <a:t>.</a:t>
            </a:r>
          </a:p>
          <a:p>
            <a:endParaRPr lang="en-US" dirty="0"/>
          </a:p>
          <a:p>
            <a:pPr marL="285750" indent="-285750">
              <a:buFont typeface="Arial" pitchFamily="34" charset="0"/>
              <a:buChar char="•"/>
            </a:pPr>
            <a:r>
              <a:rPr lang="en-US" b="1" dirty="0"/>
              <a:t>Main target variable:</a:t>
            </a:r>
            <a:r>
              <a:rPr lang="en-US" dirty="0"/>
              <a:t> Crime trends across districts and years (measured by total cases in each crime category</a:t>
            </a:r>
            <a:r>
              <a:rPr lang="en-US" dirty="0" smtClean="0"/>
              <a:t>).</a:t>
            </a:r>
          </a:p>
          <a:p>
            <a:endParaRPr lang="en-US" dirty="0"/>
          </a:p>
          <a:p>
            <a:pPr marL="285750" indent="-285750">
              <a:buFont typeface="Arial" pitchFamily="34" charset="0"/>
              <a:buChar char="•"/>
            </a:pPr>
            <a:r>
              <a:rPr lang="en-US" b="1" dirty="0"/>
              <a:t>Key factors influencing crime trends:</a:t>
            </a:r>
            <a:r>
              <a:rPr lang="en-US" dirty="0"/>
              <a:t> Crime Type (e.g., Theft, Murder, Assault), Year, and District/State</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b="1" dirty="0"/>
              <a:t>Other important columns:</a:t>
            </a:r>
            <a:r>
              <a:rPr lang="en-US" dirty="0"/>
              <a:t> District, State, and Total Cases Reported</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b="1" dirty="0"/>
              <a:t>Geographical data:</a:t>
            </a:r>
            <a:r>
              <a:rPr lang="en-US" dirty="0"/>
              <a:t> Crime incidents are concentrated in metropolitan and highly populated districts such as Delhi, Mumbai, Bengaluru, and Kolkata</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b="1" dirty="0"/>
              <a:t>Trends over time:</a:t>
            </a:r>
            <a:r>
              <a:rPr lang="en-US" dirty="0"/>
              <a:t> Gradual increase in reported crimes from 2001 to 2012, with occasional spikes in specific crime types in certain regions</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b="1" dirty="0"/>
              <a:t>No duplicate records:</a:t>
            </a:r>
            <a:r>
              <a:rPr lang="en-US" dirty="0"/>
              <a:t> Each record represents a unique district-year-crime type combination.</a:t>
            </a:r>
          </a:p>
          <a:p>
            <a:pPr marL="285750" indent="-285750">
              <a:buFont typeface="Arial" pitchFamily="34" charset="0"/>
              <a:buChar char="•"/>
            </a:pPr>
            <a:r>
              <a:rPr lang="en-US" b="1" dirty="0"/>
              <a:t>Outliers:</a:t>
            </a:r>
            <a:r>
              <a:rPr lang="en-US" dirty="0"/>
              <a:t> Extremely high crime counts in urban districts compared to rural districts, particularly in Theft, Assault, and Burglary categories.</a:t>
            </a:r>
          </a:p>
        </p:txBody>
      </p:sp>
    </p:spTree>
    <p:extLst>
      <p:ext uri="{BB962C8B-B14F-4D97-AF65-F5344CB8AC3E}">
        <p14:creationId xmlns:p14="http://schemas.microsoft.com/office/powerpoint/2010/main" val="1780880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620" y="295576"/>
            <a:ext cx="10972800" cy="734527"/>
          </a:xfrm>
        </p:spPr>
        <p:txBody>
          <a:bodyPr>
            <a:normAutofit/>
          </a:bodyPr>
          <a:lstStyle/>
          <a:p>
            <a:pPr marL="457200" indent="-457200"/>
            <a:r>
              <a:rPr lang="en-US" sz="3200" b="1" dirty="0" smtClean="0">
                <a:latin typeface="Times New Roman" pitchFamily="18" charset="0"/>
                <a:cs typeface="Times New Roman" pitchFamily="18" charset="0"/>
              </a:rPr>
              <a:t>GRAPHS</a:t>
            </a:r>
            <a:endParaRPr lang="en-US" sz="3200" b="1" dirty="0">
              <a:latin typeface="Times New Roman" pitchFamily="18" charset="0"/>
              <a:cs typeface="Times New Roman" pitchFamily="18" charset="0"/>
            </a:endParaRPr>
          </a:p>
        </p:txBody>
      </p:sp>
      <p:sp>
        <p:nvSpPr>
          <p:cNvPr id="4"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5"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6" name="Rectangle 3"/>
          <p:cNvSpPr>
            <a:spLocks noChangeArrowheads="1"/>
          </p:cNvSpPr>
          <p:nvPr/>
        </p:nvSpPr>
        <p:spPr bwMode="auto">
          <a:xfrm>
            <a:off x="304800" y="9051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7" name="Rectangle 4"/>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9" name="Rectangle 5"/>
          <p:cNvSpPr>
            <a:spLocks noChangeArrowheads="1"/>
          </p:cNvSpPr>
          <p:nvPr/>
        </p:nvSpPr>
        <p:spPr bwMode="auto">
          <a:xfrm>
            <a:off x="609600" y="609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sp>
        <p:nvSpPr>
          <p:cNvPr id="11" name="Rectangle 10"/>
          <p:cNvSpPr/>
          <p:nvPr/>
        </p:nvSpPr>
        <p:spPr>
          <a:xfrm>
            <a:off x="60040" y="1101530"/>
            <a:ext cx="5888178" cy="1569660"/>
          </a:xfrm>
          <a:prstGeom prst="rect">
            <a:avLst/>
          </a:prstGeom>
        </p:spPr>
        <p:txBody>
          <a:bodyPr wrap="square">
            <a:spAutoFit/>
          </a:bodyPr>
          <a:lstStyle/>
          <a:p>
            <a:r>
              <a:rPr lang="en-US" sz="1600" b="1" dirty="0" smtClean="0">
                <a:latin typeface="Times New Roman" pitchFamily="18" charset="0"/>
                <a:cs typeface="Times New Roman" pitchFamily="18" charset="0"/>
              </a:rPr>
              <a:t>1.Line </a:t>
            </a:r>
            <a:r>
              <a:rPr lang="en-US" sz="1600" b="1" dirty="0">
                <a:latin typeface="Times New Roman" pitchFamily="18" charset="0"/>
                <a:cs typeface="Times New Roman" pitchFamily="18" charset="0"/>
              </a:rPr>
              <a:t>Plot: Total Crimes Over </a:t>
            </a:r>
            <a:r>
              <a:rPr lang="en-US" sz="1600" b="1" dirty="0" smtClean="0">
                <a:latin typeface="Times New Roman" pitchFamily="18" charset="0"/>
                <a:cs typeface="Times New Roman" pitchFamily="18" charset="0"/>
              </a:rPr>
              <a:t>Years:</a:t>
            </a:r>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This line plot shows the total IPC crimes reported in India from 2001 to 2012. There is a gradual increase in total crimes over the years, with occasional spikes in certain years. It helps visualize overall trends in crime reporting and identify periods with unusually high crime rates.</a:t>
            </a:r>
            <a:endParaRPr lang="en-IN" sz="1750" dirty="0">
              <a:latin typeface="Times New Roman" pitchFamily="18" charset="0"/>
              <a:cs typeface="Times New Roman" pitchFamily="18" charset="0"/>
            </a:endParaRPr>
          </a:p>
        </p:txBody>
      </p:sp>
      <p:sp>
        <p:nvSpPr>
          <p:cNvPr id="10" name="Rectangle 9"/>
          <p:cNvSpPr/>
          <p:nvPr/>
        </p:nvSpPr>
        <p:spPr>
          <a:xfrm>
            <a:off x="6188372" y="1101530"/>
            <a:ext cx="5855846" cy="1569660"/>
          </a:xfrm>
          <a:prstGeom prst="rect">
            <a:avLst/>
          </a:prstGeom>
        </p:spPr>
        <p:txBody>
          <a:bodyPr wrap="square">
            <a:spAutoFit/>
          </a:bodyPr>
          <a:lstStyle/>
          <a:p>
            <a:r>
              <a:rPr lang="en-US" sz="1600" b="1" dirty="0">
                <a:latin typeface="Times New Roman" pitchFamily="18" charset="0"/>
                <a:cs typeface="Times New Roman" pitchFamily="18" charset="0"/>
              </a:rPr>
              <a:t>2. Bar Plot: Top 10 States by Total </a:t>
            </a:r>
            <a:r>
              <a:rPr lang="en-US" sz="1600" b="1" dirty="0" smtClean="0">
                <a:latin typeface="Times New Roman" pitchFamily="18" charset="0"/>
                <a:cs typeface="Times New Roman" pitchFamily="18" charset="0"/>
              </a:rPr>
              <a:t>Crimes</a:t>
            </a:r>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This bar plot shows the top 10 states/UTs with the highest total IPC crimes from 2001–2012. States like Uttar Pradesh, Maharashtra, and West Bengal report the highest crimes, highlighting regional crime concentration. The visualization clearly indicates which states have the most significant crime burden over the 12-year period.</a:t>
            </a:r>
            <a:endParaRPr lang="en-IN" sz="175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927" y="2936965"/>
            <a:ext cx="4729018" cy="3158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1370" y="2984227"/>
            <a:ext cx="5559130" cy="31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6808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78" y="352846"/>
            <a:ext cx="10972800" cy="734527"/>
          </a:xfrm>
        </p:spPr>
        <p:txBody>
          <a:bodyPr>
            <a:normAutofit fontScale="90000"/>
          </a:bodyPr>
          <a:lstStyle/>
          <a:p>
            <a:pPr marL="285750" indent="-285750">
              <a:lnSpc>
                <a:spcPct val="200000"/>
              </a:lnSpc>
            </a:pPr>
            <a:r>
              <a:rPr lang="en-US" sz="3200" b="1" dirty="0">
                <a:latin typeface="Times New Roman" pitchFamily="18" charset="0"/>
                <a:cs typeface="Times New Roman" pitchFamily="18" charset="0"/>
              </a:rPr>
              <a:t>GRAPHS</a:t>
            </a:r>
            <a:endParaRPr lang="en-IN" sz="3200" b="1" dirty="0">
              <a:latin typeface="Times New Roman" pitchFamily="18" charset="0"/>
              <a:cs typeface="Times New Roman" pitchFamily="18" charset="0"/>
            </a:endParaRPr>
          </a:p>
        </p:txBody>
      </p:sp>
      <p:sp>
        <p:nvSpPr>
          <p:cNvPr id="3" name="Rectangle 2"/>
          <p:cNvSpPr/>
          <p:nvPr/>
        </p:nvSpPr>
        <p:spPr>
          <a:xfrm>
            <a:off x="203200" y="1138812"/>
            <a:ext cx="5606473" cy="1815882"/>
          </a:xfrm>
          <a:prstGeom prst="rect">
            <a:avLst/>
          </a:prstGeom>
        </p:spPr>
        <p:txBody>
          <a:bodyPr wrap="square">
            <a:spAutoFit/>
          </a:bodyPr>
          <a:lstStyle/>
          <a:p>
            <a:r>
              <a:rPr lang="en-US" sz="1600" b="1" dirty="0">
                <a:latin typeface="Times New Roman" pitchFamily="18" charset="0"/>
                <a:cs typeface="Times New Roman" pitchFamily="18" charset="0"/>
              </a:rPr>
              <a:t>3. Histogram: Distribution of Total Crimes Across States</a:t>
            </a:r>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The histogram shows how total IPC crimes are distributed among all states. Most states have crime counts below 2–3 million, while a few highly populated states have significantly higher totals. The distribution highlights regional disparities in crime numbers and helps understand how crime is concentrated across different states.</a:t>
            </a:r>
            <a:endParaRPr lang="en-IN" sz="1600" dirty="0">
              <a:latin typeface="Times New Roman" pitchFamily="18" charset="0"/>
              <a:cs typeface="Times New Roman" pitchFamily="18" charset="0"/>
            </a:endParaRPr>
          </a:p>
        </p:txBody>
      </p:sp>
      <p:sp>
        <p:nvSpPr>
          <p:cNvPr id="6" name="Rectangle 5"/>
          <p:cNvSpPr/>
          <p:nvPr/>
        </p:nvSpPr>
        <p:spPr>
          <a:xfrm>
            <a:off x="6096000" y="1138812"/>
            <a:ext cx="6096000" cy="1569660"/>
          </a:xfrm>
          <a:prstGeom prst="rect">
            <a:avLst/>
          </a:prstGeom>
        </p:spPr>
        <p:txBody>
          <a:bodyPr>
            <a:spAutoFit/>
          </a:bodyPr>
          <a:lstStyle/>
          <a:p>
            <a:r>
              <a:rPr lang="en-US" sz="1600" b="1" dirty="0">
                <a:latin typeface="Times New Roman" pitchFamily="18" charset="0"/>
                <a:cs typeface="Times New Roman" pitchFamily="18" charset="0"/>
              </a:rPr>
              <a:t>4. Pie Chart: Share of Total Crimes by Top 5 States</a:t>
            </a:r>
            <a:r>
              <a:rPr lang="en-US" sz="1600" dirty="0">
                <a:latin typeface="Times New Roman" pitchFamily="18" charset="0"/>
                <a:cs typeface="Times New Roman" pitchFamily="18" charset="0"/>
              </a:rPr>
              <a:t/>
            </a:r>
            <a:br>
              <a:rPr lang="en-US" sz="1600" dirty="0">
                <a:latin typeface="Times New Roman" pitchFamily="18" charset="0"/>
                <a:cs typeface="Times New Roman" pitchFamily="18" charset="0"/>
              </a:rPr>
            </a:br>
            <a:r>
              <a:rPr lang="en-US" sz="1600" dirty="0">
                <a:latin typeface="Times New Roman" pitchFamily="18" charset="0"/>
                <a:cs typeface="Times New Roman" pitchFamily="18" charset="0"/>
              </a:rPr>
              <a:t>This pie chart represents the proportion of total crimes contributed by the top 5 states. It clearly shows which states dominate in terms of crime reporting and their relative contribution to total IPC crimes in India. This visualization emphasizes the regional imbalance in crime distribution.</a:t>
            </a:r>
            <a:endParaRPr lang="en-IN" sz="1600" dirty="0">
              <a:latin typeface="Times New Roman" pitchFamily="18" charset="0"/>
              <a:cs typeface="Times New Roman" pitchFamily="18" charset="0"/>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924" y="2954694"/>
            <a:ext cx="5181023" cy="3142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7053" y="2874955"/>
            <a:ext cx="4422197" cy="3222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7349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545" y="591695"/>
            <a:ext cx="10972800" cy="990600"/>
          </a:xfrm>
        </p:spPr>
        <p:txBody>
          <a:bodyPr>
            <a:normAutofit/>
          </a:bodyPr>
          <a:lstStyle/>
          <a:p>
            <a:r>
              <a:rPr lang="en-US" sz="3200" b="1" dirty="0">
                <a:latin typeface="Times New Roman" pitchFamily="18" charset="0"/>
                <a:cs typeface="Times New Roman" pitchFamily="18" charset="0"/>
              </a:rPr>
              <a:t>GRAPHS</a:t>
            </a:r>
            <a:endParaRPr lang="en-IN" sz="3200" b="1" dirty="0">
              <a:latin typeface="Times New Roman" pitchFamily="18" charset="0"/>
              <a:cs typeface="Times New Roman" pitchFamily="18" charset="0"/>
            </a:endParaRPr>
          </a:p>
        </p:txBody>
      </p:sp>
      <p:sp>
        <p:nvSpPr>
          <p:cNvPr id="3" name="Rectangle 2"/>
          <p:cNvSpPr/>
          <p:nvPr/>
        </p:nvSpPr>
        <p:spPr>
          <a:xfrm>
            <a:off x="752221" y="1803964"/>
            <a:ext cx="11033371" cy="1477328"/>
          </a:xfrm>
          <a:prstGeom prst="rect">
            <a:avLst/>
          </a:prstGeom>
        </p:spPr>
        <p:txBody>
          <a:bodyPr wrap="square">
            <a:spAutoFit/>
          </a:bodyPr>
          <a:lstStyle/>
          <a:p>
            <a:r>
              <a:rPr lang="en-US" b="1" dirty="0"/>
              <a:t>5. Line Plot: Trends of Selected Crime Types</a:t>
            </a:r>
            <a:r>
              <a:rPr lang="en-US" dirty="0"/>
              <a:t/>
            </a:r>
            <a:br>
              <a:rPr lang="en-US" dirty="0"/>
            </a:br>
            <a:r>
              <a:rPr lang="en-US" dirty="0"/>
              <a:t>This line plot shows the year-wise trends of selected crime types (Murder, Rape, Theft) in India from 2001–2012. Theft and Assault are consistently higher, while murder remains lower. This visualization helps analyze patterns in different crime categories over time and provides insights into how specific crimes have evolved across the years.</a:t>
            </a:r>
            <a:endParaRPr lang="en-IN"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1200" y="3281292"/>
            <a:ext cx="5694506" cy="3343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0103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2916" y="628627"/>
            <a:ext cx="10972800" cy="990600"/>
          </a:xfrm>
        </p:spPr>
        <p:txBody>
          <a:bodyPr>
            <a:normAutofit/>
          </a:bodyPr>
          <a:lstStyle/>
          <a:p>
            <a:r>
              <a:rPr lang="en-IN" sz="3200" b="1" dirty="0" smtClean="0">
                <a:latin typeface="Times New Roman" pitchFamily="18" charset="0"/>
                <a:cs typeface="Times New Roman" pitchFamily="18" charset="0"/>
              </a:rPr>
              <a:t>CONCLUSION</a:t>
            </a:r>
            <a:endParaRPr lang="en-IN" sz="3200" b="1" dirty="0">
              <a:latin typeface="Times New Roman" pitchFamily="18" charset="0"/>
              <a:cs typeface="Times New Roman" pitchFamily="18" charset="0"/>
            </a:endParaRPr>
          </a:p>
        </p:txBody>
      </p:sp>
      <p:sp>
        <p:nvSpPr>
          <p:cNvPr id="3" name="Rectangle 2"/>
          <p:cNvSpPr/>
          <p:nvPr/>
        </p:nvSpPr>
        <p:spPr>
          <a:xfrm>
            <a:off x="212418" y="1573070"/>
            <a:ext cx="11804087" cy="4524315"/>
          </a:xfrm>
          <a:prstGeom prst="rect">
            <a:avLst/>
          </a:prstGeom>
        </p:spPr>
        <p:txBody>
          <a:bodyPr wrap="square">
            <a:spAutoFit/>
          </a:bodyPr>
          <a:lstStyle/>
          <a:p>
            <a:r>
              <a:rPr lang="en-US" sz="1600" b="1" dirty="0"/>
              <a:t>Findings:</a:t>
            </a:r>
            <a:endParaRPr lang="en-US" sz="1600" dirty="0"/>
          </a:p>
          <a:p>
            <a:pPr marL="285750" indent="-285750">
              <a:buFont typeface="Arial" pitchFamily="34" charset="0"/>
              <a:buChar char="•"/>
            </a:pPr>
            <a:r>
              <a:rPr lang="en-US" sz="1600" dirty="0"/>
              <a:t>Reported crimes in India show a gradual increase from 2001 to 2012, indicating both population growth and improved reporting mechanisms.</a:t>
            </a:r>
          </a:p>
          <a:p>
            <a:pPr marL="285750" indent="-285750">
              <a:buFont typeface="Arial" pitchFamily="34" charset="0"/>
              <a:buChar char="•"/>
            </a:pPr>
            <a:r>
              <a:rPr lang="en-US" sz="1600" dirty="0"/>
              <a:t>States such as </a:t>
            </a:r>
            <a:r>
              <a:rPr lang="en-US" sz="1600" b="1" dirty="0"/>
              <a:t>Uttar Pradesh, Maharashtra, and West Bengal</a:t>
            </a:r>
            <a:r>
              <a:rPr lang="en-US" sz="1600" dirty="0"/>
              <a:t> consistently record the highest number of IPC crimes.</a:t>
            </a:r>
          </a:p>
          <a:p>
            <a:pPr marL="285750" indent="-285750">
              <a:buFont typeface="Arial" pitchFamily="34" charset="0"/>
              <a:buChar char="•"/>
            </a:pPr>
            <a:r>
              <a:rPr lang="en-US" sz="1600" b="1" dirty="0"/>
              <a:t>Theft, Assault, and Burglary</a:t>
            </a:r>
            <a:r>
              <a:rPr lang="en-US" sz="1600" dirty="0"/>
              <a:t> are among the most commonly reported crime types across multiple years and regions.</a:t>
            </a:r>
          </a:p>
          <a:p>
            <a:pPr marL="285750" indent="-285750">
              <a:buFont typeface="Arial" pitchFamily="34" charset="0"/>
              <a:buChar char="•"/>
            </a:pPr>
            <a:r>
              <a:rPr lang="en-US" sz="1600" dirty="0"/>
              <a:t>Metropolitan areas like </a:t>
            </a:r>
            <a:r>
              <a:rPr lang="en-US" sz="1600" b="1" dirty="0"/>
              <a:t>Delhi, Mumbai, and Bengaluru</a:t>
            </a:r>
            <a:r>
              <a:rPr lang="en-US" sz="1600" dirty="0"/>
              <a:t> contribute significantly to overall crime numbers, showing a clear urban concentration.</a:t>
            </a:r>
          </a:p>
          <a:p>
            <a:pPr marL="285750" indent="-285750">
              <a:buFont typeface="Arial" pitchFamily="34" charset="0"/>
              <a:buChar char="•"/>
            </a:pPr>
            <a:r>
              <a:rPr lang="en-US" sz="1600" dirty="0"/>
              <a:t>Regional and year-wise analysis highlights disparities in crime distribution, with some states exhibiting sharp spikes in certain years</a:t>
            </a:r>
            <a:r>
              <a:rPr lang="en-US" sz="1600" dirty="0" smtClean="0"/>
              <a:t>.</a:t>
            </a:r>
          </a:p>
          <a:p>
            <a:pPr marL="285750" indent="-285750">
              <a:buFont typeface="Arial" pitchFamily="34" charset="0"/>
              <a:buChar char="•"/>
            </a:pPr>
            <a:endParaRPr lang="en-US" sz="1600" dirty="0"/>
          </a:p>
          <a:p>
            <a:r>
              <a:rPr lang="en-US" sz="1600" b="1" dirty="0"/>
              <a:t>Future Scope:</a:t>
            </a:r>
            <a:endParaRPr lang="en-US" sz="1600" dirty="0"/>
          </a:p>
          <a:p>
            <a:pPr marL="285750" indent="-285750">
              <a:buFont typeface="Arial" pitchFamily="34" charset="0"/>
              <a:buChar char="•"/>
            </a:pPr>
            <a:r>
              <a:rPr lang="en-US" sz="1600" dirty="0"/>
              <a:t>Apply </a:t>
            </a:r>
            <a:r>
              <a:rPr lang="en-US" sz="1600" b="1" dirty="0"/>
              <a:t>predictive models</a:t>
            </a:r>
            <a:r>
              <a:rPr lang="en-US" sz="1600" dirty="0"/>
              <a:t> (e.g., Time-Series Forecasting, Regression) using </a:t>
            </a:r>
            <a:r>
              <a:rPr lang="en-US" sz="1600" b="1" dirty="0" err="1"/>
              <a:t>PySpark</a:t>
            </a:r>
            <a:r>
              <a:rPr lang="en-US" sz="1600" b="1" dirty="0"/>
              <a:t> </a:t>
            </a:r>
            <a:r>
              <a:rPr lang="en-US" sz="1600" b="1" dirty="0" err="1"/>
              <a:t>MLlib</a:t>
            </a:r>
            <a:r>
              <a:rPr lang="en-US" sz="1600" dirty="0"/>
              <a:t> to estimate future crime trends and identify potential hotspots.</a:t>
            </a:r>
          </a:p>
          <a:p>
            <a:pPr marL="285750" indent="-285750">
              <a:buFont typeface="Arial" pitchFamily="34" charset="0"/>
              <a:buChar char="•"/>
            </a:pPr>
            <a:r>
              <a:rPr lang="en-US" sz="1600" dirty="0"/>
              <a:t>Integrate additional datasets such as </a:t>
            </a:r>
            <a:r>
              <a:rPr lang="en-US" sz="1600" b="1" dirty="0"/>
              <a:t>population, literacy rate, unemployment, and police strength</a:t>
            </a:r>
            <a:r>
              <a:rPr lang="en-US" sz="1600" dirty="0"/>
              <a:t> to explore factors influencing crime rates.</a:t>
            </a:r>
          </a:p>
          <a:p>
            <a:pPr marL="285750" indent="-285750">
              <a:buFont typeface="Arial" pitchFamily="34" charset="0"/>
              <a:buChar char="•"/>
            </a:pPr>
            <a:r>
              <a:rPr lang="en-US" sz="1600" dirty="0"/>
              <a:t>Develop </a:t>
            </a:r>
            <a:r>
              <a:rPr lang="en-US" sz="1600" b="1" dirty="0"/>
              <a:t>interactive dashboards</a:t>
            </a:r>
            <a:r>
              <a:rPr lang="en-US" sz="1600" dirty="0"/>
              <a:t> for dynamic visualization of district-wise and category-wise crime patterns.</a:t>
            </a:r>
          </a:p>
          <a:p>
            <a:pPr marL="285750" indent="-285750">
              <a:buFont typeface="Arial" pitchFamily="34" charset="0"/>
              <a:buChar char="•"/>
            </a:pPr>
            <a:r>
              <a:rPr lang="en-US" sz="1600" dirty="0"/>
              <a:t>Extend the analysis beyond 2012 using updated datasets to study recent trends and policy impacts on crime reduction.</a:t>
            </a:r>
          </a:p>
          <a:p>
            <a:endParaRPr lang="en-US" sz="1600" dirty="0"/>
          </a:p>
        </p:txBody>
      </p:sp>
    </p:spTree>
    <p:extLst>
      <p:ext uri="{BB962C8B-B14F-4D97-AF65-F5344CB8AC3E}">
        <p14:creationId xmlns:p14="http://schemas.microsoft.com/office/powerpoint/2010/main" val="19911518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1117</TotalTime>
  <Words>740</Words>
  <Application>Microsoft Office PowerPoint</Application>
  <PresentationFormat>Custom</PresentationFormat>
  <Paragraphs>78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Clarity</vt:lpstr>
      <vt:lpstr>                                                                                                                                                                                                                                                                                                                                                                                                                                                                                                                                                                                                                                                                                                                                                                                                                                             Name: Ch. Hanuma Pavani                                                                                                                                                                                                Roll no: 2211CS010124(S2)                                                                                                                                                                                                Dataset: 01_District_wise_crimes_committed_IPC_2001_2012(kaggle)                                                                                                                                                                                                   Email: hanumapaavani@gmail.com                                                                                                                                                                         LinkedIn: linkedin.com/in/chintapalli-hanuma-pavani-804aab343                                    </vt:lpstr>
      <vt:lpstr> TABLE OF CONTENTS</vt:lpstr>
      <vt:lpstr>INTRODUCTION</vt:lpstr>
      <vt:lpstr>INITIAL  ANALYSIS OF DATASET</vt:lpstr>
      <vt:lpstr>DATASET OBSERVATIONS </vt:lpstr>
      <vt:lpstr>GRAPHS</vt:lpstr>
      <vt:lpstr>GRAPHS</vt:lpstr>
      <vt:lpstr>GRAPHS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TALLA PADMAVATHI COLLEGE OF Engineering                       SOMIDI, KAZIPET, WARANGAL.       Department of electronics and communication engineering   Research area : VLSI                             Specific area of research: LOW POWER VLSIDESIGN     Proposed title name of the project:                    AN APC-COM BASED LUT OPTIMIZATION FOR DSP APPLICATIONS                                                                                                                                                           Batch no.1                                                                                                                                                                  1. 18UC1A0420 (N.Sravani)                                                                                                                                                                  2.18UC1A0401 (A.Swapna)                                                                                                                                3.18UC1A0428 (T.Satvika)                                                                                                                                                               4.17UC1A0405(E.Mahesh)</dc:title>
  <dc:creator>sravani neelam</dc:creator>
  <cp:lastModifiedBy>admin</cp:lastModifiedBy>
  <cp:revision>124</cp:revision>
  <cp:lastPrinted>2024-08-28T15:11:11Z</cp:lastPrinted>
  <dcterms:created xsi:type="dcterms:W3CDTF">2021-11-21T08:56:41Z</dcterms:created>
  <dcterms:modified xsi:type="dcterms:W3CDTF">2025-10-07T14:07:07Z</dcterms:modified>
</cp:coreProperties>
</file>