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6517B2-53E5-44A5-B0F4-53298D9B06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94709"/>
  </p:normalViewPr>
  <p:slideViewPr>
    <p:cSldViewPr snapToGrid="0">
      <p:cViewPr varScale="1">
        <p:scale>
          <a:sx n="76" d="100"/>
          <a:sy n="76" d="100"/>
        </p:scale>
        <p:origin x="2296" y="20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1pPr>
            <a:lvl2pPr lvl="1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3pPr>
            <a:lvl4pPr lvl="3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4pPr>
            <a:lvl5pPr lvl="4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5pPr>
            <a:lvl6pPr lvl="5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7pPr>
            <a:lvl8pPr lvl="7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8pPr>
            <a:lvl9pPr lvl="8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354864" y="81122"/>
            <a:ext cx="6091873" cy="110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6473032" y="3199289"/>
            <a:ext cx="8136573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872332" y="518954"/>
            <a:ext cx="8136573" cy="812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80110" y="2555875"/>
            <a:ext cx="54406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480810" y="2555875"/>
            <a:ext cx="54406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81779" y="3507105"/>
            <a:ext cx="5415676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480811" y="2353628"/>
            <a:ext cx="5442347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480811" y="3507105"/>
            <a:ext cx="5442347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442347" y="1382397"/>
            <a:ext cx="6480810" cy="682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130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480"/>
              <a:buChar char="•"/>
              <a:defRPr sz="4480"/>
            </a:lvl1pPr>
            <a:lvl2pPr marL="914400" lvl="1" indent="-477519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920"/>
              <a:buChar char="•"/>
              <a:defRPr sz="3920"/>
            </a:lvl2pPr>
            <a:lvl3pPr marL="1371600" lvl="2" indent="-44196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3pPr>
            <a:lvl4pPr marL="1828800" lvl="3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442347" y="1382397"/>
            <a:ext cx="6480810" cy="68230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Calibri"/>
              <a:buNone/>
              <a:defRPr sz="6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7751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sz="3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196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bhashitagarapati11@gmail.com" TargetMode="External"/><Relationship Id="rId7" Type="http://schemas.openxmlformats.org/officeDocument/2006/relationships/hyperlink" Target="https://doi.org/10.1109/JIOT.2022.321134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109/ACCESS.2023.3340142" TargetMode="External"/><Relationship Id="rId5" Type="http://schemas.openxmlformats.org/officeDocument/2006/relationships/hyperlink" Target="mailto:varunkumarsadineni@gmail.com" TargetMode="External"/><Relationship Id="rId10" Type="http://schemas.openxmlformats.org/officeDocument/2006/relationships/image" Target="../media/image3.png"/><Relationship Id="rId4" Type="http://schemas.openxmlformats.org/officeDocument/2006/relationships/hyperlink" Target="mailto:varshithachintareddy@gmail.com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557200" y="1166117"/>
            <a:ext cx="4112933" cy="8000932"/>
          </a:xfrm>
          <a:prstGeom prst="rect">
            <a:avLst/>
          </a:prstGeom>
          <a:noFill/>
          <a:ln w="9525" cap="flat" cmpd="sng">
            <a:solidFill>
              <a:srgbClr val="92A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b="1" i="0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lang="en-IN" sz="1050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The proposed </a:t>
            </a:r>
            <a:r>
              <a:rPr lang="en-IN" sz="1050" dirty="0" err="1"/>
              <a:t>XGBoost</a:t>
            </a:r>
            <a:r>
              <a:rPr lang="en-IN" sz="1050" dirty="0"/>
              <a:t>-based model achieved </a:t>
            </a:r>
            <a:r>
              <a:rPr lang="en-IN" sz="1050" b="1" dirty="0"/>
              <a:t>95% accuracy</a:t>
            </a:r>
            <a:r>
              <a:rPr lang="en-IN" sz="1050" dirty="0"/>
              <a:t>, outperforming traditional machine learning algorithms in both precision and recall. With SHAP integration, it not only improves detection performance but also adds critical explainability for real-world cybersecurity applications.</a:t>
            </a: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+mn-lt"/>
                <a:ea typeface="Arial"/>
                <a:cs typeface="Arial"/>
                <a:sym typeface="Arial"/>
              </a:rPr>
              <a:t>CONTACT DETAILS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b="1" cap="none" dirty="0">
              <a:solidFill>
                <a:srgbClr val="0070C0"/>
              </a:solidFill>
              <a:latin typeface="+mn-lt"/>
              <a:ea typeface="Arial"/>
              <a:cs typeface="Arial"/>
              <a:sym typeface="Arial"/>
            </a:endParaRPr>
          </a:p>
          <a:p>
            <a:r>
              <a:rPr lang="en-US" sz="1050" b="1" dirty="0">
                <a:solidFill>
                  <a:srgbClr val="0070C0"/>
                </a:solidFill>
                <a:latin typeface="+mn-lt"/>
              </a:rPr>
              <a:t>MAIL ID : </a:t>
            </a:r>
            <a:r>
              <a:rPr lang="en-IN" sz="1050" dirty="0">
                <a:solidFill>
                  <a:schemeClr val="tx1"/>
                </a:solidFill>
                <a:effectLst/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bhashitagarapati11@gmail.com</a:t>
            </a:r>
            <a:r>
              <a:rPr lang="en-IN" sz="1050" dirty="0">
                <a:solidFill>
                  <a:schemeClr val="tx1"/>
                </a:solidFill>
                <a:latin typeface="+mn-lt"/>
              </a:rPr>
              <a:t> </a:t>
            </a:r>
            <a:endParaRPr lang="en-US" sz="1050" dirty="0">
              <a:solidFill>
                <a:schemeClr val="tx1"/>
              </a:solidFill>
              <a:latin typeface="+mn-l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050" b="1" cap="none" dirty="0">
                <a:solidFill>
                  <a:srgbClr val="0070C0"/>
                </a:solidFill>
                <a:latin typeface="+mn-lt"/>
                <a:ea typeface="Arial"/>
                <a:cs typeface="Arial"/>
                <a:sym typeface="Arial"/>
              </a:rPr>
              <a:t>MOBILE NO :  </a:t>
            </a:r>
            <a:r>
              <a:rPr lang="en-US" sz="105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6301071780</a:t>
            </a:r>
            <a:endParaRPr lang="en-US" sz="1050" dirty="0">
              <a:solidFill>
                <a:schemeClr val="tx1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70C0"/>
                </a:solidFill>
                <a:latin typeface="+mn-lt"/>
              </a:rPr>
              <a:t>MAIL ID :  </a:t>
            </a:r>
            <a:r>
              <a:rPr lang="en-IN" sz="1050" dirty="0">
                <a:solidFill>
                  <a:schemeClr val="tx1"/>
                </a:solidFill>
                <a:effectLst/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varshithachintareddy@gmail.com</a:t>
            </a:r>
            <a:r>
              <a:rPr lang="en-IN" sz="1050" dirty="0">
                <a:solidFill>
                  <a:schemeClr val="tx1"/>
                </a:solidFill>
                <a:latin typeface="+mn-lt"/>
              </a:rPr>
              <a:t> </a:t>
            </a:r>
            <a:endParaRPr lang="en-US" sz="1050" dirty="0">
              <a:solidFill>
                <a:schemeClr val="tx1"/>
              </a:solidFill>
              <a:latin typeface="+mn-lt"/>
            </a:endParaRPr>
          </a:p>
          <a:p>
            <a:r>
              <a:rPr lang="en-US" sz="1050" b="1" cap="none" dirty="0">
                <a:solidFill>
                  <a:srgbClr val="0070C0"/>
                </a:solidFill>
                <a:latin typeface="+mn-lt"/>
                <a:ea typeface="Arial"/>
                <a:cs typeface="Arial"/>
                <a:sym typeface="Arial"/>
              </a:rPr>
              <a:t>MOBILE NO :  </a:t>
            </a:r>
            <a:r>
              <a:rPr lang="en-US" sz="105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9063856815</a:t>
            </a:r>
            <a:endParaRPr lang="en-US" sz="1050" dirty="0">
              <a:solidFill>
                <a:schemeClr val="tx1"/>
              </a:solidFill>
              <a:latin typeface="+mn-lt"/>
            </a:endParaRPr>
          </a:p>
          <a:p>
            <a:r>
              <a:rPr lang="en-US" sz="1050" b="1" dirty="0">
                <a:solidFill>
                  <a:srgbClr val="0070C0"/>
                </a:solidFill>
                <a:latin typeface="+mn-lt"/>
              </a:rPr>
              <a:t>MAIL ID :  </a:t>
            </a:r>
            <a:r>
              <a:rPr lang="en-IN" sz="1050" dirty="0">
                <a:solidFill>
                  <a:schemeClr val="tx1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varunkumarsadineni@gmail.com</a:t>
            </a:r>
            <a:r>
              <a:rPr lang="en-IN" sz="1050" dirty="0">
                <a:solidFill>
                  <a:schemeClr val="tx1"/>
                </a:solidFill>
                <a:latin typeface="+mn-lt"/>
              </a:rPr>
              <a:t> </a:t>
            </a:r>
            <a:endParaRPr lang="en-US" sz="1050" dirty="0">
              <a:solidFill>
                <a:schemeClr val="tx1"/>
              </a:solidFill>
              <a:latin typeface="+mn-lt"/>
            </a:endParaRPr>
          </a:p>
          <a:p>
            <a:r>
              <a:rPr lang="en-US" sz="1050" b="1" cap="none" dirty="0">
                <a:solidFill>
                  <a:srgbClr val="0070C0"/>
                </a:solidFill>
                <a:latin typeface="+mn-lt"/>
                <a:ea typeface="Arial"/>
                <a:cs typeface="Arial"/>
                <a:sym typeface="Arial"/>
              </a:rPr>
              <a:t>MOBILE NO : </a:t>
            </a:r>
            <a:r>
              <a:rPr lang="en-US" sz="105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93477 04293</a:t>
            </a:r>
          </a:p>
          <a:p>
            <a:endParaRPr lang="en-US" sz="1050" b="1" cap="none" dirty="0">
              <a:solidFill>
                <a:srgbClr val="0070C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REFERENCES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050" dirty="0"/>
              <a:t>Ben Said, R., Sabir, Z., &amp; </a:t>
            </a:r>
            <a:r>
              <a:rPr lang="en-IN" sz="1050" dirty="0" err="1"/>
              <a:t>Askerzade</a:t>
            </a:r>
            <a:r>
              <a:rPr lang="en-IN" sz="1050" dirty="0"/>
              <a:t>, I. (2023). CNN-</a:t>
            </a:r>
            <a:r>
              <a:rPr lang="en-IN" sz="1050" dirty="0" err="1"/>
              <a:t>BiLSTM</a:t>
            </a:r>
            <a:r>
              <a:rPr lang="en-IN" sz="1050" dirty="0"/>
              <a:t>: A Hybrid Deep Learning Approach for Network Intrusion Detection System in Software-Defined Networking with Hybrid Feature Selection. </a:t>
            </a:r>
            <a:r>
              <a:rPr lang="en-IN" sz="1050" i="1" dirty="0"/>
              <a:t>IEEE Access</a:t>
            </a:r>
            <a:r>
              <a:rPr lang="en-IN" sz="1050" dirty="0"/>
              <a:t>, 11, 138732–138747. </a:t>
            </a:r>
            <a:r>
              <a:rPr lang="en-IN" sz="1050" dirty="0">
                <a:hlinkClick r:id="rId6"/>
              </a:rPr>
              <a:t>https://doi.org/10.1109/ACCESS.2023.3340142</a:t>
            </a:r>
            <a:r>
              <a:rPr lang="en-IN" sz="1050" dirty="0"/>
              <a:t>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N" sz="105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050" dirty="0"/>
              <a:t>Park, C., Lee, J., Kim, Y., Park, J.-G., Kim, H., &amp; Hong, D. (2023). An Enhanced AI-Based Network Intrusion Detection System Using Generative Adversarial Networks. </a:t>
            </a:r>
            <a:r>
              <a:rPr lang="en-IN" sz="1050" i="1" dirty="0"/>
              <a:t>IEEE Internet of Things Journal</a:t>
            </a:r>
            <a:r>
              <a:rPr lang="en-IN" sz="1050" dirty="0"/>
              <a:t>, 10(3), 2330–2345. </a:t>
            </a:r>
            <a:r>
              <a:rPr lang="en-IN" sz="1050" dirty="0">
                <a:hlinkClick r:id="rId7"/>
              </a:rPr>
              <a:t>https://doi.org/10.1109/JIOT.2022.3211346</a:t>
            </a:r>
            <a:r>
              <a:rPr lang="en-IN" sz="1050" dirty="0"/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99418"/>
            <a:ext cx="12801600" cy="1066699"/>
          </a:xfrm>
          <a:custGeom>
            <a:avLst/>
            <a:gdLst/>
            <a:ahLst/>
            <a:cxnLst/>
            <a:rect l="l" t="t" r="r" b="b"/>
            <a:pathLst>
              <a:path w="20104100" h="2233930" extrusionOk="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750267" y="75449"/>
            <a:ext cx="7494113" cy="47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50" rIns="0" bIns="0" anchor="b" anchorCtr="0">
            <a:spAutoFit/>
          </a:bodyPr>
          <a:lstStyle/>
          <a:p>
            <a:pPr>
              <a:buNone/>
            </a:pP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EXPLAINABLE AI FOR INTRUSION</a:t>
            </a:r>
            <a:r>
              <a:rPr lang="en-IN" sz="1600" dirty="0">
                <a:latin typeface="Times New Roman" panose="02020603050405020304" pitchFamily="18" charset="0"/>
              </a:rPr>
              <a:t> </a:t>
            </a:r>
            <a:r>
              <a:rPr lang="en-IN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DETECTION WITH XGBOOST AND SHAP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6065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600" b="1" u="non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33725" y="361515"/>
            <a:ext cx="7251246" cy="18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5" rIns="0" bIns="0" anchor="t" anchorCtr="0">
            <a:spAutoFit/>
          </a:bodyPr>
          <a:lstStyle/>
          <a:p>
            <a:pPr marL="606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dirty="0">
                <a:solidFill>
                  <a:srgbClr val="FFFFFF"/>
                </a:solidFill>
              </a:rPr>
              <a:t>MANJU BHASITHA G[21BRS1517], VARSHITHA CH [21BRS1545], VARUN KUMAR S[21BRS1540]</a:t>
            </a:r>
            <a:endParaRPr sz="11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4179667" y="583714"/>
            <a:ext cx="5191805" cy="18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5" rIns="0" bIns="0" anchor="t" anchorCtr="0">
            <a:spAutoFit/>
          </a:bodyPr>
          <a:lstStyle/>
          <a:p>
            <a:pPr marL="606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Dr. Benil T</a:t>
            </a:r>
            <a:endParaRPr sz="11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069350" y="750467"/>
            <a:ext cx="5191805" cy="18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5" rIns="0" bIns="0" anchor="t" anchorCtr="0">
            <a:spAutoFit/>
          </a:bodyPr>
          <a:lstStyle/>
          <a:p>
            <a:pPr marL="606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School of Computer Science and Engineering</a:t>
            </a:r>
            <a:endParaRPr sz="11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89359" y="1233217"/>
            <a:ext cx="4132359" cy="7884297"/>
          </a:xfrm>
          <a:prstGeom prst="rect">
            <a:avLst/>
          </a:prstGeom>
          <a:noFill/>
          <a:ln w="9525" cap="flat" cmpd="sng">
            <a:solidFill>
              <a:srgbClr val="92A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MOTIVATION / INTRODUCTION</a:t>
            </a:r>
            <a:endParaRPr lang="en-US" b="1" cap="none" dirty="0"/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The increasing sophistication of cyber threats necessitates more intelligent security solutions beyond the conventional signature-based approach.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Machine Learning models such as </a:t>
            </a:r>
            <a:r>
              <a:rPr lang="en-IN" sz="1050" dirty="0" err="1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IN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are highly accurate at identifying intrusions through learning patterns in network data.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But such models tend to be "black boxes," with it being difficult for IT practitioners to understand and respond to their decisions.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Using Explainable AI (SHAP) integration, one can get behind why the model identifies an intrusion, improving transparency, trust, and practicality in the real world in cybersecurity.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Build an effective NIDS with the </a:t>
            </a:r>
            <a:r>
              <a:rPr lang="en-IN" sz="1050" dirty="0" err="1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IN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algorithm to precisely identify a range of network intrusions from the NAL-KDD dataset.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IN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Implement SHAP (Explainable AI) for explaining the predictions of the model and knowing the rationale for every detection.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IN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Assess system performance based on metrics such as accuracy, precision, recall, and F1-score to make it reliable.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endParaRPr lang="en-IN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 pitchFamily="34" charset="0"/>
              <a:buChar char="•"/>
            </a:pPr>
            <a:r>
              <a:rPr lang="en-IN" sz="1050" dirty="0" err="1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Analyze</a:t>
            </a:r>
            <a:r>
              <a:rPr lang="en-IN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and visualize important features affecting intrusions to create actionable insights for enhancing cybersecurity response.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SCOPE OF THE PROJECT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The scope of this project is intended to benefit cybersecurity experts with a clear and precise intrusion detection system via </a:t>
            </a:r>
            <a:r>
              <a:rPr lang="en-US" sz="1050" dirty="0" err="1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US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and SHAP.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It targets enhancing threat detection and explainability, confined to analysis against the NAL-KDD dataset in a virtual environment.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332959" y="1166117"/>
            <a:ext cx="4132358" cy="8356286"/>
          </a:xfrm>
          <a:prstGeom prst="rect">
            <a:avLst/>
          </a:prstGeom>
          <a:noFill/>
          <a:ln w="9525" cap="flat" cmpd="sng">
            <a:solidFill>
              <a:srgbClr val="92A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517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dirty="0"/>
          </a:p>
          <a:p>
            <a:pPr marL="0" marR="3517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</a:p>
          <a:p>
            <a:pPr algn="just">
              <a:lnSpc>
                <a:spcPct val="150000"/>
              </a:lnSpc>
            </a:pPr>
            <a:r>
              <a:rPr lang="en-IN" sz="1050" dirty="0"/>
              <a:t>The NAL-KDD dataset is pre-processed and used to train an </a:t>
            </a:r>
            <a:r>
              <a:rPr lang="en-IN" sz="1050" b="1" dirty="0" err="1"/>
              <a:t>XGBoost</a:t>
            </a:r>
            <a:r>
              <a:rPr lang="en-IN" sz="1050" dirty="0"/>
              <a:t> model, which is then explained using </a:t>
            </a:r>
            <a:r>
              <a:rPr lang="en-IN" sz="1050" b="1" dirty="0"/>
              <a:t>SHAP</a:t>
            </a:r>
            <a:r>
              <a:rPr lang="en-IN" sz="1050" dirty="0"/>
              <a:t> to identify key features and improve interpretability in intrusion detection.</a:t>
            </a:r>
            <a:endParaRPr sz="1050" dirty="0"/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50" b="1" dirty="0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50" b="1" dirty="0">
              <a:solidFill>
                <a:srgbClr val="0070C0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050"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/>
              <a:t>We preprocess the NAL-KDD dataset and apply the </a:t>
            </a:r>
            <a:r>
              <a:rPr lang="en-IN" sz="1050" b="1" dirty="0" err="1"/>
              <a:t>XGBoost</a:t>
            </a:r>
            <a:r>
              <a:rPr lang="en-IN" sz="1050" dirty="0"/>
              <a:t> supervised learning algorithm, then integrate </a:t>
            </a:r>
            <a:r>
              <a:rPr lang="en-IN" sz="1050" b="1" dirty="0"/>
              <a:t>SHAP</a:t>
            </a:r>
            <a:r>
              <a:rPr lang="en-IN" sz="1050" dirty="0"/>
              <a:t> to interpret model predictions and </a:t>
            </a:r>
            <a:r>
              <a:rPr lang="en-IN" sz="1050" dirty="0" err="1"/>
              <a:t>analyze</a:t>
            </a:r>
            <a:r>
              <a:rPr lang="en-IN" sz="1050" dirty="0"/>
              <a:t> feature importance for improved intrusion detection.</a:t>
            </a:r>
          </a:p>
        </p:txBody>
      </p:sp>
      <p:graphicFrame>
        <p:nvGraphicFramePr>
          <p:cNvPr id="94" name="Google Shape;94;p1"/>
          <p:cNvGraphicFramePr/>
          <p:nvPr>
            <p:extLst>
              <p:ext uri="{D42A27DB-BD31-4B8C-83A1-F6EECF244321}">
                <p14:modId xmlns:p14="http://schemas.microsoft.com/office/powerpoint/2010/main" val="2412382610"/>
              </p:ext>
            </p:extLst>
          </p:nvPr>
        </p:nvGraphicFramePr>
        <p:xfrm>
          <a:off x="8847734" y="1459116"/>
          <a:ext cx="3273150" cy="1704174"/>
        </p:xfrm>
        <a:graphic>
          <a:graphicData uri="http://schemas.openxmlformats.org/drawingml/2006/table">
            <a:tbl>
              <a:tblPr firstRow="1" bandRow="1">
                <a:noFill/>
                <a:tableStyleId>{2D6517B2-53E5-44A5-B0F4-53298D9B06D0}</a:tableStyleId>
              </a:tblPr>
              <a:tblGrid>
                <a:gridCol w="16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00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strike="noStrike" cap="none" dirty="0"/>
                        <a:t>Algorithm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5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XGBoost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5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Accuracy</a:t>
                      </a:r>
                      <a:endParaRPr sz="12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543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93%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94%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3981863374"/>
                  </a:ext>
                </a:extLst>
              </a:tr>
              <a:tr h="34854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F1-Score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93.5%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C0A72D0-6D8C-EE9A-A8FA-071EDDA77A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146" y="0"/>
            <a:ext cx="2658006" cy="1066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6A07E-5B1B-429C-1E14-B52B03C74F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4971" y="-4646"/>
            <a:ext cx="2416629" cy="1068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B7D7E7-AF60-A960-5990-C4DF7218E1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8942" y="2983408"/>
            <a:ext cx="2474000" cy="5167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538</Words>
  <Application>Microsoft Macintosh PowerPoint</Application>
  <PresentationFormat>A3 Paper (297x420 mm)</PresentationFormat>
  <Paragraphs>103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Varshitha Chintareddy</cp:lastModifiedBy>
  <cp:revision>3</cp:revision>
  <dcterms:modified xsi:type="dcterms:W3CDTF">2025-04-16T04:01:12Z</dcterms:modified>
</cp:coreProperties>
</file>