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60" r:id="rId3"/>
    <p:sldId id="257" r:id="rId4"/>
    <p:sldId id="258" r:id="rId5"/>
    <p:sldId id="259" r:id="rId6"/>
    <p:sldId id="268" r:id="rId7"/>
    <p:sldId id="262" r:id="rId8"/>
    <p:sldId id="269"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unegru85@yahoo.com" initials="c" lastIdx="1" clrIdx="0">
    <p:extLst>
      <p:ext uri="{19B8F6BF-5375-455C-9EA6-DF929625EA0E}">
        <p15:presenceInfo xmlns:p15="http://schemas.microsoft.com/office/powerpoint/2012/main" userId="9e04346fcfad44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32" autoAdjust="0"/>
  </p:normalViewPr>
  <p:slideViewPr>
    <p:cSldViewPr snapToGrid="0">
      <p:cViewPr varScale="1">
        <p:scale>
          <a:sx n="104" d="100"/>
          <a:sy n="10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BD37C-BB28-4036-95B5-7E11DFABF70D}" type="datetimeFigureOut">
              <a:rPr lang="ro-RO" smtClean="0"/>
              <a:t>09.12.2023</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D7A5C-C994-428A-9F4A-66B582A1B89E}" type="slidenum">
              <a:rPr lang="ro-RO" smtClean="0"/>
              <a:t>‹#›</a:t>
            </a:fld>
            <a:endParaRPr lang="ro-RO"/>
          </a:p>
        </p:txBody>
      </p:sp>
    </p:spTree>
    <p:extLst>
      <p:ext uri="{BB962C8B-B14F-4D97-AF65-F5344CB8AC3E}">
        <p14:creationId xmlns:p14="http://schemas.microsoft.com/office/powerpoint/2010/main" val="98718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DAAB78-EB8C-486D-9BF2-F0010A368798}" type="datetimeFigureOut">
              <a:rPr lang="ro-RO" smtClean="0"/>
              <a:t>09.12.2023</a:t>
            </a:fld>
            <a:endParaRPr lang="ro-RO"/>
          </a:p>
        </p:txBody>
      </p:sp>
      <p:sp>
        <p:nvSpPr>
          <p:cNvPr id="5" name="Footer Placeholder 4"/>
          <p:cNvSpPr>
            <a:spLocks noGrp="1"/>
          </p:cNvSpPr>
          <p:nvPr>
            <p:ph type="ftr" sz="quarter" idx="11"/>
          </p:nvPr>
        </p:nvSpPr>
        <p:spPr>
          <a:xfrm>
            <a:off x="1371600" y="4323845"/>
            <a:ext cx="6400800" cy="365125"/>
          </a:xfrm>
        </p:spPr>
        <p:txBody>
          <a:bodyPr/>
          <a:lstStyle/>
          <a:p>
            <a:endParaRPr lang="ro-RO"/>
          </a:p>
        </p:txBody>
      </p:sp>
      <p:sp>
        <p:nvSpPr>
          <p:cNvPr id="6" name="Slide Number Placeholder 5"/>
          <p:cNvSpPr>
            <a:spLocks noGrp="1"/>
          </p:cNvSpPr>
          <p:nvPr>
            <p:ph type="sldNum" sz="quarter" idx="12"/>
          </p:nvPr>
        </p:nvSpPr>
        <p:spPr>
          <a:xfrm>
            <a:off x="8077200" y="1430866"/>
            <a:ext cx="2743200"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54940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1985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964947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a:xfrm>
            <a:off x="685800" y="379941"/>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408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a:xfrm>
            <a:off x="685800" y="378883"/>
            <a:ext cx="6991492" cy="365125"/>
          </a:xfrm>
        </p:spPr>
        <p:txBody>
          <a:bodyPr/>
          <a:lstStyle/>
          <a:p>
            <a:endParaRPr lang="ro-RO"/>
          </a:p>
        </p:txBody>
      </p:sp>
      <p:sp>
        <p:nvSpPr>
          <p:cNvPr id="7" name="Slide Number Placeholder 6"/>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692305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AAB78-EB8C-486D-9BF2-F0010A368798}" type="datetimeFigureOut">
              <a:rPr lang="ro-RO" smtClean="0"/>
              <a:t>09.12.2023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71546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AAB78-EB8C-486D-9BF2-F0010A368798}" type="datetimeFigureOut">
              <a:rPr lang="ro-RO" smtClean="0"/>
              <a:t>09.12.2023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4248852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AAB78-EB8C-486D-9BF2-F0010A368798}" type="datetimeFigureOut">
              <a:rPr lang="ro-RO" smtClean="0"/>
              <a:t>09.12.2023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787289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DAAB78-EB8C-486D-9BF2-F0010A368798}" type="datetimeFigureOut">
              <a:rPr lang="ro-RO" smtClean="0"/>
              <a:t>09.12.2023</a:t>
            </a:fld>
            <a:endParaRPr lang="ro-RO"/>
          </a:p>
        </p:txBody>
      </p:sp>
      <p:sp>
        <p:nvSpPr>
          <p:cNvPr id="5" name="Footer Placeholder 4"/>
          <p:cNvSpPr>
            <a:spLocks noGrp="1"/>
          </p:cNvSpPr>
          <p:nvPr>
            <p:ph type="ftr" sz="quarter" idx="11"/>
          </p:nvPr>
        </p:nvSpPr>
        <p:spPr>
          <a:xfrm>
            <a:off x="685800" y="381000"/>
            <a:ext cx="6991492" cy="36512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32949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DAAB78-EB8C-486D-9BF2-F0010A368798}" type="datetimeFigureOut">
              <a:rPr lang="ro-RO" smtClean="0"/>
              <a:t>09.12.2023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3844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DAAB78-EB8C-486D-9BF2-F0010A368798}" type="datetimeFigureOut">
              <a:rPr lang="ro-RO" smtClean="0"/>
              <a:t>09.12.2023</a:t>
            </a:fld>
            <a:endParaRPr lang="ro-RO"/>
          </a:p>
        </p:txBody>
      </p:sp>
      <p:sp>
        <p:nvSpPr>
          <p:cNvPr id="5" name="Footer Placeholder 4"/>
          <p:cNvSpPr>
            <a:spLocks noGrp="1"/>
          </p:cNvSpPr>
          <p:nvPr>
            <p:ph type="ftr" sz="quarter" idx="11"/>
          </p:nvPr>
        </p:nvSpPr>
        <p:spPr>
          <a:xfrm>
            <a:off x="685800" y="381001"/>
            <a:ext cx="6991492" cy="364065"/>
          </a:xfrm>
        </p:spPr>
        <p:txBody>
          <a:bodyPr/>
          <a:lstStyle/>
          <a:p>
            <a:endParaRPr lang="ro-RO"/>
          </a:p>
        </p:txBody>
      </p:sp>
      <p:sp>
        <p:nvSpPr>
          <p:cNvPr id="6" name="Slide Number Placeholder 5"/>
          <p:cNvSpPr>
            <a:spLocks noGrp="1"/>
          </p:cNvSpPr>
          <p:nvPr>
            <p:ph type="sldNum" sz="quarter" idx="12"/>
          </p:nvPr>
        </p:nvSpPr>
        <p:spPr>
          <a:xfrm>
            <a:off x="10862452" y="381000"/>
            <a:ext cx="643748" cy="365125"/>
          </a:xfrm>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61903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26622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AAB78-EB8C-486D-9BF2-F0010A368798}" type="datetimeFigureOut">
              <a:rPr lang="ro-RO" smtClean="0"/>
              <a:t>09.12.2023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55294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DAAB78-EB8C-486D-9BF2-F0010A368798}" type="datetimeFigureOut">
              <a:rPr lang="ro-RO" smtClean="0"/>
              <a:t>09.12.2023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15001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AAB78-EB8C-486D-9BF2-F0010A368798}" type="datetimeFigureOut">
              <a:rPr lang="ro-RO" smtClean="0"/>
              <a:t>09.12.2023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1703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262551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DAAB78-EB8C-486D-9BF2-F0010A368798}" type="datetimeFigureOut">
              <a:rPr lang="ro-RO" smtClean="0"/>
              <a:t>09.12.2023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844FA234-AD7B-4072-8EA8-73683576C6E5}" type="slidenum">
              <a:rPr lang="ro-RO" smtClean="0"/>
              <a:t>‹#›</a:t>
            </a:fld>
            <a:endParaRPr lang="ro-RO"/>
          </a:p>
        </p:txBody>
      </p:sp>
    </p:spTree>
    <p:extLst>
      <p:ext uri="{BB962C8B-B14F-4D97-AF65-F5344CB8AC3E}">
        <p14:creationId xmlns:p14="http://schemas.microsoft.com/office/powerpoint/2010/main" val="70045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DAAB78-EB8C-486D-9BF2-F0010A368798}" type="datetimeFigureOut">
              <a:rPr lang="ro-RO" smtClean="0"/>
              <a:t>09.12.2023</a:t>
            </a:fld>
            <a:endParaRPr lang="ro-R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4FA234-AD7B-4072-8EA8-73683576C6E5}" type="slidenum">
              <a:rPr lang="ro-RO" smtClean="0"/>
              <a:t>‹#›</a:t>
            </a:fld>
            <a:endParaRPr lang="ro-RO"/>
          </a:p>
        </p:txBody>
      </p:sp>
    </p:spTree>
    <p:extLst>
      <p:ext uri="{BB962C8B-B14F-4D97-AF65-F5344CB8AC3E}">
        <p14:creationId xmlns:p14="http://schemas.microsoft.com/office/powerpoint/2010/main" val="70967288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DD4C-E9D4-5CC8-B524-9A430AA8D169}"/>
              </a:ext>
            </a:extLst>
          </p:cNvPr>
          <p:cNvSpPr>
            <a:spLocks noGrp="1"/>
          </p:cNvSpPr>
          <p:nvPr>
            <p:ph type="ctrTitle"/>
          </p:nvPr>
        </p:nvSpPr>
        <p:spPr/>
        <p:txBody>
          <a:bodyPr>
            <a:normAutofit fontScale="90000"/>
          </a:bodyPr>
          <a:lstStyle/>
          <a:p>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br>
              <a:rPr lang="en-US" sz="2000" b="1" dirty="0">
                <a:latin typeface="TechnicBold" panose="00000400000000000000" pitchFamily="2" charset="2"/>
                <a:ea typeface="Tahoma" panose="020B0604030504040204" pitchFamily="34" charset="0"/>
                <a:cs typeface="Tahoma" panose="020B0604030504040204" pitchFamily="34" charset="0"/>
              </a:rPr>
            </a:br>
            <a:r>
              <a:rPr lang="en-US" sz="2000" b="1" dirty="0">
                <a:latin typeface="TechnicBold" panose="00000400000000000000" pitchFamily="2" charset="2"/>
                <a:ea typeface="Tahoma" panose="020B0604030504040204" pitchFamily="34" charset="0"/>
                <a:cs typeface="Tahoma" panose="020B0604030504040204" pitchFamily="34" charset="0"/>
              </a:rPr>
              <a:t>			</a:t>
            </a:r>
            <a:endParaRPr lang="ro-RO" sz="2700" b="1" dirty="0">
              <a:latin typeface="TechnicBold" panose="00000400000000000000" pitchFamily="2" charset="2"/>
              <a:ea typeface="Tahoma" panose="020B0604030504040204" pitchFamily="34" charset="0"/>
              <a:cs typeface="Tahoma" panose="020B0604030504040204" pitchFamily="34" charset="0"/>
            </a:endParaRPr>
          </a:p>
        </p:txBody>
      </p:sp>
      <p:sp>
        <p:nvSpPr>
          <p:cNvPr id="3" name="CasetăText 2">
            <a:extLst>
              <a:ext uri="{FF2B5EF4-FFF2-40B4-BE49-F238E27FC236}">
                <a16:creationId xmlns:a16="http://schemas.microsoft.com/office/drawing/2014/main" id="{48D074BD-311A-FC09-4CE6-5FBE44BE8F0F}"/>
              </a:ext>
            </a:extLst>
          </p:cNvPr>
          <p:cNvSpPr txBox="1"/>
          <p:nvPr/>
        </p:nvSpPr>
        <p:spPr>
          <a:xfrm>
            <a:off x="4276436" y="2331232"/>
            <a:ext cx="2906565" cy="769441"/>
          </a:xfrm>
          <a:prstGeom prst="rect">
            <a:avLst/>
          </a:prstGeom>
          <a:noFill/>
        </p:spPr>
        <p:txBody>
          <a:bodyPr wrap="none" rtlCol="0">
            <a:spAutoFit/>
          </a:bodyPr>
          <a:lstStyle/>
          <a:p>
            <a:r>
              <a:rPr lang="en-US" sz="4400" dirty="0" err="1"/>
              <a:t>Biblioteca</a:t>
            </a:r>
            <a:endParaRPr lang="en-US" sz="4400" dirty="0"/>
          </a:p>
        </p:txBody>
      </p:sp>
    </p:spTree>
    <p:extLst>
      <p:ext uri="{BB962C8B-B14F-4D97-AF65-F5344CB8AC3E}">
        <p14:creationId xmlns:p14="http://schemas.microsoft.com/office/powerpoint/2010/main" val="328725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Login</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cauta in baza de date username si parola, daca exista, te redirectioneaza in pagina de login, iar daca este ceva in neregula, o sa apara un mesaj afisat. Mai jos este existent Sign Up pentru a se realiza inregistrarea.</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C2C2ED85-3238-E93A-82C4-A4AE3BEFA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4917"/>
            <a:ext cx="12192000" cy="4843083"/>
          </a:xfrm>
          <a:prstGeom prst="rect">
            <a:avLst/>
          </a:prstGeom>
        </p:spPr>
      </p:pic>
    </p:spTree>
    <p:extLst>
      <p:ext uri="{BB962C8B-B14F-4D97-AF65-F5344CB8AC3E}">
        <p14:creationId xmlns:p14="http://schemas.microsoft.com/office/powerpoint/2010/main" val="335656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Register</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are nevoie de la utilizator sa introduca numele, parola si adresa de mail ca sa se realizeze conectarea, si apoi este directionat in pagina de home. Mai jos este existent Sign In in cazul in care utilizatorul are deja un cont creat. Avem o baza de date pentru utilizatori case se numeste database, unde se salveaza datele despre utilizator cand se inregistreaza, sau in care cautam cand se conecteaza.</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6" name="Picture 5">
            <a:extLst>
              <a:ext uri="{FF2B5EF4-FFF2-40B4-BE49-F238E27FC236}">
                <a16:creationId xmlns:a16="http://schemas.microsoft.com/office/drawing/2014/main" id="{E6EB88D0-B761-BC9B-FED9-126842DC0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1975"/>
            <a:ext cx="12192000" cy="4076024"/>
          </a:xfrm>
          <a:prstGeom prst="rect">
            <a:avLst/>
          </a:prstGeom>
        </p:spPr>
      </p:pic>
    </p:spTree>
    <p:extLst>
      <p:ext uri="{BB962C8B-B14F-4D97-AF65-F5344CB8AC3E}">
        <p14:creationId xmlns:p14="http://schemas.microsoft.com/office/powerpoint/2010/main" val="352361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985962" y="2589451"/>
            <a:ext cx="10515600" cy="1301074"/>
          </a:xfrm>
        </p:spPr>
        <p:txBody>
          <a:bodyPr>
            <a:normAutofit/>
          </a:bodyPr>
          <a:lstStyle/>
          <a:p>
            <a:pPr algn="ctr"/>
            <a:r>
              <a:rPr lang="en-US" sz="2800" dirty="0">
                <a:latin typeface="Calibri "/>
              </a:rPr>
              <a:t>Va multumim pentru vizionare!</a:t>
            </a:r>
            <a:endParaRPr lang="ro-RO" sz="2800" dirty="0">
              <a:latin typeface="Calibri "/>
            </a:endParaRPr>
          </a:p>
        </p:txBody>
      </p:sp>
    </p:spTree>
    <p:extLst>
      <p:ext uri="{BB962C8B-B14F-4D97-AF65-F5344CB8AC3E}">
        <p14:creationId xmlns:p14="http://schemas.microsoft.com/office/powerpoint/2010/main" val="10774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DD4C-E9D4-5CC8-B524-9A430AA8D169}"/>
              </a:ext>
            </a:extLst>
          </p:cNvPr>
          <p:cNvSpPr>
            <a:spLocks noGrp="1"/>
          </p:cNvSpPr>
          <p:nvPr>
            <p:ph type="ctrTitle"/>
          </p:nvPr>
        </p:nvSpPr>
        <p:spPr>
          <a:xfrm>
            <a:off x="0" y="0"/>
            <a:ext cx="12192000" cy="6858000"/>
          </a:xfrm>
        </p:spPr>
        <p:txBody>
          <a:bodyPr>
            <a:normAutofit fontScale="90000"/>
          </a:bodyPr>
          <a:lstStyle/>
          <a:p>
            <a:r>
              <a:rPr lang="en-US" sz="2000" b="1" dirty="0">
                <a:latin typeface="Calibri "/>
                <a:ea typeface="Tahoma" panose="020B0604030504040204" pitchFamily="34" charset="0"/>
                <a:cs typeface="Tahoma" panose="020B0604030504040204" pitchFamily="34" charset="0"/>
              </a:rPr>
              <a:t>											 			                                                          CreareSiAdministrareBazaDeDate.py</a:t>
            </a: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r>
              <a:rPr lang="en-US" sz="2000" b="1" dirty="0">
                <a:latin typeface="Calibri "/>
                <a:ea typeface="Tahoma" panose="020B0604030504040204" pitchFamily="34" charset="0"/>
                <a:cs typeface="Tahoma" panose="020B0604030504040204" pitchFamily="34" charset="0"/>
              </a:rPr>
              <a:t>Acesta este codul pentru administrarea bazei de date. In slide-ul urmator este detaliata fiecare functionalitate.</a:t>
            </a: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br>
              <a:rPr lang="en-US" sz="2000" b="1" dirty="0">
                <a:latin typeface="Calibri "/>
                <a:ea typeface="Tahoma" panose="020B0604030504040204" pitchFamily="34" charset="0"/>
                <a:cs typeface="Tahoma" panose="020B0604030504040204" pitchFamily="34" charset="0"/>
              </a:rPr>
            </a:br>
            <a:endParaRPr lang="ro-RO" sz="2000" b="1" dirty="0">
              <a:latin typeface="Calibri "/>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97FC71A5-D0B6-89A3-06A4-8B5CE37327C2}"/>
              </a:ext>
            </a:extLst>
          </p:cNvPr>
          <p:cNvPicPr>
            <a:picLocks noChangeAspect="1"/>
          </p:cNvPicPr>
          <p:nvPr/>
        </p:nvPicPr>
        <p:blipFill>
          <a:blip r:embed="rId2"/>
          <a:stretch>
            <a:fillRect/>
          </a:stretch>
        </p:blipFill>
        <p:spPr>
          <a:xfrm>
            <a:off x="372102" y="1672415"/>
            <a:ext cx="2306666" cy="3159309"/>
          </a:xfrm>
          <a:prstGeom prst="rect">
            <a:avLst/>
          </a:prstGeom>
        </p:spPr>
      </p:pic>
      <p:pic>
        <p:nvPicPr>
          <p:cNvPr id="6" name="Picture 5">
            <a:extLst>
              <a:ext uri="{FF2B5EF4-FFF2-40B4-BE49-F238E27FC236}">
                <a16:creationId xmlns:a16="http://schemas.microsoft.com/office/drawing/2014/main" id="{50A2507B-919C-1A5E-B8D2-9EB528573FF1}"/>
              </a:ext>
            </a:extLst>
          </p:cNvPr>
          <p:cNvPicPr>
            <a:picLocks noChangeAspect="1"/>
          </p:cNvPicPr>
          <p:nvPr/>
        </p:nvPicPr>
        <p:blipFill>
          <a:blip r:embed="rId3"/>
          <a:stretch>
            <a:fillRect/>
          </a:stretch>
        </p:blipFill>
        <p:spPr>
          <a:xfrm>
            <a:off x="2678768" y="1672415"/>
            <a:ext cx="3809908" cy="3159309"/>
          </a:xfrm>
          <a:prstGeom prst="rect">
            <a:avLst/>
          </a:prstGeom>
        </p:spPr>
      </p:pic>
      <p:pic>
        <p:nvPicPr>
          <p:cNvPr id="10" name="Picture 9">
            <a:extLst>
              <a:ext uri="{FF2B5EF4-FFF2-40B4-BE49-F238E27FC236}">
                <a16:creationId xmlns:a16="http://schemas.microsoft.com/office/drawing/2014/main" id="{F731E6B4-7E82-49C0-11EA-E5FC842FDF49}"/>
              </a:ext>
            </a:extLst>
          </p:cNvPr>
          <p:cNvPicPr>
            <a:picLocks noChangeAspect="1"/>
          </p:cNvPicPr>
          <p:nvPr/>
        </p:nvPicPr>
        <p:blipFill>
          <a:blip r:embed="rId4"/>
          <a:stretch>
            <a:fillRect/>
          </a:stretch>
        </p:blipFill>
        <p:spPr>
          <a:xfrm>
            <a:off x="6488676" y="2487761"/>
            <a:ext cx="5331222" cy="2343963"/>
          </a:xfrm>
          <a:prstGeom prst="rect">
            <a:avLst/>
          </a:prstGeom>
        </p:spPr>
      </p:pic>
    </p:spTree>
    <p:extLst>
      <p:ext uri="{BB962C8B-B14F-4D97-AF65-F5344CB8AC3E}">
        <p14:creationId xmlns:p14="http://schemas.microsoft.com/office/powerpoint/2010/main" val="26459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lstStyle/>
          <a:p>
            <a:pPr algn="ctr"/>
            <a:r>
              <a:rPr lang="en-US" sz="3200" dirty="0"/>
              <a:t>FUNCTIONALITATI</a:t>
            </a:r>
            <a:r>
              <a:rPr lang="en-US" dirty="0"/>
              <a:t>	</a:t>
            </a:r>
            <a:endParaRPr lang="ro-RO"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fontScale="85000" lnSpcReduction="20000"/>
          </a:bodyPr>
          <a:lstStyle/>
          <a:p>
            <a:r>
              <a:rPr lang="ro-RO" sz="2000" dirty="0"/>
              <a:t>Avem câte o baza de date pt user, una pentru cărți, alta pentru articole</a:t>
            </a:r>
            <a:endParaRPr lang="en-US" sz="2000" dirty="0"/>
          </a:p>
          <a:p>
            <a:r>
              <a:rPr lang="en-US" sz="2000" dirty="0"/>
              <a:t>Clasa AdministrareBazaDate este utilizată pentru a administra o bază de date. Conține metode pentru citirea, scrierea, modificarea și ștergerea datelor din baza de date, precum și pentru adăugarea de înregistrări noi. Mai jos este o listă a metodelor și a funcțiilor din această clasă:</a:t>
            </a:r>
          </a:p>
          <a:p>
            <a:pPr lvl="1"/>
            <a:r>
              <a:rPr lang="en-US" sz="1600" dirty="0"/>
              <a:t>Modificare_In_Baza_Date() - modifică o valoare din baza de date, selectând înregistrarea după un Id specificat și specificând atributul și noua valoare. Metoda utilizează metoda Cautare_Dupa_Id(Id) pentru a găsi linia corespunzătoare înregistrării și metoda CautareAtribut(atribut) pentru a găsi coloana corespunzătoare atributului.</a:t>
            </a:r>
          </a:p>
          <a:p>
            <a:pPr lvl="1"/>
            <a:r>
              <a:rPr lang="en-US" sz="1600" dirty="0"/>
              <a:t>Scriere_In_Baza_Date() -  scrie o valoare într-o celulă specificată din baza de date. Metoda utilizează metoda Citire_Din_Baza_Date(lin, col) pentru a citi valoarea actuală din celulă, apoi suprascrie cu noua valoare.</a:t>
            </a:r>
          </a:p>
          <a:p>
            <a:pPr lvl="1"/>
            <a:r>
              <a:rPr lang="en-US" sz="1600" dirty="0"/>
              <a:t>Citire_Din_Baza_Date() - citește valoarea dintr-o celulă specificată din baza de date și o returnează.</a:t>
            </a:r>
          </a:p>
          <a:p>
            <a:pPr lvl="1"/>
            <a:r>
              <a:rPr lang="en-US" sz="1600" dirty="0"/>
              <a:t>Dimensiune_Baza_Date() - returnează o listă cu numărul maxim de rânduri și de coloane.</a:t>
            </a:r>
          </a:p>
          <a:p>
            <a:pPr lvl="1"/>
            <a:r>
              <a:rPr lang="en-US" sz="1600" dirty="0"/>
              <a:t>Stergere_Inregistrare_Din_Baza_Date() -  sterge întreaga înregistrare corespunzătoare unui Id specificat. Metoda utilizează metoda Cautare_Dupa_Id(Id) pentru a găsi linia corespunzătoare înregistrării, apoi apelează metoda Scriere_In_Baza_Date(lin, i+1, None) pentru a șterge valoarea din fiecare celulă a rândului respectiv.</a:t>
            </a:r>
          </a:p>
          <a:p>
            <a:pPr lvl="1"/>
            <a:r>
              <a:rPr lang="en-US" sz="1600" dirty="0"/>
              <a:t>Stergere_Atribut_Inregistrare() - sterge o valoare specifică dintr-o înregistrare specificată, selectând înregistrarea după un Id specificat și specificând atributul care va fi șters. Dacă atributul este "Id", întreaga înregistrare va fi ștearsă. Metoda utilizează metoda CautareAtribut(atribut) pentru a găsi coloana corespunzătoare atributului.</a:t>
            </a:r>
          </a:p>
          <a:p>
            <a:pPr lvl="1"/>
            <a:r>
              <a:rPr lang="en-US" sz="1600" dirty="0"/>
              <a:t>Cautare_Dupa_Id() - cauta o inregistrare in baza de date dupa Id si returneaza linia in care se gaseste acea inregistrare. Daca Id-ul nu a fost gasit, metoda va afisa un mesaj corespunzator si va returna -1.</a:t>
            </a:r>
          </a:p>
          <a:p>
            <a:pPr lvl="1"/>
            <a:r>
              <a:rPr lang="en-US" sz="1600" dirty="0"/>
              <a:t>CautareAtribut() -  cauta o coloana din baza de date dupa numele atributului si returneaza coloana respectiva. Daca atributul nu a fost gasit, metoda va afisa un mesaj corespunzator si va returna -1.</a:t>
            </a:r>
          </a:p>
          <a:p>
            <a:pPr lvl="1"/>
            <a:r>
              <a:rPr lang="en-US" sz="1600" dirty="0"/>
              <a:t>Adaugare_Inregistrare_Noua() -  adauga o noua inregistrare in baza de date. Mai intai, verifica daca Id-ul noii inregistrari este unic si afiseaza un mesaj corespunzator si iesi daca nu este unic. Daca Id-ul este unic, verifica daca exista o linie goala in baza de date si o completeaza cu valorile atributelor noii inregistrari. Daca nu exista o linie goala, adauga o noua linie in baza de date cu valorile atributelor noii inregistrari.</a:t>
            </a:r>
          </a:p>
          <a:p>
            <a:pPr lvl="1"/>
            <a:endParaRPr lang="en-US" sz="1600" dirty="0"/>
          </a:p>
          <a:p>
            <a:pPr lvl="1"/>
            <a:endParaRPr lang="en-US" sz="1600" dirty="0"/>
          </a:p>
        </p:txBody>
      </p:sp>
    </p:spTree>
    <p:extLst>
      <p:ext uri="{BB962C8B-B14F-4D97-AF65-F5344CB8AC3E}">
        <p14:creationId xmlns:p14="http://schemas.microsoft.com/office/powerpoint/2010/main" val="41058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lstStyle/>
          <a:p>
            <a:pPr algn="ctr"/>
            <a:r>
              <a:rPr lang="en-US" sz="3200" dirty="0"/>
              <a:t>EXEMPLU</a:t>
            </a:r>
            <a:r>
              <a:rPr lang="en-US" dirty="0"/>
              <a:t>	</a:t>
            </a:r>
            <a:endParaRPr lang="ro-RO"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fontScale="92500" lnSpcReduction="10000"/>
          </a:bodyPr>
          <a:lstStyle/>
          <a:p>
            <a:r>
              <a:rPr lang="en-US" sz="2000" dirty="0"/>
              <a:t>Acesta exemplu este utilizat pentru a crea și administra o bază de date stocată într-un fișier Excel (test.xlsx). Prima linie importă clasa "AdministrareBazaDate" din fișierul "CreareSiAdministrareBazaDeDate.py".</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Se specifică calea fișierului Excel în care va fi creată baza de date. Se creează o instanță a clasei "AdministrareBazaDate" cu această cale și se atribuie acestei instanțe variabila "bd".</a:t>
            </a:r>
          </a:p>
          <a:p>
            <a:r>
              <a:rPr lang="en-US" sz="2000" dirty="0"/>
              <a:t>Baza de date este definită ca o tabelă cu trei coloane: "Id", "Nume" și "Sold". Apoi, sunt definite patru înregistrări noi, care sunt adăugate în baza de date utilizând metoda "Adaugare_Inregistrare_Noua".</a:t>
            </a:r>
          </a:p>
          <a:p>
            <a:r>
              <a:rPr lang="en-US" sz="2000" dirty="0"/>
              <a:t>Următoarele linii de cod demonstrează alte funcții de administare a bazei de date: "Stergere_Atribut_Inregistrare", "Modificare_In_Baza_Date", "Stergere_Inregistrare_Din_Baza_Date" și "Citire_Din_Baza_Date". Acestea sunt utilizate pentru a șterge o anumită valoare dintr-un atribut, a modifica o valoare a unui atribut, a șterge o înregistrare întreagă și a citi o valoare specifică din baza de date în funcție de un ID și un atribut specific.</a:t>
            </a:r>
          </a:p>
          <a:p>
            <a:pPr lvl="1"/>
            <a:endParaRPr lang="en-US" sz="1600" dirty="0"/>
          </a:p>
          <a:p>
            <a:pPr lvl="1"/>
            <a:endParaRPr lang="en-US" sz="1600" dirty="0"/>
          </a:p>
        </p:txBody>
      </p:sp>
      <p:pic>
        <p:nvPicPr>
          <p:cNvPr id="5" name="Picture 4">
            <a:extLst>
              <a:ext uri="{FF2B5EF4-FFF2-40B4-BE49-F238E27FC236}">
                <a16:creationId xmlns:a16="http://schemas.microsoft.com/office/drawing/2014/main" id="{57B492B5-5658-C2CB-12E5-CDCB44C5E01C}"/>
              </a:ext>
            </a:extLst>
          </p:cNvPr>
          <p:cNvPicPr>
            <a:picLocks noChangeAspect="1"/>
          </p:cNvPicPr>
          <p:nvPr/>
        </p:nvPicPr>
        <p:blipFill>
          <a:blip r:embed="rId2"/>
          <a:stretch>
            <a:fillRect/>
          </a:stretch>
        </p:blipFill>
        <p:spPr>
          <a:xfrm>
            <a:off x="3709324" y="1809051"/>
            <a:ext cx="4242683" cy="1913894"/>
          </a:xfrm>
          <a:prstGeom prst="rect">
            <a:avLst/>
          </a:prstGeom>
        </p:spPr>
      </p:pic>
    </p:spTree>
    <p:extLst>
      <p:ext uri="{BB962C8B-B14F-4D97-AF65-F5344CB8AC3E}">
        <p14:creationId xmlns:p14="http://schemas.microsoft.com/office/powerpoint/2010/main" val="15795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3200" dirty="0"/>
              <a:t>FUNCTIONALITATI</a:t>
            </a:r>
            <a:r>
              <a:rPr lang="en-US" dirty="0"/>
              <a:t>	</a:t>
            </a:r>
            <a:br>
              <a:rPr lang="en-US" dirty="0"/>
            </a:br>
            <a:r>
              <a:rPr lang="en-US" sz="2800" dirty="0"/>
              <a:t>AdministrareMail</a:t>
            </a:r>
            <a:endParaRPr lang="ro-RO" sz="2800" dirty="0"/>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301074"/>
            <a:ext cx="10367838" cy="5766083"/>
          </a:xfrm>
        </p:spPr>
        <p:txBody>
          <a:bodyPr>
            <a:normAutofit/>
          </a:bodyPr>
          <a:lstStyle/>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r>
              <a:rPr lang="en-US" sz="1600" dirty="0"/>
              <a:t>Trimiterea unui email se realizeaza prin intermediul serverului SMTP.</a:t>
            </a:r>
          </a:p>
          <a:p>
            <a:pPr lvl="2"/>
            <a:r>
              <a:rPr lang="en-US" sz="1400" dirty="0"/>
              <a:t>Functia Trimitere_Mail()  primește patru argumente: adresa de email a expeditorului, parola expeditorului, mesajul pe care dorim să îl trimitem și adresa de email a destinatarului. Totodata, utilizatorul va primi un mail de confirmare atunci cand se inregistreaza pe site, dar si cand cumpara ceva. Cand inregistrarea este realizata cu succes, utilizatorul primeste mesajul “Bun venit pe site”, iar atunci cand achizitioneaza un obiect primeste mesajul “Va multumim pentru achizitie”.</a:t>
            </a:r>
          </a:p>
          <a:p>
            <a:pPr lvl="2"/>
            <a:r>
              <a:rPr lang="en-US" sz="1400" dirty="0"/>
              <a:t> s.login() - autentifică utilizatorul pe serverul SMTP folosind adresa de email a expeditorului și parola expeditorului.</a:t>
            </a:r>
          </a:p>
          <a:p>
            <a:pPr lvl="2"/>
            <a:r>
              <a:rPr lang="en-US" sz="1400" dirty="0"/>
              <a:t> s.sendmail() - trimite email-ul prin intermediul serverului SMTP către adresa de email a destinatarului, utilizând adresa de email a expeditorului și mesajul specificat.</a:t>
            </a:r>
          </a:p>
          <a:p>
            <a:pPr lvl="2"/>
            <a:r>
              <a:rPr lang="en-US" sz="1400" dirty="0"/>
              <a:t> s.quit() - închide conexiunea cu serverul SMTP.</a:t>
            </a:r>
          </a:p>
          <a:p>
            <a:pPr lvl="2"/>
            <a:endParaRPr lang="en-US" sz="1400" dirty="0"/>
          </a:p>
        </p:txBody>
      </p:sp>
      <p:pic>
        <p:nvPicPr>
          <p:cNvPr id="5" name="Picture 4">
            <a:extLst>
              <a:ext uri="{FF2B5EF4-FFF2-40B4-BE49-F238E27FC236}">
                <a16:creationId xmlns:a16="http://schemas.microsoft.com/office/drawing/2014/main" id="{8697A38A-608B-F9C3-D23B-2A4E823E7DBC}"/>
              </a:ext>
            </a:extLst>
          </p:cNvPr>
          <p:cNvPicPr>
            <a:picLocks noChangeAspect="1"/>
          </p:cNvPicPr>
          <p:nvPr/>
        </p:nvPicPr>
        <p:blipFill>
          <a:blip r:embed="rId2"/>
          <a:stretch>
            <a:fillRect/>
          </a:stretch>
        </p:blipFill>
        <p:spPr>
          <a:xfrm>
            <a:off x="3998447" y="1439067"/>
            <a:ext cx="3872639" cy="1071843"/>
          </a:xfrm>
          <a:prstGeom prst="rect">
            <a:avLst/>
          </a:prstGeom>
        </p:spPr>
      </p:pic>
    </p:spTree>
    <p:extLst>
      <p:ext uri="{BB962C8B-B14F-4D97-AF65-F5344CB8AC3E}">
        <p14:creationId xmlns:p14="http://schemas.microsoft.com/office/powerpoint/2010/main" val="257813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Flask_app.py</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pPr lvl="1"/>
            <a:endParaRPr lang="en-US" sz="1600" dirty="0"/>
          </a:p>
          <a:p>
            <a:pPr lvl="1"/>
            <a:r>
              <a:rPr lang="en-US" sz="1600" dirty="0"/>
              <a:t>Acesta este controller-ul care gestioneaza paginile web.</a:t>
            </a:r>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6274C521-E6D5-B83B-4036-E57045239297}"/>
              </a:ext>
            </a:extLst>
          </p:cNvPr>
          <p:cNvPicPr>
            <a:picLocks noChangeAspect="1"/>
          </p:cNvPicPr>
          <p:nvPr/>
        </p:nvPicPr>
        <p:blipFill>
          <a:blip r:embed="rId2"/>
          <a:stretch>
            <a:fillRect/>
          </a:stretch>
        </p:blipFill>
        <p:spPr>
          <a:xfrm>
            <a:off x="147763" y="1878565"/>
            <a:ext cx="3252998" cy="2760401"/>
          </a:xfrm>
          <a:prstGeom prst="rect">
            <a:avLst/>
          </a:prstGeom>
        </p:spPr>
      </p:pic>
      <p:pic>
        <p:nvPicPr>
          <p:cNvPr id="8" name="Picture 7">
            <a:extLst>
              <a:ext uri="{FF2B5EF4-FFF2-40B4-BE49-F238E27FC236}">
                <a16:creationId xmlns:a16="http://schemas.microsoft.com/office/drawing/2014/main" id="{ADAA353C-16A2-A2C4-E4C8-245D99B60A22}"/>
              </a:ext>
            </a:extLst>
          </p:cNvPr>
          <p:cNvPicPr>
            <a:picLocks noChangeAspect="1"/>
          </p:cNvPicPr>
          <p:nvPr/>
        </p:nvPicPr>
        <p:blipFill>
          <a:blip r:embed="rId3"/>
          <a:stretch>
            <a:fillRect/>
          </a:stretch>
        </p:blipFill>
        <p:spPr>
          <a:xfrm>
            <a:off x="3400761" y="1878565"/>
            <a:ext cx="3252998" cy="2760401"/>
          </a:xfrm>
          <a:prstGeom prst="rect">
            <a:avLst/>
          </a:prstGeom>
        </p:spPr>
      </p:pic>
      <p:pic>
        <p:nvPicPr>
          <p:cNvPr id="10" name="Picture 9">
            <a:extLst>
              <a:ext uri="{FF2B5EF4-FFF2-40B4-BE49-F238E27FC236}">
                <a16:creationId xmlns:a16="http://schemas.microsoft.com/office/drawing/2014/main" id="{5FA39633-9C31-FDD1-D493-DF0164F65D2A}"/>
              </a:ext>
            </a:extLst>
          </p:cNvPr>
          <p:cNvPicPr>
            <a:picLocks noChangeAspect="1"/>
          </p:cNvPicPr>
          <p:nvPr/>
        </p:nvPicPr>
        <p:blipFill>
          <a:blip r:embed="rId4"/>
          <a:stretch>
            <a:fillRect/>
          </a:stretch>
        </p:blipFill>
        <p:spPr>
          <a:xfrm>
            <a:off x="6653759" y="1878565"/>
            <a:ext cx="5538240" cy="2760401"/>
          </a:xfrm>
          <a:prstGeom prst="rect">
            <a:avLst/>
          </a:prstGeom>
        </p:spPr>
      </p:pic>
    </p:spTree>
    <p:extLst>
      <p:ext uri="{BB962C8B-B14F-4D97-AF65-F5344CB8AC3E}">
        <p14:creationId xmlns:p14="http://schemas.microsoft.com/office/powerpoint/2010/main" val="28960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home</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este special destinata articolelor in legatura cu ultimele evenimente.</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5" name="Picture 4">
            <a:extLst>
              <a:ext uri="{FF2B5EF4-FFF2-40B4-BE49-F238E27FC236}">
                <a16:creationId xmlns:a16="http://schemas.microsoft.com/office/drawing/2014/main" id="{4B147D46-72FA-EB29-1714-214A6816B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0247"/>
            <a:ext cx="12192000" cy="5077751"/>
          </a:xfrm>
          <a:prstGeom prst="rect">
            <a:avLst/>
          </a:prstGeom>
        </p:spPr>
      </p:pic>
    </p:spTree>
    <p:extLst>
      <p:ext uri="{BB962C8B-B14F-4D97-AF65-F5344CB8AC3E}">
        <p14:creationId xmlns:p14="http://schemas.microsoft.com/office/powerpoint/2010/main" val="12736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Articles</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In aceasta pagina sunt afisate articole mai vechi care sunt luate direct din baza de date.</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6" name="Picture 5">
            <a:extLst>
              <a:ext uri="{FF2B5EF4-FFF2-40B4-BE49-F238E27FC236}">
                <a16:creationId xmlns:a16="http://schemas.microsoft.com/office/drawing/2014/main" id="{64A7D92C-333A-15AA-9F60-20479643A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4244"/>
            <a:ext cx="12192000" cy="5063756"/>
          </a:xfrm>
          <a:prstGeom prst="rect">
            <a:avLst/>
          </a:prstGeom>
        </p:spPr>
      </p:pic>
    </p:spTree>
    <p:extLst>
      <p:ext uri="{BB962C8B-B14F-4D97-AF65-F5344CB8AC3E}">
        <p14:creationId xmlns:p14="http://schemas.microsoft.com/office/powerpoint/2010/main" val="184947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04E9-4A2B-6C18-0FE6-7BBCD8EB8028}"/>
              </a:ext>
            </a:extLst>
          </p:cNvPr>
          <p:cNvSpPr>
            <a:spLocks noGrp="1"/>
          </p:cNvSpPr>
          <p:nvPr>
            <p:ph type="title"/>
          </p:nvPr>
        </p:nvSpPr>
        <p:spPr>
          <a:xfrm>
            <a:off x="838200" y="0"/>
            <a:ext cx="10515600" cy="1301074"/>
          </a:xfrm>
        </p:spPr>
        <p:txBody>
          <a:bodyPr>
            <a:normAutofit/>
          </a:bodyPr>
          <a:lstStyle/>
          <a:p>
            <a:pPr algn="ctr"/>
            <a:r>
              <a:rPr lang="en-US" sz="2800" dirty="0">
                <a:latin typeface="Calibri "/>
              </a:rPr>
              <a:t>Pagina BOOKS</a:t>
            </a:r>
            <a:endParaRPr lang="ro-RO" sz="2800" dirty="0">
              <a:latin typeface="Calibri "/>
            </a:endParaRPr>
          </a:p>
        </p:txBody>
      </p:sp>
      <p:sp>
        <p:nvSpPr>
          <p:cNvPr id="3" name="Content Placeholder 2">
            <a:extLst>
              <a:ext uri="{FF2B5EF4-FFF2-40B4-BE49-F238E27FC236}">
                <a16:creationId xmlns:a16="http://schemas.microsoft.com/office/drawing/2014/main" id="{C5787CCF-3AF2-CBB9-3BDA-51412F1E0FE0}"/>
              </a:ext>
            </a:extLst>
          </p:cNvPr>
          <p:cNvSpPr>
            <a:spLocks noGrp="1"/>
          </p:cNvSpPr>
          <p:nvPr>
            <p:ph idx="1"/>
          </p:nvPr>
        </p:nvSpPr>
        <p:spPr>
          <a:xfrm>
            <a:off x="985962" y="1091916"/>
            <a:ext cx="10367838" cy="5766083"/>
          </a:xfrm>
        </p:spPr>
        <p:txBody>
          <a:bodyPr>
            <a:normAutofit/>
          </a:bodyPr>
          <a:lstStyle/>
          <a:p>
            <a:r>
              <a:rPr lang="en-US" sz="2000" dirty="0"/>
              <a:t>Aceasta pagina este special destinata cartilor care sunt la promotie, care pot fi cumparate prin  apasarea butonului albastru cu pret, iar daca nu mai sunt in stoc o sa apara un mesaj legat de asta. Pentru carti avem o baza de date separata unde avem numarul de exemplare disponibile in stoc.</a:t>
            </a: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marL="457200" lvl="1" indent="0">
              <a:buNone/>
            </a:pPr>
            <a:endParaRPr lang="en-US" sz="1600" dirty="0"/>
          </a:p>
        </p:txBody>
      </p:sp>
      <p:pic>
        <p:nvPicPr>
          <p:cNvPr id="7" name="Picture 6">
            <a:extLst>
              <a:ext uri="{FF2B5EF4-FFF2-40B4-BE49-F238E27FC236}">
                <a16:creationId xmlns:a16="http://schemas.microsoft.com/office/drawing/2014/main" id="{D13F715C-6BE3-F692-10FD-BDE451B3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6230"/>
            <a:ext cx="12192000" cy="4551768"/>
          </a:xfrm>
          <a:prstGeom prst="rect">
            <a:avLst/>
          </a:prstGeom>
        </p:spPr>
      </p:pic>
    </p:spTree>
    <p:extLst>
      <p:ext uri="{BB962C8B-B14F-4D97-AF65-F5344CB8AC3E}">
        <p14:creationId xmlns:p14="http://schemas.microsoft.com/office/powerpoint/2010/main" val="65020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179</TotalTime>
  <Words>1198</Words>
  <Application>Microsoft Office PowerPoint</Application>
  <PresentationFormat>Ecran lat</PresentationFormat>
  <Paragraphs>238</Paragraphs>
  <Slides>12</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12</vt:i4>
      </vt:variant>
    </vt:vector>
  </HeadingPairs>
  <TitlesOfParts>
    <vt:vector size="18" baseType="lpstr">
      <vt:lpstr>Arial</vt:lpstr>
      <vt:lpstr>Calibri</vt:lpstr>
      <vt:lpstr>Calibri </vt:lpstr>
      <vt:lpstr>Century Gothic</vt:lpstr>
      <vt:lpstr>TechnicBold</vt:lpstr>
      <vt:lpstr>Vapor Trail</vt:lpstr>
      <vt:lpstr>                     </vt:lpstr>
      <vt:lpstr>                                                                         CreareSiAdministrareBazaDeDate.py  Acesta este codul pentru administrarea bazei de date. In slide-ul urmator este detaliata fiecare functionalitate.                     </vt:lpstr>
      <vt:lpstr>FUNCTIONALITATI </vt:lpstr>
      <vt:lpstr>EXEMPLU </vt:lpstr>
      <vt:lpstr>FUNCTIONALITATI  AdministrareMail</vt:lpstr>
      <vt:lpstr>Flask_app.py</vt:lpstr>
      <vt:lpstr>Pagina home</vt:lpstr>
      <vt:lpstr>Pagina Articles</vt:lpstr>
      <vt:lpstr>Pagina BOOKS</vt:lpstr>
      <vt:lpstr>Pagina Login</vt:lpstr>
      <vt:lpstr>Pagina Register</vt:lpstr>
      <vt:lpstr>Va multumim pentru vizionare!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GESTIONAREA UNEI BIBLIOTECI  PROIECT REALIZAT DE   CHINTESCU BOGDAN NEGRU CLAUDIU-MIHAI DOMINTE MIHAI</dc:title>
  <dc:creator>claudiunegru85@yahoo.com</dc:creator>
  <cp:lastModifiedBy>Bogdan Chintescu</cp:lastModifiedBy>
  <cp:revision>112</cp:revision>
  <dcterms:created xsi:type="dcterms:W3CDTF">2023-05-08T07:57:57Z</dcterms:created>
  <dcterms:modified xsi:type="dcterms:W3CDTF">2023-12-09T19:52:39Z</dcterms:modified>
</cp:coreProperties>
</file>