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6" r:id="rId5"/>
    <p:sldId id="268" r:id="rId6"/>
    <p:sldId id="269" r:id="rId7"/>
    <p:sldId id="260" r:id="rId8"/>
    <p:sldId id="270" r:id="rId9"/>
    <p:sldId id="267" r:id="rId10"/>
    <p:sldId id="271" r:id="rId11"/>
    <p:sldId id="261"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3" d="100"/>
          <a:sy n="63" d="100"/>
        </p:scale>
        <p:origin x="76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471" y="1828800"/>
            <a:ext cx="8792210" cy="2529839"/>
          </a:xfrm>
        </p:spPr>
        <p:txBody>
          <a:bodyPr>
            <a:noAutofit/>
          </a:bodyPr>
          <a:lstStyle/>
          <a:p>
            <a:r>
              <a:rPr lang="en-IN" altLang="en-US" sz="2000" dirty="0">
                <a:latin typeface="Times New Roman" panose="02020603050405020304" pitchFamily="18" charset="0"/>
                <a:cs typeface="Times New Roman" panose="02020603050405020304" pitchFamily="18" charset="0"/>
              </a:rPr>
              <a:t>INDUSTRIAL ORIENTED MINI PROJECT REVIEW</a:t>
            </a:r>
            <a:br>
              <a:rPr lang="en-IN" altLang="en-US" sz="2000" dirty="0">
                <a:latin typeface="Times New Roman" panose="02020603050405020304" pitchFamily="18" charset="0"/>
                <a:cs typeface="Times New Roman" panose="02020603050405020304" pitchFamily="18" charset="0"/>
              </a:rPr>
            </a:br>
            <a:r>
              <a:rPr lang="en-IN" altLang="en-US" sz="2000" dirty="0">
                <a:latin typeface="Times New Roman" panose="02020603050405020304" pitchFamily="18" charset="0"/>
                <a:cs typeface="Times New Roman" panose="02020603050405020304" pitchFamily="18" charset="0"/>
              </a:rPr>
              <a:t>DEPARTMENT OF INFORMATION TECHNOLOGY</a:t>
            </a:r>
            <a:br>
              <a:rPr lang="en-IN" altLang="en-US" sz="3200" dirty="0"/>
            </a:br>
            <a:br>
              <a:rPr lang="en-IN" altLang="en-US" sz="3200" dirty="0"/>
            </a:br>
            <a:r>
              <a:rPr lang="en-IN" altLang="en-US" sz="3200" b="1" dirty="0">
                <a:latin typeface="Times New Roman" panose="02020603050405020304" pitchFamily="18" charset="0"/>
                <a:cs typeface="Times New Roman" panose="02020603050405020304" pitchFamily="18" charset="0"/>
              </a:rPr>
              <a:t>SMART IOT BASED INDOOR FARMING ANALYSIS AND MONITORING</a:t>
            </a:r>
            <a:br>
              <a:rPr lang="en-IN" altLang="en-US" sz="3200" b="1" dirty="0">
                <a:latin typeface="Times New Roman" panose="02020603050405020304" pitchFamily="18" charset="0"/>
                <a:cs typeface="Times New Roman" panose="02020603050405020304" pitchFamily="18" charset="0"/>
              </a:rPr>
            </a:br>
            <a:r>
              <a:rPr lang="en-IN" altLang="en-US" sz="2400" dirty="0">
                <a:latin typeface="Times New Roman" panose="02020603050405020304" pitchFamily="18" charset="0"/>
                <a:cs typeface="Times New Roman" panose="02020603050405020304" pitchFamily="18" charset="0"/>
              </a:rPr>
              <a:t>batch:02</a:t>
            </a:r>
          </a:p>
        </p:txBody>
      </p:sp>
      <p:sp>
        <p:nvSpPr>
          <p:cNvPr id="3" name="Subtitle 2"/>
          <p:cNvSpPr>
            <a:spLocks noGrp="1"/>
          </p:cNvSpPr>
          <p:nvPr>
            <p:ph type="subTitle" idx="1"/>
          </p:nvPr>
        </p:nvSpPr>
        <p:spPr>
          <a:xfrm>
            <a:off x="7430469" y="4573038"/>
            <a:ext cx="4047787" cy="2408538"/>
          </a:xfrm>
        </p:spPr>
        <p:txBody>
          <a:bodyPr>
            <a:normAutofit/>
          </a:bodyPr>
          <a:lstStyle/>
          <a:p>
            <a:pPr algn="l"/>
            <a:r>
              <a:rPr lang="en-IN" altLang="en-US" dirty="0">
                <a:latin typeface="Times New Roman" panose="02020603050405020304" pitchFamily="18" charset="0"/>
                <a:cs typeface="Times New Roman" panose="02020603050405020304" pitchFamily="18" charset="0"/>
              </a:rPr>
              <a:t>Submitted by:</a:t>
            </a:r>
          </a:p>
          <a:p>
            <a:pPr algn="l"/>
            <a:r>
              <a:rPr lang="en-IN" altLang="en-US" dirty="0" err="1">
                <a:latin typeface="Times New Roman" panose="02020603050405020304" pitchFamily="18" charset="0"/>
                <a:cs typeface="Times New Roman" panose="02020603050405020304" pitchFamily="18" charset="0"/>
              </a:rPr>
              <a:t>R.Rishika</a:t>
            </a:r>
            <a:r>
              <a:rPr lang="en-IN" altLang="en-US" dirty="0">
                <a:latin typeface="Times New Roman" panose="02020603050405020304" pitchFamily="18" charset="0"/>
                <a:cs typeface="Times New Roman" panose="02020603050405020304" pitchFamily="18" charset="0"/>
              </a:rPr>
              <a:t>(22UP1A1251)</a:t>
            </a:r>
          </a:p>
          <a:p>
            <a:pPr algn="l"/>
            <a:r>
              <a:rPr lang="en-IN" altLang="en-US" dirty="0" err="1">
                <a:latin typeface="Times New Roman" panose="02020603050405020304" pitchFamily="18" charset="0"/>
                <a:cs typeface="Times New Roman" panose="02020603050405020304" pitchFamily="18" charset="0"/>
              </a:rPr>
              <a:t>Ch.Swarna</a:t>
            </a:r>
            <a:r>
              <a:rPr lang="en-IN" altLang="en-US" dirty="0">
                <a:latin typeface="Times New Roman" panose="02020603050405020304" pitchFamily="18" charset="0"/>
                <a:cs typeface="Times New Roman" panose="02020603050405020304" pitchFamily="18" charset="0"/>
              </a:rPr>
              <a:t>(22UP1A1216)</a:t>
            </a:r>
          </a:p>
          <a:p>
            <a:pPr algn="l"/>
            <a:r>
              <a:rPr lang="en-IN" altLang="en-US" dirty="0" err="1">
                <a:latin typeface="Times New Roman" panose="02020603050405020304" pitchFamily="18" charset="0"/>
                <a:cs typeface="Times New Roman" panose="02020603050405020304" pitchFamily="18" charset="0"/>
              </a:rPr>
              <a:t>P.Mythri</a:t>
            </a:r>
            <a:r>
              <a:rPr lang="en-IN" altLang="en-US" dirty="0">
                <a:latin typeface="Times New Roman" panose="02020603050405020304" pitchFamily="18" charset="0"/>
                <a:cs typeface="Times New Roman" panose="02020603050405020304" pitchFamily="18" charset="0"/>
              </a:rPr>
              <a:t>(22UP1A1246)</a:t>
            </a:r>
          </a:p>
          <a:p>
            <a:pPr algn="l"/>
            <a:r>
              <a:rPr lang="en-IN" altLang="en-US" dirty="0" err="1">
                <a:latin typeface="Times New Roman" panose="02020603050405020304" pitchFamily="18" charset="0"/>
                <a:cs typeface="Times New Roman" panose="02020603050405020304" pitchFamily="18" charset="0"/>
              </a:rPr>
              <a:t>M.Rajeshwari</a:t>
            </a:r>
            <a:r>
              <a:rPr lang="en-IN" altLang="en-US" dirty="0">
                <a:latin typeface="Times New Roman" panose="02020603050405020304" pitchFamily="18" charset="0"/>
                <a:cs typeface="Times New Roman" panose="02020603050405020304" pitchFamily="18" charset="0"/>
              </a:rPr>
              <a:t>(23UP5A1204)         </a:t>
            </a:r>
          </a:p>
        </p:txBody>
      </p:sp>
      <p:sp>
        <p:nvSpPr>
          <p:cNvPr id="5" name="TextBox 4">
            <a:extLst>
              <a:ext uri="{FF2B5EF4-FFF2-40B4-BE49-F238E27FC236}">
                <a16:creationId xmlns:a16="http://schemas.microsoft.com/office/drawing/2014/main" id="{7259B2EC-AB92-B5E2-6D16-18BFD5C93D52}"/>
              </a:ext>
            </a:extLst>
          </p:cNvPr>
          <p:cNvSpPr txBox="1"/>
          <p:nvPr/>
        </p:nvSpPr>
        <p:spPr>
          <a:xfrm>
            <a:off x="1764471" y="5227250"/>
            <a:ext cx="3325512" cy="175432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Guide </a:t>
            </a:r>
            <a:r>
              <a:rPr lang="en-US" sz="2800" dirty="0" err="1">
                <a:latin typeface="Times New Roman" panose="02020603050405020304" pitchFamily="18" charset="0"/>
                <a:cs typeface="Times New Roman" panose="02020603050405020304" pitchFamily="18" charset="0"/>
              </a:rPr>
              <a:t>Name:Mrs.Helini</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AssistantProfessor</a:t>
            </a:r>
            <a:r>
              <a:rPr lang="en-US" sz="2800" dirty="0">
                <a:latin typeface="Times New Roman" panose="02020603050405020304" pitchFamily="18" charset="0"/>
                <a:cs typeface="Times New Roman" panose="02020603050405020304" pitchFamily="18" charset="0"/>
              </a:rPr>
              <a:t>)</a:t>
            </a:r>
          </a:p>
          <a:p>
            <a:endParaRPr lang="en-IN" sz="2400" dirty="0"/>
          </a:p>
        </p:txBody>
      </p:sp>
      <p:pic>
        <p:nvPicPr>
          <p:cNvPr id="10" name="Picture 9">
            <a:extLst>
              <a:ext uri="{FF2B5EF4-FFF2-40B4-BE49-F238E27FC236}">
                <a16:creationId xmlns:a16="http://schemas.microsoft.com/office/drawing/2014/main" id="{DA8E319F-1688-C0D6-93F1-15F5534C0F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327" y="153215"/>
            <a:ext cx="11383346" cy="15771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B2A2E-05D2-5EFC-2827-ED976BC2A386}"/>
              </a:ext>
            </a:extLst>
          </p:cNvPr>
          <p:cNvSpPr>
            <a:spLocks noGrp="1"/>
          </p:cNvSpPr>
          <p:nvPr>
            <p:ph type="title"/>
          </p:nvPr>
        </p:nvSpPr>
        <p:spPr>
          <a:xfrm>
            <a:off x="838200" y="233681"/>
            <a:ext cx="10515600" cy="1087119"/>
          </a:xfrm>
        </p:spPr>
        <p:txBody>
          <a:bodyPr/>
          <a:lstStyle/>
          <a:p>
            <a:r>
              <a:rPr lang="en-IN" dirty="0"/>
              <a:t>Disadvantages:</a:t>
            </a:r>
          </a:p>
        </p:txBody>
      </p:sp>
      <p:sp>
        <p:nvSpPr>
          <p:cNvPr id="3" name="Content Placeholder 2">
            <a:extLst>
              <a:ext uri="{FF2B5EF4-FFF2-40B4-BE49-F238E27FC236}">
                <a16:creationId xmlns:a16="http://schemas.microsoft.com/office/drawing/2014/main" id="{FB00DF14-CDC7-A94C-0831-195864449C66}"/>
              </a:ext>
            </a:extLst>
          </p:cNvPr>
          <p:cNvSpPr>
            <a:spLocks noGrp="1"/>
          </p:cNvSpPr>
          <p:nvPr>
            <p:ph idx="1"/>
          </p:nvPr>
        </p:nvSpPr>
        <p:spPr>
          <a:xfrm>
            <a:off x="838200" y="1584960"/>
            <a:ext cx="10515600" cy="4592003"/>
          </a:xfrm>
        </p:spPr>
        <p:txBody>
          <a:bodyPr>
            <a:normAutofit/>
          </a:bodyPr>
          <a:lstStyle/>
          <a:p>
            <a:r>
              <a:rPr lang="en-IN" dirty="0"/>
              <a:t>Implementing sensors and automation requires significant investment.</a:t>
            </a:r>
          </a:p>
          <a:p>
            <a:endParaRPr lang="en-IN" dirty="0"/>
          </a:p>
          <a:p>
            <a:r>
              <a:rPr lang="en-IN" dirty="0"/>
              <a:t>Expanding the system to larger farms can be difficult.</a:t>
            </a:r>
          </a:p>
          <a:p>
            <a:r>
              <a:rPr lang="en-IN" dirty="0"/>
              <a:t>Slow response time.</a:t>
            </a:r>
          </a:p>
          <a:p>
            <a:endParaRPr lang="en-IN" dirty="0"/>
          </a:p>
          <a:p>
            <a:r>
              <a:rPr lang="en-IN" dirty="0"/>
              <a:t>No standard fuzzy logic model.</a:t>
            </a:r>
          </a:p>
          <a:p>
            <a:endParaRPr lang="en-IN" dirty="0"/>
          </a:p>
          <a:p>
            <a:r>
              <a:rPr lang="en-IN" dirty="0"/>
              <a:t>Inconsistence in data.</a:t>
            </a:r>
          </a:p>
        </p:txBody>
      </p:sp>
    </p:spTree>
    <p:extLst>
      <p:ext uri="{BB962C8B-B14F-4D97-AF65-F5344CB8AC3E}">
        <p14:creationId xmlns:p14="http://schemas.microsoft.com/office/powerpoint/2010/main" val="178833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cs typeface="Times New Roman" panose="02020603050405020304" pitchFamily="18" charset="0"/>
              </a:rPr>
              <a:t>SOFTWARE REQUIREMENTS</a:t>
            </a:r>
            <a:r>
              <a:rPr lang="en-IN" altLang="en-US" dirty="0"/>
              <a:t>:</a:t>
            </a:r>
          </a:p>
        </p:txBody>
      </p:sp>
      <p:sp>
        <p:nvSpPr>
          <p:cNvPr id="3" name="Content Placeholder 2"/>
          <p:cNvSpPr>
            <a:spLocks noGrp="1"/>
          </p:cNvSpPr>
          <p:nvPr>
            <p:ph idx="1"/>
          </p:nvPr>
        </p:nvSpPr>
        <p:spPr/>
        <p:txBody>
          <a:bodyPr>
            <a:normAutofit/>
          </a:bodyPr>
          <a:lstStyle/>
          <a:p>
            <a:pPr marL="0" indent="0">
              <a:buNone/>
            </a:pPr>
            <a:r>
              <a:rPr lang="en-IN" altLang="en-US" sz="2400" dirty="0">
                <a:latin typeface="Times New Roman" panose="02020603050405020304" pitchFamily="18" charset="0"/>
                <a:cs typeface="Times New Roman" panose="02020603050405020304" pitchFamily="18" charset="0"/>
              </a:rPr>
              <a:t>1.Arduino IDE</a:t>
            </a:r>
          </a:p>
          <a:p>
            <a:pPr marL="0" indent="0">
              <a:buNone/>
            </a:pPr>
            <a:r>
              <a:rPr lang="en-IN" altLang="en-US" sz="2400" dirty="0">
                <a:latin typeface="Times New Roman" panose="02020603050405020304" pitchFamily="18" charset="0"/>
                <a:cs typeface="Times New Roman" panose="02020603050405020304" pitchFamily="18" charset="0"/>
              </a:rPr>
              <a:t>2.Programming language:</a:t>
            </a:r>
          </a:p>
          <a:p>
            <a:pPr marL="0" indent="0">
              <a:buNone/>
            </a:pPr>
            <a:r>
              <a:rPr lang="en-IN" altLang="en-US" sz="2400" dirty="0">
                <a:latin typeface="Times New Roman" panose="02020603050405020304" pitchFamily="18" charset="0"/>
                <a:cs typeface="Times New Roman" panose="02020603050405020304" pitchFamily="18" charset="0"/>
              </a:rPr>
              <a:t>       -Embedded C</a:t>
            </a:r>
          </a:p>
          <a:p>
            <a:pPr marL="0" indent="0">
              <a:buNone/>
            </a:pPr>
            <a:r>
              <a:rPr lang="en-IN" altLang="en-US" sz="2400" dirty="0">
                <a:latin typeface="Times New Roman" panose="02020603050405020304" pitchFamily="18" charset="0"/>
                <a:cs typeface="Times New Roman" panose="02020603050405020304" pitchFamily="18" charset="0"/>
              </a:rPr>
              <a:t>3.Cloud:</a:t>
            </a:r>
          </a:p>
          <a:p>
            <a:pPr marL="0" indent="0">
              <a:buNone/>
            </a:pP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ThingSpeak</a:t>
            </a:r>
            <a:r>
              <a:rPr lang="en-IN" altLang="en-US" sz="2400" dirty="0">
                <a:latin typeface="Times New Roman" panose="02020603050405020304" pitchFamily="18" charset="0"/>
                <a:cs typeface="Times New Roman" panose="02020603050405020304" pitchFamily="18" charset="0"/>
              </a:rPr>
              <a:t>  </a:t>
            </a:r>
          </a:p>
          <a:p>
            <a:pPr marL="0" indent="0">
              <a:buNone/>
            </a:pPr>
            <a:r>
              <a:rPr lang="en-IN" altLang="en-US" sz="2400" dirty="0">
                <a:latin typeface="Times New Roman" panose="02020603050405020304" pitchFamily="18" charset="0"/>
                <a:cs typeface="Times New Roman" panose="02020603050405020304" pitchFamily="18" charset="0"/>
              </a:rPr>
              <a:t>4.Operating System:</a:t>
            </a:r>
          </a:p>
          <a:p>
            <a:pPr marL="0" indent="0">
              <a:buNone/>
            </a:pPr>
            <a:r>
              <a:rPr lang="en-IN" altLang="en-US" sz="2400" dirty="0">
                <a:latin typeface="Times New Roman" panose="02020603050405020304" pitchFamily="18" charset="0"/>
                <a:cs typeface="Times New Roman" panose="02020603050405020304" pitchFamily="18" charset="0"/>
              </a:rPr>
              <a:t>      -Windows</a:t>
            </a:r>
          </a:p>
          <a:p>
            <a:pPr marL="0" indent="0">
              <a:buNone/>
            </a:pPr>
            <a:r>
              <a:rPr lang="en-IN" alt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cs typeface="Times New Roman" panose="02020603050405020304" pitchFamily="18" charset="0"/>
                <a:sym typeface="+mn-ea"/>
              </a:rPr>
              <a:t>HARDWARE REQUIREMENT</a:t>
            </a:r>
            <a:r>
              <a:rPr lang="en-IN" altLang="en-US" dirty="0">
                <a:sym typeface="+mn-ea"/>
              </a:rPr>
              <a:t>S:</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1.Soil moisture Sensor</a:t>
            </a:r>
          </a:p>
          <a:p>
            <a:pPr marL="0" indent="0">
              <a:buNone/>
            </a:pPr>
            <a:r>
              <a:rPr lang="en-US" sz="2400" dirty="0">
                <a:latin typeface="Times New Roman" panose="02020603050405020304" pitchFamily="18" charset="0"/>
                <a:cs typeface="Times New Roman" panose="02020603050405020304" pitchFamily="18" charset="0"/>
              </a:rPr>
              <a:t>2.Temperature Sensor</a:t>
            </a:r>
          </a:p>
          <a:p>
            <a:pPr marL="0" indent="0">
              <a:buNone/>
            </a:pPr>
            <a:r>
              <a:rPr lang="en-US" sz="2400" dirty="0">
                <a:latin typeface="Times New Roman" panose="02020603050405020304" pitchFamily="18" charset="0"/>
                <a:cs typeface="Times New Roman" panose="02020603050405020304" pitchFamily="18" charset="0"/>
              </a:rPr>
              <a:t>3.Light Sensor (LDR sensor)</a:t>
            </a:r>
          </a:p>
          <a:p>
            <a:pPr marL="0" indent="0">
              <a:buNone/>
            </a:pPr>
            <a:r>
              <a:rPr lang="en-US" sz="2400" dirty="0">
                <a:latin typeface="Times New Roman" panose="02020603050405020304" pitchFamily="18" charset="0"/>
                <a:cs typeface="Times New Roman" panose="02020603050405020304" pitchFamily="18" charset="0"/>
              </a:rPr>
              <a:t>4.CO2 Sensor</a:t>
            </a:r>
          </a:p>
          <a:p>
            <a:pPr marL="0" indent="0">
              <a:buNone/>
            </a:pPr>
            <a:r>
              <a:rPr lang="en-US" sz="2400" dirty="0">
                <a:latin typeface="Times New Roman" panose="02020603050405020304" pitchFamily="18" charset="0"/>
                <a:cs typeface="Times New Roman" panose="02020603050405020304" pitchFamily="18" charset="0"/>
              </a:rPr>
              <a:t>5.Motion Sensor(PIR)</a:t>
            </a:r>
          </a:p>
          <a:p>
            <a:pPr marL="0" indent="0">
              <a:buNone/>
            </a:pPr>
            <a:r>
              <a:rPr lang="en-US" sz="2400" dirty="0">
                <a:latin typeface="Times New Roman" panose="02020603050405020304" pitchFamily="18" charset="0"/>
                <a:cs typeface="Times New Roman" panose="02020603050405020304" pitchFamily="18" charset="0"/>
              </a:rPr>
              <a:t>6.I2C LCD display</a:t>
            </a:r>
          </a:p>
          <a:p>
            <a:pPr marL="0" indent="0">
              <a:buNone/>
            </a:pPr>
            <a:r>
              <a:rPr lang="en-US" sz="2400" dirty="0">
                <a:latin typeface="Times New Roman" panose="02020603050405020304" pitchFamily="18" charset="0"/>
                <a:cs typeface="Times New Roman" panose="02020603050405020304" pitchFamily="18" charset="0"/>
              </a:rPr>
              <a:t>7.Relay Module</a:t>
            </a:r>
          </a:p>
          <a:p>
            <a:pPr marL="0" indent="0">
              <a:buNone/>
            </a:pPr>
            <a:r>
              <a:rPr lang="en-US" sz="2400" dirty="0">
                <a:latin typeface="Times New Roman" panose="02020603050405020304" pitchFamily="18" charset="0"/>
                <a:cs typeface="Times New Roman" panose="02020603050405020304" pitchFamily="18" charset="0"/>
              </a:rPr>
              <a:t>8.Raspberry pi pico-w board</a:t>
            </a:r>
          </a:p>
          <a:p>
            <a:pPr marL="0" indent="0">
              <a:buNone/>
            </a:pPr>
            <a:r>
              <a:rPr lang="en-US" sz="2400" dirty="0">
                <a:latin typeface="Times New Roman" panose="02020603050405020304" pitchFamily="18" charset="0"/>
                <a:cs typeface="Times New Roman" panose="02020603050405020304" pitchFamily="18" charset="0"/>
              </a:rPr>
              <a:t>9.Water Pump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1580"/>
          </a:xfrm>
          <a:ln>
            <a:noFill/>
          </a:ln>
        </p:spPr>
        <p:txBody>
          <a:bodyPr/>
          <a:lstStyle/>
          <a:p>
            <a:pPr algn="l"/>
            <a:r>
              <a:rPr lang="en-IN" altLang="en-US" dirty="0">
                <a:latin typeface="Times New Roman" panose="02020603050405020304" pitchFamily="18" charset="0"/>
                <a:cs typeface="Times New Roman" panose="02020603050405020304" pitchFamily="18" charset="0"/>
              </a:rPr>
              <a:t>PROBLEM STATEMENT</a:t>
            </a:r>
            <a:r>
              <a:rPr lang="en-IN" altLang="en-US" dirty="0"/>
              <a:t>:</a:t>
            </a:r>
          </a:p>
        </p:txBody>
      </p:sp>
      <p:sp>
        <p:nvSpPr>
          <p:cNvPr id="3" name="Content Placeholder 2"/>
          <p:cNvSpPr>
            <a:spLocks noGrp="1"/>
          </p:cNvSpPr>
          <p:nvPr>
            <p:ph idx="1"/>
          </p:nvPr>
        </p:nvSpPr>
        <p:spPr>
          <a:xfrm>
            <a:off x="683140" y="1871345"/>
            <a:ext cx="10055225" cy="4986655"/>
          </a:xfrm>
        </p:spPr>
        <p:txBody>
          <a:bodyPr>
            <a:normAutofit/>
          </a:bodyPr>
          <a:lstStyle/>
          <a:p>
            <a:pPr algn="just"/>
            <a:r>
              <a:rPr lang="en-US" altLang="en-US" sz="2400" dirty="0">
                <a:latin typeface="Times New Roman" panose="02020603050405020304" pitchFamily="18" charset="0"/>
                <a:cs typeface="Times New Roman" panose="02020603050405020304" pitchFamily="18" charset="0"/>
              </a:rPr>
              <a:t>The sensors may provide real-time data, but they are often not integrated.</a:t>
            </a: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Manual adjustments are frequently required for irrigation and lighting, leading to inefficiency.</a:t>
            </a: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Lack the adaptability and precision. </a:t>
            </a:r>
          </a:p>
          <a:p>
            <a:pPr algn="just"/>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Many setups are not connected to cloud </a:t>
            </a:r>
            <a:r>
              <a:rPr lang="en-US" altLang="en-US" sz="2400" dirty="0" err="1">
                <a:latin typeface="Times New Roman" panose="02020603050405020304" pitchFamily="18" charset="0"/>
                <a:cs typeface="Times New Roman" panose="02020603050405020304" pitchFamily="18" charset="0"/>
              </a:rPr>
              <a:t>platforms,making</a:t>
            </a:r>
            <a:r>
              <a:rPr lang="en-US" altLang="en-US" sz="2400" dirty="0">
                <a:latin typeface="Times New Roman" panose="02020603050405020304" pitchFamily="18" charset="0"/>
                <a:cs typeface="Times New Roman" panose="02020603050405020304" pitchFamily="18" charset="0"/>
              </a:rPr>
              <a:t> it challenging to store or analyze data effectively.</a:t>
            </a:r>
            <a:endParaRPr lang="en-IN"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23515" y="2080067"/>
            <a:ext cx="105156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Smart IoT-based indoor farming uses sensors to monitor environmental factors and provide real time data.</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Fuzzy logic Algorithm process the data and enable adaptive decision making.</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information is sent to the cloud, allowing remote monitoring and management through a dashboard.</a:t>
            </a:r>
          </a:p>
          <a:p>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EF165-5B02-A18E-3124-6FC6B370E58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34A929B1-CD77-2CF7-E8AC-44F9B2A2F8F0}"/>
              </a:ext>
            </a:extLst>
          </p:cNvPr>
          <p:cNvSpPr>
            <a:spLocks noGrp="1"/>
          </p:cNvSpPr>
          <p:nvPr>
            <p:ph idx="1"/>
          </p:nvPr>
        </p:nvSpPr>
        <p:spPr>
          <a:xfrm>
            <a:off x="838199" y="1789043"/>
            <a:ext cx="10349285" cy="4703832"/>
          </a:xfrm>
        </p:spPr>
        <p:txBody>
          <a:bodyPr>
            <a:normAutofit/>
          </a:bodyPr>
          <a:lstStyle/>
          <a:p>
            <a:pPr algn="just"/>
            <a:r>
              <a:rPr lang="en-US" sz="2400" dirty="0">
                <a:latin typeface="Times New Roman" panose="02020603050405020304" pitchFamily="18" charset="0"/>
                <a:cs typeface="Times New Roman" panose="02020603050405020304" pitchFamily="18" charset="0"/>
              </a:rPr>
              <a:t>This project presents the design of smart IOT based indoor farming analysis and monitoring using fuzzy logic techniques. Since climatic parameters of indoor farming are difficult to control them for this reason a system is designed which will monitor and </a:t>
            </a:r>
            <a:r>
              <a:rPr lang="en-US" sz="2400" dirty="0" err="1">
                <a:latin typeface="Times New Roman" panose="02020603050405020304" pitchFamily="18" charset="0"/>
                <a:cs typeface="Times New Roman" panose="02020603050405020304" pitchFamily="18" charset="0"/>
              </a:rPr>
              <a:t>analyse</a:t>
            </a:r>
            <a:r>
              <a:rPr lang="en-US" sz="2400" dirty="0">
                <a:latin typeface="Times New Roman" panose="02020603050405020304" pitchFamily="18" charset="0"/>
                <a:cs typeface="Times New Roman" panose="02020603050405020304" pitchFamily="18" charset="0"/>
              </a:rPr>
              <a:t> all the parameters on the basis of fuzzy logic algorithm. The main purpose of designed system is to monitor and to control parameters to produce special quality vegetables at a faster rate. The sensor layer is IOT based consisting of Soil Moisture Sensor, Humidity and Temperature Sensor, LDR sensor and consists of other components such as Raspberry Pi Pico W, Relay module, water pump. The recorded temperature and humidity are stored in a cloud database (</a:t>
            </a:r>
            <a:r>
              <a:rPr lang="en-US" sz="2400" dirty="0" err="1">
                <a:latin typeface="Times New Roman" panose="02020603050405020304" pitchFamily="18" charset="0"/>
                <a:cs typeface="Times New Roman" panose="02020603050405020304" pitchFamily="18" charset="0"/>
              </a:rPr>
              <a:t>ThingSpeak</a:t>
            </a:r>
            <a:r>
              <a:rPr lang="en-US" sz="2400" dirty="0">
                <a:latin typeface="Times New Roman" panose="02020603050405020304" pitchFamily="18" charset="0"/>
                <a:cs typeface="Times New Roman" panose="02020603050405020304" pitchFamily="18" charset="0"/>
              </a:rPr>
              <a:t>), and the results are displayed in a webpage, from where the user can view them directly. So this project is to implement the automation in Farming system, where it increases the efficiency in farming effective water irrigation, motion monitor around the indoor field and fertility of soil.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126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9DBC-237F-DEF8-8F25-897F64149522}"/>
              </a:ext>
            </a:extLst>
          </p:cNvPr>
          <p:cNvSpPr>
            <a:spLocks noGrp="1"/>
          </p:cNvSpPr>
          <p:nvPr>
            <p:ph type="title"/>
          </p:nvPr>
        </p:nvSpPr>
        <p:spPr>
          <a:xfrm>
            <a:off x="391886" y="-298580"/>
            <a:ext cx="10652449" cy="1642475"/>
          </a:xfrm>
        </p:spPr>
        <p:txBody>
          <a:bodyPr/>
          <a:lstStyle/>
          <a:p>
            <a:r>
              <a:rPr lang="en-US" dirty="0">
                <a:latin typeface="Times New Roman" panose="02020603050405020304" pitchFamily="18" charset="0"/>
                <a:cs typeface="Times New Roman" panose="02020603050405020304" pitchFamily="18" charset="0"/>
              </a:rPr>
              <a:t>LITERATURE TABLE</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8C719CD-6A83-EC09-78CA-ECA857CFB421}"/>
              </a:ext>
            </a:extLst>
          </p:cNvPr>
          <p:cNvGraphicFramePr>
            <a:graphicFrameLocks noGrp="1"/>
          </p:cNvGraphicFramePr>
          <p:nvPr>
            <p:ph idx="1"/>
            <p:extLst>
              <p:ext uri="{D42A27DB-BD31-4B8C-83A1-F6EECF244321}">
                <p14:modId xmlns:p14="http://schemas.microsoft.com/office/powerpoint/2010/main" val="3958102986"/>
              </p:ext>
            </p:extLst>
          </p:nvPr>
        </p:nvGraphicFramePr>
        <p:xfrm>
          <a:off x="391886" y="979714"/>
          <a:ext cx="11271379" cy="5815334"/>
        </p:xfrm>
        <a:graphic>
          <a:graphicData uri="http://schemas.openxmlformats.org/drawingml/2006/table">
            <a:tbl>
              <a:tblPr firstRow="1" bandRow="1">
                <a:tableStyleId>{5C22544A-7EE6-4342-B048-85BDC9FD1C3A}</a:tableStyleId>
              </a:tblPr>
              <a:tblGrid>
                <a:gridCol w="886408">
                  <a:extLst>
                    <a:ext uri="{9D8B030D-6E8A-4147-A177-3AD203B41FA5}">
                      <a16:colId xmlns:a16="http://schemas.microsoft.com/office/drawing/2014/main" val="3349923138"/>
                    </a:ext>
                  </a:extLst>
                </a:gridCol>
                <a:gridCol w="1670179">
                  <a:extLst>
                    <a:ext uri="{9D8B030D-6E8A-4147-A177-3AD203B41FA5}">
                      <a16:colId xmlns:a16="http://schemas.microsoft.com/office/drawing/2014/main" val="2790446493"/>
                    </a:ext>
                  </a:extLst>
                </a:gridCol>
                <a:gridCol w="1530221">
                  <a:extLst>
                    <a:ext uri="{9D8B030D-6E8A-4147-A177-3AD203B41FA5}">
                      <a16:colId xmlns:a16="http://schemas.microsoft.com/office/drawing/2014/main" val="1151309532"/>
                    </a:ext>
                  </a:extLst>
                </a:gridCol>
                <a:gridCol w="1996751">
                  <a:extLst>
                    <a:ext uri="{9D8B030D-6E8A-4147-A177-3AD203B41FA5}">
                      <a16:colId xmlns:a16="http://schemas.microsoft.com/office/drawing/2014/main" val="2909762041"/>
                    </a:ext>
                  </a:extLst>
                </a:gridCol>
                <a:gridCol w="1967426">
                  <a:extLst>
                    <a:ext uri="{9D8B030D-6E8A-4147-A177-3AD203B41FA5}">
                      <a16:colId xmlns:a16="http://schemas.microsoft.com/office/drawing/2014/main" val="2606509831"/>
                    </a:ext>
                  </a:extLst>
                </a:gridCol>
                <a:gridCol w="1610197">
                  <a:extLst>
                    <a:ext uri="{9D8B030D-6E8A-4147-A177-3AD203B41FA5}">
                      <a16:colId xmlns:a16="http://schemas.microsoft.com/office/drawing/2014/main" val="1230348881"/>
                    </a:ext>
                  </a:extLst>
                </a:gridCol>
                <a:gridCol w="1610197">
                  <a:extLst>
                    <a:ext uri="{9D8B030D-6E8A-4147-A177-3AD203B41FA5}">
                      <a16:colId xmlns:a16="http://schemas.microsoft.com/office/drawing/2014/main" val="494788948"/>
                    </a:ext>
                  </a:extLst>
                </a:gridCol>
              </a:tblGrid>
              <a:tr h="1151894">
                <a:tc>
                  <a:txBody>
                    <a:bodyPr/>
                    <a:lstStyle/>
                    <a:p>
                      <a:r>
                        <a:rPr lang="en-US" dirty="0">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  </a:t>
                      </a:r>
                      <a:r>
                        <a:rPr lang="en-US" dirty="0">
                          <a:latin typeface="Times New Roman" panose="02020603050405020304" pitchFamily="18" charset="0"/>
                          <a:cs typeface="Times New Roman" panose="02020603050405020304" pitchFamily="18" charset="0"/>
                        </a:rPr>
                        <a:t>Paper           published</a:t>
                      </a:r>
                    </a:p>
                    <a:p>
                      <a:r>
                        <a:rPr lang="en-US" dirty="0">
                          <a:latin typeface="Times New Roman" panose="02020603050405020304" pitchFamily="18" charset="0"/>
                          <a:cs typeface="Times New Roman" panose="02020603050405020304" pitchFamily="18" charset="0"/>
                        </a:rPr>
                        <a:t>   year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Journal or </a:t>
                      </a:r>
                    </a:p>
                    <a:p>
                      <a:r>
                        <a:rPr lang="en-US" dirty="0">
                          <a:latin typeface="Times New Roman" panose="02020603050405020304" pitchFamily="18" charset="0"/>
                          <a:cs typeface="Times New Roman" panose="02020603050405020304" pitchFamily="18" charset="0"/>
                        </a:rPr>
                        <a:t>Conference </a:t>
                      </a:r>
                    </a:p>
                    <a:p>
                      <a:r>
                        <a:rPr lang="en-US" dirty="0">
                          <a:latin typeface="Times New Roman" panose="02020603050405020304" pitchFamily="18" charset="0"/>
                          <a:cs typeface="Times New Roman" panose="02020603050405020304" pitchFamily="18" charset="0"/>
                        </a:rPr>
                        <a:t>    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  </a:t>
                      </a:r>
                      <a:r>
                        <a:rPr lang="en-US" dirty="0">
                          <a:latin typeface="Times New Roman" panose="02020603050405020304" pitchFamily="18" charset="0"/>
                          <a:cs typeface="Times New Roman" panose="02020603050405020304" pitchFamily="18" charset="0"/>
                        </a:rPr>
                        <a:t>Proposed</a:t>
                      </a:r>
                    </a:p>
                    <a:p>
                      <a:r>
                        <a:rPr lang="en-US" dirty="0">
                          <a:latin typeface="Times New Roman" panose="02020603050405020304" pitchFamily="18" charset="0"/>
                          <a:cs typeface="Times New Roman" panose="02020603050405020304" pitchFamily="18" charset="0"/>
                        </a:rPr>
                        <a:t>    Method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Parameter</a:t>
                      </a:r>
                    </a:p>
                    <a:p>
                      <a:r>
                        <a:rPr lang="en-US" dirty="0">
                          <a:latin typeface="Times New Roman" panose="02020603050405020304" pitchFamily="18" charset="0"/>
                          <a:cs typeface="Times New Roman" panose="02020603050405020304" pitchFamily="18" charset="0"/>
                        </a:rPr>
                        <a:t>    details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ea typeface="Tahoma" panose="020B0604030504040204" pitchFamily="34" charset="0"/>
                          <a:cs typeface="Times New Roman" panose="02020603050405020304" pitchFamily="18" charset="0"/>
                        </a:rPr>
                        <a:t>Disadvantages</a:t>
                      </a:r>
                      <a:endParaRPr lang="en-IN" dirty="0">
                        <a:latin typeface="Times New Roman" panose="02020603050405020304" pitchFamily="18" charset="0"/>
                        <a:ea typeface="Tahoma" panose="020B0604030504040204" pitchFamily="34" charset="0"/>
                        <a:cs typeface="Times New Roman" panose="02020603050405020304" pitchFamily="18" charset="0"/>
                      </a:endParaRPr>
                    </a:p>
                  </a:txBody>
                  <a:tcPr/>
                </a:tc>
                <a:extLst>
                  <a:ext uri="{0D108BD9-81ED-4DB2-BD59-A6C34878D82A}">
                    <a16:rowId xmlns:a16="http://schemas.microsoft.com/office/drawing/2014/main" val="1339595584"/>
                  </a:ext>
                </a:extLst>
              </a:tr>
              <a:tr h="1637959">
                <a:tc>
                  <a:txBody>
                    <a:bodyPr/>
                    <a:lstStyle/>
                    <a:p>
                      <a:r>
                        <a:rPr lang="en-US" dirty="0"/>
                        <a:t> </a:t>
                      </a:r>
                      <a:r>
                        <a:rPr lang="en-US" dirty="0">
                          <a:latin typeface="Times New Roman" panose="02020603050405020304" pitchFamily="18" charset="0"/>
                          <a:cs typeface="Times New Roman" panose="02020603050405020304" pitchFamily="18" charset="0"/>
                        </a:rPr>
                        <a:t> 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t>   </a:t>
                      </a:r>
                      <a:r>
                        <a:rPr lang="en-US" dirty="0">
                          <a:latin typeface="Times New Roman" panose="02020603050405020304" pitchFamily="18" charset="0"/>
                          <a:cs typeface="Times New Roman" panose="02020603050405020304" pitchFamily="18" charset="0"/>
                        </a:rPr>
                        <a:t>2024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IEEE </a:t>
                      </a:r>
                    </a:p>
                    <a:p>
                      <a:r>
                        <a:rPr lang="en-US" dirty="0">
                          <a:latin typeface="Times New Roman" panose="02020603050405020304" pitchFamily="18" charset="0"/>
                          <a:cs typeface="Times New Roman" panose="02020603050405020304" pitchFamily="18" charset="0"/>
                        </a:rPr>
                        <a:t>Access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Fuzzy logic in smart  farming</a:t>
                      </a: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Managing   imprecise data in smart framing and precision agriculture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Helps in climate </a:t>
                      </a:r>
                      <a:r>
                        <a:rPr lang="en-US" dirty="0" err="1">
                          <a:latin typeface="Times New Roman" panose="02020603050405020304" pitchFamily="18" charset="0"/>
                          <a:cs typeface="Times New Roman" panose="02020603050405020304" pitchFamily="18" charset="0"/>
                        </a:rPr>
                        <a:t>adaptation,enchances</a:t>
                      </a:r>
                      <a:r>
                        <a:rPr lang="en-US" dirty="0">
                          <a:latin typeface="Times New Roman" panose="02020603050405020304" pitchFamily="18" charset="0"/>
                          <a:cs typeface="Times New Roman" panose="02020603050405020304" pitchFamily="18" charset="0"/>
                        </a:rPr>
                        <a:t> agricultural </a:t>
                      </a:r>
                      <a:r>
                        <a:rPr lang="en-US" dirty="0" err="1">
                          <a:latin typeface="Times New Roman" panose="02020603050405020304" pitchFamily="18" charset="0"/>
                          <a:cs typeface="Times New Roman" panose="02020603050405020304" pitchFamily="18" charset="0"/>
                        </a:rPr>
                        <a:t>efficency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Data Accuracy issues</a:t>
                      </a:r>
                    </a:p>
                    <a:p>
                      <a:r>
                        <a:rPr lang="en-US" dirty="0">
                          <a:latin typeface="Times New Roman" panose="02020603050405020304" pitchFamily="18" charset="0"/>
                          <a:cs typeface="Times New Roman" panose="02020603050405020304" pitchFamily="18" charset="0"/>
                        </a:rPr>
                        <a:t>It does not work every where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82723616"/>
                  </a:ext>
                </a:extLst>
              </a:tr>
              <a:tr h="1637959">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IEEE Access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Fuzzy logic controlled system for home cultivation using Raspberry pi4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err="1">
                          <a:latin typeface="Times New Roman" panose="02020603050405020304" pitchFamily="18" charset="0"/>
                          <a:cs typeface="Times New Roman" panose="02020603050405020304" pitchFamily="18" charset="0"/>
                        </a:rPr>
                        <a:t>Inputs:Temperature</a:t>
                      </a:r>
                      <a:r>
                        <a:rPr lang="en-US" dirty="0">
                          <a:latin typeface="Times New Roman" panose="02020603050405020304" pitchFamily="18" charset="0"/>
                          <a:cs typeface="Times New Roman" panose="02020603050405020304" pitchFamily="18" charset="0"/>
                        </a:rPr>
                        <a:t> humidity ,growth stage; </a:t>
                      </a:r>
                      <a:r>
                        <a:rPr lang="en-US" dirty="0" err="1">
                          <a:latin typeface="Times New Roman" panose="02020603050405020304" pitchFamily="18" charset="0"/>
                          <a:cs typeface="Times New Roman" panose="02020603050405020304" pitchFamily="18" charset="0"/>
                        </a:rPr>
                        <a:t>Output:fan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Humidity,Humidifier,heaters,LED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Maintained stable Temperature and </a:t>
                      </a:r>
                      <a:r>
                        <a:rPr lang="en-US" dirty="0" err="1">
                          <a:latin typeface="Times New Roman" panose="02020603050405020304" pitchFamily="18" charset="0"/>
                          <a:cs typeface="Times New Roman" panose="02020603050405020304" pitchFamily="18" charset="0"/>
                        </a:rPr>
                        <a:t>Humidity,effective</a:t>
                      </a:r>
                      <a:r>
                        <a:rPr lang="en-US" dirty="0">
                          <a:latin typeface="Times New Roman" panose="02020603050405020304" pitchFamily="18" charset="0"/>
                          <a:cs typeface="Times New Roman" panose="02020603050405020304" pitchFamily="18" charset="0"/>
                        </a:rPr>
                        <a:t> LED</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Requires Further improvements,</a:t>
                      </a:r>
                    </a:p>
                    <a:p>
                      <a:r>
                        <a:rPr lang="en-US" dirty="0">
                          <a:latin typeface="Times New Roman" panose="02020603050405020304" pitchFamily="18" charset="0"/>
                          <a:cs typeface="Times New Roman" panose="02020603050405020304" pitchFamily="18" charset="0"/>
                        </a:rPr>
                        <a:t>Lack of performance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33407234"/>
                  </a:ext>
                </a:extLst>
              </a:tr>
              <a:tr h="1151894">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IEEE Access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Three-dimensional perspective for smart indoor framings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Six - layer  architecture for data collection and control</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Provides controlled, intelligent </a:t>
                      </a:r>
                      <a:r>
                        <a:rPr lang="en-US" dirty="0" err="1">
                          <a:latin typeface="Times New Roman" panose="02020603050405020304" pitchFamily="18" charset="0"/>
                          <a:cs typeface="Times New Roman" panose="02020603050405020304" pitchFamily="18" charset="0"/>
                        </a:rPr>
                        <a:t>enviornment</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High economic and technical constraints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8720370"/>
                  </a:ext>
                </a:extLst>
              </a:tr>
            </a:tbl>
          </a:graphicData>
        </a:graphic>
      </p:graphicFrame>
    </p:spTree>
    <p:extLst>
      <p:ext uri="{BB962C8B-B14F-4D97-AF65-F5344CB8AC3E}">
        <p14:creationId xmlns:p14="http://schemas.microsoft.com/office/powerpoint/2010/main" val="412798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AC337-AB01-1A63-1BD5-045A5978CD6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LITERATURE TABLE</a:t>
            </a:r>
          </a:p>
        </p:txBody>
      </p:sp>
      <p:graphicFrame>
        <p:nvGraphicFramePr>
          <p:cNvPr id="6" name="Content Placeholder 5">
            <a:extLst>
              <a:ext uri="{FF2B5EF4-FFF2-40B4-BE49-F238E27FC236}">
                <a16:creationId xmlns:a16="http://schemas.microsoft.com/office/drawing/2014/main" id="{569A526F-56E8-F99D-4722-15638A102DBB}"/>
              </a:ext>
            </a:extLst>
          </p:cNvPr>
          <p:cNvGraphicFramePr>
            <a:graphicFrameLocks noGrp="1"/>
          </p:cNvGraphicFramePr>
          <p:nvPr>
            <p:ph idx="1"/>
            <p:extLst>
              <p:ext uri="{D42A27DB-BD31-4B8C-83A1-F6EECF244321}">
                <p14:modId xmlns:p14="http://schemas.microsoft.com/office/powerpoint/2010/main" val="2974868916"/>
              </p:ext>
            </p:extLst>
          </p:nvPr>
        </p:nvGraphicFramePr>
        <p:xfrm>
          <a:off x="699796" y="1825624"/>
          <a:ext cx="11234055" cy="4458603"/>
        </p:xfrm>
        <a:graphic>
          <a:graphicData uri="http://schemas.openxmlformats.org/drawingml/2006/table">
            <a:tbl>
              <a:tblPr firstRow="1" bandRow="1">
                <a:tableStyleId>{5C22544A-7EE6-4342-B048-85BDC9FD1C3A}</a:tableStyleId>
              </a:tblPr>
              <a:tblGrid>
                <a:gridCol w="886408">
                  <a:extLst>
                    <a:ext uri="{9D8B030D-6E8A-4147-A177-3AD203B41FA5}">
                      <a16:colId xmlns:a16="http://schemas.microsoft.com/office/drawing/2014/main" val="1178848054"/>
                    </a:ext>
                  </a:extLst>
                </a:gridCol>
                <a:gridCol w="1408923">
                  <a:extLst>
                    <a:ext uri="{9D8B030D-6E8A-4147-A177-3AD203B41FA5}">
                      <a16:colId xmlns:a16="http://schemas.microsoft.com/office/drawing/2014/main" val="2165096222"/>
                    </a:ext>
                  </a:extLst>
                </a:gridCol>
                <a:gridCol w="2034073">
                  <a:extLst>
                    <a:ext uri="{9D8B030D-6E8A-4147-A177-3AD203B41FA5}">
                      <a16:colId xmlns:a16="http://schemas.microsoft.com/office/drawing/2014/main" val="988215828"/>
                    </a:ext>
                  </a:extLst>
                </a:gridCol>
                <a:gridCol w="2090056">
                  <a:extLst>
                    <a:ext uri="{9D8B030D-6E8A-4147-A177-3AD203B41FA5}">
                      <a16:colId xmlns:a16="http://schemas.microsoft.com/office/drawing/2014/main" val="3174343129"/>
                    </a:ext>
                  </a:extLst>
                </a:gridCol>
                <a:gridCol w="1604865">
                  <a:extLst>
                    <a:ext uri="{9D8B030D-6E8A-4147-A177-3AD203B41FA5}">
                      <a16:colId xmlns:a16="http://schemas.microsoft.com/office/drawing/2014/main" val="3753817906"/>
                    </a:ext>
                  </a:extLst>
                </a:gridCol>
                <a:gridCol w="1604865">
                  <a:extLst>
                    <a:ext uri="{9D8B030D-6E8A-4147-A177-3AD203B41FA5}">
                      <a16:colId xmlns:a16="http://schemas.microsoft.com/office/drawing/2014/main" val="2973302114"/>
                    </a:ext>
                  </a:extLst>
                </a:gridCol>
                <a:gridCol w="1604865">
                  <a:extLst>
                    <a:ext uri="{9D8B030D-6E8A-4147-A177-3AD203B41FA5}">
                      <a16:colId xmlns:a16="http://schemas.microsoft.com/office/drawing/2014/main" val="2616741059"/>
                    </a:ext>
                  </a:extLst>
                </a:gridCol>
              </a:tblGrid>
              <a:tr h="983883">
                <a:tc>
                  <a:txBody>
                    <a:bodyPr/>
                    <a:lstStyle/>
                    <a:p>
                      <a:r>
                        <a:rPr lang="en-IN" dirty="0"/>
                        <a:t> </a:t>
                      </a:r>
                      <a:r>
                        <a:rPr lang="en-IN" dirty="0">
                          <a:latin typeface="Times New Roman" panose="02020603050405020304" pitchFamily="18" charset="0"/>
                          <a:cs typeface="Times New Roman" panose="02020603050405020304" pitchFamily="18" charset="0"/>
                        </a:rPr>
                        <a:t>S.NO</a:t>
                      </a:r>
                    </a:p>
                  </a:txBody>
                  <a:tcPr/>
                </a:tc>
                <a:tc>
                  <a:txBody>
                    <a:bodyPr/>
                    <a:lstStyle/>
                    <a:p>
                      <a:r>
                        <a:rPr lang="en-IN" dirty="0">
                          <a:latin typeface="Times New Roman" panose="02020603050405020304" pitchFamily="18" charset="0"/>
                          <a:cs typeface="Times New Roman" panose="02020603050405020304" pitchFamily="18" charset="0"/>
                        </a:rPr>
                        <a:t>Paper published year</a:t>
                      </a:r>
                    </a:p>
                  </a:txBody>
                  <a:tcPr/>
                </a:tc>
                <a:tc>
                  <a:txBody>
                    <a:bodyPr/>
                    <a:lstStyle/>
                    <a:p>
                      <a:r>
                        <a:rPr lang="en-IN" dirty="0">
                          <a:latin typeface="Times New Roman" panose="02020603050405020304" pitchFamily="18" charset="0"/>
                          <a:cs typeface="Times New Roman" panose="02020603050405020304" pitchFamily="18" charset="0"/>
                        </a:rPr>
                        <a:t>Journal or conference name</a:t>
                      </a:r>
                    </a:p>
                  </a:txBody>
                  <a:tcPr/>
                </a:tc>
                <a:tc>
                  <a:txBody>
                    <a:bodyPr/>
                    <a:lstStyle/>
                    <a:p>
                      <a:r>
                        <a:rPr lang="en-IN" dirty="0">
                          <a:latin typeface="Times New Roman" panose="02020603050405020304" pitchFamily="18" charset="0"/>
                          <a:cs typeface="Times New Roman" panose="02020603050405020304" pitchFamily="18" charset="0"/>
                        </a:rPr>
                        <a:t>Proposed method</a:t>
                      </a:r>
                    </a:p>
                  </a:txBody>
                  <a:tcPr/>
                </a:tc>
                <a:tc>
                  <a:txBody>
                    <a:bodyPr/>
                    <a:lstStyle/>
                    <a:p>
                      <a:r>
                        <a:rPr lang="en-IN" dirty="0">
                          <a:latin typeface="Times New Roman" panose="02020603050405020304" pitchFamily="18" charset="0"/>
                          <a:cs typeface="Times New Roman" panose="02020603050405020304" pitchFamily="18" charset="0"/>
                        </a:rPr>
                        <a:t>Parameters</a:t>
                      </a:r>
                    </a:p>
                    <a:p>
                      <a:r>
                        <a:rPr lang="en-IN" dirty="0">
                          <a:latin typeface="Times New Roman" panose="02020603050405020304" pitchFamily="18" charset="0"/>
                          <a:cs typeface="Times New Roman" panose="02020603050405020304" pitchFamily="18" charset="0"/>
                        </a:rPr>
                        <a:t>details</a:t>
                      </a:r>
                    </a:p>
                  </a:txBody>
                  <a:tcPr/>
                </a:tc>
                <a:tc>
                  <a:txBody>
                    <a:bodyPr/>
                    <a:lstStyle/>
                    <a:p>
                      <a:r>
                        <a:rPr lang="en-IN" dirty="0">
                          <a:latin typeface="Times New Roman" panose="02020603050405020304" pitchFamily="18" charset="0"/>
                          <a:cs typeface="Times New Roman" panose="02020603050405020304" pitchFamily="18" charset="0"/>
                        </a:rPr>
                        <a:t>Advantages</a:t>
                      </a:r>
                    </a:p>
                  </a:txBody>
                  <a:tcPr/>
                </a:tc>
                <a:tc>
                  <a:txBody>
                    <a:bodyPr/>
                    <a:lstStyle/>
                    <a:p>
                      <a:r>
                        <a:rPr lang="en-IN"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715400884"/>
                  </a:ext>
                </a:extLst>
              </a:tr>
              <a:tr h="983883">
                <a:tc>
                  <a:txBody>
                    <a:bodyPr/>
                    <a:lstStyle/>
                    <a:p>
                      <a:r>
                        <a:rPr lang="en-IN" dirty="0"/>
                        <a:t>4</a:t>
                      </a:r>
                    </a:p>
                  </a:txBody>
                  <a:tcPr/>
                </a:tc>
                <a:tc>
                  <a:txBody>
                    <a:bodyPr/>
                    <a:lstStyle/>
                    <a:p>
                      <a:r>
                        <a:rPr lang="en-IN" dirty="0"/>
                        <a:t>2022</a:t>
                      </a:r>
                    </a:p>
                  </a:txBody>
                  <a:tcPr/>
                </a:tc>
                <a:tc>
                  <a:txBody>
                    <a:bodyPr/>
                    <a:lstStyle/>
                    <a:p>
                      <a:r>
                        <a:rPr lang="en-IN" dirty="0"/>
                        <a:t>IEEE Access</a:t>
                      </a:r>
                    </a:p>
                  </a:txBody>
                  <a:tcPr/>
                </a:tc>
                <a:tc>
                  <a:txBody>
                    <a:bodyPr/>
                    <a:lstStyle/>
                    <a:p>
                      <a:r>
                        <a:rPr lang="en-IN" dirty="0"/>
                        <a:t>Smart monitoring system for vertical farming using </a:t>
                      </a:r>
                      <a:r>
                        <a:rPr lang="en-IN" dirty="0" err="1"/>
                        <a:t>iot</a:t>
                      </a:r>
                      <a:endParaRPr lang="en-IN" dirty="0"/>
                    </a:p>
                  </a:txBody>
                  <a:tcPr/>
                </a:tc>
                <a:tc>
                  <a:txBody>
                    <a:bodyPr/>
                    <a:lstStyle/>
                    <a:p>
                      <a:r>
                        <a:rPr lang="en-IN" dirty="0"/>
                        <a:t>Sensor arrays measure light,</a:t>
                      </a:r>
                    </a:p>
                    <a:p>
                      <a:r>
                        <a:rPr lang="en-IN" dirty="0"/>
                        <a:t>temperature,</a:t>
                      </a:r>
                    </a:p>
                    <a:p>
                      <a:r>
                        <a:rPr lang="en-IN" dirty="0"/>
                        <a:t>humidity</a:t>
                      </a:r>
                    </a:p>
                    <a:p>
                      <a:endParaRPr lang="en-IN" dirty="0"/>
                    </a:p>
                    <a:p>
                      <a:endParaRPr lang="en-IN" dirty="0"/>
                    </a:p>
                  </a:txBody>
                  <a:tcPr/>
                </a:tc>
                <a:tc>
                  <a:txBody>
                    <a:bodyPr/>
                    <a:lstStyle/>
                    <a:p>
                      <a:r>
                        <a:rPr lang="en-IN" dirty="0"/>
                        <a:t>It is going to improve the   crop quality</a:t>
                      </a:r>
                    </a:p>
                  </a:txBody>
                  <a:tcPr/>
                </a:tc>
                <a:tc>
                  <a:txBody>
                    <a:bodyPr/>
                    <a:lstStyle/>
                    <a:p>
                      <a:r>
                        <a:rPr lang="en-IN" dirty="0"/>
                        <a:t>The main disadvantage is limited crop variety</a:t>
                      </a:r>
                    </a:p>
                  </a:txBody>
                  <a:tcPr/>
                </a:tc>
                <a:extLst>
                  <a:ext uri="{0D108BD9-81ED-4DB2-BD59-A6C34878D82A}">
                    <a16:rowId xmlns:a16="http://schemas.microsoft.com/office/drawing/2014/main" val="3389347179"/>
                  </a:ext>
                </a:extLst>
              </a:tr>
              <a:tr h="983883">
                <a:tc>
                  <a:txBody>
                    <a:bodyPr/>
                    <a:lstStyle/>
                    <a:p>
                      <a:r>
                        <a:rPr lang="en-IN" dirty="0"/>
                        <a:t>5</a:t>
                      </a:r>
                    </a:p>
                  </a:txBody>
                  <a:tcPr/>
                </a:tc>
                <a:tc>
                  <a:txBody>
                    <a:bodyPr/>
                    <a:lstStyle/>
                    <a:p>
                      <a:r>
                        <a:rPr lang="en-IN" dirty="0"/>
                        <a:t>2020</a:t>
                      </a:r>
                    </a:p>
                  </a:txBody>
                  <a:tcPr/>
                </a:tc>
                <a:tc>
                  <a:txBody>
                    <a:bodyPr/>
                    <a:lstStyle/>
                    <a:p>
                      <a:r>
                        <a:rPr lang="en-IN" dirty="0"/>
                        <a:t>IEEE Access</a:t>
                      </a:r>
                    </a:p>
                  </a:txBody>
                  <a:tcPr/>
                </a:tc>
                <a:tc>
                  <a:txBody>
                    <a:bodyPr/>
                    <a:lstStyle/>
                    <a:p>
                      <a:r>
                        <a:rPr lang="en-IN" dirty="0"/>
                        <a:t>IOT based farming technique in indoor </a:t>
                      </a:r>
                      <a:r>
                        <a:rPr lang="en-IN" dirty="0" err="1"/>
                        <a:t>enviornment</a:t>
                      </a:r>
                      <a:endParaRPr lang="en-IN" dirty="0"/>
                    </a:p>
                  </a:txBody>
                  <a:tcPr/>
                </a:tc>
                <a:tc>
                  <a:txBody>
                    <a:bodyPr/>
                    <a:lstStyle/>
                    <a:p>
                      <a:r>
                        <a:rPr lang="en-IN" dirty="0"/>
                        <a:t>Humidity, temperature, airflow, nutrients,co2, light intensity</a:t>
                      </a:r>
                    </a:p>
                  </a:txBody>
                  <a:tcPr/>
                </a:tc>
                <a:tc>
                  <a:txBody>
                    <a:bodyPr/>
                    <a:lstStyle/>
                    <a:p>
                      <a:r>
                        <a:rPr lang="en-IN" dirty="0"/>
                        <a:t>Accurate plant growth 98% less water usage minimum need for nutrients</a:t>
                      </a:r>
                    </a:p>
                  </a:txBody>
                  <a:tcPr/>
                </a:tc>
                <a:tc>
                  <a:txBody>
                    <a:bodyPr/>
                    <a:lstStyle/>
                    <a:p>
                      <a:r>
                        <a:rPr lang="en-IN" dirty="0"/>
                        <a:t>Required trained personnel  depend on electricity</a:t>
                      </a:r>
                    </a:p>
                  </a:txBody>
                  <a:tcPr/>
                </a:tc>
                <a:extLst>
                  <a:ext uri="{0D108BD9-81ED-4DB2-BD59-A6C34878D82A}">
                    <a16:rowId xmlns:a16="http://schemas.microsoft.com/office/drawing/2014/main" val="1219703517"/>
                  </a:ext>
                </a:extLst>
              </a:tr>
            </a:tbl>
          </a:graphicData>
        </a:graphic>
      </p:graphicFrame>
    </p:spTree>
    <p:extLst>
      <p:ext uri="{BB962C8B-B14F-4D97-AF65-F5344CB8AC3E}">
        <p14:creationId xmlns:p14="http://schemas.microsoft.com/office/powerpoint/2010/main" val="1053490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cs typeface="Times New Roman" panose="02020603050405020304" pitchFamily="18" charset="0"/>
              </a:rPr>
              <a:t>PROPOSED SYSTEM</a:t>
            </a:r>
            <a:r>
              <a:rPr lang="en-IN" altLang="en-US" dirty="0"/>
              <a:t>:</a:t>
            </a:r>
          </a:p>
        </p:txBody>
      </p:sp>
      <p:sp>
        <p:nvSpPr>
          <p:cNvPr id="3" name="Content Placeholder 2"/>
          <p:cNvSpPr>
            <a:spLocks noGrp="1"/>
          </p:cNvSpPr>
          <p:nvPr>
            <p:ph idx="1"/>
          </p:nvPr>
        </p:nvSpPr>
        <p:spPr/>
        <p:txBody>
          <a:bodyPr>
            <a:normAutofit/>
          </a:bodyPr>
          <a:lstStyle/>
          <a:p>
            <a:pPr algn="just"/>
            <a:r>
              <a:rPr lang="en-US" sz="2400" dirty="0"/>
              <a:t> </a:t>
            </a:r>
            <a:r>
              <a:rPr lang="en-US" sz="2400" dirty="0">
                <a:latin typeface="Times New Roman" panose="02020603050405020304" pitchFamily="18" charset="0"/>
                <a:cs typeface="Times New Roman" panose="02020603050405020304" pitchFamily="18" charset="0"/>
              </a:rPr>
              <a:t>We are including all the necessary sensors that support full farming.</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Here we use advanced algorithm called Fuzzy Logic Algorithm.</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ThingSpeak</a:t>
            </a:r>
            <a:r>
              <a:rPr lang="en-US" sz="2400" dirty="0">
                <a:latin typeface="Times New Roman" panose="02020603050405020304" pitchFamily="18" charset="0"/>
                <a:cs typeface="Times New Roman" panose="02020603050405020304" pitchFamily="18" charset="0"/>
              </a:rPr>
              <a:t> cloud, which securely stores real-time data, enabling adaptive decision-making.</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Farmers can access and manage data  using a web dashboard.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A889-9271-5BBA-8484-82778F62225E}"/>
              </a:ext>
            </a:extLst>
          </p:cNvPr>
          <p:cNvSpPr>
            <a:spLocks noGrp="1"/>
          </p:cNvSpPr>
          <p:nvPr>
            <p:ph type="title"/>
          </p:nvPr>
        </p:nvSpPr>
        <p:spPr>
          <a:xfrm>
            <a:off x="838200" y="396240"/>
            <a:ext cx="10515600" cy="1016000"/>
          </a:xfrm>
        </p:spPr>
        <p:txBody>
          <a:bodyPr/>
          <a:lstStyle/>
          <a:p>
            <a:r>
              <a:rPr lang="en-IN" dirty="0"/>
              <a:t>Advantages:</a:t>
            </a:r>
          </a:p>
        </p:txBody>
      </p:sp>
      <p:sp>
        <p:nvSpPr>
          <p:cNvPr id="3" name="Content Placeholder 2">
            <a:extLst>
              <a:ext uri="{FF2B5EF4-FFF2-40B4-BE49-F238E27FC236}">
                <a16:creationId xmlns:a16="http://schemas.microsoft.com/office/drawing/2014/main" id="{441FFE75-6786-7177-68E0-D2246C5977C3}"/>
              </a:ext>
            </a:extLst>
          </p:cNvPr>
          <p:cNvSpPr>
            <a:spLocks noGrp="1"/>
          </p:cNvSpPr>
          <p:nvPr>
            <p:ph idx="1"/>
          </p:nvPr>
        </p:nvSpPr>
        <p:spPr>
          <a:xfrm>
            <a:off x="934720" y="1412240"/>
            <a:ext cx="10419080" cy="4764723"/>
          </a:xfrm>
        </p:spPr>
        <p:txBody>
          <a:bodyPr/>
          <a:lstStyle/>
          <a:p>
            <a:endParaRPr lang="en-IN" dirty="0"/>
          </a:p>
          <a:p>
            <a:pPr algn="just"/>
            <a:r>
              <a:rPr lang="en-IN" dirty="0"/>
              <a:t>Integration of all the sensors which optimize growth conditions and maximize yield.</a:t>
            </a:r>
          </a:p>
          <a:p>
            <a:pPr algn="just"/>
            <a:endParaRPr lang="en-IN" dirty="0"/>
          </a:p>
          <a:p>
            <a:pPr algn="just"/>
            <a:r>
              <a:rPr lang="en-IN" dirty="0"/>
              <a:t>Fuzzy logic enhances indoor farming by enabling precise, adaptive control of environmental factors, optimizing resource use.</a:t>
            </a:r>
          </a:p>
          <a:p>
            <a:pPr algn="just"/>
            <a:endParaRPr lang="en-IN" dirty="0"/>
          </a:p>
          <a:p>
            <a:pPr algn="just"/>
            <a:r>
              <a:rPr lang="en-IN" dirty="0"/>
              <a:t>Fuzzy logic with </a:t>
            </a:r>
            <a:r>
              <a:rPr lang="en-IN" dirty="0" err="1"/>
              <a:t>ThingSpeak’s</a:t>
            </a:r>
            <a:r>
              <a:rPr lang="en-IN" dirty="0"/>
              <a:t> cloud dashboard allows real-time sensor data analysis and automated adjustments.</a:t>
            </a:r>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991976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E380-69F6-1A85-9351-C21A655CAE71}"/>
              </a:ext>
            </a:extLst>
          </p:cNvPr>
          <p:cNvSpPr>
            <a:spLocks noGrp="1"/>
          </p:cNvSpPr>
          <p:nvPr>
            <p:ph type="title"/>
          </p:nvPr>
        </p:nvSpPr>
        <p:spPr>
          <a:xfrm>
            <a:off x="941118" y="230588"/>
            <a:ext cx="10556468" cy="1014445"/>
          </a:xfrm>
        </p:spPr>
        <p:txBody>
          <a:bodyPr/>
          <a:lstStyle/>
          <a:p>
            <a:r>
              <a:rPr lang="en-US"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B09EC72-DD08-3961-CDDB-67F23F23389C}"/>
              </a:ext>
            </a:extLst>
          </p:cNvPr>
          <p:cNvSpPr>
            <a:spLocks noGrp="1" noChangeArrowheads="1"/>
          </p:cNvSpPr>
          <p:nvPr>
            <p:ph idx="1"/>
          </p:nvPr>
        </p:nvSpPr>
        <p:spPr bwMode="auto">
          <a:xfrm>
            <a:off x="1046204" y="1659357"/>
            <a:ext cx="1183247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t> </a:t>
            </a:r>
            <a:r>
              <a:rPr lang="en-US" sz="2400" dirty="0">
                <a:latin typeface="Times New Roman" panose="02020603050405020304" pitchFamily="18" charset="0"/>
                <a:cs typeface="Times New Roman" panose="02020603050405020304" pitchFamily="18" charset="0"/>
              </a:rPr>
              <a:t>Sensor based monitoring system</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Vertical Farming with IOT integration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Smart green houses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IOT based water monitoring system</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AI based crop health monitoring system</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Smart lighting control for plant growth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1475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467</TotalTime>
  <Words>827</Words>
  <Application>Microsoft Office PowerPoint</Application>
  <PresentationFormat>Widescreen</PresentationFormat>
  <Paragraphs>142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INDUSTRIAL ORIENTED MINI PROJECT REVIEW DEPARTMENT OF INFORMATION TECHNOLOGY  SMART IOT BASED INDOOR FARMING ANALYSIS AND MONITORING batch:02</vt:lpstr>
      <vt:lpstr>PROBLEM STATEMENT:</vt:lpstr>
      <vt:lpstr>INTRODUCTION:</vt:lpstr>
      <vt:lpstr>ABSTRACT</vt:lpstr>
      <vt:lpstr>LITERATURE TABLE</vt:lpstr>
      <vt:lpstr>LITERATURE TABLE</vt:lpstr>
      <vt:lpstr>PROPOSED SYSTEM:</vt:lpstr>
      <vt:lpstr>Advantages:</vt:lpstr>
      <vt:lpstr>EXISTING SYSTEM</vt:lpstr>
      <vt:lpstr>Disadvantages:</vt:lpstr>
      <vt:lpstr>SOFTWARE REQUIREMENTS:</vt:lpstr>
      <vt:lpstr>HARDWARE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IMAGE GENERATOR (Web application)</dc:title>
  <dc:creator>vmtw</dc:creator>
  <cp:lastModifiedBy>Rishika Rakonde</cp:lastModifiedBy>
  <cp:revision>16</cp:revision>
  <dcterms:created xsi:type="dcterms:W3CDTF">2024-10-16T08:53:00Z</dcterms:created>
  <dcterms:modified xsi:type="dcterms:W3CDTF">2025-03-04T12:53:46Z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E9EC90A5DB3242378B64D5B2E72AC49D_11</vt:lpwstr>
  </property>
  <property fmtid="{D5CDD505-2E9C-101B-9397-08002B2CF9AE}" pid="3" name="KSOProductBuildVer">
    <vt:lpwstr>1033-12.2.0.18586</vt:lpwstr>
  </property>
</Properties>
</file>