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5" r:id="rId7"/>
    <p:sldId id="267" r:id="rId8"/>
    <p:sldId id="270" r:id="rId9"/>
    <p:sldId id="263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stories/britania472/3213234731369148701?igshid=NjZiM2M3MzIxNA==" TargetMode="External"/><Relationship Id="rId2" Type="http://schemas.openxmlformats.org/officeDocument/2006/relationships/hyperlink" Target="https://instagram.com/stories/britania472/3213233144882038740?igshid=NjZiM2M3MzIxNA==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stagram.com/stories/britania472/3213236222704317354?igshid=NjZiM2M3MzIxNA=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61531-A376-A38C-178E-6ED02E5F65E7}"/>
              </a:ext>
            </a:extLst>
          </p:cNvPr>
          <p:cNvSpPr txBox="1"/>
          <p:nvPr/>
        </p:nvSpPr>
        <p:spPr>
          <a:xfrm>
            <a:off x="1818967" y="1263718"/>
            <a:ext cx="5978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BRITANNIA</a:t>
            </a:r>
            <a:endParaRPr lang="en-IN" sz="6600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Britannia Logos">
            <a:extLst>
              <a:ext uri="{FF2B5EF4-FFF2-40B4-BE49-F238E27FC236}">
                <a16:creationId xmlns:a16="http://schemas.microsoft.com/office/drawing/2014/main" id="{F5821A17-52E2-3CB7-847F-84BCFBF1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85" y="2828311"/>
            <a:ext cx="45148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9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1233B-6630-7FEF-08E7-4ED5EC1B4B4C}"/>
              </a:ext>
            </a:extLst>
          </p:cNvPr>
          <p:cNvSpPr txBox="1"/>
          <p:nvPr/>
        </p:nvSpPr>
        <p:spPr>
          <a:xfrm>
            <a:off x="4198374" y="1184787"/>
            <a:ext cx="348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PRICE</a:t>
            </a:r>
            <a:endParaRPr lang="en-IN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7EA60-CB4E-93CB-3C53-158F16094F7A}"/>
              </a:ext>
            </a:extLst>
          </p:cNvPr>
          <p:cNvSpPr txBox="1"/>
          <p:nvPr/>
        </p:nvSpPr>
        <p:spPr>
          <a:xfrm>
            <a:off x="1052052" y="1809135"/>
            <a:ext cx="1021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biscuits under Britannia have kept appropriate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biscuit has economy packs to family packs.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style covers every economic segment in the market.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3129B-53D2-828C-95DD-43F603815C6D}"/>
              </a:ext>
            </a:extLst>
          </p:cNvPr>
          <p:cNvSpPr txBox="1"/>
          <p:nvPr/>
        </p:nvSpPr>
        <p:spPr>
          <a:xfrm>
            <a:off x="3618271" y="2732465"/>
            <a:ext cx="671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PUBLIC RELATION+DIRECT MARKETING</a:t>
            </a:r>
            <a:endParaRPr lang="en-IN" sz="2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E9CE5-DEBD-6EF3-8CA7-5621CC0F8E2E}"/>
              </a:ext>
            </a:extLst>
          </p:cNvPr>
          <p:cNvSpPr txBox="1"/>
          <p:nvPr/>
        </p:nvSpPr>
        <p:spPr>
          <a:xfrm>
            <a:off x="1052052" y="3429000"/>
            <a:ext cx="98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Buying biscuits means buying health nutrition and food, Britannia conducted by qualitative and quantitative research, surveying over 5000 consumers, how they perceived the brand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B53EA-5405-1A57-F766-024C7B06D55E}"/>
              </a:ext>
            </a:extLst>
          </p:cNvPr>
          <p:cNvSpPr txBox="1"/>
          <p:nvPr/>
        </p:nvSpPr>
        <p:spPr>
          <a:xfrm>
            <a:off x="3038168" y="4125535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b="1" u="sng" dirty="0"/>
              <a:t>ADVERTISING CHANNELS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6753-5F21-0CD5-3FBF-DE5308E1A29B}"/>
              </a:ext>
            </a:extLst>
          </p:cNvPr>
          <p:cNvSpPr txBox="1"/>
          <p:nvPr/>
        </p:nvSpPr>
        <p:spPr>
          <a:xfrm>
            <a:off x="1435510" y="4545071"/>
            <a:ext cx="6115664" cy="12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Press Advertisement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Television advertisement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Radio Advertising </a:t>
            </a:r>
            <a:endParaRPr lang="en-IN" dirty="0"/>
          </a:p>
        </p:txBody>
      </p:sp>
      <p:pic>
        <p:nvPicPr>
          <p:cNvPr id="10" name="Picture 2" descr="Britannia: 50/50 Campaign on Behance">
            <a:extLst>
              <a:ext uri="{FF2B5EF4-FFF2-40B4-BE49-F238E27FC236}">
                <a16:creationId xmlns:a16="http://schemas.microsoft.com/office/drawing/2014/main" id="{545081F5-C864-C614-06F1-C9CEBA20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33" y="4265779"/>
            <a:ext cx="2620757" cy="18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2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4A718-3FD6-C35E-9482-1381B1E4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7" y="1120877"/>
            <a:ext cx="3086100" cy="4119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1A85B-2175-9375-8A36-9833ADB9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63" y="1120877"/>
            <a:ext cx="3086100" cy="4119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35699-70BA-FE47-1B2A-8DB5A8A0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66" y="1120877"/>
            <a:ext cx="3086100" cy="4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E7F50-5234-D8E4-235A-D623698B34FC}"/>
              </a:ext>
            </a:extLst>
          </p:cNvPr>
          <p:cNvSpPr txBox="1"/>
          <p:nvPr/>
        </p:nvSpPr>
        <p:spPr>
          <a:xfrm>
            <a:off x="1002891" y="648447"/>
            <a:ext cx="89571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Social Media Links…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Please check my Instagram profile 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hlinkClick r:id="rId2"/>
              </a:rPr>
              <a:t>https://instagram.com/stories/britania472/3213233144882038740?igshid=NjZiM2M3MzIxNA==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Please check my stories /highlights in Instagram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hlinkClick r:id="rId3"/>
              </a:rPr>
              <a:t>https://instagram.com/stories/britania472/3213234731369148701?igshid=NjZiM2M3MzIxNA==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>
                <a:hlinkClick r:id="rId4"/>
              </a:rPr>
              <a:t>https://instagram.com/stories/britania472/3213236222704317354?igshid=NjZiM2M3MzIxNA==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>
                <a:hlinkClick r:id="rId2"/>
              </a:rPr>
              <a:t>https://instagram.com/stories/britania472/3213233144882038740?igshid=NjZiM2M3MzIxNA==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365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5C47C-4B40-078C-9700-A52C8AB14119}"/>
              </a:ext>
            </a:extLst>
          </p:cNvPr>
          <p:cNvSpPr txBox="1"/>
          <p:nvPr/>
        </p:nvSpPr>
        <p:spPr>
          <a:xfrm>
            <a:off x="1592825" y="1356852"/>
            <a:ext cx="938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Comprehensive Digital Marketing  Project Work On Britannia</a:t>
            </a:r>
            <a:endParaRPr lang="en-IN" sz="2800" b="1" i="1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3F9A6-1E01-70E2-7D16-777E8B8D81E0}"/>
              </a:ext>
            </a:extLst>
          </p:cNvPr>
          <p:cNvSpPr txBox="1"/>
          <p:nvPr/>
        </p:nvSpPr>
        <p:spPr>
          <a:xfrm>
            <a:off x="2045110" y="2625213"/>
            <a:ext cx="58895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sz="2400" dirty="0"/>
              <a:t>Team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Team Leader   :   Chintu </a:t>
            </a:r>
            <a:r>
              <a:rPr lang="en-IN" sz="2000" dirty="0" err="1"/>
              <a:t>Niranjani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Team member:   </a:t>
            </a:r>
            <a:r>
              <a:rPr lang="en-IN" sz="2000" dirty="0" err="1"/>
              <a:t>Chamarati</a:t>
            </a:r>
            <a:r>
              <a:rPr lang="en-IN" sz="2000" dirty="0"/>
              <a:t> Lakshmi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Team member :  </a:t>
            </a:r>
            <a:r>
              <a:rPr lang="en-IN" sz="2000" dirty="0" err="1"/>
              <a:t>Gorle</a:t>
            </a:r>
            <a:r>
              <a:rPr lang="en-IN" sz="2000" dirty="0"/>
              <a:t> Lavanya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Team member :   Kota Sirisha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Team member :    </a:t>
            </a:r>
            <a:r>
              <a:rPr lang="en-IN" sz="2000" dirty="0" err="1"/>
              <a:t>Lingudi</a:t>
            </a:r>
            <a:r>
              <a:rPr lang="en-IN" sz="2000" dirty="0"/>
              <a:t> Madhavi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4297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B1176-882B-6E42-B97A-E5565F2CE0C7}"/>
              </a:ext>
            </a:extLst>
          </p:cNvPr>
          <p:cNvSpPr txBox="1"/>
          <p:nvPr/>
        </p:nvSpPr>
        <p:spPr>
          <a:xfrm>
            <a:off x="894735" y="1563329"/>
            <a:ext cx="37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i="1" u="sng" dirty="0">
                <a:solidFill>
                  <a:schemeClr val="bg2">
                    <a:lumMod val="10000"/>
                  </a:schemeClr>
                </a:solidFill>
              </a:rPr>
              <a:t>HISTORY</a:t>
            </a:r>
          </a:p>
          <a:p>
            <a:pPr lvl="4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270BA-6792-9097-E190-9461BFCDCE82}"/>
              </a:ext>
            </a:extLst>
          </p:cNvPr>
          <p:cNvSpPr txBox="1"/>
          <p:nvPr/>
        </p:nvSpPr>
        <p:spPr>
          <a:xfrm>
            <a:off x="1681316" y="2566219"/>
            <a:ext cx="8898194" cy="254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one of the premier food product company in India started its business  in               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    Calcutta (now Kolkata) with an initial investment of Rs. 295 is a small biscuit company </a:t>
            </a:r>
          </a:p>
          <a:p>
            <a:pPr>
              <a:lnSpc>
                <a:spcPct val="150000"/>
              </a:lnSpc>
            </a:pPr>
            <a:r>
              <a:rPr lang="en-US" dirty="0"/>
              <a:t>    and has grown to a household name.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Britannia was founded in 1892 by a group of British businessmen in Kolkata, India. At the time, it was known as Britannia Company Limited. The company's primary business was the manufacture and sale of biscuits.</a:t>
            </a:r>
            <a:r>
              <a:rPr lang="en-US" dirty="0"/>
              <a:t>                </a:t>
            </a:r>
            <a:endParaRPr lang="en-IN" dirty="0"/>
          </a:p>
        </p:txBody>
      </p:sp>
      <p:pic>
        <p:nvPicPr>
          <p:cNvPr id="4100" name="Picture 4" descr="Britannia presentation">
            <a:extLst>
              <a:ext uri="{FF2B5EF4-FFF2-40B4-BE49-F238E27FC236}">
                <a16:creationId xmlns:a16="http://schemas.microsoft.com/office/drawing/2014/main" id="{6F345077-A50F-DDEC-6A84-42532BE3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2" y="545690"/>
            <a:ext cx="5004619" cy="20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0B4F4-5EAA-D4E0-0DEC-3F707F48CCFE}"/>
              </a:ext>
            </a:extLst>
          </p:cNvPr>
          <p:cNvSpPr txBox="1"/>
          <p:nvPr/>
        </p:nvSpPr>
        <p:spPr>
          <a:xfrm>
            <a:off x="1327355" y="5201265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GOAL:</a:t>
            </a:r>
            <a:r>
              <a:rPr lang="en-US" sz="2400" dirty="0"/>
              <a:t> To provide consumers the highest standards of food safety and ensure  hygiene in the new diversified food category</a:t>
            </a:r>
            <a:r>
              <a:rPr lang="en-US" sz="2400" b="1" i="1" u="sng" dirty="0"/>
              <a:t> 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5146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40B89-7210-C10F-B685-E1228EAE98B6}"/>
              </a:ext>
            </a:extLst>
          </p:cNvPr>
          <p:cNvSpPr txBox="1"/>
          <p:nvPr/>
        </p:nvSpPr>
        <p:spPr>
          <a:xfrm>
            <a:off x="3775587" y="1278194"/>
            <a:ext cx="743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SEGMENTATION</a:t>
            </a:r>
            <a:endParaRPr lang="en-IN" sz="28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F8600-F6DB-3DB1-92DB-64908F1BFF87}"/>
              </a:ext>
            </a:extLst>
          </p:cNvPr>
          <p:cNvSpPr txBox="1"/>
          <p:nvPr/>
        </p:nvSpPr>
        <p:spPr>
          <a:xfrm>
            <a:off x="1809135" y="1976284"/>
            <a:ext cx="757083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The biscuit market in India can be segmented as follows: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Glucose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Marie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Digestive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Premium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Crackers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 descr="Outbound Logistics of AMUL and Liverpool (An Apparel Company, India)">
            <a:extLst>
              <a:ext uri="{FF2B5EF4-FFF2-40B4-BE49-F238E27FC236}">
                <a16:creationId xmlns:a16="http://schemas.microsoft.com/office/drawing/2014/main" id="{2643144C-CB4C-29CB-61B7-74E511A4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30" y="2562995"/>
            <a:ext cx="4463844" cy="35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0CFFF-8696-77FB-EB7A-DC3C3A32820D}"/>
              </a:ext>
            </a:extLst>
          </p:cNvPr>
          <p:cNvSpPr txBox="1"/>
          <p:nvPr/>
        </p:nvSpPr>
        <p:spPr>
          <a:xfrm>
            <a:off x="1553497" y="1435510"/>
            <a:ext cx="861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sz="2400" b="1" i="1" u="sng" dirty="0"/>
              <a:t>PRODUCTS</a:t>
            </a:r>
            <a:endParaRPr lang="en-IN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90DF1-324D-5900-8083-CAFAC2271D65}"/>
              </a:ext>
            </a:extLst>
          </p:cNvPr>
          <p:cNvSpPr txBox="1"/>
          <p:nvPr/>
        </p:nvSpPr>
        <p:spPr>
          <a:xfrm>
            <a:off x="1317523" y="1978205"/>
            <a:ext cx="318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TIGER</a:t>
            </a:r>
            <a:endParaRPr lang="en-IN" sz="2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83E70-539B-E448-4005-E86D045F6D68}"/>
              </a:ext>
            </a:extLst>
          </p:cNvPr>
          <p:cNvSpPr txBox="1"/>
          <p:nvPr/>
        </p:nvSpPr>
        <p:spPr>
          <a:xfrm>
            <a:off x="2079523" y="2301370"/>
            <a:ext cx="756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Butterscotch, </a:t>
            </a:r>
            <a:r>
              <a:rPr lang="en-US" dirty="0" err="1"/>
              <a:t>elaichi</a:t>
            </a:r>
            <a:r>
              <a:rPr lang="en-US" dirty="0"/>
              <a:t>, strawberry, banana, orange, etc.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45D70-6190-43F6-A059-A9107D080EC6}"/>
              </a:ext>
            </a:extLst>
          </p:cNvPr>
          <p:cNvSpPr txBox="1"/>
          <p:nvPr/>
        </p:nvSpPr>
        <p:spPr>
          <a:xfrm>
            <a:off x="1135626" y="2794507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competitors like ITC(sun feast), </a:t>
            </a:r>
            <a:r>
              <a:rPr lang="en-US" dirty="0" err="1"/>
              <a:t>surya</a:t>
            </a:r>
            <a:r>
              <a:rPr lang="en-US" dirty="0"/>
              <a:t> foods(Priya gold), and parle </a:t>
            </a:r>
            <a:r>
              <a:rPr lang="en-US" dirty="0" err="1"/>
              <a:t>agro</a:t>
            </a:r>
            <a:r>
              <a:rPr lang="en-US" dirty="0"/>
              <a:t> do not provide such a wide range of </a:t>
            </a:r>
            <a:r>
              <a:rPr lang="en-US" dirty="0" err="1"/>
              <a:t>flavoured</a:t>
            </a:r>
            <a:r>
              <a:rPr lang="en-US" dirty="0"/>
              <a:t> glucose biscuits.</a:t>
            </a:r>
            <a:endParaRPr lang="en-IN" dirty="0"/>
          </a:p>
        </p:txBody>
      </p:sp>
      <p:pic>
        <p:nvPicPr>
          <p:cNvPr id="6146" name="Picture 2" descr="Trending Now: Britannia signs up with Bollywood Superstar for their ...">
            <a:extLst>
              <a:ext uri="{FF2B5EF4-FFF2-40B4-BE49-F238E27FC236}">
                <a16:creationId xmlns:a16="http://schemas.microsoft.com/office/drawing/2014/main" id="{7982C437-A786-84CD-245D-FE9F5040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86" y="1481676"/>
            <a:ext cx="2153265" cy="12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24FC6-48B8-F6A9-3B13-B59797CA3DB4}"/>
              </a:ext>
            </a:extLst>
          </p:cNvPr>
          <p:cNvSpPr txBox="1"/>
          <p:nvPr/>
        </p:nvSpPr>
        <p:spPr>
          <a:xfrm>
            <a:off x="1317522" y="3521867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u="sng" dirty="0"/>
              <a:t>LITTLE HEARTS: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06132-A576-B982-50AC-5893224E9B2F}"/>
              </a:ext>
            </a:extLst>
          </p:cNvPr>
          <p:cNvSpPr txBox="1"/>
          <p:nvPr/>
        </p:nvSpPr>
        <p:spPr>
          <a:xfrm>
            <a:off x="1032387" y="4100052"/>
            <a:ext cx="78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 only type of snack biscuit in the </a:t>
            </a:r>
            <a:r>
              <a:rPr lang="en-US" dirty="0" err="1"/>
              <a:t>market.a</a:t>
            </a:r>
            <a:r>
              <a:rPr lang="en-US" dirty="0"/>
              <a:t> wafer biscuit with sugar coating.</a:t>
            </a:r>
            <a:endParaRPr lang="en-IN" dirty="0"/>
          </a:p>
        </p:txBody>
      </p:sp>
      <p:pic>
        <p:nvPicPr>
          <p:cNvPr id="6148" name="Picture 4" descr="Britannia Little Hearts Biscuits – Classic, 75g Pouch – Apna Food Market">
            <a:extLst>
              <a:ext uri="{FF2B5EF4-FFF2-40B4-BE49-F238E27FC236}">
                <a16:creationId xmlns:a16="http://schemas.microsoft.com/office/drawing/2014/main" id="{71F2AAE6-7394-52EA-C811-1C0E7A4E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052" y="3197181"/>
            <a:ext cx="1824806" cy="11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FB9EEE-1E8F-72FE-ED53-204798CB0797}"/>
              </a:ext>
            </a:extLst>
          </p:cNvPr>
          <p:cNvSpPr txBox="1"/>
          <p:nvPr/>
        </p:nvSpPr>
        <p:spPr>
          <a:xfrm>
            <a:off x="1135626" y="4699819"/>
            <a:ext cx="257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GOOD DAY</a:t>
            </a:r>
            <a:endParaRPr lang="en-IN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32227-4857-5862-353B-07BFA0CB9025}"/>
              </a:ext>
            </a:extLst>
          </p:cNvPr>
          <p:cNvSpPr txBox="1"/>
          <p:nvPr/>
        </p:nvSpPr>
        <p:spPr>
          <a:xfrm>
            <a:off x="1135626" y="5246581"/>
            <a:ext cx="78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Britannia good day started premium biscuits enriched </a:t>
            </a:r>
            <a:r>
              <a:rPr lang="en-US" dirty="0" err="1"/>
              <a:t>cashew,badam</a:t>
            </a:r>
            <a:r>
              <a:rPr lang="en-US" dirty="0"/>
              <a:t> </a:t>
            </a:r>
            <a:r>
              <a:rPr lang="en-US" dirty="0" err="1"/>
              <a:t>pista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(1986)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4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3AEF8-B066-A478-8D92-14A277AABEC6}"/>
              </a:ext>
            </a:extLst>
          </p:cNvPr>
          <p:cNvSpPr txBox="1"/>
          <p:nvPr/>
        </p:nvSpPr>
        <p:spPr>
          <a:xfrm>
            <a:off x="2025445" y="914400"/>
            <a:ext cx="767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BRITANNIA IN OVERSEAS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9457C-5560-1CEF-B846-D0C23659314A}"/>
              </a:ext>
            </a:extLst>
          </p:cNvPr>
          <p:cNvSpPr txBox="1"/>
          <p:nvPr/>
        </p:nvSpPr>
        <p:spPr>
          <a:xfrm>
            <a:off x="1179871" y="1799303"/>
            <a:ext cx="10264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Middle East: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March 2007, Britannia Industries Limited formed a joint venture with </a:t>
            </a:r>
            <a:r>
              <a:rPr lang="en-US" sz="2000" dirty="0" err="1"/>
              <a:t>Khimji</a:t>
            </a:r>
            <a:r>
              <a:rPr lang="en-US" sz="2000" dirty="0"/>
              <a:t> Ramdas group</a:t>
            </a:r>
          </a:p>
          <a:p>
            <a:r>
              <a:rPr lang="en-US" sz="2000" dirty="0"/>
              <a:t>one of the largest and most respected business conglomerates in the Middle 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offers a wide spectrum of products under the brand @nutro,which is leading biscuit brand in the middle east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04BCA-7464-A026-1E81-AA2768E57F98}"/>
              </a:ext>
            </a:extLst>
          </p:cNvPr>
          <p:cNvSpPr txBox="1"/>
          <p:nvPr/>
        </p:nvSpPr>
        <p:spPr>
          <a:xfrm>
            <a:off x="1179871" y="3647768"/>
            <a:ext cx="9920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Sri Lanka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29</a:t>
            </a:r>
            <a:r>
              <a:rPr lang="en-US" sz="2000" b="1" baseline="30000" dirty="0"/>
              <a:t>th</a:t>
            </a:r>
            <a:r>
              <a:rPr lang="en-US" sz="2000" b="1" dirty="0"/>
              <a:t> August 2008</a:t>
            </a:r>
            <a:r>
              <a:rPr lang="en-US" sz="2000" dirty="0"/>
              <a:t> goes down in the history of our company the </a:t>
            </a:r>
            <a:r>
              <a:rPr lang="en-IN" sz="2000" dirty="0"/>
              <a:t>day, when Britannia started manufacturing  and marketing its product in </a:t>
            </a:r>
            <a:r>
              <a:rPr lang="en-IN" sz="2000" dirty="0" err="1"/>
              <a:t>srilanka</a:t>
            </a:r>
            <a:r>
              <a:rPr lang="en-IN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77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D83DE-296A-697C-2757-DA060B6CB2F1}"/>
              </a:ext>
            </a:extLst>
          </p:cNvPr>
          <p:cNvSpPr txBox="1"/>
          <p:nvPr/>
        </p:nvSpPr>
        <p:spPr>
          <a:xfrm>
            <a:off x="698091" y="1445342"/>
            <a:ext cx="10333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Product-Centric Content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New Product Launches: Create content to announce and highlight new products and variants.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Recipe and Cooking Ideas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Share recipes that incorporate Britannia products as ingredients.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Health and Wellness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Nutritional Information: Share content about the nutritional benefits of Britannia products.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Brand Stories and History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Share the history and journey of Britannia, emphasizing its legacy and contributions to the food industry.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Consumer Engagement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User-Generated Content: Encourage customers to share their experiences and recipes using Britannia products on social media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Customer Testimonials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Share stories and testimonials from satisfied customers and their experiences with Britannia products.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Global Market Insights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Content that highlights Britannia's presence and performance in international market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FC1F9-BB63-3280-A47F-954A1E9B8B43}"/>
              </a:ext>
            </a:extLst>
          </p:cNvPr>
          <p:cNvSpPr txBox="1"/>
          <p:nvPr/>
        </p:nvSpPr>
        <p:spPr>
          <a:xfrm>
            <a:off x="2248459" y="953729"/>
            <a:ext cx="505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Content idea generation strategies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4522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Your Digital Marketing Strategy Needs A Revamp: 5 Indicators">
            <a:extLst>
              <a:ext uri="{FF2B5EF4-FFF2-40B4-BE49-F238E27FC236}">
                <a16:creationId xmlns:a16="http://schemas.microsoft.com/office/drawing/2014/main" id="{349ACD5A-ACF5-57FB-1AFC-9AD95BEE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93" y="963560"/>
            <a:ext cx="7315200" cy="465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6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20F1F-9708-4D98-9839-2593670CD5DF}"/>
              </a:ext>
            </a:extLst>
          </p:cNvPr>
          <p:cNvSpPr txBox="1"/>
          <p:nvPr/>
        </p:nvSpPr>
        <p:spPr>
          <a:xfrm>
            <a:off x="2753032" y="1317522"/>
            <a:ext cx="644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MARKET SEGMENTATION</a:t>
            </a:r>
            <a:endParaRPr lang="en-IN" sz="24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3367F-0C43-D335-4E4F-C81536C3FB65}"/>
              </a:ext>
            </a:extLst>
          </p:cNvPr>
          <p:cNvSpPr txBox="1"/>
          <p:nvPr/>
        </p:nvSpPr>
        <p:spPr>
          <a:xfrm>
            <a:off x="756470" y="2399071"/>
            <a:ext cx="4827945" cy="342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/>
              <a:t>Age group</a:t>
            </a:r>
            <a:r>
              <a:rPr lang="en-US" dirty="0"/>
              <a:t>: different products for different age groups. E.g.. Tiger and Treat for kids, Little Hearts for youth, and Good Day for older 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Niche snacking segment:</a:t>
            </a:r>
            <a:r>
              <a:rPr lang="en-US" dirty="0"/>
              <a:t> For Those individuals who are on the go, the company introduced </a:t>
            </a:r>
          </a:p>
          <a:p>
            <a:pPr>
              <a:lnSpc>
                <a:spcPct val="150000"/>
              </a:lnSpc>
            </a:pPr>
            <a:r>
              <a:rPr lang="en-US" dirty="0"/>
              <a:t>small packets.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Occasions: </a:t>
            </a:r>
            <a:r>
              <a:rPr lang="en-US" dirty="0"/>
              <a:t> </a:t>
            </a:r>
            <a:r>
              <a:rPr lang="en-US" dirty="0" err="1"/>
              <a:t>Britannians</a:t>
            </a:r>
            <a:r>
              <a:rPr lang="en-US" dirty="0"/>
              <a:t> </a:t>
            </a:r>
            <a:r>
              <a:rPr lang="en-US" dirty="0" err="1"/>
              <a:t>subh</a:t>
            </a:r>
            <a:r>
              <a:rPr lang="en-US" dirty="0"/>
              <a:t> </a:t>
            </a:r>
            <a:r>
              <a:rPr lang="en-US" dirty="0" err="1"/>
              <a:t>kaamnayein</a:t>
            </a:r>
            <a:r>
              <a:rPr lang="en-US" dirty="0"/>
              <a:t> is for special occasions like festivals.</a:t>
            </a:r>
            <a:endParaRPr lang="en-IN" u="sng" dirty="0"/>
          </a:p>
        </p:txBody>
      </p:sp>
      <p:pic>
        <p:nvPicPr>
          <p:cNvPr id="7170" name="Picture 2" descr="Market segmentation amul">
            <a:extLst>
              <a:ext uri="{FF2B5EF4-FFF2-40B4-BE49-F238E27FC236}">
                <a16:creationId xmlns:a16="http://schemas.microsoft.com/office/drawing/2014/main" id="{9084024C-84CD-39FB-231C-49C4500E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8" y="1779187"/>
            <a:ext cx="5044562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4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667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 Light</vt:lpstr>
      <vt:lpstr>Garamond</vt:lpstr>
      <vt:lpstr>Söhne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keerti challa</dc:creator>
  <cp:lastModifiedBy>keerti challa</cp:lastModifiedBy>
  <cp:revision>1</cp:revision>
  <dcterms:created xsi:type="dcterms:W3CDTF">2023-10-14T17:11:42Z</dcterms:created>
  <dcterms:modified xsi:type="dcterms:W3CDTF">2023-10-14T19:36:23Z</dcterms:modified>
</cp:coreProperties>
</file>