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0"/>
  </p:notesMasterIdLst>
  <p:sldIdLst>
    <p:sldId id="257" r:id="rId2"/>
    <p:sldId id="259" r:id="rId3"/>
    <p:sldId id="260" r:id="rId4"/>
    <p:sldId id="261" r:id="rId5"/>
    <p:sldId id="262" r:id="rId6"/>
    <p:sldId id="263" r:id="rId7"/>
    <p:sldId id="264" r:id="rId8"/>
    <p:sldId id="265" r:id="rId9"/>
    <p:sldId id="268" r:id="rId10"/>
    <p:sldId id="276" r:id="rId11"/>
    <p:sldId id="269" r:id="rId12"/>
    <p:sldId id="271" r:id="rId13"/>
    <p:sldId id="267" r:id="rId14"/>
    <p:sldId id="273" r:id="rId15"/>
    <p:sldId id="272" r:id="rId16"/>
    <p:sldId id="274" r:id="rId17"/>
    <p:sldId id="275" r:id="rId18"/>
    <p:sldId id="25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p:cViewPr varScale="1">
        <p:scale>
          <a:sx n="85" d="100"/>
          <a:sy n="85" d="100"/>
        </p:scale>
        <p:origin x="65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3BC6C-48A2-4E12-B7DC-A4A6AC5B9649}" type="datetimeFigureOut">
              <a:rPr lang="en-US" smtClean="0"/>
              <a:t>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826598-3996-413F-AEED-F3717533726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2</a:t>
            </a:fld>
            <a:endParaRPr lang="en-IN" dirty="0"/>
          </a:p>
        </p:txBody>
      </p:sp>
    </p:spTree>
    <p:extLst>
      <p:ext uri="{BB962C8B-B14F-4D97-AF65-F5344CB8AC3E}">
        <p14:creationId xmlns:p14="http://schemas.microsoft.com/office/powerpoint/2010/main" val="3653452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11</a:t>
            </a:fld>
            <a:endParaRPr lang="en-IN" dirty="0"/>
          </a:p>
        </p:txBody>
      </p:sp>
    </p:spTree>
    <p:extLst>
      <p:ext uri="{BB962C8B-B14F-4D97-AF65-F5344CB8AC3E}">
        <p14:creationId xmlns:p14="http://schemas.microsoft.com/office/powerpoint/2010/main" val="3916250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12</a:t>
            </a:fld>
            <a:endParaRPr lang="en-IN" dirty="0"/>
          </a:p>
        </p:txBody>
      </p:sp>
    </p:spTree>
    <p:extLst>
      <p:ext uri="{BB962C8B-B14F-4D97-AF65-F5344CB8AC3E}">
        <p14:creationId xmlns:p14="http://schemas.microsoft.com/office/powerpoint/2010/main" val="2575888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13</a:t>
            </a:fld>
            <a:endParaRPr lang="en-IN" dirty="0"/>
          </a:p>
        </p:txBody>
      </p:sp>
    </p:spTree>
    <p:extLst>
      <p:ext uri="{BB962C8B-B14F-4D97-AF65-F5344CB8AC3E}">
        <p14:creationId xmlns:p14="http://schemas.microsoft.com/office/powerpoint/2010/main" val="808268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14</a:t>
            </a:fld>
            <a:endParaRPr lang="en-IN" dirty="0"/>
          </a:p>
        </p:txBody>
      </p:sp>
    </p:spTree>
    <p:extLst>
      <p:ext uri="{BB962C8B-B14F-4D97-AF65-F5344CB8AC3E}">
        <p14:creationId xmlns:p14="http://schemas.microsoft.com/office/powerpoint/2010/main" val="2349912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15</a:t>
            </a:fld>
            <a:endParaRPr lang="en-IN" dirty="0"/>
          </a:p>
        </p:txBody>
      </p:sp>
    </p:spTree>
    <p:extLst>
      <p:ext uri="{BB962C8B-B14F-4D97-AF65-F5344CB8AC3E}">
        <p14:creationId xmlns:p14="http://schemas.microsoft.com/office/powerpoint/2010/main" val="114529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16</a:t>
            </a:fld>
            <a:endParaRPr lang="en-IN" dirty="0"/>
          </a:p>
        </p:txBody>
      </p:sp>
    </p:spTree>
    <p:extLst>
      <p:ext uri="{BB962C8B-B14F-4D97-AF65-F5344CB8AC3E}">
        <p14:creationId xmlns:p14="http://schemas.microsoft.com/office/powerpoint/2010/main" val="3960637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17</a:t>
            </a:fld>
            <a:endParaRPr lang="en-IN" dirty="0"/>
          </a:p>
        </p:txBody>
      </p:sp>
    </p:spTree>
    <p:extLst>
      <p:ext uri="{BB962C8B-B14F-4D97-AF65-F5344CB8AC3E}">
        <p14:creationId xmlns:p14="http://schemas.microsoft.com/office/powerpoint/2010/main" val="214673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3</a:t>
            </a:fld>
            <a:endParaRPr lang="en-IN" dirty="0"/>
          </a:p>
        </p:txBody>
      </p:sp>
    </p:spTree>
    <p:extLst>
      <p:ext uri="{BB962C8B-B14F-4D97-AF65-F5344CB8AC3E}">
        <p14:creationId xmlns:p14="http://schemas.microsoft.com/office/powerpoint/2010/main" val="90174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4</a:t>
            </a:fld>
            <a:endParaRPr lang="en-IN" dirty="0"/>
          </a:p>
        </p:txBody>
      </p:sp>
    </p:spTree>
    <p:extLst>
      <p:ext uri="{BB962C8B-B14F-4D97-AF65-F5344CB8AC3E}">
        <p14:creationId xmlns:p14="http://schemas.microsoft.com/office/powerpoint/2010/main" val="347828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5</a:t>
            </a:fld>
            <a:endParaRPr lang="en-IN" dirty="0"/>
          </a:p>
        </p:txBody>
      </p:sp>
    </p:spTree>
    <p:extLst>
      <p:ext uri="{BB962C8B-B14F-4D97-AF65-F5344CB8AC3E}">
        <p14:creationId xmlns:p14="http://schemas.microsoft.com/office/powerpoint/2010/main" val="302965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6</a:t>
            </a:fld>
            <a:endParaRPr lang="en-IN" dirty="0"/>
          </a:p>
        </p:txBody>
      </p:sp>
    </p:spTree>
    <p:extLst>
      <p:ext uri="{BB962C8B-B14F-4D97-AF65-F5344CB8AC3E}">
        <p14:creationId xmlns:p14="http://schemas.microsoft.com/office/powerpoint/2010/main" val="3930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7</a:t>
            </a:fld>
            <a:endParaRPr lang="en-IN" dirty="0"/>
          </a:p>
        </p:txBody>
      </p:sp>
    </p:spTree>
    <p:extLst>
      <p:ext uri="{BB962C8B-B14F-4D97-AF65-F5344CB8AC3E}">
        <p14:creationId xmlns:p14="http://schemas.microsoft.com/office/powerpoint/2010/main" val="210606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8</a:t>
            </a:fld>
            <a:endParaRPr lang="en-IN" dirty="0"/>
          </a:p>
        </p:txBody>
      </p:sp>
    </p:spTree>
    <p:extLst>
      <p:ext uri="{BB962C8B-B14F-4D97-AF65-F5344CB8AC3E}">
        <p14:creationId xmlns:p14="http://schemas.microsoft.com/office/powerpoint/2010/main" val="420761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9</a:t>
            </a:fld>
            <a:endParaRPr lang="en-IN" dirty="0"/>
          </a:p>
        </p:txBody>
      </p:sp>
    </p:spTree>
    <p:extLst>
      <p:ext uri="{BB962C8B-B14F-4D97-AF65-F5344CB8AC3E}">
        <p14:creationId xmlns:p14="http://schemas.microsoft.com/office/powerpoint/2010/main" val="381846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a track record of training thousands of professionals successfully via classroom and online training.</a:t>
            </a:r>
            <a:endParaRPr lang="en-IN" dirty="0"/>
          </a:p>
        </p:txBody>
      </p:sp>
      <p:sp>
        <p:nvSpPr>
          <p:cNvPr id="4" name="Slide Number Placeholder 3"/>
          <p:cNvSpPr>
            <a:spLocks noGrp="1"/>
          </p:cNvSpPr>
          <p:nvPr>
            <p:ph type="sldNum" sz="quarter" idx="5"/>
          </p:nvPr>
        </p:nvSpPr>
        <p:spPr/>
        <p:txBody>
          <a:bodyPr/>
          <a:lstStyle/>
          <a:p>
            <a:fld id="{04E0FA8D-9C83-4E96-9AE5-085C7DF6C6E2}" type="slidenum">
              <a:rPr lang="en-IN" smtClean="0"/>
              <a:pPr/>
              <a:t>10</a:t>
            </a:fld>
            <a:endParaRPr lang="en-IN" dirty="0"/>
          </a:p>
        </p:txBody>
      </p:sp>
    </p:spTree>
    <p:extLst>
      <p:ext uri="{BB962C8B-B14F-4D97-AF65-F5344CB8AC3E}">
        <p14:creationId xmlns:p14="http://schemas.microsoft.com/office/powerpoint/2010/main" val="391655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F980-6E5D-4FC9-A871-5F42FC7AA1A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CBBC8E2A-A9DE-4C84-9072-40762F710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CF40B7-E57D-436F-967C-DB1239CCF562}"/>
              </a:ext>
            </a:extLst>
          </p:cNvPr>
          <p:cNvSpPr>
            <a:spLocks noGrp="1"/>
          </p:cNvSpPr>
          <p:nvPr>
            <p:ph type="dt" sz="half" idx="10"/>
          </p:nvPr>
        </p:nvSpPr>
        <p:spPr/>
        <p:txBody>
          <a:bodyPr/>
          <a:lstStyle/>
          <a:p>
            <a:fld id="{2FA41967-67D6-42A7-990B-DF536AE4D1E9}" type="datetime1">
              <a:rPr lang="en-IN" smtClean="0"/>
              <a:pPr/>
              <a:t>27-01-2022</a:t>
            </a:fld>
            <a:endParaRPr lang="en-IN" dirty="0"/>
          </a:p>
        </p:txBody>
      </p:sp>
      <p:sp>
        <p:nvSpPr>
          <p:cNvPr id="5" name="Footer Placeholder 4">
            <a:extLst>
              <a:ext uri="{FF2B5EF4-FFF2-40B4-BE49-F238E27FC236}">
                <a16:creationId xmlns:a16="http://schemas.microsoft.com/office/drawing/2014/main" id="{32B88522-0EC7-4D87-864F-1D6E93E35472}"/>
              </a:ext>
            </a:extLst>
          </p:cNvPr>
          <p:cNvSpPr>
            <a:spLocks noGrp="1"/>
          </p:cNvSpPr>
          <p:nvPr>
            <p:ph type="ftr" sz="quarter" idx="11"/>
          </p:nvPr>
        </p:nvSpPr>
        <p:spPr/>
        <p:txBody>
          <a:bodyPr/>
          <a:lstStyle/>
          <a:p>
            <a:r>
              <a:rPr lang="en-US"/>
              <a:t>https://www.careerera.com</a:t>
            </a:r>
            <a:endParaRPr lang="en-IN" dirty="0"/>
          </a:p>
        </p:txBody>
      </p:sp>
      <p:sp>
        <p:nvSpPr>
          <p:cNvPr id="6" name="Slide Number Placeholder 5">
            <a:extLst>
              <a:ext uri="{FF2B5EF4-FFF2-40B4-BE49-F238E27FC236}">
                <a16:creationId xmlns:a16="http://schemas.microsoft.com/office/drawing/2014/main" id="{225BCF4F-20F4-4850-BF5C-2A17527777A5}"/>
              </a:ext>
            </a:extLst>
          </p:cNvPr>
          <p:cNvSpPr>
            <a:spLocks noGrp="1"/>
          </p:cNvSpPr>
          <p:nvPr>
            <p:ph type="sldNum" sz="quarter" idx="12"/>
          </p:nvPr>
        </p:nvSpPr>
        <p:spPr/>
        <p:txBody>
          <a:bodyPr/>
          <a:lstStyle/>
          <a:p>
            <a:fld id="{2E49A3BE-8DBC-4553-BBD8-398DC5C4FD3A}" type="slidenum">
              <a:rPr lang="en-IN" smtClean="0"/>
              <a:pPr/>
              <a:t>‹#›</a:t>
            </a:fld>
            <a:endParaRPr lang="en-IN" dirty="0"/>
          </a:p>
        </p:txBody>
      </p:sp>
      <p:grpSp>
        <p:nvGrpSpPr>
          <p:cNvPr id="7" name="Group 6">
            <a:extLst>
              <a:ext uri="{FF2B5EF4-FFF2-40B4-BE49-F238E27FC236}">
                <a16:creationId xmlns:a16="http://schemas.microsoft.com/office/drawing/2014/main" id="{EAB76E9D-DC4C-4131-AB5F-4F99AB2F4C2F}"/>
              </a:ext>
            </a:extLst>
          </p:cNvPr>
          <p:cNvGrpSpPr/>
          <p:nvPr userDrawn="1"/>
        </p:nvGrpSpPr>
        <p:grpSpPr>
          <a:xfrm rot="281639">
            <a:off x="6764069" y="2011240"/>
            <a:ext cx="2874372" cy="5271389"/>
            <a:chOff x="4819517" y="2883145"/>
            <a:chExt cx="664917" cy="914557"/>
          </a:xfrm>
        </p:grpSpPr>
        <p:sp>
          <p:nvSpPr>
            <p:cNvPr id="8" name="Isosceles Triangle 7">
              <a:extLst>
                <a:ext uri="{FF2B5EF4-FFF2-40B4-BE49-F238E27FC236}">
                  <a16:creationId xmlns:a16="http://schemas.microsoft.com/office/drawing/2014/main" id="{A89A249E-A384-4C77-9881-F5C7D832FF1D}"/>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4388F6D6-D4CA-4404-BEAF-DBD78D60452D}"/>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5B6D96FE-1A53-4005-80A0-7F2553077338}"/>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BE23BAC1-5FA9-4CFD-9499-456500BD3B53}"/>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2" name="Group 22">
            <a:extLst>
              <a:ext uri="{FF2B5EF4-FFF2-40B4-BE49-F238E27FC236}">
                <a16:creationId xmlns:a16="http://schemas.microsoft.com/office/drawing/2014/main" id="{28DF8465-7275-4596-87C4-FD90662DBD88}"/>
              </a:ext>
            </a:extLst>
          </p:cNvPr>
          <p:cNvGrpSpPr/>
          <p:nvPr userDrawn="1"/>
        </p:nvGrpSpPr>
        <p:grpSpPr>
          <a:xfrm>
            <a:off x="302474" y="1773222"/>
            <a:ext cx="2719885" cy="1128739"/>
            <a:chOff x="4819517" y="2883145"/>
            <a:chExt cx="2938372" cy="914557"/>
          </a:xfrm>
        </p:grpSpPr>
        <p:grpSp>
          <p:nvGrpSpPr>
            <p:cNvPr id="13" name="Group 23">
              <a:extLst>
                <a:ext uri="{FF2B5EF4-FFF2-40B4-BE49-F238E27FC236}">
                  <a16:creationId xmlns:a16="http://schemas.microsoft.com/office/drawing/2014/main" id="{D45ADB3F-593C-488E-BD73-65A37B78B45A}"/>
                </a:ext>
              </a:extLst>
            </p:cNvPr>
            <p:cNvGrpSpPr/>
            <p:nvPr userDrawn="1"/>
          </p:nvGrpSpPr>
          <p:grpSpPr>
            <a:xfrm>
              <a:off x="4819517" y="2883145"/>
              <a:ext cx="664917" cy="914557"/>
              <a:chOff x="4819517" y="2883145"/>
              <a:chExt cx="664917" cy="914557"/>
            </a:xfrm>
          </p:grpSpPr>
          <p:sp>
            <p:nvSpPr>
              <p:cNvPr id="16" name="Isosceles Triangle 15">
                <a:extLst>
                  <a:ext uri="{FF2B5EF4-FFF2-40B4-BE49-F238E27FC236}">
                    <a16:creationId xmlns:a16="http://schemas.microsoft.com/office/drawing/2014/main" id="{2862F3B6-A8C0-4793-901F-A4AAFD5FE84F}"/>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Isosceles Triangle 16">
                <a:extLst>
                  <a:ext uri="{FF2B5EF4-FFF2-40B4-BE49-F238E27FC236}">
                    <a16:creationId xmlns:a16="http://schemas.microsoft.com/office/drawing/2014/main" id="{A4040509-2690-4435-A994-6DF69C7AAED3}"/>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Isosceles Triangle 17">
                <a:extLst>
                  <a:ext uri="{FF2B5EF4-FFF2-40B4-BE49-F238E27FC236}">
                    <a16:creationId xmlns:a16="http://schemas.microsoft.com/office/drawing/2014/main" id="{95B62FB8-0003-4B7D-9082-73A524B75CEA}"/>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Isosceles Triangle 18">
                <a:extLst>
                  <a:ext uri="{FF2B5EF4-FFF2-40B4-BE49-F238E27FC236}">
                    <a16:creationId xmlns:a16="http://schemas.microsoft.com/office/drawing/2014/main" id="{C4416814-4310-406C-B8D4-404D94C0846F}"/>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D456B81A-AA26-48DD-A257-66E5606061D0}"/>
                </a:ext>
              </a:extLst>
            </p:cNvPr>
            <p:cNvSpPr txBox="1"/>
            <p:nvPr userDrawn="1"/>
          </p:nvSpPr>
          <p:spPr>
            <a:xfrm>
              <a:off x="5359039" y="3320627"/>
              <a:ext cx="2398850" cy="473812"/>
            </a:xfrm>
            <a:prstGeom prst="rect">
              <a:avLst/>
            </a:prstGeom>
            <a:noFill/>
          </p:spPr>
          <p:txBody>
            <a:bodyPr wrap="none" rtlCol="0">
              <a:spAutoFit/>
            </a:bodyPr>
            <a:lstStyle/>
            <a:p>
              <a:r>
                <a:rPr lang="en-US" sz="3200" b="1" kern="0" spc="0" baseline="0" dirty="0">
                  <a:solidFill>
                    <a:srgbClr val="F15A22"/>
                  </a:solidFill>
                  <a:latin typeface="Trajan Pro" panose="02020502050506020301" pitchFamily="18" charset="0"/>
                </a:rPr>
                <a:t>C</a:t>
              </a:r>
              <a:r>
                <a:rPr lang="en-US" sz="2800" b="1" kern="0" spc="0" baseline="0" dirty="0">
                  <a:solidFill>
                    <a:srgbClr val="F15A22"/>
                  </a:solidFill>
                  <a:latin typeface="Trajan Pro" panose="02020502050506020301" pitchFamily="18" charset="0"/>
                </a:rPr>
                <a:t>AREER</a:t>
              </a:r>
              <a:r>
                <a:rPr lang="en-US" sz="2800" b="1" kern="0" spc="0" baseline="0" dirty="0">
                  <a:solidFill>
                    <a:srgbClr val="085099"/>
                  </a:solidFill>
                  <a:latin typeface="Trajan Pro" panose="02020502050506020301" pitchFamily="18" charset="0"/>
                </a:rPr>
                <a:t>ERA</a:t>
              </a:r>
              <a:endParaRPr lang="en-IN" sz="2800" b="1" kern="0" spc="0" baseline="0" dirty="0">
                <a:solidFill>
                  <a:srgbClr val="085099"/>
                </a:solidFill>
                <a:latin typeface="Trajan Pro" panose="02020502050506020301" pitchFamily="18" charset="0"/>
              </a:endParaRPr>
            </a:p>
          </p:txBody>
        </p:sp>
        <p:sp>
          <p:nvSpPr>
            <p:cNvPr id="15" name="TextBox 14">
              <a:extLst>
                <a:ext uri="{FF2B5EF4-FFF2-40B4-BE49-F238E27FC236}">
                  <a16:creationId xmlns:a16="http://schemas.microsoft.com/office/drawing/2014/main" id="{EB991038-813D-496D-82D4-EA5593FFD223}"/>
                </a:ext>
              </a:extLst>
            </p:cNvPr>
            <p:cNvSpPr txBox="1"/>
            <p:nvPr userDrawn="1"/>
          </p:nvSpPr>
          <p:spPr>
            <a:xfrm>
              <a:off x="7180073" y="3320627"/>
              <a:ext cx="143275" cy="199500"/>
            </a:xfrm>
            <a:prstGeom prst="rect">
              <a:avLst/>
            </a:prstGeom>
            <a:noFill/>
          </p:spPr>
          <p:txBody>
            <a:bodyPr wrap="square" rtlCol="0">
              <a:spAutoFit/>
            </a:bodyPr>
            <a:lstStyle/>
            <a:p>
              <a:r>
                <a:rPr lang="en-US" sz="1000" b="1" kern="0" spc="0" baseline="0" dirty="0">
                  <a:solidFill>
                    <a:schemeClr val="bg1">
                      <a:lumMod val="10000"/>
                    </a:schemeClr>
                  </a:solidFill>
                  <a:latin typeface="Arial" panose="020B0604020202020204" pitchFamily="34" charset="0"/>
                  <a:cs typeface="Arial" panose="020B0604020202020204" pitchFamily="34" charset="0"/>
                </a:rPr>
                <a:t>®</a:t>
              </a:r>
              <a:endParaRPr lang="en-IN" sz="1000" b="1" kern="0" spc="0" baseline="0" dirty="0">
                <a:solidFill>
                  <a:schemeClr val="bg1">
                    <a:lumMod val="1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4282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B554-1972-483F-8CB4-1964F8BDFA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78C028-97B8-4F21-A247-A4DD086536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6CB42-BDAD-487E-BD6A-ED9AC5446B8D}"/>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5" name="Footer Placeholder 4">
            <a:extLst>
              <a:ext uri="{FF2B5EF4-FFF2-40B4-BE49-F238E27FC236}">
                <a16:creationId xmlns:a16="http://schemas.microsoft.com/office/drawing/2014/main" id="{6C1FECAC-0205-428C-AB6F-33CF00A654DD}"/>
              </a:ext>
            </a:extLst>
          </p:cNvPr>
          <p:cNvSpPr>
            <a:spLocks noGrp="1"/>
          </p:cNvSpPr>
          <p:nvPr>
            <p:ph type="ftr" sz="quarter" idx="11"/>
          </p:nvPr>
        </p:nvSpPr>
        <p:spPr/>
        <p:txBody>
          <a:bodyPr/>
          <a:lstStyle/>
          <a:p>
            <a:r>
              <a:rPr lang="en-US"/>
              <a:t>https://www.careerera.com</a:t>
            </a:r>
            <a:endParaRPr lang="en-IN" dirty="0"/>
          </a:p>
        </p:txBody>
      </p:sp>
      <p:sp>
        <p:nvSpPr>
          <p:cNvPr id="6" name="Slide Number Placeholder 5">
            <a:extLst>
              <a:ext uri="{FF2B5EF4-FFF2-40B4-BE49-F238E27FC236}">
                <a16:creationId xmlns:a16="http://schemas.microsoft.com/office/drawing/2014/main" id="{D44FF470-4BB4-425A-A829-38F1BF332FA6}"/>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110167293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7753D-BF23-435A-972F-A0BA52E12FF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8D1800-9EBC-4D63-9FA3-0E57E5CF907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8F48D-5AC3-49F1-AA75-E995D28437F8}"/>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5" name="Footer Placeholder 4">
            <a:extLst>
              <a:ext uri="{FF2B5EF4-FFF2-40B4-BE49-F238E27FC236}">
                <a16:creationId xmlns:a16="http://schemas.microsoft.com/office/drawing/2014/main" id="{844743E4-BB02-493D-B676-C68AA7ABB378}"/>
              </a:ext>
            </a:extLst>
          </p:cNvPr>
          <p:cNvSpPr>
            <a:spLocks noGrp="1"/>
          </p:cNvSpPr>
          <p:nvPr>
            <p:ph type="ftr" sz="quarter" idx="11"/>
          </p:nvPr>
        </p:nvSpPr>
        <p:spPr/>
        <p:txBody>
          <a:bodyPr/>
          <a:lstStyle/>
          <a:p>
            <a:r>
              <a:rPr lang="en-US"/>
              <a:t>https://www.careerera.com</a:t>
            </a:r>
            <a:endParaRPr lang="en-IN" dirty="0"/>
          </a:p>
        </p:txBody>
      </p:sp>
      <p:sp>
        <p:nvSpPr>
          <p:cNvPr id="6" name="Slide Number Placeholder 5">
            <a:extLst>
              <a:ext uri="{FF2B5EF4-FFF2-40B4-BE49-F238E27FC236}">
                <a16:creationId xmlns:a16="http://schemas.microsoft.com/office/drawing/2014/main" id="{10C554C6-BE6A-4409-B793-01211A264B47}"/>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363140622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9144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149F54B-5181-48B5-A825-65CE70FEE180}"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userDrawn="1"/>
        </p:nvGrpSpPr>
        <p:grpSpPr>
          <a:xfrm>
            <a:off x="8814114" y="5373287"/>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71152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userDrawn="1"/>
        </p:nvGrpSpPr>
        <p:grpSpPr>
          <a:xfrm rot="17341529" flipH="1">
            <a:off x="437220" y="3026417"/>
            <a:ext cx="1557717" cy="154839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Rectangle 10">
            <a:extLst>
              <a:ext uri="{FF2B5EF4-FFF2-40B4-BE49-F238E27FC236}">
                <a16:creationId xmlns:a16="http://schemas.microsoft.com/office/drawing/2014/main" id="{ED73C4D0-BAF3-4164-8A61-ADB46BA38280}"/>
              </a:ext>
            </a:extLst>
          </p:cNvPr>
          <p:cNvSpPr/>
          <p:nvPr userDrawn="1"/>
        </p:nvSpPr>
        <p:spPr>
          <a:xfrm>
            <a:off x="0" y="3883254"/>
            <a:ext cx="9144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628650" y="4010689"/>
            <a:ext cx="78867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B7833A2F-64D0-437C-86A8-430F46707097}" type="datetime1">
              <a:rPr lang="en-IN" smtClean="0"/>
              <a:pPr/>
              <a:t>27-01-2022</a:t>
            </a:fld>
            <a:endParaRPr lang="en-IN" dirty="0"/>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r>
              <a:rPr lang="en-IN" dirty="0"/>
              <a:t>https://www.careerera.com</a:t>
            </a:r>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2" name="Group 17">
            <a:extLst>
              <a:ext uri="{FF2B5EF4-FFF2-40B4-BE49-F238E27FC236}">
                <a16:creationId xmlns:a16="http://schemas.microsoft.com/office/drawing/2014/main" id="{4F3EB639-A998-4865-818A-B4421A64D72E}"/>
              </a:ext>
            </a:extLst>
          </p:cNvPr>
          <p:cNvGrpSpPr/>
          <p:nvPr userDrawn="1"/>
        </p:nvGrpSpPr>
        <p:grpSpPr>
          <a:xfrm>
            <a:off x="8194052" y="136534"/>
            <a:ext cx="965926" cy="407431"/>
            <a:chOff x="4819517" y="2883145"/>
            <a:chExt cx="3161387" cy="1000113"/>
          </a:xfrm>
        </p:grpSpPr>
        <p:grpSp>
          <p:nvGrpSpPr>
            <p:cNvPr id="13" name="Group 18">
              <a:extLst>
                <a:ext uri="{FF2B5EF4-FFF2-40B4-BE49-F238E27FC236}">
                  <a16:creationId xmlns:a16="http://schemas.microsoft.com/office/drawing/2014/main" id="{08ED60D1-58FC-4CA8-895C-9473890FC7E3}"/>
                </a:ext>
              </a:extLst>
            </p:cNvPr>
            <p:cNvGrpSpPr/>
            <p:nvPr userDrawn="1"/>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id="{87D7F2FB-114E-4049-A750-CBD25A147415}"/>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Isosceles Triangle 22">
                <a:extLst>
                  <a:ext uri="{FF2B5EF4-FFF2-40B4-BE49-F238E27FC236}">
                    <a16:creationId xmlns:a16="http://schemas.microsoft.com/office/drawing/2014/main" id="{13B2DDCB-7E0B-471F-ADCB-3BF3935DF4D7}"/>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Isosceles Triangle 23">
                <a:extLst>
                  <a:ext uri="{FF2B5EF4-FFF2-40B4-BE49-F238E27FC236}">
                    <a16:creationId xmlns:a16="http://schemas.microsoft.com/office/drawing/2014/main" id="{0A28B9F8-A2A9-46B0-B128-D2940A3D3ECF}"/>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Isosceles Triangle 24">
                <a:extLst>
                  <a:ext uri="{FF2B5EF4-FFF2-40B4-BE49-F238E27FC236}">
                    <a16:creationId xmlns:a16="http://schemas.microsoft.com/office/drawing/2014/main" id="{9CE9145D-72C0-44E3-87D2-D9B03A1F84F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Box 19">
              <a:extLst>
                <a:ext uri="{FF2B5EF4-FFF2-40B4-BE49-F238E27FC236}">
                  <a16:creationId xmlns:a16="http://schemas.microsoft.com/office/drawing/2014/main" id="{04984FB0-251D-4148-8C62-95C4BCDC97B9}"/>
                </a:ext>
              </a:extLst>
            </p:cNvPr>
            <p:cNvSpPr txBox="1"/>
            <p:nvPr userDrawn="1"/>
          </p:nvSpPr>
          <p:spPr>
            <a:xfrm>
              <a:off x="5178231" y="3203314"/>
              <a:ext cx="2802673" cy="679944"/>
            </a:xfrm>
            <a:prstGeom prst="rect">
              <a:avLst/>
            </a:prstGeom>
            <a:noFill/>
          </p:spPr>
          <p:txBody>
            <a:bodyPr wrap="none" rtlCol="0">
              <a:spAutoFit/>
            </a:bodyPr>
            <a:lstStyle/>
            <a:p>
              <a:r>
                <a:rPr lang="en-US" sz="1200" b="1" kern="0" spc="0" baseline="0" dirty="0">
                  <a:solidFill>
                    <a:srgbClr val="F15A22"/>
                  </a:solidFill>
                  <a:latin typeface="Trajan Pro" panose="02020502050506020301" pitchFamily="18" charset="0"/>
                </a:rPr>
                <a:t>C</a:t>
              </a:r>
              <a:r>
                <a:rPr lang="en-US" sz="900" b="1" kern="0" spc="0" baseline="0" dirty="0">
                  <a:solidFill>
                    <a:srgbClr val="F15A22"/>
                  </a:solidFill>
                  <a:latin typeface="Trajan Pro" panose="02020502050506020301" pitchFamily="18" charset="0"/>
                </a:rPr>
                <a:t>AREER</a:t>
              </a:r>
              <a:r>
                <a:rPr lang="en-US" sz="900" b="1" kern="0" spc="0" baseline="0" dirty="0">
                  <a:solidFill>
                    <a:srgbClr val="085099"/>
                  </a:solidFill>
                  <a:latin typeface="Trajan Pro" panose="02020502050506020301" pitchFamily="18" charset="0"/>
                </a:rPr>
                <a:t>ERA</a:t>
              </a:r>
              <a:endParaRPr lang="en-IN" sz="1050" b="1" kern="0" spc="0" baseline="0" dirty="0">
                <a:solidFill>
                  <a:srgbClr val="085099"/>
                </a:solidFill>
                <a:latin typeface="Trajan Pro" panose="02020502050506020301" pitchFamily="18" charset="0"/>
              </a:endParaRPr>
            </a:p>
          </p:txBody>
        </p:sp>
        <p:sp>
          <p:nvSpPr>
            <p:cNvPr id="21" name="TextBox 20">
              <a:extLst>
                <a:ext uri="{FF2B5EF4-FFF2-40B4-BE49-F238E27FC236}">
                  <a16:creationId xmlns:a16="http://schemas.microsoft.com/office/drawing/2014/main" id="{89EA5FFF-2876-4310-8ACF-E9E5F8E4280D}"/>
                </a:ext>
              </a:extLst>
            </p:cNvPr>
            <p:cNvSpPr txBox="1"/>
            <p:nvPr userDrawn="1"/>
          </p:nvSpPr>
          <p:spPr>
            <a:xfrm>
              <a:off x="7130800" y="3218759"/>
              <a:ext cx="143275" cy="377746"/>
            </a:xfrm>
            <a:prstGeom prst="rect">
              <a:avLst/>
            </a:prstGeom>
            <a:noFill/>
          </p:spPr>
          <p:txBody>
            <a:bodyPr wrap="square" rtlCol="0">
              <a:spAutoFit/>
            </a:bodyPr>
            <a:lstStyle/>
            <a:p>
              <a:r>
                <a:rPr lang="en-US" sz="400" b="1" kern="0" spc="0" baseline="0" dirty="0">
                  <a:solidFill>
                    <a:schemeClr val="bg1">
                      <a:lumMod val="10000"/>
                    </a:schemeClr>
                  </a:solidFill>
                  <a:latin typeface="Arial" panose="020B0604020202020204" pitchFamily="34" charset="0"/>
                  <a:cs typeface="Arial" panose="020B0604020202020204" pitchFamily="34" charset="0"/>
                </a:rPr>
                <a:t>®</a:t>
              </a:r>
              <a:endParaRPr lang="en-IN" sz="400" b="1" kern="0" spc="0" baseline="0" dirty="0">
                <a:solidFill>
                  <a:schemeClr val="bg1">
                    <a:lumMod val="1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48723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userDrawn="1"/>
        </p:nvGrpSpPr>
        <p:grpSpPr>
          <a:xfrm rot="17341529" flipH="1">
            <a:off x="437220" y="3026417"/>
            <a:ext cx="1557717" cy="154839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userDrawn="1"/>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4F30374A-B58F-45A1-BA35-CC2C37409CB6}"/>
                </a:ext>
              </a:extLst>
            </p:cNvPr>
            <p:cNvSpPr/>
            <p:nvPr userDrawn="1"/>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988F6E31-E110-4840-9E6A-8508A7B79B73}"/>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48F7D5A4-1587-41AA-A903-E07A386B1E0D}"/>
                </a:ext>
              </a:extLst>
            </p:cNvPr>
            <p:cNvSpPr/>
            <p:nvPr userDrawn="1"/>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Rectangle 10">
            <a:extLst>
              <a:ext uri="{FF2B5EF4-FFF2-40B4-BE49-F238E27FC236}">
                <a16:creationId xmlns:a16="http://schemas.microsoft.com/office/drawing/2014/main" id="{ED73C4D0-BAF3-4164-8A61-ADB46BA38280}"/>
              </a:ext>
            </a:extLst>
          </p:cNvPr>
          <p:cNvSpPr/>
          <p:nvPr userDrawn="1"/>
        </p:nvSpPr>
        <p:spPr>
          <a:xfrm>
            <a:off x="0" y="3883254"/>
            <a:ext cx="9144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628650" y="4010689"/>
            <a:ext cx="78867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5A95DFCB-0C7E-4ADB-BFDE-7185B1851D51}" type="datetime1">
              <a:rPr lang="en-IN" smtClean="0"/>
              <a:pPr/>
              <a:t>27-01-2022</a:t>
            </a:fld>
            <a:endParaRPr lang="en-IN" dirty="0"/>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r>
              <a:rPr lang="en-IN" dirty="0"/>
              <a:t>https://www.careerera.com</a:t>
            </a:r>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628650" y="4976753"/>
            <a:ext cx="78867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val="1273106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BD94C4E-BED4-4304-936F-7C7BEB0A2263}"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6" name="Group 7">
            <a:extLst>
              <a:ext uri="{FF2B5EF4-FFF2-40B4-BE49-F238E27FC236}">
                <a16:creationId xmlns:a16="http://schemas.microsoft.com/office/drawing/2014/main" id="{0DF45512-F504-4217-B7FB-AE04CD5BF6AB}"/>
              </a:ext>
            </a:extLst>
          </p:cNvPr>
          <p:cNvGrpSpPr/>
          <p:nvPr userDrawn="1"/>
        </p:nvGrpSpPr>
        <p:grpSpPr>
          <a:xfrm>
            <a:off x="8508317" y="3996973"/>
            <a:ext cx="635685" cy="2861035"/>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Rectangle 10">
            <a:extLst>
              <a:ext uri="{FF2B5EF4-FFF2-40B4-BE49-F238E27FC236}">
                <a16:creationId xmlns:a16="http://schemas.microsoft.com/office/drawing/2014/main" id="{16A33C2C-0513-4AF6-8AEF-CC4EFF6EF0DA}"/>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52360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7D42A34-55C5-471F-B0B2-AD653DB25C5F}"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89789" y="356130"/>
            <a:ext cx="5425563"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6" name="Group 7">
            <a:extLst>
              <a:ext uri="{FF2B5EF4-FFF2-40B4-BE49-F238E27FC236}">
                <a16:creationId xmlns:a16="http://schemas.microsoft.com/office/drawing/2014/main" id="{0DF45512-F504-4217-B7FB-AE04CD5BF6AB}"/>
              </a:ext>
            </a:extLst>
          </p:cNvPr>
          <p:cNvGrpSpPr/>
          <p:nvPr userDrawn="1"/>
        </p:nvGrpSpPr>
        <p:grpSpPr>
          <a:xfrm>
            <a:off x="8679059" y="4765425"/>
            <a:ext cx="464943" cy="2092574"/>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45331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07172BB0-31CD-44D5-87B1-49B3E1C5A04E}"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Rectangle 5">
            <a:extLst>
              <a:ext uri="{FF2B5EF4-FFF2-40B4-BE49-F238E27FC236}">
                <a16:creationId xmlns:a16="http://schemas.microsoft.com/office/drawing/2014/main" id="{2DD11871-99BF-439B-BC8B-E7FE8F17D556}"/>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5400000">
            <a:off x="2547406"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26B62339-2041-45A3-BBC7-76CBE3345111}"/>
              </a:ext>
            </a:extLst>
          </p:cNvPr>
          <p:cNvSpPr/>
          <p:nvPr userDrawn="1"/>
        </p:nvSpPr>
        <p:spPr>
          <a:xfrm rot="5400000">
            <a:off x="2548500"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 Placeholder 15">
            <a:extLst>
              <a:ext uri="{FF2B5EF4-FFF2-40B4-BE49-F238E27FC236}">
                <a16:creationId xmlns:a16="http://schemas.microsoft.com/office/drawing/2014/main" id="{8CF7E567-62DE-4C6D-B9FC-2DC311E50D81}"/>
              </a:ext>
            </a:extLst>
          </p:cNvPr>
          <p:cNvSpPr>
            <a:spLocks noGrp="1"/>
          </p:cNvSpPr>
          <p:nvPr>
            <p:ph type="body" sz="quarter" idx="13"/>
          </p:nvPr>
        </p:nvSpPr>
        <p:spPr>
          <a:xfrm>
            <a:off x="3028951" y="356656"/>
            <a:ext cx="54864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dirty="0"/>
              <a:t>Click to edit Master text styles</a:t>
            </a:r>
          </a:p>
        </p:txBody>
      </p:sp>
    </p:spTree>
    <p:extLst>
      <p:ext uri="{BB962C8B-B14F-4D97-AF65-F5344CB8AC3E}">
        <p14:creationId xmlns:p14="http://schemas.microsoft.com/office/powerpoint/2010/main" val="2642833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7E06CC12-484C-4078-AA7C-7E6267EEB678}"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Rectangle 5">
            <a:extLst>
              <a:ext uri="{FF2B5EF4-FFF2-40B4-BE49-F238E27FC236}">
                <a16:creationId xmlns:a16="http://schemas.microsoft.com/office/drawing/2014/main" id="{2DD11871-99BF-439B-BC8B-E7FE8F17D556}"/>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5400000">
            <a:off x="2547406"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26B62339-2041-45A3-BBC7-76CBE3345111}"/>
              </a:ext>
            </a:extLst>
          </p:cNvPr>
          <p:cNvSpPr/>
          <p:nvPr userDrawn="1"/>
        </p:nvSpPr>
        <p:spPr>
          <a:xfrm rot="5400000">
            <a:off x="2548500"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3115919" y="1848052"/>
            <a:ext cx="5399435"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61000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a:ln>
            <a:noFill/>
          </a:ln>
        </p:spPr>
        <p:txBody>
          <a:bodyP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7E06CC12-484C-4078-AA7C-7E6267EEB678}"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Rectangle 5">
            <a:extLst>
              <a:ext uri="{FF2B5EF4-FFF2-40B4-BE49-F238E27FC236}">
                <a16:creationId xmlns:a16="http://schemas.microsoft.com/office/drawing/2014/main" id="{2DD11871-99BF-439B-BC8B-E7FE8F17D556}"/>
              </a:ext>
            </a:extLst>
          </p:cNvPr>
          <p:cNvSpPr/>
          <p:nvPr userDrawn="1"/>
        </p:nvSpPr>
        <p:spPr>
          <a:xfrm>
            <a:off x="3003857"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14E42C2-25A7-40EE-9C58-1D6BF0A1E567}"/>
              </a:ext>
            </a:extLst>
          </p:cNvPr>
          <p:cNvSpPr/>
          <p:nvPr userDrawn="1"/>
        </p:nvSpPr>
        <p:spPr>
          <a:xfrm rot="5400000">
            <a:off x="2547406" y="827082"/>
            <a:ext cx="1208191" cy="267350"/>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26B62339-2041-45A3-BBC7-76CBE3345111}"/>
              </a:ext>
            </a:extLst>
          </p:cNvPr>
          <p:cNvSpPr/>
          <p:nvPr userDrawn="1"/>
        </p:nvSpPr>
        <p:spPr>
          <a:xfrm rot="5400000">
            <a:off x="2548500" y="827082"/>
            <a:ext cx="1208191" cy="267350"/>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3115919" y="1848052"/>
            <a:ext cx="5399435" cy="4282874"/>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62464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2117-2A6B-4189-8931-D04BA58FF1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B35E86-95B4-4E3D-AA3E-A6F91ECEBB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6A142-D017-4444-82AE-C5A39F684BE5}"/>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5" name="Footer Placeholder 4">
            <a:extLst>
              <a:ext uri="{FF2B5EF4-FFF2-40B4-BE49-F238E27FC236}">
                <a16:creationId xmlns:a16="http://schemas.microsoft.com/office/drawing/2014/main" id="{AC1D3BFA-2ED9-47DD-B29A-F5ADD65382BE}"/>
              </a:ext>
            </a:extLst>
          </p:cNvPr>
          <p:cNvSpPr>
            <a:spLocks noGrp="1"/>
          </p:cNvSpPr>
          <p:nvPr>
            <p:ph type="ftr" sz="quarter" idx="11"/>
          </p:nvPr>
        </p:nvSpPr>
        <p:spPr/>
        <p:txBody>
          <a:bodyPr/>
          <a:lstStyle/>
          <a:p>
            <a:r>
              <a:rPr lang="en-US"/>
              <a:t>https://www.careerera.com</a:t>
            </a:r>
            <a:endParaRPr lang="en-IN" dirty="0"/>
          </a:p>
        </p:txBody>
      </p:sp>
      <p:sp>
        <p:nvSpPr>
          <p:cNvPr id="6" name="Slide Number Placeholder 5">
            <a:extLst>
              <a:ext uri="{FF2B5EF4-FFF2-40B4-BE49-F238E27FC236}">
                <a16:creationId xmlns:a16="http://schemas.microsoft.com/office/drawing/2014/main" id="{06C22F10-A48C-4A51-9F10-BB4691275929}"/>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354834208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D7740EDB-44B4-4931-8772-EA7C2E4998D1}"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grpSp>
        <p:nvGrpSpPr>
          <p:cNvPr id="6" name="Group 8">
            <a:extLst>
              <a:ext uri="{FF2B5EF4-FFF2-40B4-BE49-F238E27FC236}">
                <a16:creationId xmlns:a16="http://schemas.microsoft.com/office/drawing/2014/main" id="{CEB4C29A-1206-4996-9BE6-092D198558FE}"/>
              </a:ext>
            </a:extLst>
          </p:cNvPr>
          <p:cNvGrpSpPr/>
          <p:nvPr userDrawn="1"/>
        </p:nvGrpSpPr>
        <p:grpSpPr>
          <a:xfrm>
            <a:off x="8508317" y="3996973"/>
            <a:ext cx="635685" cy="2861035"/>
            <a:chOff x="11344420" y="3996964"/>
            <a:chExt cx="847580" cy="2861035"/>
          </a:xfrm>
        </p:grpSpPr>
        <p:sp>
          <p:nvSpPr>
            <p:cNvPr id="10" name="Isosceles Triangle 9">
              <a:extLst>
                <a:ext uri="{FF2B5EF4-FFF2-40B4-BE49-F238E27FC236}">
                  <a16:creationId xmlns:a16="http://schemas.microsoft.com/office/drawing/2014/main" id="{C89BAF11-2094-42D0-96AA-C5360C4083FE}"/>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FABE11D9-6F94-47E4-9523-2DA282513C44}"/>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id="{460D66BA-4461-4D6C-841B-71D8D33036F6}"/>
              </a:ext>
            </a:extLst>
          </p:cNvPr>
          <p:cNvSpPr>
            <a:spLocks noGrp="1"/>
          </p:cNvSpPr>
          <p:nvPr>
            <p:ph sz="quarter" idx="14"/>
          </p:nvPr>
        </p:nvSpPr>
        <p:spPr>
          <a:xfrm>
            <a:off x="6000750" y="1058778"/>
            <a:ext cx="286893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id="{AEB5C7B1-6819-4594-8E98-89F741C923C6}"/>
              </a:ext>
            </a:extLst>
          </p:cNvPr>
          <p:cNvSpPr>
            <a:spLocks noGrp="1"/>
          </p:cNvSpPr>
          <p:nvPr>
            <p:ph sz="quarter" idx="15" hasCustomPrompt="1"/>
          </p:nvPr>
        </p:nvSpPr>
        <p:spPr>
          <a:xfrm>
            <a:off x="3028950" y="356667"/>
            <a:ext cx="286893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id="{45E9EAEC-37AA-4362-83EF-BDA752F41835}"/>
              </a:ext>
            </a:extLst>
          </p:cNvPr>
          <p:cNvSpPr>
            <a:spLocks noGrp="1"/>
          </p:cNvSpPr>
          <p:nvPr>
            <p:ph sz="quarter" idx="16" hasCustomPrompt="1"/>
          </p:nvPr>
        </p:nvSpPr>
        <p:spPr>
          <a:xfrm>
            <a:off x="6000750" y="356666"/>
            <a:ext cx="286893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id="{F5D9B0C7-3ED1-4321-9157-403BA07BADBA}"/>
              </a:ext>
            </a:extLst>
          </p:cNvPr>
          <p:cNvSpPr/>
          <p:nvPr userDrawn="1"/>
        </p:nvSpPr>
        <p:spPr>
          <a:xfrm>
            <a:off x="5934753" y="356658"/>
            <a:ext cx="3428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70648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149F54B-5181-48B5-A825-65CE70FEE180}"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userDrawn="1"/>
        </p:nvGrpSpPr>
        <p:grpSpPr>
          <a:xfrm>
            <a:off x="8814114" y="5373287"/>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550546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8"/>
            <a:ext cx="2297430" cy="5848880"/>
          </a:xfrm>
        </p:spPr>
        <p:txBody>
          <a:bodyPr anchor="ctr">
            <a:normAutofit/>
          </a:bodyPr>
          <a:lstStyle>
            <a:lvl1pPr algn="r">
              <a:defRPr sz="3600"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C3FD4162-3917-4C73-ABB9-2DAE052F997B}"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0" y="356133"/>
            <a:ext cx="54864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3028950" y="3429000"/>
            <a:ext cx="54864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id="{7EE04511-8959-4CD1-88F9-51A8846ECCA6}"/>
              </a:ext>
            </a:extLst>
          </p:cNvPr>
          <p:cNvSpPr/>
          <p:nvPr userDrawn="1"/>
        </p:nvSpPr>
        <p:spPr>
          <a:xfrm rot="16200000">
            <a:off x="7969989" y="5686583"/>
            <a:ext cx="1918353" cy="424495"/>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42D5A23A-3A1E-4469-9FAA-5A72B4686C9D}"/>
              </a:ext>
            </a:extLst>
          </p:cNvPr>
          <p:cNvSpPr/>
          <p:nvPr userDrawn="1"/>
        </p:nvSpPr>
        <p:spPr>
          <a:xfrm rot="16200000">
            <a:off x="7972581" y="5686582"/>
            <a:ext cx="1918353" cy="424495"/>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34458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8D51EDD-0795-4E1B-93F9-F8B29AEE508A}"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8" name="Isosceles Triangle 7">
            <a:extLst>
              <a:ext uri="{FF2B5EF4-FFF2-40B4-BE49-F238E27FC236}">
                <a16:creationId xmlns:a16="http://schemas.microsoft.com/office/drawing/2014/main" id="{7EE04511-8959-4CD1-88F9-51A8846ECCA6}"/>
              </a:ext>
            </a:extLst>
          </p:cNvPr>
          <p:cNvSpPr/>
          <p:nvPr userDrawn="1"/>
        </p:nvSpPr>
        <p:spPr>
          <a:xfrm rot="16200000">
            <a:off x="7722464" y="5439054"/>
            <a:ext cx="2323705" cy="514192"/>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42D5A23A-3A1E-4469-9FAA-5A72B4686C9D}"/>
              </a:ext>
            </a:extLst>
          </p:cNvPr>
          <p:cNvSpPr/>
          <p:nvPr userDrawn="1"/>
        </p:nvSpPr>
        <p:spPr>
          <a:xfrm rot="16200000">
            <a:off x="7725057" y="5439053"/>
            <a:ext cx="2323705" cy="514192"/>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Content Placeholder 6">
            <a:extLst>
              <a:ext uri="{FF2B5EF4-FFF2-40B4-BE49-F238E27FC236}">
                <a16:creationId xmlns:a16="http://schemas.microsoft.com/office/drawing/2014/main" id="{8888642D-7086-4C35-8CEA-5DBC0E4F95C0}"/>
              </a:ext>
            </a:extLst>
          </p:cNvPr>
          <p:cNvSpPr>
            <a:spLocks noGrp="1"/>
          </p:cNvSpPr>
          <p:nvPr>
            <p:ph sz="quarter" idx="15"/>
          </p:nvPr>
        </p:nvSpPr>
        <p:spPr>
          <a:xfrm>
            <a:off x="644411" y="4350203"/>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4" name="Freeform: Shape 43">
            <a:extLst>
              <a:ext uri="{FF2B5EF4-FFF2-40B4-BE49-F238E27FC236}">
                <a16:creationId xmlns:a16="http://schemas.microsoft.com/office/drawing/2014/main" id="{FE5AF42F-6FD9-458C-8FB7-EC37208EA618}"/>
              </a:ext>
            </a:extLst>
          </p:cNvPr>
          <p:cNvSpPr/>
          <p:nvPr userDrawn="1"/>
        </p:nvSpPr>
        <p:spPr>
          <a:xfrm>
            <a:off x="1387245" y="1244531"/>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3" name="Title 1">
            <a:extLst>
              <a:ext uri="{FF2B5EF4-FFF2-40B4-BE49-F238E27FC236}">
                <a16:creationId xmlns:a16="http://schemas.microsoft.com/office/drawing/2014/main" id="{8D39A750-7640-4D62-9841-4E4AED771465}"/>
              </a:ext>
            </a:extLst>
          </p:cNvPr>
          <p:cNvSpPr>
            <a:spLocks noGrp="1"/>
          </p:cNvSpPr>
          <p:nvPr>
            <p:ph type="title"/>
          </p:nvPr>
        </p:nvSpPr>
        <p:spPr>
          <a:xfrm>
            <a:off x="628650" y="356659"/>
            <a:ext cx="7886700" cy="699144"/>
          </a:xfrm>
        </p:spPr>
        <p:txBody>
          <a:bodyPr anchor="b">
            <a:normAutofit/>
          </a:bodyPr>
          <a:lstStyle>
            <a:lvl1pPr algn="ctr">
              <a:defRPr sz="3600" b="1"/>
            </a:lvl1pPr>
          </a:lstStyle>
          <a:p>
            <a:r>
              <a:rPr lang="en-US" dirty="0"/>
              <a:t>Click to edit Master title style</a:t>
            </a:r>
            <a:endParaRPr lang="en-IN" dirty="0"/>
          </a:p>
        </p:txBody>
      </p:sp>
      <p:sp>
        <p:nvSpPr>
          <p:cNvPr id="47" name="Freeform: Shape 46">
            <a:extLst>
              <a:ext uri="{FF2B5EF4-FFF2-40B4-BE49-F238E27FC236}">
                <a16:creationId xmlns:a16="http://schemas.microsoft.com/office/drawing/2014/main" id="{3177C1C4-AA32-4A07-B795-A9914CD14E32}"/>
              </a:ext>
            </a:extLst>
          </p:cNvPr>
          <p:cNvSpPr/>
          <p:nvPr userDrawn="1"/>
        </p:nvSpPr>
        <p:spPr>
          <a:xfrm>
            <a:off x="5440345" y="1244531"/>
            <a:ext cx="2195856"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0" name="Content Placeholder 6">
            <a:extLst>
              <a:ext uri="{FF2B5EF4-FFF2-40B4-BE49-F238E27FC236}">
                <a16:creationId xmlns:a16="http://schemas.microsoft.com/office/drawing/2014/main" id="{F0E58C78-BE35-42E0-8CED-8499BD50FDCB}"/>
              </a:ext>
            </a:extLst>
          </p:cNvPr>
          <p:cNvSpPr>
            <a:spLocks noGrp="1"/>
          </p:cNvSpPr>
          <p:nvPr>
            <p:ph sz="quarter" idx="22"/>
          </p:nvPr>
        </p:nvSpPr>
        <p:spPr>
          <a:xfrm>
            <a:off x="4636311" y="4343132"/>
            <a:ext cx="3874601"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3" name="Picture Placeholder 52">
            <a:extLst>
              <a:ext uri="{FF2B5EF4-FFF2-40B4-BE49-F238E27FC236}">
                <a16:creationId xmlns:a16="http://schemas.microsoft.com/office/drawing/2014/main" id="{0E431E79-2066-4366-AA0C-8206543B5440}"/>
              </a:ext>
            </a:extLst>
          </p:cNvPr>
          <p:cNvSpPr>
            <a:spLocks noGrp="1"/>
          </p:cNvSpPr>
          <p:nvPr>
            <p:ph type="pic" sz="quarter" idx="23"/>
          </p:nvPr>
        </p:nvSpPr>
        <p:spPr>
          <a:xfrm>
            <a:off x="1453155"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cstate="print"/>
            <a:tile tx="0" ty="0" sx="100000" sy="100000" flip="none" algn="tl"/>
          </a:blipFill>
        </p:spPr>
        <p:txBody>
          <a:bodyPr wrap="square">
            <a:noAutofit/>
          </a:bodyPr>
          <a:lstStyle/>
          <a:p>
            <a:endParaRPr lang="en-IN" dirty="0"/>
          </a:p>
        </p:txBody>
      </p:sp>
      <p:sp>
        <p:nvSpPr>
          <p:cNvPr id="54" name="Picture Placeholder 53">
            <a:extLst>
              <a:ext uri="{FF2B5EF4-FFF2-40B4-BE49-F238E27FC236}">
                <a16:creationId xmlns:a16="http://schemas.microsoft.com/office/drawing/2014/main" id="{8DC3A275-742B-4C04-84F4-DCC4427770B8}"/>
              </a:ext>
            </a:extLst>
          </p:cNvPr>
          <p:cNvSpPr>
            <a:spLocks noGrp="1"/>
          </p:cNvSpPr>
          <p:nvPr>
            <p:ph type="pic" sz="quarter" idx="24"/>
          </p:nvPr>
        </p:nvSpPr>
        <p:spPr>
          <a:xfrm>
            <a:off x="5508369" y="1332400"/>
            <a:ext cx="2064040"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cstate="print"/>
            <a:tile tx="0" ty="0" sx="100000" sy="100000" flip="none" algn="tl"/>
          </a:blipFill>
        </p:spPr>
        <p:txBody>
          <a:bodyPr wrap="square">
            <a:noAutofit/>
          </a:bodyPr>
          <a:lstStyle/>
          <a:p>
            <a:endParaRPr lang="en-IN" dirty="0"/>
          </a:p>
        </p:txBody>
      </p:sp>
      <p:sp>
        <p:nvSpPr>
          <p:cNvPr id="46" name="Text Placeholder 45">
            <a:extLst>
              <a:ext uri="{FF2B5EF4-FFF2-40B4-BE49-F238E27FC236}">
                <a16:creationId xmlns:a16="http://schemas.microsoft.com/office/drawing/2014/main" id="{86B0E411-B629-453D-8745-BED7B640523F}"/>
              </a:ext>
            </a:extLst>
          </p:cNvPr>
          <p:cNvSpPr>
            <a:spLocks noGrp="1"/>
          </p:cNvSpPr>
          <p:nvPr>
            <p:ph type="body" sz="quarter" idx="19" hasCustomPrompt="1"/>
          </p:nvPr>
        </p:nvSpPr>
        <p:spPr>
          <a:xfrm>
            <a:off x="1206981"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id="{DCAE8264-9D82-41D2-AEFC-F6B4BD727EBB}"/>
              </a:ext>
            </a:extLst>
          </p:cNvPr>
          <p:cNvSpPr>
            <a:spLocks noGrp="1"/>
          </p:cNvSpPr>
          <p:nvPr>
            <p:ph type="body" sz="quarter" idx="21" hasCustomPrompt="1"/>
          </p:nvPr>
        </p:nvSpPr>
        <p:spPr>
          <a:xfrm>
            <a:off x="5260084" y="3633983"/>
            <a:ext cx="2680097"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val="2074369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CC27F65-3504-44D9-BDFF-7FFF30BF6422}"/>
              </a:ext>
            </a:extLst>
          </p:cNvPr>
          <p:cNvGrpSpPr/>
          <p:nvPr userDrawn="1"/>
        </p:nvGrpSpPr>
        <p:grpSpPr>
          <a:xfrm rot="9900000">
            <a:off x="6814795" y="2127580"/>
            <a:ext cx="1754965" cy="3218478"/>
            <a:chOff x="4819517" y="2883145"/>
            <a:chExt cx="664917" cy="914557"/>
          </a:xfrm>
        </p:grpSpPr>
        <p:sp>
          <p:nvSpPr>
            <p:cNvPr id="7" name="Isosceles Triangle 6">
              <a:extLst>
                <a:ext uri="{FF2B5EF4-FFF2-40B4-BE49-F238E27FC236}">
                  <a16:creationId xmlns:a16="http://schemas.microsoft.com/office/drawing/2014/main" id="{67B065FB-9C3A-4E31-B232-ABA7525CBD77}"/>
                </a:ext>
              </a:extLst>
            </p:cNvPr>
            <p:cNvSpPr/>
            <p:nvPr userDrawn="1"/>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79006805-3E10-427F-998F-48BA748DDC5F}"/>
                </a:ext>
              </a:extLst>
            </p:cNvPr>
            <p:cNvSpPr/>
            <p:nvPr userDrawn="1"/>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7D15DA48-6924-4DDE-B0FD-1054DF86F011}"/>
                </a:ext>
              </a:extLst>
            </p:cNvPr>
            <p:cNvSpPr/>
            <p:nvPr userDrawn="1"/>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119228F7-CD6D-40BA-9BE5-0B537CD7A9C7}"/>
                </a:ext>
              </a:extLst>
            </p:cNvPr>
            <p:cNvSpPr/>
            <p:nvPr userDrawn="1"/>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 name="Rectangle 11">
            <a:extLst>
              <a:ext uri="{FF2B5EF4-FFF2-40B4-BE49-F238E27FC236}">
                <a16:creationId xmlns:a16="http://schemas.microsoft.com/office/drawing/2014/main" id="{D453461E-406D-481D-9134-5AF03435206D}"/>
              </a:ext>
            </a:extLst>
          </p:cNvPr>
          <p:cNvSpPr/>
          <p:nvPr userDrawn="1"/>
        </p:nvSpPr>
        <p:spPr>
          <a:xfrm>
            <a:off x="768634" y="1930400"/>
            <a:ext cx="678366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3E85F10-7EFD-4DC0-8528-B6765A37FAC9}"/>
              </a:ext>
            </a:extLst>
          </p:cNvPr>
          <p:cNvSpPr>
            <a:spLocks noGrp="1"/>
          </p:cNvSpPr>
          <p:nvPr>
            <p:ph type="title"/>
          </p:nvPr>
        </p:nvSpPr>
        <p:spPr>
          <a:xfrm>
            <a:off x="609248" y="365129"/>
            <a:ext cx="6783665"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F7CD23-5403-44E1-AD5C-CCB4A7250706}"/>
              </a:ext>
            </a:extLst>
          </p:cNvPr>
          <p:cNvSpPr>
            <a:spLocks noGrp="1"/>
          </p:cNvSpPr>
          <p:nvPr>
            <p:ph type="dt" sz="half" idx="10"/>
          </p:nvPr>
        </p:nvSpPr>
        <p:spPr/>
        <p:txBody>
          <a:bodyPr/>
          <a:lstStyle/>
          <a:p>
            <a:fld id="{854B3CA6-5163-428C-BC7B-788802BA8F23}" type="datetime1">
              <a:rPr lang="en-IN" smtClean="0"/>
              <a:pPr/>
              <a:t>27-01-2022</a:t>
            </a:fld>
            <a:endParaRPr lang="en-IN" dirty="0"/>
          </a:p>
        </p:txBody>
      </p:sp>
      <p:sp>
        <p:nvSpPr>
          <p:cNvPr id="4" name="Footer Placeholder 3">
            <a:extLst>
              <a:ext uri="{FF2B5EF4-FFF2-40B4-BE49-F238E27FC236}">
                <a16:creationId xmlns:a16="http://schemas.microsoft.com/office/drawing/2014/main" id="{73DCA1AA-70AC-444C-B5B4-1C39EC10E50D}"/>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7277FDC5-09F9-4045-B251-FB5548AD1C3D}"/>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11" name="Content Placeholder 6">
            <a:extLst>
              <a:ext uri="{FF2B5EF4-FFF2-40B4-BE49-F238E27FC236}">
                <a16:creationId xmlns:a16="http://schemas.microsoft.com/office/drawing/2014/main" id="{33A119E5-4A5A-4CAC-8869-41975B83DF5A}"/>
              </a:ext>
            </a:extLst>
          </p:cNvPr>
          <p:cNvSpPr>
            <a:spLocks noGrp="1"/>
          </p:cNvSpPr>
          <p:nvPr>
            <p:ph sz="quarter" idx="13"/>
          </p:nvPr>
        </p:nvSpPr>
        <p:spPr>
          <a:xfrm>
            <a:off x="628655" y="1930400"/>
            <a:ext cx="6783665"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id="{AE4112E8-9749-4C60-AE8B-334887AC4EA4}"/>
              </a:ext>
            </a:extLst>
          </p:cNvPr>
          <p:cNvSpPr/>
          <p:nvPr userDrawn="1"/>
        </p:nvSpPr>
        <p:spPr>
          <a:xfrm>
            <a:off x="7291604" y="1930400"/>
            <a:ext cx="290235"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411275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6DBD-A819-4766-9F72-BFE553A54BFC}"/>
              </a:ext>
            </a:extLst>
          </p:cNvPr>
          <p:cNvSpPr>
            <a:spLocks noGrp="1"/>
          </p:cNvSpPr>
          <p:nvPr>
            <p:ph type="title"/>
          </p:nvPr>
        </p:nvSpPr>
        <p:spPr>
          <a:xfrm>
            <a:off x="628652" y="996818"/>
            <a:ext cx="4829175" cy="1325563"/>
          </a:xfrm>
        </p:spPr>
        <p:txBody>
          <a:bodyPr/>
          <a:lstStyle>
            <a:lvl1pPr>
              <a:defRPr b="1">
                <a:solidFill>
                  <a:srgbClr val="010F0E"/>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4CC99273-778A-4118-9367-79732E4A768D}"/>
              </a:ext>
            </a:extLst>
          </p:cNvPr>
          <p:cNvSpPr>
            <a:spLocks noGrp="1"/>
          </p:cNvSpPr>
          <p:nvPr>
            <p:ph type="dt" sz="half" idx="10"/>
          </p:nvPr>
        </p:nvSpPr>
        <p:spPr/>
        <p:txBody>
          <a:bodyPr/>
          <a:lstStyle/>
          <a:p>
            <a:fld id="{1566AB51-F5AB-4AA6-A307-BBBB940F128E}" type="datetime1">
              <a:rPr lang="en-IN" smtClean="0"/>
              <a:pPr/>
              <a:t>27-01-2022</a:t>
            </a:fld>
            <a:endParaRPr lang="en-IN" dirty="0"/>
          </a:p>
        </p:txBody>
      </p:sp>
      <p:sp>
        <p:nvSpPr>
          <p:cNvPr id="15" name="Text Placeholder 14">
            <a:extLst>
              <a:ext uri="{FF2B5EF4-FFF2-40B4-BE49-F238E27FC236}">
                <a16:creationId xmlns:a16="http://schemas.microsoft.com/office/drawing/2014/main" id="{E662688D-28CA-4B6C-A566-B55C0440041E}"/>
              </a:ext>
            </a:extLst>
          </p:cNvPr>
          <p:cNvSpPr>
            <a:spLocks noGrp="1"/>
          </p:cNvSpPr>
          <p:nvPr>
            <p:ph type="body" sz="quarter" idx="14"/>
          </p:nvPr>
        </p:nvSpPr>
        <p:spPr>
          <a:xfrm>
            <a:off x="676285" y="2483959"/>
            <a:ext cx="4781545"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Master text styles</a:t>
            </a:r>
            <a:endParaRPr lang="en-IN" dirty="0"/>
          </a:p>
        </p:txBody>
      </p:sp>
      <p:pic>
        <p:nvPicPr>
          <p:cNvPr id="164" name="Graphic 163">
            <a:extLst>
              <a:ext uri="{FF2B5EF4-FFF2-40B4-BE49-F238E27FC236}">
                <a16:creationId xmlns:a16="http://schemas.microsoft.com/office/drawing/2014/main" id="{AC3E733B-3BD8-45D9-AFF3-F33D16BDC675}"/>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1118" r="12732" b="11521"/>
          <a:stretch/>
        </p:blipFill>
        <p:spPr>
          <a:xfrm>
            <a:off x="5658360" y="0"/>
            <a:ext cx="3457640" cy="6892798"/>
          </a:xfrm>
          <a:prstGeom prst="rect">
            <a:avLst/>
          </a:prstGeom>
        </p:spPr>
      </p:pic>
      <p:pic>
        <p:nvPicPr>
          <p:cNvPr id="162" name="Graphic 161">
            <a:extLst>
              <a:ext uri="{FF2B5EF4-FFF2-40B4-BE49-F238E27FC236}">
                <a16:creationId xmlns:a16="http://schemas.microsoft.com/office/drawing/2014/main" id="{59184293-A429-483E-ADBB-C70680115318}"/>
              </a:ext>
            </a:extLst>
          </p:cNvPr>
          <p:cNvPicPr>
            <a:picLocks noChangeAspect="1"/>
          </p:cNvPicPr>
          <p:nvPr userDrawn="1"/>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972"/>
          <a:stretch/>
        </p:blipFill>
        <p:spPr>
          <a:xfrm>
            <a:off x="6166097" y="1013148"/>
            <a:ext cx="2949903" cy="5860796"/>
          </a:xfrm>
          <a:prstGeom prst="rect">
            <a:avLst/>
          </a:prstGeom>
        </p:spPr>
      </p:pic>
      <p:sp>
        <p:nvSpPr>
          <p:cNvPr id="8" name="Footer Placeholder 3">
            <a:extLst>
              <a:ext uri="{FF2B5EF4-FFF2-40B4-BE49-F238E27FC236}">
                <a16:creationId xmlns:a16="http://schemas.microsoft.com/office/drawing/2014/main" id="{83E91401-8550-4261-896F-F2AA6E7F28A8}"/>
              </a:ext>
            </a:extLst>
          </p:cNvPr>
          <p:cNvSpPr>
            <a:spLocks noGrp="1"/>
          </p:cNvSpPr>
          <p:nvPr>
            <p:ph type="ftr" sz="quarter" idx="11"/>
          </p:nvPr>
        </p:nvSpPr>
        <p:spPr>
          <a:xfrm>
            <a:off x="3028950" y="6356359"/>
            <a:ext cx="3086100" cy="365125"/>
          </a:xfrm>
        </p:spPr>
        <p:txBody>
          <a:bodyPr/>
          <a:lstStyle/>
          <a:p>
            <a:r>
              <a:rPr lang="en-US" dirty="0"/>
              <a:t>https://www.careerera.com</a:t>
            </a:r>
            <a:endParaRPr lang="en-IN" dirty="0"/>
          </a:p>
        </p:txBody>
      </p:sp>
    </p:spTree>
    <p:extLst>
      <p:ext uri="{BB962C8B-B14F-4D97-AF65-F5344CB8AC3E}">
        <p14:creationId xmlns:p14="http://schemas.microsoft.com/office/powerpoint/2010/main" val="2762138220"/>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8EE7EF-FB5B-4DA3-A6FA-CBD4E43E22AC}"/>
              </a:ext>
            </a:extLst>
          </p:cNvPr>
          <p:cNvSpPr>
            <a:spLocks noGrp="1"/>
          </p:cNvSpPr>
          <p:nvPr>
            <p:ph type="dt" sz="half" idx="10"/>
          </p:nvPr>
        </p:nvSpPr>
        <p:spPr/>
        <p:txBody>
          <a:bodyPr/>
          <a:lstStyle/>
          <a:p>
            <a:fld id="{0608F719-58D4-44A4-9A62-3C43E1FCF8DA}" type="datetime1">
              <a:rPr lang="en-IN" smtClean="0"/>
              <a:pPr/>
              <a:t>27-01-2022</a:t>
            </a:fld>
            <a:endParaRPr lang="en-IN" dirty="0"/>
          </a:p>
        </p:txBody>
      </p:sp>
      <p:sp>
        <p:nvSpPr>
          <p:cNvPr id="4" name="Footer Placeholder 3">
            <a:extLst>
              <a:ext uri="{FF2B5EF4-FFF2-40B4-BE49-F238E27FC236}">
                <a16:creationId xmlns:a16="http://schemas.microsoft.com/office/drawing/2014/main" id="{312AA6B6-1EC1-4E1C-B4F8-A80A4616FE8C}"/>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3EEF7A31-542F-4FFE-90E7-A6D8D2E686D3}"/>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Picture Placeholder 6">
            <a:extLst>
              <a:ext uri="{FF2B5EF4-FFF2-40B4-BE49-F238E27FC236}">
                <a16:creationId xmlns:a16="http://schemas.microsoft.com/office/drawing/2014/main" id="{396B0270-95D9-4185-B451-BF501F9A00EA}"/>
              </a:ext>
            </a:extLst>
          </p:cNvPr>
          <p:cNvSpPr>
            <a:spLocks noGrp="1"/>
          </p:cNvSpPr>
          <p:nvPr>
            <p:ph type="pic" sz="quarter" idx="13"/>
          </p:nvPr>
        </p:nvSpPr>
        <p:spPr>
          <a:xfrm>
            <a:off x="273848" y="885528"/>
            <a:ext cx="8634413" cy="5370897"/>
          </a:xfrm>
        </p:spPr>
        <p:txBody>
          <a:bodyPr/>
          <a:lstStyle/>
          <a:p>
            <a:endParaRPr lang="en-IN" dirty="0"/>
          </a:p>
        </p:txBody>
      </p:sp>
      <p:sp>
        <p:nvSpPr>
          <p:cNvPr id="8" name="Title 1">
            <a:extLst>
              <a:ext uri="{FF2B5EF4-FFF2-40B4-BE49-F238E27FC236}">
                <a16:creationId xmlns:a16="http://schemas.microsoft.com/office/drawing/2014/main" id="{53E2A135-FEFF-4C8B-B393-AD3A15727353}"/>
              </a:ext>
            </a:extLst>
          </p:cNvPr>
          <p:cNvSpPr>
            <a:spLocks noGrp="1"/>
          </p:cNvSpPr>
          <p:nvPr>
            <p:ph type="title"/>
          </p:nvPr>
        </p:nvSpPr>
        <p:spPr>
          <a:xfrm>
            <a:off x="273848" y="260350"/>
            <a:ext cx="8634413" cy="517734"/>
          </a:xfrm>
        </p:spPr>
        <p:txBody>
          <a:bodyPr>
            <a:normAutofit/>
          </a:bodyPr>
          <a:lstStyle>
            <a:lvl1pPr>
              <a:defRPr sz="1800"/>
            </a:lvl1pPr>
          </a:lstStyle>
          <a:p>
            <a:r>
              <a:rPr lang="en-US" dirty="0"/>
              <a:t>Click to edit Master title style</a:t>
            </a:r>
            <a:endParaRPr lang="en-IN" dirty="0"/>
          </a:p>
        </p:txBody>
      </p:sp>
    </p:spTree>
    <p:extLst>
      <p:ext uri="{BB962C8B-B14F-4D97-AF65-F5344CB8AC3E}">
        <p14:creationId xmlns:p14="http://schemas.microsoft.com/office/powerpoint/2010/main" val="3977895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606BAC64-D913-4D94-9F27-7CCC047A091E}"/>
              </a:ext>
            </a:extLst>
          </p:cNvPr>
          <p:cNvSpPr>
            <a:spLocks noGrp="1"/>
          </p:cNvSpPr>
          <p:nvPr>
            <p:ph type="dt" sz="half" idx="10"/>
          </p:nvPr>
        </p:nvSpPr>
        <p:spPr/>
        <p:txBody>
          <a:bodyPr/>
          <a:lstStyle/>
          <a:p>
            <a:fld id="{68526BE3-7D55-49D1-9540-7FAC5E43FDD3}" type="datetime1">
              <a:rPr lang="en-IN" smtClean="0"/>
              <a:pPr/>
              <a:t>27-01-2022</a:t>
            </a:fld>
            <a:endParaRPr lang="en-IN" dirty="0"/>
          </a:p>
        </p:txBody>
      </p:sp>
      <p:sp>
        <p:nvSpPr>
          <p:cNvPr id="4" name="Footer Placeholder 3">
            <a:extLst>
              <a:ext uri="{FF2B5EF4-FFF2-40B4-BE49-F238E27FC236}">
                <a16:creationId xmlns:a16="http://schemas.microsoft.com/office/drawing/2014/main" id="{F0827068-87FA-4182-9B7D-160F86FED6FA}"/>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FAEAF436-5552-4D19-BD78-C192C806F89E}"/>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1714944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73B0-A0E8-4F87-9DDD-8C70C1A3201F}"/>
              </a:ext>
            </a:extLst>
          </p:cNvPr>
          <p:cNvSpPr>
            <a:spLocks noGrp="1"/>
          </p:cNvSpPr>
          <p:nvPr>
            <p:ph type="title"/>
          </p:nvPr>
        </p:nvSpPr>
        <p:spPr>
          <a:xfrm>
            <a:off x="628650" y="365125"/>
            <a:ext cx="3175066" cy="5853112"/>
          </a:xfrm>
        </p:spPr>
        <p:txBody>
          <a:bodyPr/>
          <a:lstStyle>
            <a:lvl1pPr>
              <a:defRPr b="1"/>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EA286CEA-6786-4726-9AD7-B7F9DBAC4110}"/>
              </a:ext>
            </a:extLst>
          </p:cNvPr>
          <p:cNvSpPr>
            <a:spLocks noGrp="1"/>
          </p:cNvSpPr>
          <p:nvPr>
            <p:ph type="dt" sz="half" idx="10"/>
          </p:nvPr>
        </p:nvSpPr>
        <p:spPr/>
        <p:txBody>
          <a:bodyPr/>
          <a:lstStyle/>
          <a:p>
            <a:fld id="{A70C199F-6144-48A3-B821-33E50D6D4E30}" type="datetime1">
              <a:rPr lang="en-IN" smtClean="0"/>
              <a:pPr/>
              <a:t>27-01-2022</a:t>
            </a:fld>
            <a:endParaRPr lang="en-IN" dirty="0"/>
          </a:p>
        </p:txBody>
      </p:sp>
      <p:sp>
        <p:nvSpPr>
          <p:cNvPr id="4" name="Footer Placeholder 3">
            <a:extLst>
              <a:ext uri="{FF2B5EF4-FFF2-40B4-BE49-F238E27FC236}">
                <a16:creationId xmlns:a16="http://schemas.microsoft.com/office/drawing/2014/main" id="{BCB6770B-6046-46BB-8FCC-30EC32DABA89}"/>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256F0D61-1E22-4F55-B1DE-BB39C2B8DA7F}"/>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6" name="Content Placeholder 6">
            <a:extLst>
              <a:ext uri="{FF2B5EF4-FFF2-40B4-BE49-F238E27FC236}">
                <a16:creationId xmlns:a16="http://schemas.microsoft.com/office/drawing/2014/main" id="{3735C6AB-0441-4823-BAA5-5FF687BC82B9}"/>
              </a:ext>
            </a:extLst>
          </p:cNvPr>
          <p:cNvSpPr>
            <a:spLocks noGrp="1"/>
          </p:cNvSpPr>
          <p:nvPr>
            <p:ph sz="quarter" idx="13" hasCustomPrompt="1"/>
          </p:nvPr>
        </p:nvSpPr>
        <p:spPr>
          <a:xfrm>
            <a:off x="3973400" y="1809946"/>
            <a:ext cx="2218245"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id="{6D5A989B-2427-4AAF-ABB8-08AC740F5840}"/>
              </a:ext>
            </a:extLst>
          </p:cNvPr>
          <p:cNvSpPr>
            <a:spLocks noGrp="1"/>
          </p:cNvSpPr>
          <p:nvPr>
            <p:ph sz="quarter" idx="14" hasCustomPrompt="1"/>
          </p:nvPr>
        </p:nvSpPr>
        <p:spPr>
          <a:xfrm>
            <a:off x="6297107" y="1819373"/>
            <a:ext cx="2218245"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id="{8B1A3D77-E557-4D1B-86B1-3C2C69C9F525}"/>
              </a:ext>
            </a:extLst>
          </p:cNvPr>
          <p:cNvSpPr>
            <a:spLocks noGrp="1"/>
          </p:cNvSpPr>
          <p:nvPr>
            <p:ph sz="quarter" idx="15" hasCustomPrompt="1"/>
          </p:nvPr>
        </p:nvSpPr>
        <p:spPr>
          <a:xfrm>
            <a:off x="3973400" y="4304767"/>
            <a:ext cx="2218245"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id="{E82FE50C-AC83-451F-B5FE-CFF1E33D70F9}"/>
              </a:ext>
            </a:extLst>
          </p:cNvPr>
          <p:cNvSpPr>
            <a:spLocks noGrp="1"/>
          </p:cNvSpPr>
          <p:nvPr>
            <p:ph sz="quarter" idx="16" hasCustomPrompt="1"/>
          </p:nvPr>
        </p:nvSpPr>
        <p:spPr>
          <a:xfrm>
            <a:off x="6297107" y="4314194"/>
            <a:ext cx="2218245"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val="42640200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B41B-42F0-441D-A4AE-CF6156723F8B}"/>
              </a:ext>
            </a:extLst>
          </p:cNvPr>
          <p:cNvSpPr>
            <a:spLocks noGrp="1"/>
          </p:cNvSpPr>
          <p:nvPr>
            <p:ph type="title"/>
          </p:nvPr>
        </p:nvSpPr>
        <p:spPr/>
        <p:txBody>
          <a:body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5DBBB7FB-8DED-464F-8A5B-FBF290BC6AE1}"/>
              </a:ext>
            </a:extLst>
          </p:cNvPr>
          <p:cNvSpPr>
            <a:spLocks noGrp="1"/>
          </p:cNvSpPr>
          <p:nvPr>
            <p:ph type="dt" sz="half" idx="10"/>
          </p:nvPr>
        </p:nvSpPr>
        <p:spPr/>
        <p:txBody>
          <a:bodyPr/>
          <a:lstStyle/>
          <a:p>
            <a:fld id="{0E779EB3-8DA2-41E7-BC44-0ABE47FE2EED}" type="datetime1">
              <a:rPr lang="en-IN" smtClean="0"/>
              <a:pPr/>
              <a:t>27-01-2022</a:t>
            </a:fld>
            <a:endParaRPr lang="en-IN" dirty="0"/>
          </a:p>
        </p:txBody>
      </p:sp>
      <p:sp>
        <p:nvSpPr>
          <p:cNvPr id="4" name="Footer Placeholder 3">
            <a:extLst>
              <a:ext uri="{FF2B5EF4-FFF2-40B4-BE49-F238E27FC236}">
                <a16:creationId xmlns:a16="http://schemas.microsoft.com/office/drawing/2014/main" id="{1A049A73-12B2-4923-8811-5C8E6C08C548}"/>
              </a:ext>
            </a:extLst>
          </p:cNvPr>
          <p:cNvSpPr>
            <a:spLocks noGrp="1"/>
          </p:cNvSpPr>
          <p:nvPr>
            <p:ph type="ftr" sz="quarter" idx="11"/>
          </p:nvPr>
        </p:nvSpPr>
        <p:spPr/>
        <p:txBody>
          <a:bodyPr/>
          <a:lstStyle/>
          <a:p>
            <a:r>
              <a:rPr lang="en-IN" dirty="0"/>
              <a:t>https://www.careerera.com</a:t>
            </a:r>
          </a:p>
        </p:txBody>
      </p:sp>
      <p:sp>
        <p:nvSpPr>
          <p:cNvPr id="5" name="Slide Number Placeholder 4">
            <a:extLst>
              <a:ext uri="{FF2B5EF4-FFF2-40B4-BE49-F238E27FC236}">
                <a16:creationId xmlns:a16="http://schemas.microsoft.com/office/drawing/2014/main" id="{60E2FD3E-DB3C-4BFC-8408-FBAFD78A7831}"/>
              </a:ext>
            </a:extLst>
          </p:cNvPr>
          <p:cNvSpPr>
            <a:spLocks noGrp="1"/>
          </p:cNvSpPr>
          <p:nvPr>
            <p:ph type="sldNum" sz="quarter" idx="12"/>
          </p:nvPr>
        </p:nvSpPr>
        <p:spPr/>
        <p:txBody>
          <a:bodyPr/>
          <a:lstStyle/>
          <a:p>
            <a:fld id="{2E49A3BE-8DBC-4553-BBD8-398DC5C4FD3A}" type="slidenum">
              <a:rPr lang="en-IN" smtClean="0"/>
              <a:pPr/>
              <a:t>‹#›</a:t>
            </a:fld>
            <a:endParaRPr lang="en-IN" dirty="0"/>
          </a:p>
        </p:txBody>
      </p:sp>
      <p:grpSp>
        <p:nvGrpSpPr>
          <p:cNvPr id="6" name="Group 18">
            <a:extLst>
              <a:ext uri="{FF2B5EF4-FFF2-40B4-BE49-F238E27FC236}">
                <a16:creationId xmlns:a16="http://schemas.microsoft.com/office/drawing/2014/main" id="{BDBAF478-E063-4206-98C6-6C10FA9F590B}"/>
              </a:ext>
            </a:extLst>
          </p:cNvPr>
          <p:cNvGrpSpPr/>
          <p:nvPr userDrawn="1"/>
        </p:nvGrpSpPr>
        <p:grpSpPr>
          <a:xfrm>
            <a:off x="8308352" y="19967"/>
            <a:ext cx="965926" cy="407431"/>
            <a:chOff x="4819517" y="2883145"/>
            <a:chExt cx="3161387" cy="1000113"/>
          </a:xfrm>
        </p:grpSpPr>
        <p:grpSp>
          <p:nvGrpSpPr>
            <p:cNvPr id="12" name="Group 11">
              <a:extLst>
                <a:ext uri="{FF2B5EF4-FFF2-40B4-BE49-F238E27FC236}">
                  <a16:creationId xmlns:a16="http://schemas.microsoft.com/office/drawing/2014/main" id="{AFF1E570-F6DB-433B-A826-C51389A47246}"/>
                </a:ext>
              </a:extLst>
            </p:cNvPr>
            <p:cNvGrpSpPr/>
            <p:nvPr userDrawn="1"/>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id="{166CA144-59DA-4E12-8741-6389B91CB390}"/>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Isosceles Triangle 8">
                <a:extLst>
                  <a:ext uri="{FF2B5EF4-FFF2-40B4-BE49-F238E27FC236}">
                    <a16:creationId xmlns:a16="http://schemas.microsoft.com/office/drawing/2014/main" id="{5C33F313-E67A-4699-AA45-13361C34F8E3}"/>
                  </a:ext>
                </a:extLst>
              </p:cNvPr>
              <p:cNvSpPr/>
              <p:nvPr userDrawn="1"/>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BCE09CCF-B33B-49DD-8238-87BD7C7E4E7D}"/>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D0A5364A-1B93-466E-B141-82141D29DD72}"/>
                  </a:ext>
                </a:extLst>
              </p:cNvPr>
              <p:cNvSpPr/>
              <p:nvPr userDrawn="1"/>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TextBox 6">
              <a:extLst>
                <a:ext uri="{FF2B5EF4-FFF2-40B4-BE49-F238E27FC236}">
                  <a16:creationId xmlns:a16="http://schemas.microsoft.com/office/drawing/2014/main" id="{D355B7B9-A175-4F96-82D0-7FA671CDBF02}"/>
                </a:ext>
              </a:extLst>
            </p:cNvPr>
            <p:cNvSpPr txBox="1"/>
            <p:nvPr userDrawn="1"/>
          </p:nvSpPr>
          <p:spPr>
            <a:xfrm>
              <a:off x="5178231" y="3203314"/>
              <a:ext cx="2802673" cy="679944"/>
            </a:xfrm>
            <a:prstGeom prst="rect">
              <a:avLst/>
            </a:prstGeom>
            <a:noFill/>
          </p:spPr>
          <p:txBody>
            <a:bodyPr wrap="none" rtlCol="0">
              <a:spAutoFit/>
            </a:bodyPr>
            <a:lstStyle/>
            <a:p>
              <a:r>
                <a:rPr lang="en-US" sz="1200" b="1" kern="0" spc="0" baseline="0" dirty="0">
                  <a:solidFill>
                    <a:srgbClr val="F15A22"/>
                  </a:solidFill>
                  <a:latin typeface="Trajan Pro" panose="02020502050506020301" pitchFamily="18" charset="0"/>
                </a:rPr>
                <a:t>C</a:t>
              </a:r>
              <a:r>
                <a:rPr lang="en-US" sz="900" b="1" kern="0" spc="0" baseline="0" dirty="0">
                  <a:solidFill>
                    <a:srgbClr val="F15A22"/>
                  </a:solidFill>
                  <a:latin typeface="Trajan Pro" panose="02020502050506020301" pitchFamily="18" charset="0"/>
                </a:rPr>
                <a:t>AREER</a:t>
              </a:r>
              <a:r>
                <a:rPr lang="en-US" sz="900" b="1" kern="0" spc="0" baseline="0" dirty="0">
                  <a:solidFill>
                    <a:srgbClr val="085099"/>
                  </a:solidFill>
                  <a:latin typeface="Trajan Pro" panose="02020502050506020301" pitchFamily="18" charset="0"/>
                </a:rPr>
                <a:t>ERA</a:t>
              </a:r>
              <a:endParaRPr lang="en-IN" sz="1050" b="1" kern="0" spc="0" baseline="0" dirty="0">
                <a:solidFill>
                  <a:srgbClr val="085099"/>
                </a:solidFill>
                <a:latin typeface="Trajan Pro" panose="02020502050506020301" pitchFamily="18" charset="0"/>
              </a:endParaRPr>
            </a:p>
          </p:txBody>
        </p:sp>
        <p:sp>
          <p:nvSpPr>
            <p:cNvPr id="25" name="TextBox 24">
              <a:extLst>
                <a:ext uri="{FF2B5EF4-FFF2-40B4-BE49-F238E27FC236}">
                  <a16:creationId xmlns:a16="http://schemas.microsoft.com/office/drawing/2014/main" id="{D7D070FE-00AE-4653-89FB-56EC84CAB449}"/>
                </a:ext>
              </a:extLst>
            </p:cNvPr>
            <p:cNvSpPr txBox="1"/>
            <p:nvPr userDrawn="1"/>
          </p:nvSpPr>
          <p:spPr>
            <a:xfrm>
              <a:off x="7130800" y="3218759"/>
              <a:ext cx="143275" cy="377746"/>
            </a:xfrm>
            <a:prstGeom prst="rect">
              <a:avLst/>
            </a:prstGeom>
            <a:noFill/>
          </p:spPr>
          <p:txBody>
            <a:bodyPr wrap="square" rtlCol="0">
              <a:spAutoFit/>
            </a:bodyPr>
            <a:lstStyle/>
            <a:p>
              <a:r>
                <a:rPr lang="en-US" sz="400" b="1" kern="0" spc="0" baseline="0" dirty="0">
                  <a:solidFill>
                    <a:schemeClr val="bg1">
                      <a:lumMod val="10000"/>
                    </a:schemeClr>
                  </a:solidFill>
                  <a:latin typeface="Arial" panose="020B0604020202020204" pitchFamily="34" charset="0"/>
                  <a:cs typeface="Arial" panose="020B0604020202020204" pitchFamily="34" charset="0"/>
                </a:rPr>
                <a:t>®</a:t>
              </a:r>
              <a:endParaRPr lang="en-IN" sz="400" b="1" kern="0" spc="0" baseline="0" dirty="0">
                <a:solidFill>
                  <a:schemeClr val="bg1">
                    <a:lumMod val="10000"/>
                  </a:schemeClr>
                </a:solidFill>
                <a:latin typeface="Arial" panose="020B0604020202020204" pitchFamily="34" charset="0"/>
                <a:cs typeface="Arial" panose="020B0604020202020204" pitchFamily="34" charset="0"/>
              </a:endParaRPr>
            </a:p>
          </p:txBody>
        </p:sp>
      </p:grpSp>
      <p:sp>
        <p:nvSpPr>
          <p:cNvPr id="21" name="Isosceles Triangle 20">
            <a:extLst>
              <a:ext uri="{FF2B5EF4-FFF2-40B4-BE49-F238E27FC236}">
                <a16:creationId xmlns:a16="http://schemas.microsoft.com/office/drawing/2014/main" id="{B3E04498-C436-4A32-A931-061530A4B9A4}"/>
              </a:ext>
            </a:extLst>
          </p:cNvPr>
          <p:cNvSpPr/>
          <p:nvPr userDrawn="1"/>
        </p:nvSpPr>
        <p:spPr>
          <a:xfrm rot="21272627">
            <a:off x="2173850" y="2744286"/>
            <a:ext cx="1253871"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Isosceles Triangle 21">
            <a:extLst>
              <a:ext uri="{FF2B5EF4-FFF2-40B4-BE49-F238E27FC236}">
                <a16:creationId xmlns:a16="http://schemas.microsoft.com/office/drawing/2014/main" id="{57207036-5AE2-45EF-817C-E859E1974C57}"/>
              </a:ext>
            </a:extLst>
          </p:cNvPr>
          <p:cNvSpPr/>
          <p:nvPr userDrawn="1"/>
        </p:nvSpPr>
        <p:spPr>
          <a:xfrm rot="3384323">
            <a:off x="2353298" y="1758685"/>
            <a:ext cx="1671828" cy="369944"/>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Isosceles Triangle 22">
            <a:extLst>
              <a:ext uri="{FF2B5EF4-FFF2-40B4-BE49-F238E27FC236}">
                <a16:creationId xmlns:a16="http://schemas.microsoft.com/office/drawing/2014/main" id="{B0C0B796-F8E1-4E92-830A-550D42456BFE}"/>
              </a:ext>
            </a:extLst>
          </p:cNvPr>
          <p:cNvSpPr/>
          <p:nvPr userDrawn="1"/>
        </p:nvSpPr>
        <p:spPr>
          <a:xfrm rot="1499749">
            <a:off x="2240069" y="2150475"/>
            <a:ext cx="1253871"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Isosceles Triangle 23">
            <a:extLst>
              <a:ext uri="{FF2B5EF4-FFF2-40B4-BE49-F238E27FC236}">
                <a16:creationId xmlns:a16="http://schemas.microsoft.com/office/drawing/2014/main" id="{BE3F208C-5279-41F5-8AB0-A9AAA58A8593}"/>
              </a:ext>
            </a:extLst>
          </p:cNvPr>
          <p:cNvSpPr/>
          <p:nvPr userDrawn="1"/>
        </p:nvSpPr>
        <p:spPr>
          <a:xfrm rot="19337628">
            <a:off x="2326331" y="3304036"/>
            <a:ext cx="1253871"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2DE41851-7DE7-4B8E-B47C-E88DF2ECB0EC}"/>
              </a:ext>
            </a:extLst>
          </p:cNvPr>
          <p:cNvPicPr>
            <a:picLocks noChangeAspect="1"/>
          </p:cNvPicPr>
          <p:nvPr userDrawn="1"/>
        </p:nvPicPr>
        <p:blipFill>
          <a:blip r:embed="rId2" cstate="print"/>
          <a:stretch>
            <a:fillRect/>
          </a:stretch>
        </p:blipFill>
        <p:spPr>
          <a:xfrm>
            <a:off x="-58797" y="4477933"/>
            <a:ext cx="9144000" cy="2317750"/>
          </a:xfrm>
          <a:prstGeom prst="rect">
            <a:avLst/>
          </a:prstGeom>
        </p:spPr>
      </p:pic>
      <p:grpSp>
        <p:nvGrpSpPr>
          <p:cNvPr id="14" name="Group 25">
            <a:extLst>
              <a:ext uri="{FF2B5EF4-FFF2-40B4-BE49-F238E27FC236}">
                <a16:creationId xmlns:a16="http://schemas.microsoft.com/office/drawing/2014/main" id="{D54A3989-9E34-4A50-8BCF-FBE44111CBEC}"/>
              </a:ext>
            </a:extLst>
          </p:cNvPr>
          <p:cNvGrpSpPr/>
          <p:nvPr userDrawn="1"/>
        </p:nvGrpSpPr>
        <p:grpSpPr>
          <a:xfrm rot="20877761">
            <a:off x="386587" y="1351057"/>
            <a:ext cx="1411514" cy="2588613"/>
            <a:chOff x="4819517" y="2883145"/>
            <a:chExt cx="664917" cy="914557"/>
          </a:xfrm>
        </p:grpSpPr>
        <p:sp>
          <p:nvSpPr>
            <p:cNvPr id="27" name="Isosceles Triangle 26">
              <a:extLst>
                <a:ext uri="{FF2B5EF4-FFF2-40B4-BE49-F238E27FC236}">
                  <a16:creationId xmlns:a16="http://schemas.microsoft.com/office/drawing/2014/main" id="{F9C3FC71-AC13-4456-BAA2-1AB0EA0CEF3F}"/>
                </a:ext>
              </a:extLst>
            </p:cNvPr>
            <p:cNvSpPr/>
            <p:nvPr userDrawn="1"/>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Isosceles Triangle 27">
              <a:extLst>
                <a:ext uri="{FF2B5EF4-FFF2-40B4-BE49-F238E27FC236}">
                  <a16:creationId xmlns:a16="http://schemas.microsoft.com/office/drawing/2014/main" id="{222B7D90-02D7-42F3-98DA-E8141B3682B2}"/>
                </a:ext>
              </a:extLst>
            </p:cNvPr>
            <p:cNvSpPr/>
            <p:nvPr userDrawn="1"/>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Isosceles Triangle 28">
              <a:extLst>
                <a:ext uri="{FF2B5EF4-FFF2-40B4-BE49-F238E27FC236}">
                  <a16:creationId xmlns:a16="http://schemas.microsoft.com/office/drawing/2014/main" id="{A021A0FA-0D97-496D-A4A5-243ADD0A2D09}"/>
                </a:ext>
              </a:extLst>
            </p:cNvPr>
            <p:cNvSpPr/>
            <p:nvPr userDrawn="1"/>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Isosceles Triangle 29">
              <a:extLst>
                <a:ext uri="{FF2B5EF4-FFF2-40B4-BE49-F238E27FC236}">
                  <a16:creationId xmlns:a16="http://schemas.microsoft.com/office/drawing/2014/main" id="{CBF98C6E-0BDC-4196-975C-BBC095A83F45}"/>
                </a:ext>
              </a:extLst>
            </p:cNvPr>
            <p:cNvSpPr/>
            <p:nvPr userDrawn="1"/>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5" name="Group 5">
            <a:extLst>
              <a:ext uri="{FF2B5EF4-FFF2-40B4-BE49-F238E27FC236}">
                <a16:creationId xmlns:a16="http://schemas.microsoft.com/office/drawing/2014/main" id="{1C85DD83-E78E-4476-93E0-A9715E5DB9FA}"/>
              </a:ext>
            </a:extLst>
          </p:cNvPr>
          <p:cNvGrpSpPr/>
          <p:nvPr userDrawn="1"/>
        </p:nvGrpSpPr>
        <p:grpSpPr>
          <a:xfrm>
            <a:off x="8508317" y="3996973"/>
            <a:ext cx="635685" cy="2861035"/>
            <a:chOff x="11344420" y="3996964"/>
            <a:chExt cx="847580" cy="2861035"/>
          </a:xfrm>
        </p:grpSpPr>
        <p:sp>
          <p:nvSpPr>
            <p:cNvPr id="31" name="Isosceles Triangle 30">
              <a:extLst>
                <a:ext uri="{FF2B5EF4-FFF2-40B4-BE49-F238E27FC236}">
                  <a16:creationId xmlns:a16="http://schemas.microsoft.com/office/drawing/2014/main" id="{49EF0FE0-D362-428F-8DF7-EF89CC8B676A}"/>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Isosceles Triangle 31">
              <a:extLst>
                <a:ext uri="{FF2B5EF4-FFF2-40B4-BE49-F238E27FC236}">
                  <a16:creationId xmlns:a16="http://schemas.microsoft.com/office/drawing/2014/main" id="{89106AEC-8454-4ACF-AF95-76F09BC6A411}"/>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00934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5BA6-91E4-4B23-A883-F136A588426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0F25CE-D749-43BB-AA75-5E94381D2A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D8B8D-2625-40E9-BDEC-637B83EE5364}"/>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5" name="Footer Placeholder 4">
            <a:extLst>
              <a:ext uri="{FF2B5EF4-FFF2-40B4-BE49-F238E27FC236}">
                <a16:creationId xmlns:a16="http://schemas.microsoft.com/office/drawing/2014/main" id="{5832FE97-9911-413C-8212-86E58141ADCE}"/>
              </a:ext>
            </a:extLst>
          </p:cNvPr>
          <p:cNvSpPr>
            <a:spLocks noGrp="1"/>
          </p:cNvSpPr>
          <p:nvPr>
            <p:ph type="ftr" sz="quarter" idx="11"/>
          </p:nvPr>
        </p:nvSpPr>
        <p:spPr/>
        <p:txBody>
          <a:bodyPr/>
          <a:lstStyle/>
          <a:p>
            <a:r>
              <a:rPr lang="en-US"/>
              <a:t>https://www.careerera.com</a:t>
            </a:r>
            <a:endParaRPr lang="en-IN" dirty="0"/>
          </a:p>
        </p:txBody>
      </p:sp>
      <p:sp>
        <p:nvSpPr>
          <p:cNvPr id="6" name="Slide Number Placeholder 5">
            <a:extLst>
              <a:ext uri="{FF2B5EF4-FFF2-40B4-BE49-F238E27FC236}">
                <a16:creationId xmlns:a16="http://schemas.microsoft.com/office/drawing/2014/main" id="{FC1E4973-1697-48E2-AC4F-4C337C66569F}"/>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2667390023"/>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5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9144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628650" y="356659"/>
            <a:ext cx="229743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A149F54B-5181-48B5-A825-65CE70FEE180}" type="datetime1">
              <a:rPr lang="en-IN" smtClean="0"/>
              <a:pPr/>
              <a:t>27-01-2022</a:t>
            </a:fld>
            <a:endParaRPr lang="en-IN" dirty="0"/>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r>
              <a:rPr lang="en-US" dirty="0"/>
              <a:t>https://www.careerera.com</a:t>
            </a:r>
            <a:endParaRPr lang="en-IN" dirty="0"/>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2E49A3BE-8DBC-4553-BBD8-398DC5C4FD3A}" type="slidenum">
              <a:rPr lang="en-IN" smtClean="0"/>
              <a:pPr/>
              <a:t>‹#›</a:t>
            </a:fld>
            <a:endParaRPr lang="en-IN" dirty="0"/>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3028951" y="356130"/>
            <a:ext cx="5476772"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628650" y="3429000"/>
            <a:ext cx="229743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6" name="Group 7">
            <a:extLst>
              <a:ext uri="{FF2B5EF4-FFF2-40B4-BE49-F238E27FC236}">
                <a16:creationId xmlns:a16="http://schemas.microsoft.com/office/drawing/2014/main" id="{B931190E-DC85-470F-A793-7CC3FDD687A1}"/>
              </a:ext>
            </a:extLst>
          </p:cNvPr>
          <p:cNvGrpSpPr/>
          <p:nvPr userDrawn="1"/>
        </p:nvGrpSpPr>
        <p:grpSpPr>
          <a:xfrm>
            <a:off x="8814114" y="5373279"/>
            <a:ext cx="329886"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userDrawn="1"/>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43B84D8B-DB0C-40E8-93BF-E3AC539FC4F2}"/>
                </a:ext>
              </a:extLst>
            </p:cNvPr>
            <p:cNvSpPr/>
            <p:nvPr userDrawn="1"/>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71565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BFB3-2E47-406F-B24C-81801F4AB9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1AFA91-BFF2-4594-BD32-53552A49A0D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2B0D9-2E23-4063-AC87-BB61B15F105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BBEB83-E553-4CD3-8DF2-927F02BF179A}"/>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6" name="Footer Placeholder 5">
            <a:extLst>
              <a:ext uri="{FF2B5EF4-FFF2-40B4-BE49-F238E27FC236}">
                <a16:creationId xmlns:a16="http://schemas.microsoft.com/office/drawing/2014/main" id="{D0A39B36-D285-4DF5-BF48-AC15F37A668D}"/>
              </a:ext>
            </a:extLst>
          </p:cNvPr>
          <p:cNvSpPr>
            <a:spLocks noGrp="1"/>
          </p:cNvSpPr>
          <p:nvPr>
            <p:ph type="ftr" sz="quarter" idx="11"/>
          </p:nvPr>
        </p:nvSpPr>
        <p:spPr/>
        <p:txBody>
          <a:bodyPr/>
          <a:lstStyle/>
          <a:p>
            <a:r>
              <a:rPr lang="en-US"/>
              <a:t>https://www.careerera.com</a:t>
            </a:r>
            <a:endParaRPr lang="en-IN" dirty="0"/>
          </a:p>
        </p:txBody>
      </p:sp>
      <p:sp>
        <p:nvSpPr>
          <p:cNvPr id="7" name="Slide Number Placeholder 6">
            <a:extLst>
              <a:ext uri="{FF2B5EF4-FFF2-40B4-BE49-F238E27FC236}">
                <a16:creationId xmlns:a16="http://schemas.microsoft.com/office/drawing/2014/main" id="{0DE01936-C0CF-4E3A-9FE5-96D1EB3009EF}"/>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221877004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C373-F996-4192-A41B-7FC96AACD25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D7237-9A1C-430D-8E70-7496FED3226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DE6A29E-120F-4EF3-897D-304189951ED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B4250B-82C4-4ABB-8487-06995EF8DD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6C8D6-E47F-49FB-98D7-67B7B2F0C39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2CEDCB-ABCB-4EB8-B903-0C911C975384}"/>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8" name="Footer Placeholder 7">
            <a:extLst>
              <a:ext uri="{FF2B5EF4-FFF2-40B4-BE49-F238E27FC236}">
                <a16:creationId xmlns:a16="http://schemas.microsoft.com/office/drawing/2014/main" id="{9C516B86-7FBE-4CCB-9C06-2F4BF92D167D}"/>
              </a:ext>
            </a:extLst>
          </p:cNvPr>
          <p:cNvSpPr>
            <a:spLocks noGrp="1"/>
          </p:cNvSpPr>
          <p:nvPr>
            <p:ph type="ftr" sz="quarter" idx="11"/>
          </p:nvPr>
        </p:nvSpPr>
        <p:spPr/>
        <p:txBody>
          <a:bodyPr/>
          <a:lstStyle/>
          <a:p>
            <a:r>
              <a:rPr lang="en-US"/>
              <a:t>https://www.careerera.com</a:t>
            </a:r>
            <a:endParaRPr lang="en-IN" dirty="0"/>
          </a:p>
        </p:txBody>
      </p:sp>
      <p:sp>
        <p:nvSpPr>
          <p:cNvPr id="9" name="Slide Number Placeholder 8">
            <a:extLst>
              <a:ext uri="{FF2B5EF4-FFF2-40B4-BE49-F238E27FC236}">
                <a16:creationId xmlns:a16="http://schemas.microsoft.com/office/drawing/2014/main" id="{1811D4EA-D086-4E13-94D6-97DD18CE27FB}"/>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251172203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04EE-420D-4F5A-8DBF-F3F97659C1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35A499-FFD5-431C-AC09-6190D65EADEE}"/>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4" name="Footer Placeholder 3">
            <a:extLst>
              <a:ext uri="{FF2B5EF4-FFF2-40B4-BE49-F238E27FC236}">
                <a16:creationId xmlns:a16="http://schemas.microsoft.com/office/drawing/2014/main" id="{F6000B44-AA0E-4449-A787-7329413A72CD}"/>
              </a:ext>
            </a:extLst>
          </p:cNvPr>
          <p:cNvSpPr>
            <a:spLocks noGrp="1"/>
          </p:cNvSpPr>
          <p:nvPr>
            <p:ph type="ftr" sz="quarter" idx="11"/>
          </p:nvPr>
        </p:nvSpPr>
        <p:spPr/>
        <p:txBody>
          <a:bodyPr/>
          <a:lstStyle/>
          <a:p>
            <a:r>
              <a:rPr lang="en-US"/>
              <a:t>https://www.careerera.com</a:t>
            </a:r>
            <a:endParaRPr lang="en-IN" dirty="0"/>
          </a:p>
        </p:txBody>
      </p:sp>
      <p:sp>
        <p:nvSpPr>
          <p:cNvPr id="5" name="Slide Number Placeholder 4">
            <a:extLst>
              <a:ext uri="{FF2B5EF4-FFF2-40B4-BE49-F238E27FC236}">
                <a16:creationId xmlns:a16="http://schemas.microsoft.com/office/drawing/2014/main" id="{2C15D93B-735B-4039-8ACF-2AFC578CF3C6}"/>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358324973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54CBD-9551-4E4E-9278-65B0BE2D9A73}"/>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3" name="Footer Placeholder 2">
            <a:extLst>
              <a:ext uri="{FF2B5EF4-FFF2-40B4-BE49-F238E27FC236}">
                <a16:creationId xmlns:a16="http://schemas.microsoft.com/office/drawing/2014/main" id="{546373E3-1466-48F0-B53C-84BF95312214}"/>
              </a:ext>
            </a:extLst>
          </p:cNvPr>
          <p:cNvSpPr>
            <a:spLocks noGrp="1"/>
          </p:cNvSpPr>
          <p:nvPr>
            <p:ph type="ftr" sz="quarter" idx="11"/>
          </p:nvPr>
        </p:nvSpPr>
        <p:spPr/>
        <p:txBody>
          <a:bodyPr/>
          <a:lstStyle/>
          <a:p>
            <a:r>
              <a:rPr lang="en-US"/>
              <a:t>https://www.careerera.com</a:t>
            </a:r>
            <a:endParaRPr lang="en-IN" dirty="0"/>
          </a:p>
        </p:txBody>
      </p:sp>
      <p:sp>
        <p:nvSpPr>
          <p:cNvPr id="4" name="Slide Number Placeholder 3">
            <a:extLst>
              <a:ext uri="{FF2B5EF4-FFF2-40B4-BE49-F238E27FC236}">
                <a16:creationId xmlns:a16="http://schemas.microsoft.com/office/drawing/2014/main" id="{AC1720CB-D79F-4063-86BE-65C044B3AD60}"/>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317083343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DFBF-C529-4195-8DCF-DCE8AF38B2F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15D171-D029-48F7-AB2C-803F9F18D4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25C6D4-C45A-4D3C-90FE-06A6990CFE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E927BC-47E1-41B2-8F49-0F4179314CAC}"/>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6" name="Footer Placeholder 5">
            <a:extLst>
              <a:ext uri="{FF2B5EF4-FFF2-40B4-BE49-F238E27FC236}">
                <a16:creationId xmlns:a16="http://schemas.microsoft.com/office/drawing/2014/main" id="{66D89BC3-56BA-4762-AD0C-CC60D7595894}"/>
              </a:ext>
            </a:extLst>
          </p:cNvPr>
          <p:cNvSpPr>
            <a:spLocks noGrp="1"/>
          </p:cNvSpPr>
          <p:nvPr>
            <p:ph type="ftr" sz="quarter" idx="11"/>
          </p:nvPr>
        </p:nvSpPr>
        <p:spPr/>
        <p:txBody>
          <a:bodyPr/>
          <a:lstStyle/>
          <a:p>
            <a:r>
              <a:rPr lang="en-US"/>
              <a:t>https://www.careerera.com</a:t>
            </a:r>
            <a:endParaRPr lang="en-IN" dirty="0"/>
          </a:p>
        </p:txBody>
      </p:sp>
      <p:sp>
        <p:nvSpPr>
          <p:cNvPr id="7" name="Slide Number Placeholder 6">
            <a:extLst>
              <a:ext uri="{FF2B5EF4-FFF2-40B4-BE49-F238E27FC236}">
                <a16:creationId xmlns:a16="http://schemas.microsoft.com/office/drawing/2014/main" id="{A720DB27-EDC4-4202-A1BB-DD21AD074A0B}"/>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206850102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072A-5718-4F52-A54A-F23AC9BA2F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56DACB-54EF-4369-9B51-FD7017B7AE0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6080598-DDD9-4B8A-9E22-545FAA7458C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C78950C-D33C-4B79-B05D-08F4631A1275}"/>
              </a:ext>
            </a:extLst>
          </p:cNvPr>
          <p:cNvSpPr>
            <a:spLocks noGrp="1"/>
          </p:cNvSpPr>
          <p:nvPr>
            <p:ph type="dt" sz="half" idx="10"/>
          </p:nvPr>
        </p:nvSpPr>
        <p:spPr/>
        <p:txBody>
          <a:bodyPr/>
          <a:lstStyle/>
          <a:p>
            <a:fld id="{03523465-40AB-4937-BCA9-BBCD8891FFE9}" type="datetime1">
              <a:rPr lang="en-IN" smtClean="0"/>
              <a:pPr/>
              <a:t>27-01-2022</a:t>
            </a:fld>
            <a:endParaRPr lang="en-IN" dirty="0"/>
          </a:p>
        </p:txBody>
      </p:sp>
      <p:sp>
        <p:nvSpPr>
          <p:cNvPr id="6" name="Footer Placeholder 5">
            <a:extLst>
              <a:ext uri="{FF2B5EF4-FFF2-40B4-BE49-F238E27FC236}">
                <a16:creationId xmlns:a16="http://schemas.microsoft.com/office/drawing/2014/main" id="{57DA4AC2-62C9-47EF-89F1-458A232396CD}"/>
              </a:ext>
            </a:extLst>
          </p:cNvPr>
          <p:cNvSpPr>
            <a:spLocks noGrp="1"/>
          </p:cNvSpPr>
          <p:nvPr>
            <p:ph type="ftr" sz="quarter" idx="11"/>
          </p:nvPr>
        </p:nvSpPr>
        <p:spPr/>
        <p:txBody>
          <a:bodyPr/>
          <a:lstStyle/>
          <a:p>
            <a:r>
              <a:rPr lang="en-US"/>
              <a:t>https://www.careerera.com</a:t>
            </a:r>
            <a:endParaRPr lang="en-IN" dirty="0"/>
          </a:p>
        </p:txBody>
      </p:sp>
      <p:sp>
        <p:nvSpPr>
          <p:cNvPr id="7" name="Slide Number Placeholder 6">
            <a:extLst>
              <a:ext uri="{FF2B5EF4-FFF2-40B4-BE49-F238E27FC236}">
                <a16:creationId xmlns:a16="http://schemas.microsoft.com/office/drawing/2014/main" id="{EA98F538-A957-413C-A5BA-C51F28677103}"/>
              </a:ext>
            </a:extLst>
          </p:cNvPr>
          <p:cNvSpPr>
            <a:spLocks noGrp="1"/>
          </p:cNvSpPr>
          <p:nvPr>
            <p:ph type="sldNum" sz="quarter" idx="12"/>
          </p:nvPr>
        </p:nvSpPr>
        <p:spPr/>
        <p:txBody>
          <a:body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315811015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140707-1382-4C7E-89AE-511A471EF90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038ED7-035D-4885-B05B-FE16EF682C4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FD369A-8A87-4A91-9A7E-443A6179042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3523465-40AB-4937-BCA9-BBCD8891FFE9}" type="datetime1">
              <a:rPr lang="en-IN" smtClean="0"/>
              <a:pPr/>
              <a:t>27-01-2022</a:t>
            </a:fld>
            <a:endParaRPr lang="en-IN" dirty="0"/>
          </a:p>
        </p:txBody>
      </p:sp>
      <p:sp>
        <p:nvSpPr>
          <p:cNvPr id="5" name="Footer Placeholder 4">
            <a:extLst>
              <a:ext uri="{FF2B5EF4-FFF2-40B4-BE49-F238E27FC236}">
                <a16:creationId xmlns:a16="http://schemas.microsoft.com/office/drawing/2014/main" id="{D28EC565-BC2F-4F21-B83B-37F8413F4C9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https://www.careerera.com</a:t>
            </a:r>
            <a:endParaRPr lang="en-IN" dirty="0"/>
          </a:p>
        </p:txBody>
      </p:sp>
      <p:sp>
        <p:nvSpPr>
          <p:cNvPr id="6" name="Slide Number Placeholder 5">
            <a:extLst>
              <a:ext uri="{FF2B5EF4-FFF2-40B4-BE49-F238E27FC236}">
                <a16:creationId xmlns:a16="http://schemas.microsoft.com/office/drawing/2014/main" id="{2E7FF711-59B1-4B55-9A70-9630EA2DC65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49A3BE-8DBC-4553-BBD8-398DC5C4FD3A}" type="slidenum">
              <a:rPr lang="en-IN" smtClean="0"/>
              <a:pPr/>
              <a:t>‹#›</a:t>
            </a:fld>
            <a:endParaRPr lang="en-IN" dirty="0"/>
          </a:p>
        </p:txBody>
      </p:sp>
    </p:spTree>
    <p:extLst>
      <p:ext uri="{BB962C8B-B14F-4D97-AF65-F5344CB8AC3E}">
        <p14:creationId xmlns:p14="http://schemas.microsoft.com/office/powerpoint/2010/main" val="118494942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99" r:id="rId3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9.emf"/><Relationship Id="rId4" Type="http://schemas.openxmlformats.org/officeDocument/2006/relationships/package" Target="../embeddings/Microsoft_Excel_Worksheet.xlsx"/></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1.emf"/><Relationship Id="rId4" Type="http://schemas.openxmlformats.org/officeDocument/2006/relationships/package" Target="../embeddings/Microsoft_Excel_Worksheet1.xlsx"/></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6.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09A4-12AE-4C45-8889-8E908D416973}"/>
              </a:ext>
            </a:extLst>
          </p:cNvPr>
          <p:cNvSpPr>
            <a:spLocks noGrp="1"/>
          </p:cNvSpPr>
          <p:nvPr>
            <p:ph type="ctrTitle"/>
          </p:nvPr>
        </p:nvSpPr>
        <p:spPr>
          <a:xfrm>
            <a:off x="628650" y="2597151"/>
            <a:ext cx="6858000" cy="1813749"/>
          </a:xfrm>
        </p:spPr>
        <p:txBody>
          <a:bodyPr>
            <a:normAutofit/>
          </a:bodyPr>
          <a:lstStyle/>
          <a:p>
            <a:r>
              <a:rPr lang="en-IN" dirty="0">
                <a:latin typeface="Arial" panose="020B0604020202020204" pitchFamily="34" charset="0"/>
                <a:cs typeface="Arial" panose="020B0604020202020204" pitchFamily="34" charset="0"/>
              </a:rPr>
              <a:t>Capstone Project</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Bank Marketing</a:t>
            </a:r>
            <a:r>
              <a:rPr lang="en-IN" dirty="0"/>
              <a:t> </a:t>
            </a:r>
          </a:p>
        </p:txBody>
      </p:sp>
      <p:sp>
        <p:nvSpPr>
          <p:cNvPr id="3" name="Subtitle 2">
            <a:extLst>
              <a:ext uri="{FF2B5EF4-FFF2-40B4-BE49-F238E27FC236}">
                <a16:creationId xmlns:a16="http://schemas.microsoft.com/office/drawing/2014/main" id="{DE053194-BA62-4AB3-9FDE-1504703BE009}"/>
              </a:ext>
            </a:extLst>
          </p:cNvPr>
          <p:cNvSpPr>
            <a:spLocks noGrp="1"/>
          </p:cNvSpPr>
          <p:nvPr>
            <p:ph type="subTitle" idx="1"/>
          </p:nvPr>
        </p:nvSpPr>
        <p:spPr>
          <a:xfrm>
            <a:off x="685800" y="4648200"/>
            <a:ext cx="6858000" cy="473648"/>
          </a:xfrm>
        </p:spPr>
        <p:txBody>
          <a:bodyPr>
            <a:normAutofit/>
          </a:bodyPr>
          <a:lstStyle/>
          <a:p>
            <a:r>
              <a:rPr lang="en-IN" dirty="0"/>
              <a:t>By Shubham Gupta</a:t>
            </a:r>
          </a:p>
        </p:txBody>
      </p:sp>
    </p:spTree>
    <p:extLst>
      <p:ext uri="{BB962C8B-B14F-4D97-AF65-F5344CB8AC3E}">
        <p14:creationId xmlns:p14="http://schemas.microsoft.com/office/powerpoint/2010/main" val="54327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10</a:t>
            </a:fld>
            <a:endParaRPr lang="en-IN" dirty="0"/>
          </a:p>
        </p:txBody>
      </p:sp>
      <p:sp>
        <p:nvSpPr>
          <p:cNvPr id="11" name="Subtitle 6">
            <a:extLst>
              <a:ext uri="{FF2B5EF4-FFF2-40B4-BE49-F238E27FC236}">
                <a16:creationId xmlns:a16="http://schemas.microsoft.com/office/drawing/2014/main" id="{03422A6B-9784-42CA-9F80-942A9EE406AF}"/>
              </a:ext>
            </a:extLst>
          </p:cNvPr>
          <p:cNvSpPr>
            <a:spLocks noGrp="1"/>
          </p:cNvSpPr>
          <p:nvPr>
            <p:ph type="subTitle" idx="1"/>
          </p:nvPr>
        </p:nvSpPr>
        <p:spPr>
          <a:xfrm>
            <a:off x="85165" y="685800"/>
            <a:ext cx="4277285" cy="6172199"/>
          </a:xfrm>
        </p:spPr>
        <p:txBody>
          <a:bodyPr>
            <a:normAutofit/>
          </a:bodyPr>
          <a:lstStyle/>
          <a:p>
            <a:pPr algn="just"/>
            <a:r>
              <a:rPr lang="en-IN" sz="2400" dirty="0">
                <a:solidFill>
                  <a:schemeClr val="tx1"/>
                </a:solidFill>
              </a:rPr>
              <a:t>By EDA and Study of correlation using heatmap ,following features are selected for model building-</a:t>
            </a:r>
          </a:p>
          <a:p>
            <a:pPr marL="342900" indent="-342900" algn="just">
              <a:buFont typeface="Arial" panose="020B0604020202020204" pitchFamily="34" charset="0"/>
              <a:buChar char="•"/>
            </a:pPr>
            <a:r>
              <a:rPr lang="en-IN" sz="2400" dirty="0">
                <a:solidFill>
                  <a:schemeClr val="tx1"/>
                </a:solidFill>
              </a:rPr>
              <a:t>job</a:t>
            </a:r>
          </a:p>
          <a:p>
            <a:pPr marL="342900" indent="-342900" algn="just">
              <a:buFont typeface="Arial" panose="020B0604020202020204" pitchFamily="34" charset="0"/>
              <a:buChar char="•"/>
            </a:pPr>
            <a:r>
              <a:rPr lang="en-IN" sz="2400" dirty="0">
                <a:solidFill>
                  <a:schemeClr val="tx1"/>
                </a:solidFill>
              </a:rPr>
              <a:t>marital</a:t>
            </a:r>
          </a:p>
          <a:p>
            <a:pPr marL="342900" indent="-342900" algn="just">
              <a:buFont typeface="Arial" panose="020B0604020202020204" pitchFamily="34" charset="0"/>
              <a:buChar char="•"/>
            </a:pPr>
            <a:r>
              <a:rPr lang="en-IN" sz="2400" dirty="0">
                <a:solidFill>
                  <a:schemeClr val="tx1"/>
                </a:solidFill>
              </a:rPr>
              <a:t>education</a:t>
            </a:r>
          </a:p>
          <a:p>
            <a:pPr marL="342900" indent="-342900" algn="just">
              <a:buFont typeface="Arial" panose="020B0604020202020204" pitchFamily="34" charset="0"/>
              <a:buChar char="•"/>
            </a:pPr>
            <a:r>
              <a:rPr lang="en-IN" sz="2400" dirty="0">
                <a:solidFill>
                  <a:schemeClr val="tx1"/>
                </a:solidFill>
              </a:rPr>
              <a:t>default</a:t>
            </a:r>
          </a:p>
          <a:p>
            <a:pPr marL="342900" indent="-342900" algn="just">
              <a:buFont typeface="Arial" panose="020B0604020202020204" pitchFamily="34" charset="0"/>
              <a:buChar char="•"/>
            </a:pPr>
            <a:r>
              <a:rPr lang="en-IN" sz="2400" dirty="0">
                <a:solidFill>
                  <a:schemeClr val="tx1"/>
                </a:solidFill>
              </a:rPr>
              <a:t>housing</a:t>
            </a:r>
          </a:p>
          <a:p>
            <a:pPr marL="342900" indent="-342900" algn="just">
              <a:buFont typeface="Arial" panose="020B0604020202020204" pitchFamily="34" charset="0"/>
              <a:buChar char="•"/>
            </a:pPr>
            <a:r>
              <a:rPr lang="en-IN" sz="2400" dirty="0">
                <a:solidFill>
                  <a:schemeClr val="tx1"/>
                </a:solidFill>
              </a:rPr>
              <a:t>loan</a:t>
            </a:r>
          </a:p>
          <a:p>
            <a:pPr marL="342900" indent="-342900" algn="just">
              <a:buFont typeface="Arial" panose="020B0604020202020204" pitchFamily="34" charset="0"/>
              <a:buChar char="•"/>
            </a:pPr>
            <a:r>
              <a:rPr lang="en-IN" sz="2400" dirty="0" err="1">
                <a:solidFill>
                  <a:schemeClr val="tx1"/>
                </a:solidFill>
              </a:rPr>
              <a:t>poutcome</a:t>
            </a:r>
            <a:endParaRPr lang="en-IN" sz="2400" dirty="0">
              <a:solidFill>
                <a:schemeClr val="tx1"/>
              </a:solidFill>
            </a:endParaRPr>
          </a:p>
          <a:p>
            <a:pPr marL="342900" indent="-342900" algn="just">
              <a:buFont typeface="Arial" panose="020B0604020202020204" pitchFamily="34" charset="0"/>
              <a:buChar char="•"/>
            </a:pPr>
            <a:r>
              <a:rPr lang="en-IN" sz="2400" dirty="0">
                <a:solidFill>
                  <a:schemeClr val="tx1"/>
                </a:solidFill>
              </a:rPr>
              <a:t>contact</a:t>
            </a:r>
          </a:p>
          <a:p>
            <a:pPr marL="342900" indent="-342900" algn="just">
              <a:buFont typeface="Arial" panose="020B0604020202020204" pitchFamily="34" charset="0"/>
              <a:buChar char="•"/>
            </a:pPr>
            <a:r>
              <a:rPr lang="en-IN" sz="2400" dirty="0">
                <a:solidFill>
                  <a:schemeClr val="tx1"/>
                </a:solidFill>
              </a:rPr>
              <a:t>age</a:t>
            </a:r>
          </a:p>
          <a:p>
            <a:pPr marL="342900" indent="-342900" algn="just">
              <a:buFont typeface="Arial" panose="020B0604020202020204" pitchFamily="34" charset="0"/>
              <a:buChar char="•"/>
            </a:pPr>
            <a:r>
              <a:rPr lang="en-IN" sz="2400" dirty="0">
                <a:solidFill>
                  <a:schemeClr val="tx1"/>
                </a:solidFill>
              </a:rPr>
              <a:t>balance</a:t>
            </a:r>
          </a:p>
          <a:p>
            <a:pPr algn="l"/>
            <a:endParaRPr lang="en-IN" sz="1600" dirty="0">
              <a:solidFill>
                <a:schemeClr val="tx1"/>
              </a:solidFill>
            </a:endParaRPr>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3">
            <a:extLst>
              <a:ext uri="{FF2B5EF4-FFF2-40B4-BE49-F238E27FC236}">
                <a16:creationId xmlns:a16="http://schemas.microsoft.com/office/drawing/2014/main" id="{047BF379-A893-4584-93C1-8755E5130B1F}"/>
              </a:ext>
            </a:extLst>
          </p:cNvPr>
          <p:cNvSpPr txBox="1">
            <a:spLocks/>
          </p:cNvSpPr>
          <p:nvPr/>
        </p:nvSpPr>
        <p:spPr>
          <a:xfrm>
            <a:off x="76200" y="51859"/>
            <a:ext cx="3429000" cy="595281"/>
          </a:xfrm>
          <a:prstGeom prst="rect">
            <a:avLst/>
          </a:prstGeom>
        </p:spPr>
        <p:txBody>
          <a:bodyPr vert="horz" lIns="91440" tIns="45720" rIns="91440" bIns="45720" rtlCol="0" anchor="b">
            <a:normAutofit fontScale="975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solidFill>
                  <a:srgbClr val="FF0000"/>
                </a:solidFill>
              </a:rPr>
              <a:t>Feature Selection</a:t>
            </a:r>
          </a:p>
        </p:txBody>
      </p:sp>
      <p:sp>
        <p:nvSpPr>
          <p:cNvPr id="14" name="Subtitle 6">
            <a:extLst>
              <a:ext uri="{FF2B5EF4-FFF2-40B4-BE49-F238E27FC236}">
                <a16:creationId xmlns:a16="http://schemas.microsoft.com/office/drawing/2014/main" id="{411AECC5-86AE-4F8E-A215-AA6C3DF1C973}"/>
              </a:ext>
            </a:extLst>
          </p:cNvPr>
          <p:cNvSpPr txBox="1">
            <a:spLocks/>
          </p:cNvSpPr>
          <p:nvPr/>
        </p:nvSpPr>
        <p:spPr>
          <a:xfrm>
            <a:off x="4800600" y="838200"/>
            <a:ext cx="2900082" cy="4648196"/>
          </a:xfrm>
          <a:prstGeom prst="rect">
            <a:avLst/>
          </a:prstGeom>
          <a:solidFill>
            <a:schemeClr val="bg1">
              <a:lumMod val="75000"/>
            </a:schemeClr>
          </a:solidFill>
        </p:spPr>
        <p:txBody>
          <a:bodyPr vert="horz" lIns="91440" tIns="45720" rIns="91440" bIns="45720" rtlCol="0">
            <a:noAutofit/>
          </a:bodyPr>
          <a:lstStyle>
            <a:lvl1pPr marL="0" indent="0" algn="r" defTabSz="914400" rtl="0" eaLnBrk="1" latinLnBrk="0" hangingPunct="1">
              <a:spcBef>
                <a:spcPct val="20000"/>
              </a:spcBef>
              <a:buFont typeface="Arial" pitchFamily="34" charset="0"/>
              <a:buNone/>
              <a:defRPr sz="2000" kern="1200">
                <a:solidFill>
                  <a:srgbClr val="868D8D"/>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l"/>
            <a:r>
              <a:rPr lang="en-IN" sz="2400" b="1" dirty="0">
                <a:solidFill>
                  <a:schemeClr val="tx1"/>
                </a:solidFill>
              </a:rPr>
              <a:t>Eliminated Features-</a:t>
            </a:r>
          </a:p>
          <a:p>
            <a:pPr marL="342900" indent="-342900" algn="l">
              <a:buFont typeface="Arial" pitchFamily="34" charset="0"/>
              <a:buChar char="•"/>
            </a:pPr>
            <a:r>
              <a:rPr lang="en-IN" sz="2400" dirty="0">
                <a:solidFill>
                  <a:schemeClr val="tx1"/>
                </a:solidFill>
              </a:rPr>
              <a:t>month</a:t>
            </a:r>
          </a:p>
          <a:p>
            <a:pPr marL="342900" indent="-342900" algn="l">
              <a:buFont typeface="Arial" pitchFamily="34" charset="0"/>
              <a:buChar char="•"/>
            </a:pPr>
            <a:r>
              <a:rPr lang="en-IN" sz="2400" dirty="0">
                <a:solidFill>
                  <a:schemeClr val="tx1"/>
                </a:solidFill>
              </a:rPr>
              <a:t>day</a:t>
            </a:r>
          </a:p>
          <a:p>
            <a:pPr marL="342900" indent="-342900" algn="l">
              <a:buFont typeface="Arial" pitchFamily="34" charset="0"/>
              <a:buChar char="•"/>
            </a:pPr>
            <a:r>
              <a:rPr lang="en-IN" sz="2400" dirty="0">
                <a:solidFill>
                  <a:schemeClr val="tx1"/>
                </a:solidFill>
              </a:rPr>
              <a:t>duration</a:t>
            </a:r>
          </a:p>
          <a:p>
            <a:pPr marL="342900" indent="-342900" algn="l">
              <a:buFont typeface="Arial" pitchFamily="34" charset="0"/>
              <a:buChar char="•"/>
            </a:pPr>
            <a:r>
              <a:rPr lang="en-IN" sz="2400" dirty="0">
                <a:solidFill>
                  <a:schemeClr val="tx1"/>
                </a:solidFill>
              </a:rPr>
              <a:t>campaign</a:t>
            </a:r>
          </a:p>
          <a:p>
            <a:pPr marL="342900" indent="-342900" algn="l">
              <a:buFont typeface="Arial" pitchFamily="34" charset="0"/>
              <a:buChar char="•"/>
            </a:pPr>
            <a:r>
              <a:rPr lang="en-IN" sz="2400" dirty="0" err="1">
                <a:solidFill>
                  <a:schemeClr val="tx1"/>
                </a:solidFill>
              </a:rPr>
              <a:t>pdays</a:t>
            </a:r>
            <a:endParaRPr lang="en-IN" sz="2400" dirty="0">
              <a:solidFill>
                <a:schemeClr val="tx1"/>
              </a:solidFill>
            </a:endParaRPr>
          </a:p>
          <a:p>
            <a:pPr marL="342900" indent="-342900" algn="l">
              <a:buFont typeface="Arial" pitchFamily="34" charset="0"/>
              <a:buChar char="•"/>
            </a:pPr>
            <a:r>
              <a:rPr lang="en-IN" sz="2400" dirty="0">
                <a:solidFill>
                  <a:schemeClr val="tx1"/>
                </a:solidFill>
              </a:rPr>
              <a:t>previous</a:t>
            </a:r>
          </a:p>
        </p:txBody>
      </p:sp>
    </p:spTree>
    <p:extLst>
      <p:ext uri="{BB962C8B-B14F-4D97-AF65-F5344CB8AC3E}">
        <p14:creationId xmlns:p14="http://schemas.microsoft.com/office/powerpoint/2010/main" val="4111943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11</a:t>
            </a:fld>
            <a:endParaRPr lang="en-IN" dirty="0"/>
          </a:p>
        </p:txBody>
      </p:sp>
      <p:sp>
        <p:nvSpPr>
          <p:cNvPr id="11" name="Subtitle 6">
            <a:extLst>
              <a:ext uri="{FF2B5EF4-FFF2-40B4-BE49-F238E27FC236}">
                <a16:creationId xmlns:a16="http://schemas.microsoft.com/office/drawing/2014/main" id="{03422A6B-9784-42CA-9F80-942A9EE406AF}"/>
              </a:ext>
            </a:extLst>
          </p:cNvPr>
          <p:cNvSpPr>
            <a:spLocks noGrp="1"/>
          </p:cNvSpPr>
          <p:nvPr>
            <p:ph type="subTitle" idx="1"/>
          </p:nvPr>
        </p:nvSpPr>
        <p:spPr>
          <a:xfrm>
            <a:off x="76199" y="874044"/>
            <a:ext cx="8524690" cy="1749621"/>
          </a:xfrm>
        </p:spPr>
        <p:txBody>
          <a:bodyPr>
            <a:normAutofit/>
          </a:bodyPr>
          <a:lstStyle/>
          <a:p>
            <a:pPr marL="342900" indent="-342900" algn="l">
              <a:buFont typeface="Arial" panose="020B0604020202020204" pitchFamily="34" charset="0"/>
              <a:buChar char="•"/>
            </a:pPr>
            <a:r>
              <a:rPr lang="en-IN" sz="3200" dirty="0">
                <a:solidFill>
                  <a:schemeClr val="tx1"/>
                </a:solidFill>
              </a:rPr>
              <a:t>Computational power for more than 40000 data</a:t>
            </a:r>
          </a:p>
          <a:p>
            <a:pPr marL="342900" indent="-342900" algn="l">
              <a:buFont typeface="Arial" panose="020B0604020202020204" pitchFamily="34" charset="0"/>
              <a:buChar char="•"/>
            </a:pPr>
            <a:r>
              <a:rPr lang="en-IN" sz="3200" dirty="0">
                <a:solidFill>
                  <a:schemeClr val="tx1"/>
                </a:solidFill>
              </a:rPr>
              <a:t>Presence of mixed variable. Categorical and numerical.</a:t>
            </a:r>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3">
            <a:extLst>
              <a:ext uri="{FF2B5EF4-FFF2-40B4-BE49-F238E27FC236}">
                <a16:creationId xmlns:a16="http://schemas.microsoft.com/office/drawing/2014/main" id="{047BF379-A893-4584-93C1-8755E5130B1F}"/>
              </a:ext>
            </a:extLst>
          </p:cNvPr>
          <p:cNvSpPr txBox="1">
            <a:spLocks/>
          </p:cNvSpPr>
          <p:nvPr/>
        </p:nvSpPr>
        <p:spPr>
          <a:xfrm>
            <a:off x="76199" y="51859"/>
            <a:ext cx="3885457" cy="633939"/>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solidFill>
                  <a:srgbClr val="FF0000"/>
                </a:solidFill>
              </a:rPr>
              <a:t>Challenges in Data</a:t>
            </a:r>
          </a:p>
        </p:txBody>
      </p:sp>
      <p:sp>
        <p:nvSpPr>
          <p:cNvPr id="15" name="Title 3">
            <a:extLst>
              <a:ext uri="{FF2B5EF4-FFF2-40B4-BE49-F238E27FC236}">
                <a16:creationId xmlns:a16="http://schemas.microsoft.com/office/drawing/2014/main" id="{EA299DDC-911B-4139-8402-FFB77A3A17AF}"/>
              </a:ext>
            </a:extLst>
          </p:cNvPr>
          <p:cNvSpPr txBox="1">
            <a:spLocks/>
          </p:cNvSpPr>
          <p:nvPr/>
        </p:nvSpPr>
        <p:spPr>
          <a:xfrm>
            <a:off x="125366" y="2838394"/>
            <a:ext cx="6123034" cy="633939"/>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err="1">
                <a:solidFill>
                  <a:srgbClr val="FF0000"/>
                </a:solidFill>
              </a:rPr>
              <a:t>Appraoaches</a:t>
            </a:r>
            <a:r>
              <a:rPr lang="en-IN" sz="3200" dirty="0">
                <a:solidFill>
                  <a:srgbClr val="FF0000"/>
                </a:solidFill>
              </a:rPr>
              <a:t> and technique used</a:t>
            </a:r>
          </a:p>
        </p:txBody>
      </p:sp>
      <p:sp>
        <p:nvSpPr>
          <p:cNvPr id="16" name="Subtitle 6">
            <a:extLst>
              <a:ext uri="{FF2B5EF4-FFF2-40B4-BE49-F238E27FC236}">
                <a16:creationId xmlns:a16="http://schemas.microsoft.com/office/drawing/2014/main" id="{27E15DA6-B027-4D14-AE48-3358E4902CBE}"/>
              </a:ext>
            </a:extLst>
          </p:cNvPr>
          <p:cNvSpPr txBox="1">
            <a:spLocks/>
          </p:cNvSpPr>
          <p:nvPr/>
        </p:nvSpPr>
        <p:spPr>
          <a:xfrm>
            <a:off x="152400" y="3660579"/>
            <a:ext cx="7749718" cy="1749621"/>
          </a:xfrm>
          <a:prstGeom prst="rect">
            <a:avLst/>
          </a:prstGeom>
        </p:spPr>
        <p:txBody>
          <a:bodyPr vert="horz" lIns="91440" tIns="45720" rIns="91440" bIns="45720" rtlCol="0">
            <a:normAutofit fontScale="92500" lnSpcReduction="20000"/>
          </a:bodyPr>
          <a:lstStyle>
            <a:lvl1pPr marL="0" indent="0" algn="r" defTabSz="914400" rtl="0" eaLnBrk="1" latinLnBrk="0" hangingPunct="1">
              <a:spcBef>
                <a:spcPct val="20000"/>
              </a:spcBef>
              <a:buFont typeface="Arial" pitchFamily="34" charset="0"/>
              <a:buNone/>
              <a:defRPr sz="2000" kern="1200">
                <a:solidFill>
                  <a:srgbClr val="868D8D"/>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342900" indent="-342900" algn="l">
              <a:buFont typeface="Arial" pitchFamily="34" charset="0"/>
              <a:buChar char="•"/>
            </a:pPr>
            <a:r>
              <a:rPr lang="en-IN" sz="3200" dirty="0">
                <a:solidFill>
                  <a:schemeClr val="tx1"/>
                </a:solidFill>
              </a:rPr>
              <a:t>Converting categorical variable to numerical using </a:t>
            </a:r>
          </a:p>
          <a:p>
            <a:pPr algn="l"/>
            <a:r>
              <a:rPr lang="en-IN" sz="3200" dirty="0">
                <a:solidFill>
                  <a:schemeClr val="tx1"/>
                </a:solidFill>
              </a:rPr>
              <a:t>	1) Replace Method </a:t>
            </a:r>
          </a:p>
          <a:p>
            <a:pPr algn="l"/>
            <a:r>
              <a:rPr lang="en-IN" sz="3200" dirty="0">
                <a:solidFill>
                  <a:schemeClr val="tx1"/>
                </a:solidFill>
              </a:rPr>
              <a:t>	2) Dummy variable technique.</a:t>
            </a:r>
          </a:p>
        </p:txBody>
      </p:sp>
    </p:spTree>
    <p:extLst>
      <p:ext uri="{BB962C8B-B14F-4D97-AF65-F5344CB8AC3E}">
        <p14:creationId xmlns:p14="http://schemas.microsoft.com/office/powerpoint/2010/main" val="395335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12</a:t>
            </a:fld>
            <a:endParaRPr lang="en-IN" dirty="0"/>
          </a:p>
        </p:txBody>
      </p:sp>
      <p:sp>
        <p:nvSpPr>
          <p:cNvPr id="12" name="Content Placeholder 4">
            <a:extLst>
              <a:ext uri="{FF2B5EF4-FFF2-40B4-BE49-F238E27FC236}">
                <a16:creationId xmlns:a16="http://schemas.microsoft.com/office/drawing/2014/main" id="{226FBA4D-1CF2-464F-ABD9-F8A628E67F81}"/>
              </a:ext>
            </a:extLst>
          </p:cNvPr>
          <p:cNvSpPr>
            <a:spLocks noGrp="1"/>
          </p:cNvSpPr>
          <p:nvPr>
            <p:ph sz="quarter" idx="13"/>
          </p:nvPr>
        </p:nvSpPr>
        <p:spPr>
          <a:xfrm>
            <a:off x="304800" y="838200"/>
            <a:ext cx="8210550" cy="5518150"/>
          </a:xfrm>
        </p:spPr>
        <p:txBody>
          <a:bodyPr>
            <a:normAutofit lnSpcReduction="10000"/>
          </a:bodyPr>
          <a:lstStyle/>
          <a:p>
            <a:pPr marL="0" indent="0" algn="just">
              <a:buNone/>
            </a:pPr>
            <a:r>
              <a:rPr lang="en-US" sz="3200" dirty="0"/>
              <a:t>The target variable has two outcome i.e. either Yes(Client will subscribe term deposit) or NO(Client will not subscribe term deposit).</a:t>
            </a:r>
          </a:p>
          <a:p>
            <a:pPr marL="0" indent="0" algn="just">
              <a:buNone/>
            </a:pPr>
            <a:r>
              <a:rPr lang="en-US" sz="3200" dirty="0"/>
              <a:t>So basically, we have to build Classification model .</a:t>
            </a:r>
          </a:p>
          <a:p>
            <a:pPr marL="0" indent="0" algn="just">
              <a:buNone/>
            </a:pPr>
            <a:r>
              <a:rPr lang="en-US" sz="3200" dirty="0"/>
              <a:t>We develop following model and compare there performance to choose the best out of them.</a:t>
            </a:r>
          </a:p>
          <a:p>
            <a:pPr algn="just"/>
            <a:r>
              <a:rPr lang="en-US" sz="3200" dirty="0"/>
              <a:t>Logistic Regression Model</a:t>
            </a:r>
          </a:p>
          <a:p>
            <a:pPr algn="just"/>
            <a:r>
              <a:rPr lang="en-US" sz="3200" dirty="0"/>
              <a:t>K Nearest Neighbor Model</a:t>
            </a:r>
          </a:p>
          <a:p>
            <a:pPr algn="just"/>
            <a:r>
              <a:rPr lang="en-US" sz="3200" dirty="0"/>
              <a:t>Support Vector Classifier</a:t>
            </a:r>
          </a:p>
          <a:p>
            <a:pPr algn="just"/>
            <a:r>
              <a:rPr lang="en-US" sz="3200" dirty="0"/>
              <a:t>Naive Bayes Model</a:t>
            </a:r>
          </a:p>
          <a:p>
            <a:pPr algn="just"/>
            <a:r>
              <a:rPr lang="en-US" sz="3200" dirty="0"/>
              <a:t>Random Forest Classifier</a:t>
            </a:r>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3">
            <a:extLst>
              <a:ext uri="{FF2B5EF4-FFF2-40B4-BE49-F238E27FC236}">
                <a16:creationId xmlns:a16="http://schemas.microsoft.com/office/drawing/2014/main" id="{047BF379-A893-4584-93C1-8755E5130B1F}"/>
              </a:ext>
            </a:extLst>
          </p:cNvPr>
          <p:cNvSpPr txBox="1">
            <a:spLocks/>
          </p:cNvSpPr>
          <p:nvPr/>
        </p:nvSpPr>
        <p:spPr>
          <a:xfrm>
            <a:off x="76200" y="51859"/>
            <a:ext cx="3429000" cy="595281"/>
          </a:xfrm>
          <a:prstGeom prst="rect">
            <a:avLst/>
          </a:prstGeom>
        </p:spPr>
        <p:txBody>
          <a:bodyPr vert="horz" lIns="91440" tIns="45720" rIns="91440" bIns="45720" rtlCol="0" anchor="b">
            <a:normAutofit fontScale="975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solidFill>
                  <a:srgbClr val="FF0000"/>
                </a:solidFill>
              </a:rPr>
              <a:t>Model Building</a:t>
            </a:r>
          </a:p>
        </p:txBody>
      </p:sp>
    </p:spTree>
    <p:extLst>
      <p:ext uri="{BB962C8B-B14F-4D97-AF65-F5344CB8AC3E}">
        <p14:creationId xmlns:p14="http://schemas.microsoft.com/office/powerpoint/2010/main" val="237435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136517"/>
            <a:ext cx="9135036" cy="481541"/>
          </a:xfrm>
        </p:spPr>
        <p:txBody>
          <a:bodyPr>
            <a:normAutofit fontScale="90000"/>
          </a:bodyPr>
          <a:lstStyle/>
          <a:p>
            <a:pPr algn="l"/>
            <a:r>
              <a:rPr lang="en-IN" dirty="0">
                <a:solidFill>
                  <a:srgbClr val="FF0000"/>
                </a:solidFill>
              </a:rPr>
              <a:t>Visualisation of Random Forest Classifier Model</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13</a:t>
            </a:fld>
            <a:endParaRPr lang="en-IN" dirty="0"/>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2" name="Picture 2">
            <a:extLst>
              <a:ext uri="{FF2B5EF4-FFF2-40B4-BE49-F238E27FC236}">
                <a16:creationId xmlns:a16="http://schemas.microsoft.com/office/drawing/2014/main" id="{D043F4FD-76C6-46C0-AEE9-1B9845935A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3" y="533400"/>
            <a:ext cx="8925109" cy="632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90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14</a:t>
            </a:fld>
            <a:endParaRPr lang="en-IN" dirty="0"/>
          </a:p>
        </p:txBody>
      </p:sp>
      <p:sp>
        <p:nvSpPr>
          <p:cNvPr id="12" name="Content Placeholder 4">
            <a:extLst>
              <a:ext uri="{FF2B5EF4-FFF2-40B4-BE49-F238E27FC236}">
                <a16:creationId xmlns:a16="http://schemas.microsoft.com/office/drawing/2014/main" id="{226FBA4D-1CF2-464F-ABD9-F8A628E67F81}"/>
              </a:ext>
            </a:extLst>
          </p:cNvPr>
          <p:cNvSpPr>
            <a:spLocks noGrp="1"/>
          </p:cNvSpPr>
          <p:nvPr>
            <p:ph sz="quarter" idx="13"/>
          </p:nvPr>
        </p:nvSpPr>
        <p:spPr>
          <a:xfrm>
            <a:off x="76200" y="5177671"/>
            <a:ext cx="9067800" cy="1146929"/>
          </a:xfrm>
        </p:spPr>
        <p:txBody>
          <a:bodyPr>
            <a:normAutofit/>
          </a:bodyPr>
          <a:lstStyle/>
          <a:p>
            <a:pPr marL="0" indent="0">
              <a:buNone/>
            </a:pPr>
            <a:r>
              <a:rPr lang="en-US" sz="3200" dirty="0"/>
              <a:t>Random Forest Classifier model is performing better than other models.</a:t>
            </a:r>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3">
            <a:extLst>
              <a:ext uri="{FF2B5EF4-FFF2-40B4-BE49-F238E27FC236}">
                <a16:creationId xmlns:a16="http://schemas.microsoft.com/office/drawing/2014/main" id="{047BF379-A893-4584-93C1-8755E5130B1F}"/>
              </a:ext>
            </a:extLst>
          </p:cNvPr>
          <p:cNvSpPr txBox="1">
            <a:spLocks/>
          </p:cNvSpPr>
          <p:nvPr/>
        </p:nvSpPr>
        <p:spPr>
          <a:xfrm>
            <a:off x="76200" y="24965"/>
            <a:ext cx="6858000" cy="595281"/>
          </a:xfrm>
          <a:prstGeom prst="rect">
            <a:avLst/>
          </a:prstGeom>
        </p:spPr>
        <p:txBody>
          <a:bodyPr vert="horz" lIns="91440" tIns="45720" rIns="91440" bIns="45720" rtlCol="0" anchor="b">
            <a:normAutofit fontScale="975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solidFill>
                  <a:srgbClr val="FF0000"/>
                </a:solidFill>
              </a:rPr>
              <a:t>Comparison of Model Performance</a:t>
            </a:r>
          </a:p>
        </p:txBody>
      </p:sp>
      <p:sp>
        <p:nvSpPr>
          <p:cNvPr id="11" name="Content Placeholder 4">
            <a:extLst>
              <a:ext uri="{FF2B5EF4-FFF2-40B4-BE49-F238E27FC236}">
                <a16:creationId xmlns:a16="http://schemas.microsoft.com/office/drawing/2014/main" id="{6591784D-9EB2-4C95-88F9-923E64915B09}"/>
              </a:ext>
            </a:extLst>
          </p:cNvPr>
          <p:cNvSpPr txBox="1">
            <a:spLocks/>
          </p:cNvSpPr>
          <p:nvPr/>
        </p:nvSpPr>
        <p:spPr>
          <a:xfrm>
            <a:off x="2895600" y="914400"/>
            <a:ext cx="3733800" cy="490448"/>
          </a:xfrm>
          <a:prstGeom prst="rect">
            <a:avLst/>
          </a:prstGeom>
        </p:spPr>
        <p:txBody>
          <a:bodyPr vert="horz" lIns="91440" tIns="45720" rIns="91440" bIns="45720" rtlCol="0" anchor="ct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Evaluation of Models</a:t>
            </a:r>
          </a:p>
        </p:txBody>
      </p:sp>
      <p:graphicFrame>
        <p:nvGraphicFramePr>
          <p:cNvPr id="4" name="Object 3">
            <a:extLst>
              <a:ext uri="{FF2B5EF4-FFF2-40B4-BE49-F238E27FC236}">
                <a16:creationId xmlns:a16="http://schemas.microsoft.com/office/drawing/2014/main" id="{B5727083-8B2A-4BCC-949A-ECF3F89BB1E2}"/>
              </a:ext>
            </a:extLst>
          </p:cNvPr>
          <p:cNvGraphicFramePr>
            <a:graphicFrameLocks noChangeAspect="1"/>
          </p:cNvGraphicFramePr>
          <p:nvPr>
            <p:extLst>
              <p:ext uri="{D42A27DB-BD31-4B8C-83A1-F6EECF244321}">
                <p14:modId xmlns:p14="http://schemas.microsoft.com/office/powerpoint/2010/main" val="3371097159"/>
              </p:ext>
            </p:extLst>
          </p:nvPr>
        </p:nvGraphicFramePr>
        <p:xfrm>
          <a:off x="381000" y="1447800"/>
          <a:ext cx="8419723" cy="3562350"/>
        </p:xfrm>
        <a:graphic>
          <a:graphicData uri="http://schemas.openxmlformats.org/presentationml/2006/ole">
            <mc:AlternateContent xmlns:mc="http://schemas.openxmlformats.org/markup-compatibility/2006">
              <mc:Choice xmlns:v="urn:schemas-microsoft-com:vml" Requires="v">
                <p:oleObj spid="_x0000_s13363" name="Worksheet" r:id="rId4" imgW="8115194" imgH="3261297" progId="Excel.Sheet.12">
                  <p:embed/>
                </p:oleObj>
              </mc:Choice>
              <mc:Fallback>
                <p:oleObj name="Worksheet" r:id="rId4" imgW="8115194" imgH="3261297" progId="Excel.Sheet.12">
                  <p:embed/>
                  <p:pic>
                    <p:nvPicPr>
                      <p:cNvPr id="0" name=""/>
                      <p:cNvPicPr/>
                      <p:nvPr/>
                    </p:nvPicPr>
                    <p:blipFill>
                      <a:blip r:embed="rId5"/>
                      <a:stretch>
                        <a:fillRect/>
                      </a:stretch>
                    </p:blipFill>
                    <p:spPr>
                      <a:xfrm>
                        <a:off x="381000" y="1447800"/>
                        <a:ext cx="8419723" cy="3562350"/>
                      </a:xfrm>
                      <a:prstGeom prst="rect">
                        <a:avLst/>
                      </a:prstGeom>
                    </p:spPr>
                  </p:pic>
                </p:oleObj>
              </mc:Fallback>
            </mc:AlternateContent>
          </a:graphicData>
        </a:graphic>
      </p:graphicFrame>
    </p:spTree>
    <p:extLst>
      <p:ext uri="{BB962C8B-B14F-4D97-AF65-F5344CB8AC3E}">
        <p14:creationId xmlns:p14="http://schemas.microsoft.com/office/powerpoint/2010/main" val="373566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15</a:t>
            </a:fld>
            <a:endParaRPr lang="en-IN" dirty="0"/>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3">
            <a:extLst>
              <a:ext uri="{FF2B5EF4-FFF2-40B4-BE49-F238E27FC236}">
                <a16:creationId xmlns:a16="http://schemas.microsoft.com/office/drawing/2014/main" id="{047BF379-A893-4584-93C1-8755E5130B1F}"/>
              </a:ext>
            </a:extLst>
          </p:cNvPr>
          <p:cNvSpPr txBox="1">
            <a:spLocks/>
          </p:cNvSpPr>
          <p:nvPr/>
        </p:nvSpPr>
        <p:spPr>
          <a:xfrm>
            <a:off x="76200" y="51859"/>
            <a:ext cx="6858000" cy="595281"/>
          </a:xfrm>
          <a:prstGeom prst="rect">
            <a:avLst/>
          </a:prstGeom>
        </p:spPr>
        <p:txBody>
          <a:bodyPr vert="horz" lIns="91440" tIns="45720" rIns="91440" bIns="45720" rtlCol="0" anchor="b">
            <a:normAutofit fontScale="975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solidFill>
                  <a:srgbClr val="FF0000"/>
                </a:solidFill>
              </a:rPr>
              <a:t>Important Features in Model</a:t>
            </a:r>
          </a:p>
        </p:txBody>
      </p:sp>
      <p:pic>
        <p:nvPicPr>
          <p:cNvPr id="10242" name="Picture 2">
            <a:extLst>
              <a:ext uri="{FF2B5EF4-FFF2-40B4-BE49-F238E27FC236}">
                <a16:creationId xmlns:a16="http://schemas.microsoft.com/office/drawing/2014/main" id="{7AC08B0E-4EB1-487B-8D43-7AC5F071B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8991600" cy="42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25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16</a:t>
            </a:fld>
            <a:endParaRPr lang="en-IN" dirty="0"/>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3">
            <a:extLst>
              <a:ext uri="{FF2B5EF4-FFF2-40B4-BE49-F238E27FC236}">
                <a16:creationId xmlns:a16="http://schemas.microsoft.com/office/drawing/2014/main" id="{047BF379-A893-4584-93C1-8755E5130B1F}"/>
              </a:ext>
            </a:extLst>
          </p:cNvPr>
          <p:cNvSpPr txBox="1">
            <a:spLocks/>
          </p:cNvSpPr>
          <p:nvPr/>
        </p:nvSpPr>
        <p:spPr>
          <a:xfrm>
            <a:off x="76200" y="51859"/>
            <a:ext cx="6858000" cy="595281"/>
          </a:xfrm>
          <a:prstGeom prst="rect">
            <a:avLst/>
          </a:prstGeom>
        </p:spPr>
        <p:txBody>
          <a:bodyPr vert="horz" lIns="91440" tIns="45720" rIns="91440" bIns="45720" rtlCol="0" anchor="b">
            <a:normAutofit fontScale="975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solidFill>
                  <a:srgbClr val="FF0000"/>
                </a:solidFill>
              </a:rPr>
              <a:t>Testing of model on Sample Dataset</a:t>
            </a:r>
          </a:p>
        </p:txBody>
      </p:sp>
      <p:sp>
        <p:nvSpPr>
          <p:cNvPr id="11" name="Content Placeholder 4">
            <a:extLst>
              <a:ext uri="{FF2B5EF4-FFF2-40B4-BE49-F238E27FC236}">
                <a16:creationId xmlns:a16="http://schemas.microsoft.com/office/drawing/2014/main" id="{6591784D-9EB2-4C95-88F9-923E64915B09}"/>
              </a:ext>
            </a:extLst>
          </p:cNvPr>
          <p:cNvSpPr txBox="1">
            <a:spLocks/>
          </p:cNvSpPr>
          <p:nvPr/>
        </p:nvSpPr>
        <p:spPr>
          <a:xfrm>
            <a:off x="3048000" y="2024152"/>
            <a:ext cx="3733800" cy="490448"/>
          </a:xfrm>
          <a:prstGeom prst="rect">
            <a:avLst/>
          </a:prstGeom>
        </p:spPr>
        <p:txBody>
          <a:bodyPr vert="horz" lIns="91440" tIns="45720" rIns="91440" bIns="45720" rtlCol="0" anchor="ct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Evaluation of Models</a:t>
            </a:r>
          </a:p>
        </p:txBody>
      </p:sp>
      <p:graphicFrame>
        <p:nvGraphicFramePr>
          <p:cNvPr id="8" name="Object 7">
            <a:extLst>
              <a:ext uri="{FF2B5EF4-FFF2-40B4-BE49-F238E27FC236}">
                <a16:creationId xmlns:a16="http://schemas.microsoft.com/office/drawing/2014/main" id="{924F4DB4-D7DA-430F-AE8B-05E7E014604B}"/>
              </a:ext>
            </a:extLst>
          </p:cNvPr>
          <p:cNvGraphicFramePr>
            <a:graphicFrameLocks noChangeAspect="1"/>
          </p:cNvGraphicFramePr>
          <p:nvPr>
            <p:extLst>
              <p:ext uri="{D42A27DB-BD31-4B8C-83A1-F6EECF244321}">
                <p14:modId xmlns:p14="http://schemas.microsoft.com/office/powerpoint/2010/main" val="3613628285"/>
              </p:ext>
            </p:extLst>
          </p:nvPr>
        </p:nvGraphicFramePr>
        <p:xfrm>
          <a:off x="209927" y="2670174"/>
          <a:ext cx="8658341" cy="1063626"/>
        </p:xfrm>
        <a:graphic>
          <a:graphicData uri="http://schemas.openxmlformats.org/presentationml/2006/ole">
            <mc:AlternateContent xmlns:mc="http://schemas.openxmlformats.org/markup-compatibility/2006">
              <mc:Choice xmlns:v="urn:schemas-microsoft-com:vml" Requires="v">
                <p:oleObj spid="_x0000_s15412" name="Worksheet" r:id="rId4" imgW="8115194" imgH="853503" progId="Excel.Sheet.12">
                  <p:embed/>
                </p:oleObj>
              </mc:Choice>
              <mc:Fallback>
                <p:oleObj name="Worksheet" r:id="rId4" imgW="8115194" imgH="853503" progId="Excel.Sheet.12">
                  <p:embed/>
                  <p:pic>
                    <p:nvPicPr>
                      <p:cNvPr id="0" name=""/>
                      <p:cNvPicPr/>
                      <p:nvPr/>
                    </p:nvPicPr>
                    <p:blipFill>
                      <a:blip r:embed="rId5"/>
                      <a:stretch>
                        <a:fillRect/>
                      </a:stretch>
                    </p:blipFill>
                    <p:spPr>
                      <a:xfrm>
                        <a:off x="209927" y="2670174"/>
                        <a:ext cx="8658341" cy="1063626"/>
                      </a:xfrm>
                      <a:prstGeom prst="rect">
                        <a:avLst/>
                      </a:prstGeom>
                    </p:spPr>
                  </p:pic>
                </p:oleObj>
              </mc:Fallback>
            </mc:AlternateContent>
          </a:graphicData>
        </a:graphic>
      </p:graphicFrame>
      <p:sp>
        <p:nvSpPr>
          <p:cNvPr id="15" name="Title 3">
            <a:extLst>
              <a:ext uri="{FF2B5EF4-FFF2-40B4-BE49-F238E27FC236}">
                <a16:creationId xmlns:a16="http://schemas.microsoft.com/office/drawing/2014/main" id="{871AD1B5-BF62-48E2-BDC0-56F09B8E6296}"/>
              </a:ext>
            </a:extLst>
          </p:cNvPr>
          <p:cNvSpPr txBox="1">
            <a:spLocks/>
          </p:cNvSpPr>
          <p:nvPr/>
        </p:nvSpPr>
        <p:spPr>
          <a:xfrm>
            <a:off x="76200" y="700119"/>
            <a:ext cx="8792068" cy="938742"/>
          </a:xfrm>
          <a:prstGeom prst="rect">
            <a:avLst/>
          </a:prstGeom>
        </p:spPr>
        <p:txBody>
          <a:bodyPr vert="horz" lIns="91440" tIns="45720" rIns="91440" bIns="45720" rtlCol="0" anchor="b">
            <a:normAutofit fontScale="90000" lnSpcReduction="100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t>Testing sample dataset on the Random Forest Classifier as it is performing best on the training dataset.</a:t>
            </a:r>
          </a:p>
        </p:txBody>
      </p:sp>
      <p:sp>
        <p:nvSpPr>
          <p:cNvPr id="16" name="Title 3">
            <a:extLst>
              <a:ext uri="{FF2B5EF4-FFF2-40B4-BE49-F238E27FC236}">
                <a16:creationId xmlns:a16="http://schemas.microsoft.com/office/drawing/2014/main" id="{3F0B6575-74A9-41B2-9067-347B6C0D6F0E}"/>
              </a:ext>
            </a:extLst>
          </p:cNvPr>
          <p:cNvSpPr txBox="1">
            <a:spLocks/>
          </p:cNvSpPr>
          <p:nvPr/>
        </p:nvSpPr>
        <p:spPr>
          <a:xfrm>
            <a:off x="76200" y="4191000"/>
            <a:ext cx="8792068" cy="1600200"/>
          </a:xfrm>
          <a:prstGeom prst="rect">
            <a:avLst/>
          </a:prstGeom>
        </p:spPr>
        <p:txBody>
          <a:bodyPr vert="horz" lIns="91440" tIns="45720" rIns="91440" bIns="45720" rtlCol="0" anchor="b">
            <a:normAutofit fontScale="90000" lnSpcReduction="200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just"/>
            <a:r>
              <a:rPr lang="en-IN" sz="3200" dirty="0"/>
              <a:t>One more thing we can conclude that model has no overfitting as the various evaluation metrics shows only minor change in values from training dataset and testing dataset</a:t>
            </a:r>
          </a:p>
        </p:txBody>
      </p:sp>
    </p:spTree>
    <p:extLst>
      <p:ext uri="{BB962C8B-B14F-4D97-AF65-F5344CB8AC3E}">
        <p14:creationId xmlns:p14="http://schemas.microsoft.com/office/powerpoint/2010/main" val="248239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17</a:t>
            </a:fld>
            <a:endParaRPr lang="en-IN" dirty="0"/>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3">
            <a:extLst>
              <a:ext uri="{FF2B5EF4-FFF2-40B4-BE49-F238E27FC236}">
                <a16:creationId xmlns:a16="http://schemas.microsoft.com/office/drawing/2014/main" id="{047BF379-A893-4584-93C1-8755E5130B1F}"/>
              </a:ext>
            </a:extLst>
          </p:cNvPr>
          <p:cNvSpPr txBox="1">
            <a:spLocks/>
          </p:cNvSpPr>
          <p:nvPr/>
        </p:nvSpPr>
        <p:spPr>
          <a:xfrm>
            <a:off x="76200" y="51859"/>
            <a:ext cx="6858000" cy="595281"/>
          </a:xfrm>
          <a:prstGeom prst="rect">
            <a:avLst/>
          </a:prstGeom>
        </p:spPr>
        <p:txBody>
          <a:bodyPr vert="horz" lIns="91440" tIns="45720" rIns="91440" bIns="45720" rtlCol="0" anchor="b">
            <a:normAutofit fontScale="975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300" dirty="0">
                <a:solidFill>
                  <a:srgbClr val="FF0000"/>
                </a:solidFill>
              </a:rPr>
              <a:t>Conclusion</a:t>
            </a:r>
            <a:endParaRPr lang="en-IN" sz="3200" dirty="0">
              <a:solidFill>
                <a:srgbClr val="FF0000"/>
              </a:solidFill>
            </a:endParaRPr>
          </a:p>
        </p:txBody>
      </p:sp>
      <p:sp>
        <p:nvSpPr>
          <p:cNvPr id="11" name="Content Placeholder 4">
            <a:extLst>
              <a:ext uri="{FF2B5EF4-FFF2-40B4-BE49-F238E27FC236}">
                <a16:creationId xmlns:a16="http://schemas.microsoft.com/office/drawing/2014/main" id="{E4B7BBDB-3F40-4D4B-9DDA-2A236C1F6426}"/>
              </a:ext>
            </a:extLst>
          </p:cNvPr>
          <p:cNvSpPr>
            <a:spLocks noGrp="1"/>
          </p:cNvSpPr>
          <p:nvPr>
            <p:ph sz="quarter" idx="13"/>
          </p:nvPr>
        </p:nvSpPr>
        <p:spPr>
          <a:xfrm>
            <a:off x="476250" y="457200"/>
            <a:ext cx="6153150" cy="5867400"/>
          </a:xfrm>
        </p:spPr>
        <p:txBody>
          <a:bodyPr>
            <a:normAutofit/>
          </a:bodyPr>
          <a:lstStyle/>
          <a:p>
            <a:pPr marL="0" indent="0" algn="just">
              <a:buNone/>
            </a:pPr>
            <a:r>
              <a:rPr lang="en-US" sz="3200" dirty="0"/>
              <a:t>By analyzing EDA &amp; Features Importance, we can recommend that Banks should focus on –</a:t>
            </a:r>
          </a:p>
          <a:p>
            <a:pPr marL="514350" indent="-514350" algn="just">
              <a:buAutoNum type="arabicPeriod"/>
            </a:pPr>
            <a:r>
              <a:rPr lang="en-US" sz="3200" dirty="0"/>
              <a:t>Jobs: Management, technicians.</a:t>
            </a:r>
          </a:p>
          <a:p>
            <a:pPr marL="514350" indent="-514350" algn="just">
              <a:buAutoNum type="arabicPeriod"/>
            </a:pPr>
            <a:r>
              <a:rPr lang="en-US" sz="3200" dirty="0"/>
              <a:t>Marital status: Married.</a:t>
            </a:r>
          </a:p>
          <a:p>
            <a:pPr marL="514350" indent="-514350" algn="just">
              <a:buAutoNum type="arabicPeriod"/>
            </a:pPr>
            <a:r>
              <a:rPr lang="en-US" sz="3200" dirty="0"/>
              <a:t>Education: Secondary , tertiary.</a:t>
            </a:r>
          </a:p>
          <a:p>
            <a:pPr marL="514350" indent="-514350" algn="just">
              <a:buAutoNum type="arabicPeriod"/>
            </a:pPr>
            <a:r>
              <a:rPr lang="en-US" sz="3200" dirty="0"/>
              <a:t>Loans: Non defaulters , no housing &amp; personal loan</a:t>
            </a:r>
          </a:p>
          <a:p>
            <a:pPr marL="514350" indent="-514350" algn="just">
              <a:buAutoNum type="arabicPeriod"/>
            </a:pPr>
            <a:r>
              <a:rPr lang="en-US" sz="3200" dirty="0"/>
              <a:t>Contact: Cellular</a:t>
            </a:r>
          </a:p>
          <a:p>
            <a:pPr marL="514350" indent="-514350" algn="just">
              <a:buAutoNum type="arabicPeriod"/>
            </a:pPr>
            <a:r>
              <a:rPr lang="en-US" sz="3200" dirty="0"/>
              <a:t>Age: 30-40 years.</a:t>
            </a:r>
          </a:p>
        </p:txBody>
      </p:sp>
    </p:spTree>
    <p:extLst>
      <p:ext uri="{BB962C8B-B14F-4D97-AF65-F5344CB8AC3E}">
        <p14:creationId xmlns:p14="http://schemas.microsoft.com/office/powerpoint/2010/main" val="20019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013659"/>
            <a:ext cx="6324600" cy="1177341"/>
          </a:xfrm>
        </p:spPr>
        <p:txBody>
          <a:bodyPr>
            <a:normAutofit/>
          </a:bodyPr>
          <a:lstStyle/>
          <a:p>
            <a:pPr algn="ctr"/>
            <a:r>
              <a:rPr lang="en-US" sz="7200" b="1" dirty="0">
                <a:latin typeface="Arial" panose="020B0604020202020204" pitchFamily="34" charset="0"/>
                <a:cs typeface="Arial" panose="020B0604020202020204" pitchFamily="34" charset="0"/>
              </a:rPr>
              <a:t>Thank you </a:t>
            </a:r>
          </a:p>
        </p:txBody>
      </p:sp>
      <p:sp>
        <p:nvSpPr>
          <p:cNvPr id="3" name="Footer Placeholder 2"/>
          <p:cNvSpPr>
            <a:spLocks noGrp="1"/>
          </p:cNvSpPr>
          <p:nvPr>
            <p:ph type="ftr" sz="quarter" idx="11"/>
          </p:nvPr>
        </p:nvSpPr>
        <p:spPr/>
        <p:txBody>
          <a:bodyPr/>
          <a:lstStyle/>
          <a:p>
            <a:r>
              <a:rPr lang="en-IN"/>
              <a:t>https://www.careerera.com</a:t>
            </a:r>
            <a:endParaRPr lang="en-IN" dirty="0"/>
          </a:p>
        </p:txBody>
      </p:sp>
      <p:sp>
        <p:nvSpPr>
          <p:cNvPr id="4" name="Slide Number Placeholder 3"/>
          <p:cNvSpPr>
            <a:spLocks noGrp="1"/>
          </p:cNvSpPr>
          <p:nvPr>
            <p:ph type="sldNum" sz="quarter" idx="12"/>
          </p:nvPr>
        </p:nvSpPr>
        <p:spPr/>
        <p:txBody>
          <a:bodyPr/>
          <a:lstStyle/>
          <a:p>
            <a:fld id="{2E49A3BE-8DBC-4553-BBD8-398DC5C4FD3A}" type="slidenum">
              <a:rPr lang="en-IN" smtClean="0"/>
              <a:pPr/>
              <a:t>18</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136517"/>
            <a:ext cx="9135036" cy="481541"/>
          </a:xfrm>
        </p:spPr>
        <p:txBody>
          <a:bodyPr>
            <a:normAutofit fontScale="90000"/>
          </a:bodyPr>
          <a:lstStyle/>
          <a:p>
            <a:pPr algn="l"/>
            <a:r>
              <a:rPr lang="en-IN" dirty="0">
                <a:solidFill>
                  <a:srgbClr val="FF0000"/>
                </a:solidFill>
              </a:rPr>
              <a:t>Table of Content</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2</a:t>
            </a:fld>
            <a:endParaRPr lang="en-IN" dirty="0"/>
          </a:p>
        </p:txBody>
      </p:sp>
      <p:sp>
        <p:nvSpPr>
          <p:cNvPr id="7" name="Subtitle 6">
            <a:extLst>
              <a:ext uri="{FF2B5EF4-FFF2-40B4-BE49-F238E27FC236}">
                <a16:creationId xmlns:a16="http://schemas.microsoft.com/office/drawing/2014/main" id="{5B6AB6EB-0BAA-4BA2-89D1-7024CAE39450}"/>
              </a:ext>
            </a:extLst>
          </p:cNvPr>
          <p:cNvSpPr>
            <a:spLocks noGrp="1"/>
          </p:cNvSpPr>
          <p:nvPr>
            <p:ph type="subTitle" idx="1"/>
          </p:nvPr>
        </p:nvSpPr>
        <p:spPr>
          <a:xfrm>
            <a:off x="8964" y="685800"/>
            <a:ext cx="5934635" cy="6172199"/>
          </a:xfrm>
        </p:spPr>
        <p:txBody>
          <a:bodyPr>
            <a:normAutofit/>
          </a:bodyPr>
          <a:lstStyle/>
          <a:p>
            <a:pPr algn="l"/>
            <a:r>
              <a:rPr lang="en-IN" dirty="0">
                <a:solidFill>
                  <a:schemeClr val="tx1"/>
                </a:solidFill>
              </a:rPr>
              <a:t>1. Introduction</a:t>
            </a:r>
          </a:p>
          <a:p>
            <a:pPr algn="l"/>
            <a:r>
              <a:rPr lang="en-IN" dirty="0">
                <a:solidFill>
                  <a:schemeClr val="tx1"/>
                </a:solidFill>
              </a:rPr>
              <a:t>    1.1 Problem Statement </a:t>
            </a:r>
          </a:p>
          <a:p>
            <a:pPr algn="l"/>
            <a:r>
              <a:rPr lang="en-IN" dirty="0">
                <a:solidFill>
                  <a:schemeClr val="tx1"/>
                </a:solidFill>
              </a:rPr>
              <a:t>    1.2 Problem Description</a:t>
            </a:r>
          </a:p>
          <a:p>
            <a:pPr algn="l"/>
            <a:r>
              <a:rPr lang="en-IN" dirty="0">
                <a:solidFill>
                  <a:schemeClr val="tx1"/>
                </a:solidFill>
              </a:rPr>
              <a:t>    1.3 Dataset Description</a:t>
            </a:r>
          </a:p>
          <a:p>
            <a:pPr algn="l"/>
            <a:r>
              <a:rPr lang="en-IN" dirty="0">
                <a:solidFill>
                  <a:schemeClr val="tx1"/>
                </a:solidFill>
              </a:rPr>
              <a:t>    1.4 Dataset Analysis</a:t>
            </a:r>
          </a:p>
          <a:p>
            <a:pPr algn="l"/>
            <a:r>
              <a:rPr lang="en-IN" dirty="0">
                <a:solidFill>
                  <a:schemeClr val="tx1"/>
                </a:solidFill>
              </a:rPr>
              <a:t>2. Exploratory Data Analysis </a:t>
            </a:r>
          </a:p>
          <a:p>
            <a:pPr algn="l"/>
            <a:r>
              <a:rPr lang="en-IN" dirty="0">
                <a:solidFill>
                  <a:schemeClr val="tx1"/>
                </a:solidFill>
              </a:rPr>
              <a:t>    2.1 Univariate analysis of output variable</a:t>
            </a:r>
          </a:p>
          <a:p>
            <a:pPr algn="l"/>
            <a:r>
              <a:rPr lang="en-IN" dirty="0">
                <a:solidFill>
                  <a:schemeClr val="tx1"/>
                </a:solidFill>
              </a:rPr>
              <a:t>    2.2 Bivariate analysis</a:t>
            </a:r>
          </a:p>
          <a:p>
            <a:pPr algn="l"/>
            <a:r>
              <a:rPr lang="en-IN" dirty="0">
                <a:solidFill>
                  <a:schemeClr val="tx1"/>
                </a:solidFill>
              </a:rPr>
              <a:t>           2.2.1 Categorical Features</a:t>
            </a:r>
          </a:p>
          <a:p>
            <a:pPr algn="l"/>
            <a:r>
              <a:rPr lang="en-IN" dirty="0">
                <a:solidFill>
                  <a:schemeClr val="tx1"/>
                </a:solidFill>
              </a:rPr>
              <a:t>           2.2.2 Numerical Features</a:t>
            </a:r>
          </a:p>
          <a:p>
            <a:pPr algn="l"/>
            <a:r>
              <a:rPr lang="en-IN" dirty="0">
                <a:solidFill>
                  <a:schemeClr val="tx1"/>
                </a:solidFill>
              </a:rPr>
              <a:t>    2.3 Checking for Multi-collinearity in input features </a:t>
            </a:r>
          </a:p>
          <a:p>
            <a:pPr algn="l"/>
            <a:r>
              <a:rPr lang="en-IN" dirty="0">
                <a:solidFill>
                  <a:schemeClr val="tx1"/>
                </a:solidFill>
              </a:rPr>
              <a:t>3. Model </a:t>
            </a:r>
          </a:p>
          <a:p>
            <a:pPr algn="l"/>
            <a:r>
              <a:rPr lang="en-IN" dirty="0">
                <a:solidFill>
                  <a:schemeClr val="tx1"/>
                </a:solidFill>
              </a:rPr>
              <a:t>    3.1 Model Performance with varying parameters</a:t>
            </a:r>
          </a:p>
          <a:p>
            <a:pPr algn="l"/>
            <a:r>
              <a:rPr lang="en-IN" dirty="0">
                <a:solidFill>
                  <a:schemeClr val="tx1"/>
                </a:solidFill>
              </a:rPr>
              <a:t>    3.2 Visualisation of model metrics</a:t>
            </a:r>
          </a:p>
          <a:p>
            <a:pPr algn="l"/>
            <a:r>
              <a:rPr lang="en-IN" dirty="0">
                <a:solidFill>
                  <a:schemeClr val="tx1"/>
                </a:solidFill>
              </a:rPr>
              <a:t>4. Testing of model on Sample dataset</a:t>
            </a:r>
          </a:p>
          <a:p>
            <a:pPr algn="l"/>
            <a:r>
              <a:rPr lang="en-IN" dirty="0">
                <a:solidFill>
                  <a:schemeClr val="tx1"/>
                </a:solidFill>
              </a:rPr>
              <a:t>5. Conclusion</a:t>
            </a:r>
          </a:p>
        </p:txBody>
      </p:sp>
    </p:spTree>
    <p:extLst>
      <p:ext uri="{BB962C8B-B14F-4D97-AF65-F5344CB8AC3E}">
        <p14:creationId xmlns:p14="http://schemas.microsoft.com/office/powerpoint/2010/main" val="104065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136517"/>
            <a:ext cx="9135036" cy="481541"/>
          </a:xfrm>
        </p:spPr>
        <p:txBody>
          <a:bodyPr>
            <a:normAutofit fontScale="90000"/>
          </a:bodyPr>
          <a:lstStyle/>
          <a:p>
            <a:pPr algn="l"/>
            <a:r>
              <a:rPr lang="en-IN" dirty="0">
                <a:solidFill>
                  <a:srgbClr val="FF0000"/>
                </a:solidFill>
              </a:rPr>
              <a:t>Problem Statement </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3</a:t>
            </a:fld>
            <a:endParaRPr lang="en-IN" dirty="0"/>
          </a:p>
        </p:txBody>
      </p:sp>
      <p:sp>
        <p:nvSpPr>
          <p:cNvPr id="7" name="Subtitle 6">
            <a:extLst>
              <a:ext uri="{FF2B5EF4-FFF2-40B4-BE49-F238E27FC236}">
                <a16:creationId xmlns:a16="http://schemas.microsoft.com/office/drawing/2014/main" id="{5B6AB6EB-0BAA-4BA2-89D1-7024CAE39450}"/>
              </a:ext>
            </a:extLst>
          </p:cNvPr>
          <p:cNvSpPr>
            <a:spLocks noGrp="1"/>
          </p:cNvSpPr>
          <p:nvPr>
            <p:ph type="subTitle" idx="1"/>
          </p:nvPr>
        </p:nvSpPr>
        <p:spPr>
          <a:xfrm>
            <a:off x="8964" y="685800"/>
            <a:ext cx="8982636" cy="6172199"/>
          </a:xfrm>
        </p:spPr>
        <p:txBody>
          <a:bodyPr>
            <a:normAutofit fontScale="47500" lnSpcReduction="20000"/>
          </a:bodyPr>
          <a:lstStyle/>
          <a:p>
            <a:pPr algn="l"/>
            <a:r>
              <a:rPr lang="en-IN" sz="5800" u="sng" dirty="0">
                <a:solidFill>
                  <a:schemeClr val="tx1"/>
                </a:solidFill>
              </a:rPr>
              <a:t>Objective -</a:t>
            </a:r>
            <a:r>
              <a:rPr lang="en-IN" sz="4100" dirty="0">
                <a:solidFill>
                  <a:schemeClr val="tx1"/>
                </a:solidFill>
              </a:rPr>
              <a:t> </a:t>
            </a:r>
          </a:p>
          <a:p>
            <a:pPr algn="l"/>
            <a:r>
              <a:rPr lang="en-IN" sz="5100" dirty="0">
                <a:solidFill>
                  <a:schemeClr val="tx1"/>
                </a:solidFill>
              </a:rPr>
              <a:t>To predict whether a client will subscribe the term deposit or not.</a:t>
            </a:r>
          </a:p>
          <a:p>
            <a:pPr algn="l"/>
            <a:endParaRPr lang="en-IN" sz="4100" dirty="0">
              <a:solidFill>
                <a:schemeClr val="tx1"/>
              </a:solidFill>
            </a:endParaRPr>
          </a:p>
          <a:p>
            <a:pPr algn="l"/>
            <a:r>
              <a:rPr lang="en-IN" sz="5800" u="sng" dirty="0">
                <a:solidFill>
                  <a:schemeClr val="tx1"/>
                </a:solidFill>
              </a:rPr>
              <a:t>Dataset Description -</a:t>
            </a:r>
          </a:p>
          <a:p>
            <a:pPr algn="just"/>
            <a:r>
              <a:rPr lang="en-IN" sz="5100" dirty="0">
                <a:solidFill>
                  <a:schemeClr val="tx1"/>
                </a:solidFill>
              </a:rPr>
              <a:t>T</a:t>
            </a:r>
            <a:r>
              <a:rPr lang="en-US" sz="5100" dirty="0">
                <a:solidFill>
                  <a:schemeClr val="tx1"/>
                </a:solidFill>
              </a:rPr>
              <a:t>he data is related with direct marketing campaigns of a Portuguese banking institution. The marketing campaigns were based on phone calls. Often, more than one contact to the same client was required, in order to access if the product (bank term deposit) would be (or not) subscribed. </a:t>
            </a:r>
          </a:p>
          <a:p>
            <a:pPr algn="l"/>
            <a:endParaRPr lang="en-US" sz="4100" dirty="0">
              <a:solidFill>
                <a:schemeClr val="tx1"/>
              </a:solidFill>
            </a:endParaRPr>
          </a:p>
          <a:p>
            <a:pPr marL="342900" indent="-342900" algn="l">
              <a:buFont typeface="Arial" panose="020B0604020202020204" pitchFamily="34" charset="0"/>
              <a:buChar char="•"/>
            </a:pPr>
            <a:r>
              <a:rPr lang="en-US" sz="4400" u="sng" dirty="0">
                <a:solidFill>
                  <a:schemeClr val="tx1"/>
                </a:solidFill>
              </a:rPr>
              <a:t>Number of Instances</a:t>
            </a:r>
            <a:r>
              <a:rPr lang="en-US" sz="4400" dirty="0">
                <a:solidFill>
                  <a:schemeClr val="tx1"/>
                </a:solidFill>
              </a:rPr>
              <a:t> - 45211</a:t>
            </a:r>
          </a:p>
          <a:p>
            <a:pPr marL="342900" indent="-342900" algn="l">
              <a:buFont typeface="Arial" panose="020B0604020202020204" pitchFamily="34" charset="0"/>
              <a:buChar char="•"/>
            </a:pPr>
            <a:endParaRPr lang="en-US" sz="4400" dirty="0">
              <a:solidFill>
                <a:schemeClr val="tx1"/>
              </a:solidFill>
            </a:endParaRPr>
          </a:p>
          <a:p>
            <a:pPr marL="342900" indent="-342900" algn="l">
              <a:buFont typeface="Arial" panose="020B0604020202020204" pitchFamily="34" charset="0"/>
              <a:buChar char="•"/>
            </a:pPr>
            <a:r>
              <a:rPr lang="en-US" sz="4400" u="sng" dirty="0">
                <a:solidFill>
                  <a:schemeClr val="tx1"/>
                </a:solidFill>
              </a:rPr>
              <a:t>Number of Attribute </a:t>
            </a:r>
            <a:r>
              <a:rPr lang="en-US" sz="4400" dirty="0">
                <a:solidFill>
                  <a:schemeClr val="tx1"/>
                </a:solidFill>
              </a:rPr>
              <a:t> - 16  + Output variable(y)</a:t>
            </a:r>
          </a:p>
          <a:p>
            <a:pPr marL="342900" indent="-342900" algn="l">
              <a:buFont typeface="Arial" panose="020B0604020202020204" pitchFamily="34" charset="0"/>
              <a:buChar char="•"/>
            </a:pPr>
            <a:endParaRPr lang="en-US" sz="4400" dirty="0">
              <a:solidFill>
                <a:schemeClr val="tx1"/>
              </a:solidFill>
            </a:endParaRPr>
          </a:p>
          <a:p>
            <a:pPr marL="342900" indent="-342900" algn="l">
              <a:buFont typeface="Arial" panose="020B0604020202020204" pitchFamily="34" charset="0"/>
              <a:buChar char="•"/>
            </a:pPr>
            <a:r>
              <a:rPr lang="en-US" sz="4400" u="sng" dirty="0">
                <a:solidFill>
                  <a:schemeClr val="tx1"/>
                </a:solidFill>
              </a:rPr>
              <a:t>Missing Attribute Values</a:t>
            </a:r>
            <a:r>
              <a:rPr lang="en-US" sz="4400" dirty="0">
                <a:solidFill>
                  <a:schemeClr val="tx1"/>
                </a:solidFill>
              </a:rPr>
              <a:t> - None</a:t>
            </a:r>
          </a:p>
          <a:p>
            <a:pPr marL="342900" indent="-342900" algn="l">
              <a:buFont typeface="Arial" panose="020B0604020202020204" pitchFamily="34" charset="0"/>
              <a:buChar char="•"/>
            </a:pPr>
            <a:endParaRPr lang="en-US" sz="4100" dirty="0">
              <a:solidFill>
                <a:schemeClr val="tx1"/>
              </a:solidFill>
            </a:endParaRPr>
          </a:p>
          <a:p>
            <a:pPr algn="l"/>
            <a:endParaRPr lang="en-IN" dirty="0">
              <a:solidFill>
                <a:schemeClr val="tx1"/>
              </a:solidFill>
            </a:endParaRPr>
          </a:p>
          <a:p>
            <a:pPr algn="l"/>
            <a:r>
              <a:rPr lang="en-IN" dirty="0">
                <a:solidFill>
                  <a:schemeClr val="tx1"/>
                </a:solidFill>
              </a:rPr>
              <a:t> </a:t>
            </a:r>
          </a:p>
        </p:txBody>
      </p:sp>
    </p:spTree>
    <p:extLst>
      <p:ext uri="{BB962C8B-B14F-4D97-AF65-F5344CB8AC3E}">
        <p14:creationId xmlns:p14="http://schemas.microsoft.com/office/powerpoint/2010/main" val="371878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51859"/>
            <a:ext cx="9135036" cy="481541"/>
          </a:xfrm>
        </p:spPr>
        <p:txBody>
          <a:bodyPr>
            <a:normAutofit fontScale="90000"/>
          </a:bodyPr>
          <a:lstStyle/>
          <a:p>
            <a:pPr algn="l"/>
            <a:r>
              <a:rPr lang="en-IN" dirty="0">
                <a:solidFill>
                  <a:srgbClr val="FF0000"/>
                </a:solidFill>
              </a:rPr>
              <a:t>Dataset Analysis </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24200" y="6492875"/>
            <a:ext cx="2895600" cy="365125"/>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4</a:t>
            </a:fld>
            <a:endParaRPr lang="en-IN" dirty="0"/>
          </a:p>
        </p:txBody>
      </p:sp>
      <p:graphicFrame>
        <p:nvGraphicFramePr>
          <p:cNvPr id="8" name="Table 8">
            <a:extLst>
              <a:ext uri="{FF2B5EF4-FFF2-40B4-BE49-F238E27FC236}">
                <a16:creationId xmlns:a16="http://schemas.microsoft.com/office/drawing/2014/main" id="{AF478EFA-2AF7-41F0-9E71-5CE419DA2D95}"/>
              </a:ext>
            </a:extLst>
          </p:cNvPr>
          <p:cNvGraphicFramePr>
            <a:graphicFrameLocks noGrp="1"/>
          </p:cNvGraphicFramePr>
          <p:nvPr>
            <p:extLst>
              <p:ext uri="{D42A27DB-BD31-4B8C-83A1-F6EECF244321}">
                <p14:modId xmlns:p14="http://schemas.microsoft.com/office/powerpoint/2010/main" val="3061310703"/>
              </p:ext>
            </p:extLst>
          </p:nvPr>
        </p:nvGraphicFramePr>
        <p:xfrm>
          <a:off x="381000" y="481622"/>
          <a:ext cx="8382000" cy="6147778"/>
        </p:xfrm>
        <a:graphic>
          <a:graphicData uri="http://schemas.openxmlformats.org/drawingml/2006/table">
            <a:tbl>
              <a:tblPr firstRow="1" bandRow="1">
                <a:tableStyleId>{5C22544A-7EE6-4342-B048-85BDC9FD1C3A}</a:tableStyleId>
              </a:tblPr>
              <a:tblGrid>
                <a:gridCol w="733425">
                  <a:extLst>
                    <a:ext uri="{9D8B030D-6E8A-4147-A177-3AD203B41FA5}">
                      <a16:colId xmlns:a16="http://schemas.microsoft.com/office/drawing/2014/main" val="2326024800"/>
                    </a:ext>
                  </a:extLst>
                </a:gridCol>
                <a:gridCol w="1628775">
                  <a:extLst>
                    <a:ext uri="{9D8B030D-6E8A-4147-A177-3AD203B41FA5}">
                      <a16:colId xmlns:a16="http://schemas.microsoft.com/office/drawing/2014/main" val="2484554013"/>
                    </a:ext>
                  </a:extLst>
                </a:gridCol>
                <a:gridCol w="3924300">
                  <a:extLst>
                    <a:ext uri="{9D8B030D-6E8A-4147-A177-3AD203B41FA5}">
                      <a16:colId xmlns:a16="http://schemas.microsoft.com/office/drawing/2014/main" val="715289933"/>
                    </a:ext>
                  </a:extLst>
                </a:gridCol>
                <a:gridCol w="2095500">
                  <a:extLst>
                    <a:ext uri="{9D8B030D-6E8A-4147-A177-3AD203B41FA5}">
                      <a16:colId xmlns:a16="http://schemas.microsoft.com/office/drawing/2014/main" val="3995174033"/>
                    </a:ext>
                  </a:extLst>
                </a:gridCol>
              </a:tblGrid>
              <a:tr h="298931">
                <a:tc>
                  <a:txBody>
                    <a:bodyPr/>
                    <a:lstStyle/>
                    <a:p>
                      <a:pPr algn="ctr"/>
                      <a:r>
                        <a:rPr lang="en-IN" sz="1400" dirty="0"/>
                        <a:t>Sr. No.</a:t>
                      </a:r>
                    </a:p>
                  </a:txBody>
                  <a:tcPr/>
                </a:tc>
                <a:tc>
                  <a:txBody>
                    <a:bodyPr/>
                    <a:lstStyle/>
                    <a:p>
                      <a:pPr algn="ctr"/>
                      <a:r>
                        <a:rPr lang="en-IN" sz="1400" dirty="0"/>
                        <a:t>Variable Name</a:t>
                      </a:r>
                    </a:p>
                  </a:txBody>
                  <a:tcPr/>
                </a:tc>
                <a:tc>
                  <a:txBody>
                    <a:bodyPr/>
                    <a:lstStyle/>
                    <a:p>
                      <a:pPr algn="ctr"/>
                      <a:r>
                        <a:rPr lang="en-IN" sz="1400" dirty="0"/>
                        <a:t>Description</a:t>
                      </a:r>
                    </a:p>
                  </a:txBody>
                  <a:tcPr/>
                </a:tc>
                <a:tc>
                  <a:txBody>
                    <a:bodyPr/>
                    <a:lstStyle/>
                    <a:p>
                      <a:pPr algn="ctr"/>
                      <a:r>
                        <a:rPr lang="en-IN" sz="1400" dirty="0"/>
                        <a:t>Variable Type</a:t>
                      </a:r>
                    </a:p>
                  </a:txBody>
                  <a:tcPr/>
                </a:tc>
                <a:extLst>
                  <a:ext uri="{0D108BD9-81ED-4DB2-BD59-A6C34878D82A}">
                    <a16:rowId xmlns:a16="http://schemas.microsoft.com/office/drawing/2014/main" val="3723209074"/>
                  </a:ext>
                </a:extLst>
              </a:tr>
              <a:tr h="298931">
                <a:tc>
                  <a:txBody>
                    <a:bodyPr/>
                    <a:lstStyle/>
                    <a:p>
                      <a:pPr algn="ctr"/>
                      <a:r>
                        <a:rPr lang="en-IN" sz="1400" dirty="0"/>
                        <a:t>1</a:t>
                      </a:r>
                    </a:p>
                  </a:txBody>
                  <a:tcPr/>
                </a:tc>
                <a:tc>
                  <a:txBody>
                    <a:bodyPr/>
                    <a:lstStyle/>
                    <a:p>
                      <a:pPr algn="ctr"/>
                      <a:r>
                        <a:rPr lang="en-IN" sz="1400" dirty="0"/>
                        <a:t>age</a:t>
                      </a:r>
                    </a:p>
                  </a:txBody>
                  <a:tcPr/>
                </a:tc>
                <a:tc>
                  <a:txBody>
                    <a:bodyPr/>
                    <a:lstStyle/>
                    <a:p>
                      <a:pPr algn="l"/>
                      <a:r>
                        <a:rPr lang="en-IN" sz="1400" dirty="0"/>
                        <a:t>Client age</a:t>
                      </a:r>
                    </a:p>
                  </a:txBody>
                  <a:tcPr/>
                </a:tc>
                <a:tc>
                  <a:txBody>
                    <a:bodyPr/>
                    <a:lstStyle/>
                    <a:p>
                      <a:pPr algn="ctr"/>
                      <a:r>
                        <a:rPr lang="en-IN" sz="1400" dirty="0"/>
                        <a:t>Numerical</a:t>
                      </a:r>
                    </a:p>
                  </a:txBody>
                  <a:tcPr/>
                </a:tc>
                <a:extLst>
                  <a:ext uri="{0D108BD9-81ED-4DB2-BD59-A6C34878D82A}">
                    <a16:rowId xmlns:a16="http://schemas.microsoft.com/office/drawing/2014/main" val="1646825316"/>
                  </a:ext>
                </a:extLst>
              </a:tr>
              <a:tr h="298931">
                <a:tc>
                  <a:txBody>
                    <a:bodyPr/>
                    <a:lstStyle/>
                    <a:p>
                      <a:pPr algn="ctr"/>
                      <a:r>
                        <a:rPr lang="en-IN" sz="1400" dirty="0"/>
                        <a:t>2</a:t>
                      </a:r>
                    </a:p>
                  </a:txBody>
                  <a:tcPr/>
                </a:tc>
                <a:tc>
                  <a:txBody>
                    <a:bodyPr/>
                    <a:lstStyle/>
                    <a:p>
                      <a:pPr algn="ctr"/>
                      <a:r>
                        <a:rPr lang="en-IN" sz="1400" dirty="0"/>
                        <a:t>job</a:t>
                      </a:r>
                    </a:p>
                  </a:txBody>
                  <a:tcPr/>
                </a:tc>
                <a:tc>
                  <a:txBody>
                    <a:bodyPr/>
                    <a:lstStyle/>
                    <a:p>
                      <a:pPr algn="l"/>
                      <a:r>
                        <a:rPr lang="en-IN" sz="1400" dirty="0"/>
                        <a:t>Type of job</a:t>
                      </a:r>
                    </a:p>
                  </a:txBody>
                  <a:tcPr/>
                </a:tc>
                <a:tc>
                  <a:txBody>
                    <a:bodyPr/>
                    <a:lstStyle/>
                    <a:p>
                      <a:pPr algn="ctr"/>
                      <a:r>
                        <a:rPr lang="en-IN" sz="1400" dirty="0"/>
                        <a:t>Categorical</a:t>
                      </a:r>
                    </a:p>
                  </a:txBody>
                  <a:tcPr/>
                </a:tc>
                <a:extLst>
                  <a:ext uri="{0D108BD9-81ED-4DB2-BD59-A6C34878D82A}">
                    <a16:rowId xmlns:a16="http://schemas.microsoft.com/office/drawing/2014/main" val="4166948191"/>
                  </a:ext>
                </a:extLst>
              </a:tr>
              <a:tr h="298931">
                <a:tc>
                  <a:txBody>
                    <a:bodyPr/>
                    <a:lstStyle/>
                    <a:p>
                      <a:pPr algn="ctr"/>
                      <a:r>
                        <a:rPr lang="en-IN" sz="1400" dirty="0"/>
                        <a:t>3</a:t>
                      </a:r>
                    </a:p>
                  </a:txBody>
                  <a:tcPr/>
                </a:tc>
                <a:tc>
                  <a:txBody>
                    <a:bodyPr/>
                    <a:lstStyle/>
                    <a:p>
                      <a:pPr algn="ctr"/>
                      <a:r>
                        <a:rPr lang="en-IN" sz="1400" dirty="0"/>
                        <a:t>marital</a:t>
                      </a:r>
                    </a:p>
                  </a:txBody>
                  <a:tcPr/>
                </a:tc>
                <a:tc>
                  <a:txBody>
                    <a:bodyPr/>
                    <a:lstStyle/>
                    <a:p>
                      <a:pPr algn="l"/>
                      <a:r>
                        <a:rPr lang="en-IN" sz="1400" dirty="0"/>
                        <a:t>Marital Status</a:t>
                      </a:r>
                    </a:p>
                  </a:txBody>
                  <a:tcPr/>
                </a:tc>
                <a:tc>
                  <a:txBody>
                    <a:bodyPr/>
                    <a:lstStyle/>
                    <a:p>
                      <a:pPr algn="ctr"/>
                      <a:r>
                        <a:rPr lang="en-IN" sz="1400" dirty="0"/>
                        <a:t>Categorical</a:t>
                      </a:r>
                    </a:p>
                  </a:txBody>
                  <a:tcPr/>
                </a:tc>
                <a:extLst>
                  <a:ext uri="{0D108BD9-81ED-4DB2-BD59-A6C34878D82A}">
                    <a16:rowId xmlns:a16="http://schemas.microsoft.com/office/drawing/2014/main" val="2030127111"/>
                  </a:ext>
                </a:extLst>
              </a:tr>
              <a:tr h="222731">
                <a:tc>
                  <a:txBody>
                    <a:bodyPr/>
                    <a:lstStyle/>
                    <a:p>
                      <a:pPr algn="ctr"/>
                      <a:r>
                        <a:rPr lang="en-IN" sz="1400" dirty="0"/>
                        <a:t>4</a:t>
                      </a:r>
                    </a:p>
                  </a:txBody>
                  <a:tcPr/>
                </a:tc>
                <a:tc>
                  <a:txBody>
                    <a:bodyPr/>
                    <a:lstStyle/>
                    <a:p>
                      <a:pPr algn="ctr"/>
                      <a:r>
                        <a:rPr lang="en-IN" sz="1400" dirty="0"/>
                        <a:t>education</a:t>
                      </a:r>
                    </a:p>
                  </a:txBody>
                  <a:tcPr/>
                </a:tc>
                <a:tc>
                  <a:txBody>
                    <a:bodyPr/>
                    <a:lstStyle/>
                    <a:p>
                      <a:pPr algn="l"/>
                      <a:r>
                        <a:rPr lang="en-IN" sz="1400" dirty="0"/>
                        <a:t>Level of education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Categorical</a:t>
                      </a:r>
                    </a:p>
                  </a:txBody>
                  <a:tcPr/>
                </a:tc>
                <a:extLst>
                  <a:ext uri="{0D108BD9-81ED-4DB2-BD59-A6C34878D82A}">
                    <a16:rowId xmlns:a16="http://schemas.microsoft.com/office/drawing/2014/main" val="468251676"/>
                  </a:ext>
                </a:extLst>
              </a:tr>
              <a:tr h="298931">
                <a:tc>
                  <a:txBody>
                    <a:bodyPr/>
                    <a:lstStyle/>
                    <a:p>
                      <a:pPr algn="ctr"/>
                      <a:r>
                        <a:rPr lang="en-IN" sz="1400" dirty="0"/>
                        <a:t>5</a:t>
                      </a:r>
                    </a:p>
                  </a:txBody>
                  <a:tcPr/>
                </a:tc>
                <a:tc>
                  <a:txBody>
                    <a:bodyPr/>
                    <a:lstStyle/>
                    <a:p>
                      <a:pPr algn="ctr"/>
                      <a:r>
                        <a:rPr lang="en-IN" sz="1400" dirty="0"/>
                        <a:t>default</a:t>
                      </a:r>
                    </a:p>
                  </a:txBody>
                  <a:tcPr/>
                </a:tc>
                <a:tc>
                  <a:txBody>
                    <a:bodyPr/>
                    <a:lstStyle/>
                    <a:p>
                      <a:pPr algn="l"/>
                      <a:r>
                        <a:rPr lang="en-IN" sz="1400" dirty="0"/>
                        <a:t>Has credit in default?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Categorical</a:t>
                      </a:r>
                    </a:p>
                  </a:txBody>
                  <a:tcPr/>
                </a:tc>
                <a:extLst>
                  <a:ext uri="{0D108BD9-81ED-4DB2-BD59-A6C34878D82A}">
                    <a16:rowId xmlns:a16="http://schemas.microsoft.com/office/drawing/2014/main" val="3725023165"/>
                  </a:ext>
                </a:extLst>
              </a:tr>
              <a:tr h="222731">
                <a:tc>
                  <a:txBody>
                    <a:bodyPr/>
                    <a:lstStyle/>
                    <a:p>
                      <a:pPr algn="ctr"/>
                      <a:r>
                        <a:rPr lang="en-IN" sz="1400" dirty="0"/>
                        <a:t>6</a:t>
                      </a:r>
                    </a:p>
                  </a:txBody>
                  <a:tcPr/>
                </a:tc>
                <a:tc>
                  <a:txBody>
                    <a:bodyPr/>
                    <a:lstStyle/>
                    <a:p>
                      <a:pPr algn="ctr"/>
                      <a:r>
                        <a:rPr lang="en-IN" sz="1400" dirty="0"/>
                        <a:t>balance</a:t>
                      </a:r>
                    </a:p>
                  </a:txBody>
                  <a:tcPr/>
                </a:tc>
                <a:tc>
                  <a:txBody>
                    <a:bodyPr/>
                    <a:lstStyle/>
                    <a:p>
                      <a:pPr algn="l"/>
                      <a:r>
                        <a:rPr lang="en-IN" sz="1400" dirty="0"/>
                        <a:t>Average yearly balance?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Numerical</a:t>
                      </a:r>
                    </a:p>
                  </a:txBody>
                  <a:tcPr/>
                </a:tc>
                <a:extLst>
                  <a:ext uri="{0D108BD9-81ED-4DB2-BD59-A6C34878D82A}">
                    <a16:rowId xmlns:a16="http://schemas.microsoft.com/office/drawing/2014/main" val="2692470186"/>
                  </a:ext>
                </a:extLst>
              </a:tr>
              <a:tr h="298931">
                <a:tc>
                  <a:txBody>
                    <a:bodyPr/>
                    <a:lstStyle/>
                    <a:p>
                      <a:pPr algn="ctr"/>
                      <a:r>
                        <a:rPr lang="en-IN" sz="1400" dirty="0"/>
                        <a:t>7</a:t>
                      </a:r>
                    </a:p>
                  </a:txBody>
                  <a:tcPr/>
                </a:tc>
                <a:tc>
                  <a:txBody>
                    <a:bodyPr/>
                    <a:lstStyle/>
                    <a:p>
                      <a:pPr algn="ctr"/>
                      <a:r>
                        <a:rPr lang="en-IN" sz="1400" dirty="0"/>
                        <a:t>housing</a:t>
                      </a:r>
                    </a:p>
                  </a:txBody>
                  <a:tcPr/>
                </a:tc>
                <a:tc>
                  <a:txBody>
                    <a:bodyPr/>
                    <a:lstStyle/>
                    <a:p>
                      <a:pPr algn="l"/>
                      <a:r>
                        <a:rPr lang="en-IN" sz="1400" dirty="0"/>
                        <a:t>Has housing loan?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Categorical</a:t>
                      </a:r>
                    </a:p>
                  </a:txBody>
                  <a:tcPr/>
                </a:tc>
                <a:extLst>
                  <a:ext uri="{0D108BD9-81ED-4DB2-BD59-A6C34878D82A}">
                    <a16:rowId xmlns:a16="http://schemas.microsoft.com/office/drawing/2014/main" val="3619028356"/>
                  </a:ext>
                </a:extLst>
              </a:tr>
              <a:tr h="298931">
                <a:tc>
                  <a:txBody>
                    <a:bodyPr/>
                    <a:lstStyle/>
                    <a:p>
                      <a:pPr algn="ctr"/>
                      <a:r>
                        <a:rPr lang="en-IN" sz="1400" dirty="0"/>
                        <a:t>8</a:t>
                      </a:r>
                    </a:p>
                  </a:txBody>
                  <a:tcPr/>
                </a:tc>
                <a:tc>
                  <a:txBody>
                    <a:bodyPr/>
                    <a:lstStyle/>
                    <a:p>
                      <a:pPr algn="ctr"/>
                      <a:r>
                        <a:rPr lang="en-IN" sz="1400" dirty="0"/>
                        <a:t>loan</a:t>
                      </a:r>
                    </a:p>
                  </a:txBody>
                  <a:tcPr/>
                </a:tc>
                <a:tc>
                  <a:txBody>
                    <a:bodyPr/>
                    <a:lstStyle/>
                    <a:p>
                      <a:pPr algn="l"/>
                      <a:r>
                        <a:rPr lang="en-IN" sz="1400" dirty="0"/>
                        <a:t>Has personal loan?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Categorical</a:t>
                      </a:r>
                    </a:p>
                  </a:txBody>
                  <a:tcPr/>
                </a:tc>
                <a:extLst>
                  <a:ext uri="{0D108BD9-81ED-4DB2-BD59-A6C34878D82A}">
                    <a16:rowId xmlns:a16="http://schemas.microsoft.com/office/drawing/2014/main" val="2239422930"/>
                  </a:ext>
                </a:extLst>
              </a:tr>
              <a:tr h="298931">
                <a:tc>
                  <a:txBody>
                    <a:bodyPr/>
                    <a:lstStyle/>
                    <a:p>
                      <a:pPr algn="ctr"/>
                      <a:r>
                        <a:rPr lang="en-IN" sz="1400" dirty="0"/>
                        <a:t>9</a:t>
                      </a:r>
                    </a:p>
                  </a:txBody>
                  <a:tcPr/>
                </a:tc>
                <a:tc>
                  <a:txBody>
                    <a:bodyPr/>
                    <a:lstStyle/>
                    <a:p>
                      <a:pPr algn="ctr"/>
                      <a:r>
                        <a:rPr lang="en-IN" sz="1400" dirty="0"/>
                        <a:t>Contact</a:t>
                      </a:r>
                    </a:p>
                  </a:txBody>
                  <a:tcPr/>
                </a:tc>
                <a:tc>
                  <a:txBody>
                    <a:bodyPr/>
                    <a:lstStyle/>
                    <a:p>
                      <a:pPr algn="l"/>
                      <a:r>
                        <a:rPr lang="en-IN" sz="1400" dirty="0"/>
                        <a:t>Contact communication type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Categorical</a:t>
                      </a:r>
                    </a:p>
                  </a:txBody>
                  <a:tcPr/>
                </a:tc>
                <a:extLst>
                  <a:ext uri="{0D108BD9-81ED-4DB2-BD59-A6C34878D82A}">
                    <a16:rowId xmlns:a16="http://schemas.microsoft.com/office/drawing/2014/main" val="1594055094"/>
                  </a:ext>
                </a:extLst>
              </a:tr>
              <a:tr h="298931">
                <a:tc>
                  <a:txBody>
                    <a:bodyPr/>
                    <a:lstStyle/>
                    <a:p>
                      <a:pPr algn="ctr"/>
                      <a:r>
                        <a:rPr lang="en-IN" sz="1400" dirty="0"/>
                        <a:t>10</a:t>
                      </a:r>
                    </a:p>
                  </a:txBody>
                  <a:tcPr/>
                </a:tc>
                <a:tc>
                  <a:txBody>
                    <a:bodyPr/>
                    <a:lstStyle/>
                    <a:p>
                      <a:pPr algn="ctr"/>
                      <a:r>
                        <a:rPr lang="en-IN" sz="1400" dirty="0"/>
                        <a:t>day</a:t>
                      </a:r>
                    </a:p>
                  </a:txBody>
                  <a:tcPr/>
                </a:tc>
                <a:tc>
                  <a:txBody>
                    <a:bodyPr/>
                    <a:lstStyle/>
                    <a:p>
                      <a:pPr algn="l"/>
                      <a:r>
                        <a:rPr lang="en-IN" sz="1400" dirty="0"/>
                        <a:t>Last contact day of month</a:t>
                      </a:r>
                    </a:p>
                  </a:txBody>
                  <a:tcPr/>
                </a:tc>
                <a:tc>
                  <a:txBody>
                    <a:bodyPr/>
                    <a:lstStyle/>
                    <a:p>
                      <a:pPr algn="ctr"/>
                      <a:r>
                        <a:rPr lang="en-IN" sz="1400" dirty="0"/>
                        <a:t>Numerical</a:t>
                      </a:r>
                    </a:p>
                  </a:txBody>
                  <a:tcPr/>
                </a:tc>
                <a:extLst>
                  <a:ext uri="{0D108BD9-81ED-4DB2-BD59-A6C34878D82A}">
                    <a16:rowId xmlns:a16="http://schemas.microsoft.com/office/drawing/2014/main" val="2086101860"/>
                  </a:ext>
                </a:extLst>
              </a:tr>
              <a:tr h="298931">
                <a:tc>
                  <a:txBody>
                    <a:bodyPr/>
                    <a:lstStyle/>
                    <a:p>
                      <a:pPr algn="ctr"/>
                      <a:r>
                        <a:rPr lang="en-IN" sz="1400" dirty="0"/>
                        <a:t>11</a:t>
                      </a:r>
                    </a:p>
                  </a:txBody>
                  <a:tcPr/>
                </a:tc>
                <a:tc>
                  <a:txBody>
                    <a:bodyPr/>
                    <a:lstStyle/>
                    <a:p>
                      <a:pPr algn="ctr"/>
                      <a:r>
                        <a:rPr lang="en-IN" sz="1400" dirty="0"/>
                        <a:t>month</a:t>
                      </a:r>
                    </a:p>
                  </a:txBody>
                  <a:tcPr/>
                </a:tc>
                <a:tc>
                  <a:txBody>
                    <a:bodyPr/>
                    <a:lstStyle/>
                    <a:p>
                      <a:pPr algn="l"/>
                      <a:r>
                        <a:rPr lang="en-IN" sz="1400" dirty="0"/>
                        <a:t>Last contact month of year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Categorical</a:t>
                      </a:r>
                    </a:p>
                  </a:txBody>
                  <a:tcPr/>
                </a:tc>
                <a:extLst>
                  <a:ext uri="{0D108BD9-81ED-4DB2-BD59-A6C34878D82A}">
                    <a16:rowId xmlns:a16="http://schemas.microsoft.com/office/drawing/2014/main" val="2015264140"/>
                  </a:ext>
                </a:extLst>
              </a:tr>
              <a:tr h="298931">
                <a:tc>
                  <a:txBody>
                    <a:bodyPr/>
                    <a:lstStyle/>
                    <a:p>
                      <a:pPr algn="ctr"/>
                      <a:r>
                        <a:rPr lang="en-IN" sz="1400" dirty="0"/>
                        <a:t>12</a:t>
                      </a:r>
                    </a:p>
                  </a:txBody>
                  <a:tcPr/>
                </a:tc>
                <a:tc>
                  <a:txBody>
                    <a:bodyPr/>
                    <a:lstStyle/>
                    <a:p>
                      <a:pPr algn="ctr"/>
                      <a:r>
                        <a:rPr lang="en-IN" sz="1400" dirty="0"/>
                        <a:t>duration</a:t>
                      </a:r>
                    </a:p>
                  </a:txBody>
                  <a:tcPr/>
                </a:tc>
                <a:tc>
                  <a:txBody>
                    <a:bodyPr/>
                    <a:lstStyle/>
                    <a:p>
                      <a:pPr algn="l"/>
                      <a:r>
                        <a:rPr lang="en-IN" sz="1400" dirty="0"/>
                        <a:t>Last contact duration</a:t>
                      </a:r>
                    </a:p>
                  </a:txBody>
                  <a:tcPr/>
                </a:tc>
                <a:tc>
                  <a:txBody>
                    <a:bodyPr/>
                    <a:lstStyle/>
                    <a:p>
                      <a:pPr algn="ctr"/>
                      <a:r>
                        <a:rPr lang="en-IN" sz="1400" dirty="0"/>
                        <a:t>Numerical</a:t>
                      </a:r>
                    </a:p>
                  </a:txBody>
                  <a:tcPr/>
                </a:tc>
                <a:extLst>
                  <a:ext uri="{0D108BD9-81ED-4DB2-BD59-A6C34878D82A}">
                    <a16:rowId xmlns:a16="http://schemas.microsoft.com/office/drawing/2014/main" val="4040704126"/>
                  </a:ext>
                </a:extLst>
              </a:tr>
              <a:tr h="508182">
                <a:tc>
                  <a:txBody>
                    <a:bodyPr/>
                    <a:lstStyle/>
                    <a:p>
                      <a:pPr algn="ctr"/>
                      <a:r>
                        <a:rPr lang="en-IN" sz="1400" dirty="0"/>
                        <a:t>13</a:t>
                      </a:r>
                    </a:p>
                  </a:txBody>
                  <a:tcPr/>
                </a:tc>
                <a:tc>
                  <a:txBody>
                    <a:bodyPr/>
                    <a:lstStyle/>
                    <a:p>
                      <a:pPr algn="ctr"/>
                      <a:r>
                        <a:rPr lang="en-IN" sz="1400" dirty="0"/>
                        <a:t>campaign</a:t>
                      </a:r>
                    </a:p>
                  </a:txBody>
                  <a:tcPr/>
                </a:tc>
                <a:tc>
                  <a:txBody>
                    <a:bodyPr/>
                    <a:lstStyle/>
                    <a:p>
                      <a:pPr algn="l"/>
                      <a:r>
                        <a:rPr lang="en-IN" sz="1400" dirty="0"/>
                        <a:t>Number of contact perform during this campaign for this client</a:t>
                      </a:r>
                    </a:p>
                  </a:txBody>
                  <a:tcPr/>
                </a:tc>
                <a:tc>
                  <a:txBody>
                    <a:bodyPr/>
                    <a:lstStyle/>
                    <a:p>
                      <a:pPr algn="ctr"/>
                      <a:r>
                        <a:rPr lang="en-IN" sz="1400" dirty="0"/>
                        <a:t>Numerical</a:t>
                      </a:r>
                    </a:p>
                  </a:txBody>
                  <a:tcPr/>
                </a:tc>
                <a:extLst>
                  <a:ext uri="{0D108BD9-81ED-4DB2-BD59-A6C34878D82A}">
                    <a16:rowId xmlns:a16="http://schemas.microsoft.com/office/drawing/2014/main" val="4284392613"/>
                  </a:ext>
                </a:extLst>
              </a:tr>
              <a:tr h="508182">
                <a:tc>
                  <a:txBody>
                    <a:bodyPr/>
                    <a:lstStyle/>
                    <a:p>
                      <a:pPr algn="ctr"/>
                      <a:r>
                        <a:rPr lang="en-IN" sz="1400" dirty="0"/>
                        <a:t>14</a:t>
                      </a:r>
                    </a:p>
                  </a:txBody>
                  <a:tcPr/>
                </a:tc>
                <a:tc>
                  <a:txBody>
                    <a:bodyPr/>
                    <a:lstStyle/>
                    <a:p>
                      <a:pPr algn="ctr"/>
                      <a:r>
                        <a:rPr lang="en-IN" sz="1400" dirty="0" err="1"/>
                        <a:t>pdays</a:t>
                      </a:r>
                      <a:endParaRPr lang="en-IN" sz="1400" dirty="0"/>
                    </a:p>
                  </a:txBody>
                  <a:tcPr/>
                </a:tc>
                <a:tc>
                  <a:txBody>
                    <a:bodyPr/>
                    <a:lstStyle/>
                    <a:p>
                      <a:pPr algn="l"/>
                      <a:r>
                        <a:rPr lang="en-IN" sz="1400" dirty="0"/>
                        <a:t>No. of days passed by after the client was last contacted from a previous campaign.</a:t>
                      </a:r>
                    </a:p>
                  </a:txBody>
                  <a:tcPr/>
                </a:tc>
                <a:tc>
                  <a:txBody>
                    <a:bodyPr/>
                    <a:lstStyle/>
                    <a:p>
                      <a:pPr algn="ctr"/>
                      <a:r>
                        <a:rPr lang="en-IN" sz="1400" dirty="0"/>
                        <a:t>Numerical</a:t>
                      </a:r>
                    </a:p>
                  </a:txBody>
                  <a:tcPr/>
                </a:tc>
                <a:extLst>
                  <a:ext uri="{0D108BD9-81ED-4DB2-BD59-A6C34878D82A}">
                    <a16:rowId xmlns:a16="http://schemas.microsoft.com/office/drawing/2014/main" val="1345672629"/>
                  </a:ext>
                </a:extLst>
              </a:tr>
              <a:tr h="508182">
                <a:tc>
                  <a:txBody>
                    <a:bodyPr/>
                    <a:lstStyle/>
                    <a:p>
                      <a:pPr algn="ctr"/>
                      <a:r>
                        <a:rPr lang="en-IN" sz="1400" dirty="0"/>
                        <a:t>15</a:t>
                      </a:r>
                    </a:p>
                  </a:txBody>
                  <a:tcPr/>
                </a:tc>
                <a:tc>
                  <a:txBody>
                    <a:bodyPr/>
                    <a:lstStyle/>
                    <a:p>
                      <a:pPr algn="ctr"/>
                      <a:r>
                        <a:rPr lang="en-IN" sz="1400" dirty="0"/>
                        <a:t>previous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No. of contacts performed before this campaign for this client</a:t>
                      </a:r>
                    </a:p>
                  </a:txBody>
                  <a:tcPr/>
                </a:tc>
                <a:tc>
                  <a:txBody>
                    <a:bodyPr/>
                    <a:lstStyle/>
                    <a:p>
                      <a:pPr algn="ctr"/>
                      <a:r>
                        <a:rPr lang="en-IN" sz="1400" dirty="0"/>
                        <a:t>Numerical</a:t>
                      </a:r>
                    </a:p>
                  </a:txBody>
                  <a:tcPr/>
                </a:tc>
                <a:extLst>
                  <a:ext uri="{0D108BD9-81ED-4DB2-BD59-A6C34878D82A}">
                    <a16:rowId xmlns:a16="http://schemas.microsoft.com/office/drawing/2014/main" val="1810984298"/>
                  </a:ext>
                </a:extLst>
              </a:tr>
              <a:tr h="326098">
                <a:tc>
                  <a:txBody>
                    <a:bodyPr/>
                    <a:lstStyle/>
                    <a:p>
                      <a:pPr algn="ctr"/>
                      <a:r>
                        <a:rPr lang="en-IN" sz="1400" dirty="0"/>
                        <a:t>16</a:t>
                      </a:r>
                    </a:p>
                  </a:txBody>
                  <a:tcPr/>
                </a:tc>
                <a:tc>
                  <a:txBody>
                    <a:bodyPr/>
                    <a:lstStyle/>
                    <a:p>
                      <a:pPr algn="ctr"/>
                      <a:r>
                        <a:rPr lang="en-IN" sz="1400" dirty="0" err="1"/>
                        <a:t>poutcome</a:t>
                      </a:r>
                      <a:endParaRPr lang="en-IN" sz="1400" dirty="0"/>
                    </a:p>
                  </a:txBody>
                  <a:tcPr/>
                </a:tc>
                <a:tc>
                  <a:txBody>
                    <a:bodyPr/>
                    <a:lstStyle/>
                    <a:p>
                      <a:pPr algn="l"/>
                      <a:r>
                        <a:rPr lang="en-IN" sz="1400" dirty="0"/>
                        <a:t>Outcome of previous campaign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Categorical</a:t>
                      </a:r>
                    </a:p>
                  </a:txBody>
                  <a:tcPr/>
                </a:tc>
                <a:extLst>
                  <a:ext uri="{0D108BD9-81ED-4DB2-BD59-A6C34878D82A}">
                    <a16:rowId xmlns:a16="http://schemas.microsoft.com/office/drawing/2014/main" val="2848270836"/>
                  </a:ext>
                </a:extLst>
              </a:tr>
              <a:tr h="298931">
                <a:tc>
                  <a:txBody>
                    <a:bodyPr/>
                    <a:lstStyle/>
                    <a:p>
                      <a:pPr algn="ctr"/>
                      <a:r>
                        <a:rPr lang="en-IN" sz="1400" dirty="0"/>
                        <a:t>17</a:t>
                      </a:r>
                    </a:p>
                  </a:txBody>
                  <a:tcPr/>
                </a:tc>
                <a:tc>
                  <a:txBody>
                    <a:bodyPr/>
                    <a:lstStyle/>
                    <a:p>
                      <a:pPr algn="ctr"/>
                      <a:r>
                        <a:rPr lang="en-IN" sz="1400" dirty="0"/>
                        <a:t>Y</a:t>
                      </a:r>
                    </a:p>
                  </a:txBody>
                  <a:tcPr/>
                </a:tc>
                <a:tc>
                  <a:txBody>
                    <a:bodyPr/>
                    <a:lstStyle/>
                    <a:p>
                      <a:pPr algn="l"/>
                      <a:r>
                        <a:rPr lang="en-IN" sz="1400" dirty="0"/>
                        <a:t>Has the client subscribed a term deposit or not?</a:t>
                      </a:r>
                    </a:p>
                  </a:txBody>
                  <a:tcPr/>
                </a:tc>
                <a:tc>
                  <a:txBody>
                    <a:bodyPr/>
                    <a:lstStyle/>
                    <a:p>
                      <a:pPr algn="ctr"/>
                      <a:r>
                        <a:rPr lang="en-IN" sz="1400" dirty="0"/>
                        <a:t>Categorical</a:t>
                      </a:r>
                    </a:p>
                  </a:txBody>
                  <a:tcPr/>
                </a:tc>
                <a:extLst>
                  <a:ext uri="{0D108BD9-81ED-4DB2-BD59-A6C34878D82A}">
                    <a16:rowId xmlns:a16="http://schemas.microsoft.com/office/drawing/2014/main" val="2554055507"/>
                  </a:ext>
                </a:extLst>
              </a:tr>
            </a:tbl>
          </a:graphicData>
        </a:graphic>
      </p:graphicFrame>
    </p:spTree>
    <p:extLst>
      <p:ext uri="{BB962C8B-B14F-4D97-AF65-F5344CB8AC3E}">
        <p14:creationId xmlns:p14="http://schemas.microsoft.com/office/powerpoint/2010/main" val="48558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136517"/>
            <a:ext cx="9135036" cy="481541"/>
          </a:xfrm>
        </p:spPr>
        <p:txBody>
          <a:bodyPr>
            <a:normAutofit fontScale="90000"/>
          </a:bodyPr>
          <a:lstStyle/>
          <a:p>
            <a:pPr algn="l"/>
            <a:r>
              <a:rPr lang="en-IN" dirty="0">
                <a:solidFill>
                  <a:srgbClr val="FF0000"/>
                </a:solidFill>
              </a:rPr>
              <a:t>Dataset Analysis </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5</a:t>
            </a:fld>
            <a:endParaRPr lang="en-IN" dirty="0"/>
          </a:p>
        </p:txBody>
      </p:sp>
      <p:sp>
        <p:nvSpPr>
          <p:cNvPr id="7" name="Subtitle 6">
            <a:extLst>
              <a:ext uri="{FF2B5EF4-FFF2-40B4-BE49-F238E27FC236}">
                <a16:creationId xmlns:a16="http://schemas.microsoft.com/office/drawing/2014/main" id="{5B6AB6EB-0BAA-4BA2-89D1-7024CAE39450}"/>
              </a:ext>
            </a:extLst>
          </p:cNvPr>
          <p:cNvSpPr>
            <a:spLocks noGrp="1"/>
          </p:cNvSpPr>
          <p:nvPr>
            <p:ph type="subTitle" idx="1"/>
          </p:nvPr>
        </p:nvSpPr>
        <p:spPr>
          <a:xfrm>
            <a:off x="8964" y="685801"/>
            <a:ext cx="6315636" cy="1003299"/>
          </a:xfrm>
        </p:spPr>
        <p:txBody>
          <a:bodyPr>
            <a:normAutofit/>
          </a:bodyPr>
          <a:lstStyle/>
          <a:p>
            <a:pPr algn="l"/>
            <a:r>
              <a:rPr lang="en-IN" sz="2400" dirty="0">
                <a:solidFill>
                  <a:schemeClr val="tx1"/>
                </a:solidFill>
              </a:rPr>
              <a:t>No. of Categorical Variables - 9 + output variable</a:t>
            </a:r>
          </a:p>
          <a:p>
            <a:pPr algn="l"/>
            <a:r>
              <a:rPr lang="en-IN" sz="2400" dirty="0">
                <a:solidFill>
                  <a:schemeClr val="tx1"/>
                </a:solidFill>
              </a:rPr>
              <a:t>No. of Numerical Variables - 7 </a:t>
            </a:r>
          </a:p>
        </p:txBody>
      </p:sp>
      <p:graphicFrame>
        <p:nvGraphicFramePr>
          <p:cNvPr id="5" name="Table 4">
            <a:extLst>
              <a:ext uri="{FF2B5EF4-FFF2-40B4-BE49-F238E27FC236}">
                <a16:creationId xmlns:a16="http://schemas.microsoft.com/office/drawing/2014/main" id="{37CD4628-BEF8-474E-B87B-D14501665CAA}"/>
              </a:ext>
            </a:extLst>
          </p:cNvPr>
          <p:cNvGraphicFramePr>
            <a:graphicFrameLocks noGrp="1"/>
          </p:cNvGraphicFramePr>
          <p:nvPr>
            <p:extLst>
              <p:ext uri="{D42A27DB-BD31-4B8C-83A1-F6EECF244321}">
                <p14:modId xmlns:p14="http://schemas.microsoft.com/office/powerpoint/2010/main" val="4208223402"/>
              </p:ext>
            </p:extLst>
          </p:nvPr>
        </p:nvGraphicFramePr>
        <p:xfrm>
          <a:off x="304800" y="2209800"/>
          <a:ext cx="8382000" cy="4114800"/>
        </p:xfrm>
        <a:graphic>
          <a:graphicData uri="http://schemas.openxmlformats.org/drawingml/2006/table">
            <a:tbl>
              <a:tblPr firstRow="1" firstCol="1" bandRow="1">
                <a:tableStyleId>{5C22544A-7EE6-4342-B048-85BDC9FD1C3A}</a:tableStyleId>
              </a:tblPr>
              <a:tblGrid>
                <a:gridCol w="749912">
                  <a:extLst>
                    <a:ext uri="{9D8B030D-6E8A-4147-A177-3AD203B41FA5}">
                      <a16:colId xmlns:a16="http://schemas.microsoft.com/office/drawing/2014/main" val="3957865496"/>
                    </a:ext>
                  </a:extLst>
                </a:gridCol>
                <a:gridCol w="938973">
                  <a:extLst>
                    <a:ext uri="{9D8B030D-6E8A-4147-A177-3AD203B41FA5}">
                      <a16:colId xmlns:a16="http://schemas.microsoft.com/office/drawing/2014/main" val="2146407206"/>
                    </a:ext>
                  </a:extLst>
                </a:gridCol>
                <a:gridCol w="1179595">
                  <a:extLst>
                    <a:ext uri="{9D8B030D-6E8A-4147-A177-3AD203B41FA5}">
                      <a16:colId xmlns:a16="http://schemas.microsoft.com/office/drawing/2014/main" val="1133954496"/>
                    </a:ext>
                  </a:extLst>
                </a:gridCol>
                <a:gridCol w="1102704">
                  <a:extLst>
                    <a:ext uri="{9D8B030D-6E8A-4147-A177-3AD203B41FA5}">
                      <a16:colId xmlns:a16="http://schemas.microsoft.com/office/drawing/2014/main" val="2935314238"/>
                    </a:ext>
                  </a:extLst>
                </a:gridCol>
                <a:gridCol w="1102704">
                  <a:extLst>
                    <a:ext uri="{9D8B030D-6E8A-4147-A177-3AD203B41FA5}">
                      <a16:colId xmlns:a16="http://schemas.microsoft.com/office/drawing/2014/main" val="1141011384"/>
                    </a:ext>
                  </a:extLst>
                </a:gridCol>
                <a:gridCol w="1102704">
                  <a:extLst>
                    <a:ext uri="{9D8B030D-6E8A-4147-A177-3AD203B41FA5}">
                      <a16:colId xmlns:a16="http://schemas.microsoft.com/office/drawing/2014/main" val="3855075782"/>
                    </a:ext>
                  </a:extLst>
                </a:gridCol>
                <a:gridCol w="1102704">
                  <a:extLst>
                    <a:ext uri="{9D8B030D-6E8A-4147-A177-3AD203B41FA5}">
                      <a16:colId xmlns:a16="http://schemas.microsoft.com/office/drawing/2014/main" val="2018190433"/>
                    </a:ext>
                  </a:extLst>
                </a:gridCol>
                <a:gridCol w="1102704">
                  <a:extLst>
                    <a:ext uri="{9D8B030D-6E8A-4147-A177-3AD203B41FA5}">
                      <a16:colId xmlns:a16="http://schemas.microsoft.com/office/drawing/2014/main" val="2701343294"/>
                    </a:ext>
                  </a:extLst>
                </a:gridCol>
              </a:tblGrid>
              <a:tr h="457200">
                <a:tc>
                  <a:txBody>
                    <a:bodyPr/>
                    <a:lstStyle/>
                    <a:p>
                      <a:pPr algn="r">
                        <a:lnSpc>
                          <a:spcPct val="107000"/>
                        </a:lnSpc>
                        <a:spcBef>
                          <a:spcPts val="1200"/>
                        </a:spcBef>
                        <a:spcAft>
                          <a:spcPts val="800"/>
                        </a:spcAft>
                      </a:pPr>
                      <a:r>
                        <a:rPr lang="en-IN" sz="9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600" dirty="0">
                          <a:effectLst/>
                        </a:rPr>
                        <a:t>age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600" dirty="0">
                          <a:effectLst/>
                        </a:rPr>
                        <a:t>balance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600" dirty="0">
                          <a:effectLst/>
                        </a:rPr>
                        <a:t>day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600" dirty="0">
                          <a:effectLst/>
                        </a:rPr>
                        <a:t>duration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600" dirty="0">
                          <a:effectLst/>
                        </a:rPr>
                        <a:t>campaign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1600" dirty="0" err="1">
                          <a:effectLst/>
                        </a:rPr>
                        <a:t>pdays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IN" sz="1600" dirty="0">
                          <a:effectLst/>
                        </a:rPr>
                        <a:t>previous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69203032"/>
                  </a:ext>
                </a:extLst>
              </a:tr>
              <a:tr h="457200">
                <a:tc>
                  <a:txBody>
                    <a:bodyPr/>
                    <a:lstStyle/>
                    <a:p>
                      <a:pPr algn="ctr">
                        <a:lnSpc>
                          <a:spcPct val="107000"/>
                        </a:lnSpc>
                        <a:spcBef>
                          <a:spcPts val="1200"/>
                        </a:spcBef>
                        <a:spcAft>
                          <a:spcPts val="800"/>
                        </a:spcAft>
                      </a:pPr>
                      <a:r>
                        <a:rPr lang="en-IN" sz="900" dirty="0">
                          <a:effectLst/>
                        </a:rPr>
                        <a:t>count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45211.000000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45211.000000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45211.000000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45211.000000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45211.000000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45211.000000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45211.000000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945631076"/>
                  </a:ext>
                </a:extLst>
              </a:tr>
              <a:tr h="457200">
                <a:tc>
                  <a:txBody>
                    <a:bodyPr/>
                    <a:lstStyle/>
                    <a:p>
                      <a:pPr algn="ctr">
                        <a:lnSpc>
                          <a:spcPct val="107000"/>
                        </a:lnSpc>
                        <a:spcBef>
                          <a:spcPts val="1200"/>
                        </a:spcBef>
                        <a:spcAft>
                          <a:spcPts val="800"/>
                        </a:spcAft>
                      </a:pPr>
                      <a:r>
                        <a:rPr lang="en-IN" sz="900" dirty="0">
                          <a:effectLst/>
                        </a:rPr>
                        <a:t>mean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40.936210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1362.272058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15.806419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258.163080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2.763841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40.197828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0.580323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864721241"/>
                  </a:ext>
                </a:extLst>
              </a:tr>
              <a:tr h="457200">
                <a:tc>
                  <a:txBody>
                    <a:bodyPr/>
                    <a:lstStyle/>
                    <a:p>
                      <a:pPr algn="ctr">
                        <a:lnSpc>
                          <a:spcPct val="107000"/>
                        </a:lnSpc>
                        <a:spcBef>
                          <a:spcPts val="1200"/>
                        </a:spcBef>
                        <a:spcAft>
                          <a:spcPts val="800"/>
                        </a:spcAft>
                      </a:pPr>
                      <a:r>
                        <a:rPr lang="en-IN" sz="900" dirty="0">
                          <a:effectLst/>
                        </a:rPr>
                        <a:t>std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10.618762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3044.765829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8.322476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257.527812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3.098021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100.128746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2.303441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4105788283"/>
                  </a:ext>
                </a:extLst>
              </a:tr>
              <a:tr h="457200">
                <a:tc>
                  <a:txBody>
                    <a:bodyPr/>
                    <a:lstStyle/>
                    <a:p>
                      <a:pPr algn="ctr">
                        <a:lnSpc>
                          <a:spcPct val="107000"/>
                        </a:lnSpc>
                        <a:spcBef>
                          <a:spcPts val="1200"/>
                        </a:spcBef>
                        <a:spcAft>
                          <a:spcPts val="800"/>
                        </a:spcAft>
                      </a:pPr>
                      <a:r>
                        <a:rPr lang="en-IN" sz="900" dirty="0">
                          <a:effectLst/>
                        </a:rPr>
                        <a:t>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18.000000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-8019.000000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0.000000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0.000000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22054953"/>
                  </a:ext>
                </a:extLst>
              </a:tr>
              <a:tr h="457200">
                <a:tc>
                  <a:txBody>
                    <a:bodyPr/>
                    <a:lstStyle/>
                    <a:p>
                      <a:pPr algn="ctr">
                        <a:lnSpc>
                          <a:spcPct val="107000"/>
                        </a:lnSpc>
                        <a:spcBef>
                          <a:spcPts val="1200"/>
                        </a:spcBef>
                        <a:spcAft>
                          <a:spcPts val="800"/>
                        </a:spcAft>
                      </a:pPr>
                      <a:r>
                        <a:rPr lang="en-IN" sz="9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33.000000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72.000000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8.000000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103.000000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0.000000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958030018"/>
                  </a:ext>
                </a:extLst>
              </a:tr>
              <a:tr h="457200">
                <a:tc>
                  <a:txBody>
                    <a:bodyPr/>
                    <a:lstStyle/>
                    <a:p>
                      <a:pPr algn="ctr">
                        <a:lnSpc>
                          <a:spcPct val="107000"/>
                        </a:lnSpc>
                        <a:spcBef>
                          <a:spcPts val="1200"/>
                        </a:spcBef>
                        <a:spcAft>
                          <a:spcPts val="800"/>
                        </a:spcAft>
                      </a:pPr>
                      <a:r>
                        <a:rPr lang="en-IN" sz="900" dirty="0">
                          <a:effectLst/>
                        </a:rPr>
                        <a:t>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39.000000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448.000000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16.000000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180.000000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2.000000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0.000000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148946756"/>
                  </a:ext>
                </a:extLst>
              </a:tr>
              <a:tr h="457200">
                <a:tc>
                  <a:txBody>
                    <a:bodyPr/>
                    <a:lstStyle/>
                    <a:p>
                      <a:pPr algn="ctr">
                        <a:lnSpc>
                          <a:spcPct val="107000"/>
                        </a:lnSpc>
                        <a:spcBef>
                          <a:spcPts val="1200"/>
                        </a:spcBef>
                        <a:spcAft>
                          <a:spcPts val="800"/>
                        </a:spcAft>
                      </a:pPr>
                      <a:r>
                        <a:rPr lang="en-IN" sz="900" dirty="0">
                          <a:effectLst/>
                        </a:rPr>
                        <a:t>75%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48.000000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1428.000000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21.000000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319.000000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3.000000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-1.000000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a:effectLst/>
                        </a:rPr>
                        <a:t>0.000000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879776624"/>
                  </a:ext>
                </a:extLst>
              </a:tr>
              <a:tr h="457200">
                <a:tc>
                  <a:txBody>
                    <a:bodyPr/>
                    <a:lstStyle/>
                    <a:p>
                      <a:pPr algn="ctr">
                        <a:lnSpc>
                          <a:spcPct val="107000"/>
                        </a:lnSpc>
                        <a:spcBef>
                          <a:spcPts val="1200"/>
                        </a:spcBef>
                        <a:spcAft>
                          <a:spcPts val="800"/>
                        </a:spcAft>
                      </a:pPr>
                      <a:r>
                        <a:rPr lang="en-IN" sz="900" dirty="0">
                          <a:effectLst/>
                        </a:rPr>
                        <a:t>max</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95.000000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102127.000000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31.000000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4918.000000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63.000000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871.000000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Bef>
                          <a:spcPts val="1200"/>
                        </a:spcBef>
                        <a:spcAft>
                          <a:spcPts val="800"/>
                        </a:spcAft>
                      </a:pPr>
                      <a:r>
                        <a:rPr lang="en-IN" sz="900" dirty="0">
                          <a:effectLst/>
                        </a:rPr>
                        <a:t>275.000000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891978652"/>
                  </a:ext>
                </a:extLst>
              </a:tr>
            </a:tbl>
          </a:graphicData>
        </a:graphic>
      </p:graphicFrame>
      <p:sp>
        <p:nvSpPr>
          <p:cNvPr id="6" name="Rectangle 1">
            <a:extLst>
              <a:ext uri="{FF2B5EF4-FFF2-40B4-BE49-F238E27FC236}">
                <a16:creationId xmlns:a16="http://schemas.microsoft.com/office/drawing/2014/main" id="{B6482DAD-A9FC-46B5-B05D-52AD86C5A084}"/>
              </a:ext>
            </a:extLst>
          </p:cNvPr>
          <p:cNvSpPr>
            <a:spLocks noChangeArrowheads="1"/>
          </p:cNvSpPr>
          <p:nvPr/>
        </p:nvSpPr>
        <p:spPr bwMode="auto">
          <a:xfrm>
            <a:off x="-1052204" y="1816100"/>
            <a:ext cx="1597981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Subtitle 6">
            <a:extLst>
              <a:ext uri="{FF2B5EF4-FFF2-40B4-BE49-F238E27FC236}">
                <a16:creationId xmlns:a16="http://schemas.microsoft.com/office/drawing/2014/main" id="{004C2B52-940F-4048-BC3A-D66368061657}"/>
              </a:ext>
            </a:extLst>
          </p:cNvPr>
          <p:cNvSpPr txBox="1">
            <a:spLocks/>
          </p:cNvSpPr>
          <p:nvPr/>
        </p:nvSpPr>
        <p:spPr>
          <a:xfrm>
            <a:off x="1066800" y="1689100"/>
            <a:ext cx="7315200" cy="520700"/>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000" kern="1200">
                <a:solidFill>
                  <a:srgbClr val="868D8D"/>
                </a:solidFill>
                <a:latin typeface="+mn-lt"/>
                <a:ea typeface="+mn-ea"/>
                <a:cs typeface="+mn-cs"/>
              </a:defRPr>
            </a:lvl1pPr>
            <a:lvl2pPr marL="457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l"/>
            <a:r>
              <a:rPr lang="en-IN" sz="2400" b="1" dirty="0">
                <a:solidFill>
                  <a:schemeClr val="tx1"/>
                </a:solidFill>
              </a:rPr>
              <a:t>Important Statistical Metrics of Numerical Variables</a:t>
            </a:r>
          </a:p>
        </p:txBody>
      </p:sp>
    </p:spTree>
    <p:extLst>
      <p:ext uri="{BB962C8B-B14F-4D97-AF65-F5344CB8AC3E}">
        <p14:creationId xmlns:p14="http://schemas.microsoft.com/office/powerpoint/2010/main" val="307898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136517"/>
            <a:ext cx="9135036" cy="481541"/>
          </a:xfrm>
        </p:spPr>
        <p:txBody>
          <a:bodyPr>
            <a:normAutofit fontScale="90000"/>
          </a:bodyPr>
          <a:lstStyle/>
          <a:p>
            <a:pPr algn="l"/>
            <a:r>
              <a:rPr lang="en-IN" dirty="0">
                <a:solidFill>
                  <a:srgbClr val="FF0000"/>
                </a:solidFill>
              </a:rPr>
              <a:t>Exploratory Data Analysis </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6</a:t>
            </a:fld>
            <a:endParaRPr lang="en-IN" dirty="0"/>
          </a:p>
        </p:txBody>
      </p:sp>
      <p:sp>
        <p:nvSpPr>
          <p:cNvPr id="17" name="Subtitle 6">
            <a:extLst>
              <a:ext uri="{FF2B5EF4-FFF2-40B4-BE49-F238E27FC236}">
                <a16:creationId xmlns:a16="http://schemas.microsoft.com/office/drawing/2014/main" id="{D471E792-C226-43E7-90D2-647665EA8A56}"/>
              </a:ext>
            </a:extLst>
          </p:cNvPr>
          <p:cNvSpPr>
            <a:spLocks noGrp="1"/>
          </p:cNvSpPr>
          <p:nvPr>
            <p:ph type="subTitle" idx="1"/>
          </p:nvPr>
        </p:nvSpPr>
        <p:spPr>
          <a:xfrm>
            <a:off x="770965" y="5029200"/>
            <a:ext cx="6239435" cy="1167341"/>
          </a:xfrm>
        </p:spPr>
        <p:txBody>
          <a:bodyPr>
            <a:normAutofit/>
          </a:bodyPr>
          <a:lstStyle/>
          <a:p>
            <a:pPr marL="342900" indent="-342900" algn="l">
              <a:buFont typeface="Arial" panose="020B0604020202020204" pitchFamily="34" charset="0"/>
              <a:buChar char="•"/>
            </a:pPr>
            <a:r>
              <a:rPr lang="en-IN" dirty="0">
                <a:solidFill>
                  <a:schemeClr val="tx1"/>
                </a:solidFill>
              </a:rPr>
              <a:t>Success rate is almost 11-12% only</a:t>
            </a:r>
          </a:p>
          <a:p>
            <a:pPr marL="342900" indent="-342900" algn="l">
              <a:buFont typeface="Arial" panose="020B0604020202020204" pitchFamily="34" charset="0"/>
              <a:buChar char="•"/>
            </a:pPr>
            <a:r>
              <a:rPr lang="en-IN" dirty="0">
                <a:solidFill>
                  <a:schemeClr val="tx1"/>
                </a:solidFill>
              </a:rPr>
              <a:t>Bank is doing cold calling in this campaign as success rate is very less</a:t>
            </a:r>
          </a:p>
        </p:txBody>
      </p:sp>
      <p:sp>
        <p:nvSpPr>
          <p:cNvPr id="6" name="Title 3">
            <a:extLst>
              <a:ext uri="{FF2B5EF4-FFF2-40B4-BE49-F238E27FC236}">
                <a16:creationId xmlns:a16="http://schemas.microsoft.com/office/drawing/2014/main" id="{FE9A0300-D05D-4CF4-8495-54E62FFDE66D}"/>
              </a:ext>
            </a:extLst>
          </p:cNvPr>
          <p:cNvSpPr txBox="1">
            <a:spLocks/>
          </p:cNvSpPr>
          <p:nvPr/>
        </p:nvSpPr>
        <p:spPr>
          <a:xfrm>
            <a:off x="0" y="661459"/>
            <a:ext cx="9135036" cy="481541"/>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2600" dirty="0"/>
              <a:t>Univariate Analysis of Output Variable(y)</a:t>
            </a:r>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6" name="Group 15">
            <a:extLst>
              <a:ext uri="{FF2B5EF4-FFF2-40B4-BE49-F238E27FC236}">
                <a16:creationId xmlns:a16="http://schemas.microsoft.com/office/drawing/2014/main" id="{1EDEA178-739D-4DD5-A405-856E36D7B4D5}"/>
              </a:ext>
            </a:extLst>
          </p:cNvPr>
          <p:cNvGrpSpPr/>
          <p:nvPr/>
        </p:nvGrpSpPr>
        <p:grpSpPr>
          <a:xfrm>
            <a:off x="721660" y="1466850"/>
            <a:ext cx="4840940" cy="3486150"/>
            <a:chOff x="264460" y="1466850"/>
            <a:chExt cx="4840940" cy="3486150"/>
          </a:xfrm>
        </p:grpSpPr>
        <p:pic>
          <p:nvPicPr>
            <p:cNvPr id="2049" name="Picture 1">
              <a:extLst>
                <a:ext uri="{FF2B5EF4-FFF2-40B4-BE49-F238E27FC236}">
                  <a16:creationId xmlns:a16="http://schemas.microsoft.com/office/drawing/2014/main" id="{EAF298C4-7FCF-4A4E-9E24-F3153F52A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60" y="1466850"/>
              <a:ext cx="4840940" cy="34861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2560A0E-A6E0-4C80-AAE0-19012CC7BDAD}"/>
                </a:ext>
              </a:extLst>
            </p:cNvPr>
            <p:cNvSpPr txBox="1"/>
            <p:nvPr/>
          </p:nvSpPr>
          <p:spPr>
            <a:xfrm>
              <a:off x="1524000" y="1688068"/>
              <a:ext cx="800100" cy="369332"/>
            </a:xfrm>
            <a:prstGeom prst="rect">
              <a:avLst/>
            </a:prstGeom>
            <a:noFill/>
          </p:spPr>
          <p:txBody>
            <a:bodyPr wrap="square">
              <a:spAutoFit/>
            </a:bodyPr>
            <a:lstStyle/>
            <a:p>
              <a:pPr algn="l"/>
              <a:r>
                <a:rPr lang="en-IN" dirty="0"/>
                <a:t>39922</a:t>
              </a:r>
            </a:p>
          </p:txBody>
        </p:sp>
        <p:sp>
          <p:nvSpPr>
            <p:cNvPr id="14" name="TextBox 13">
              <a:extLst>
                <a:ext uri="{FF2B5EF4-FFF2-40B4-BE49-F238E27FC236}">
                  <a16:creationId xmlns:a16="http://schemas.microsoft.com/office/drawing/2014/main" id="{8179EBFE-ECB9-4B3F-95F9-B7E0425EEFA1}"/>
                </a:ext>
              </a:extLst>
            </p:cNvPr>
            <p:cNvSpPr txBox="1"/>
            <p:nvPr/>
          </p:nvSpPr>
          <p:spPr>
            <a:xfrm>
              <a:off x="3682160" y="4038600"/>
              <a:ext cx="661240" cy="369332"/>
            </a:xfrm>
            <a:prstGeom prst="rect">
              <a:avLst/>
            </a:prstGeom>
            <a:noFill/>
          </p:spPr>
          <p:txBody>
            <a:bodyPr wrap="square">
              <a:spAutoFit/>
            </a:bodyPr>
            <a:lstStyle/>
            <a:p>
              <a:pPr algn="l"/>
              <a:r>
                <a:rPr lang="en-IN" dirty="0"/>
                <a:t>5289</a:t>
              </a:r>
            </a:p>
          </p:txBody>
        </p:sp>
      </p:grpSp>
    </p:spTree>
    <p:extLst>
      <p:ext uri="{BB962C8B-B14F-4D97-AF65-F5344CB8AC3E}">
        <p14:creationId xmlns:p14="http://schemas.microsoft.com/office/powerpoint/2010/main" val="70751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136517"/>
            <a:ext cx="9135036" cy="481541"/>
          </a:xfrm>
        </p:spPr>
        <p:txBody>
          <a:bodyPr>
            <a:normAutofit fontScale="90000"/>
          </a:bodyPr>
          <a:lstStyle/>
          <a:p>
            <a:pPr algn="l"/>
            <a:r>
              <a:rPr lang="en-IN" dirty="0">
                <a:solidFill>
                  <a:srgbClr val="FF0000"/>
                </a:solidFill>
              </a:rPr>
              <a:t>Exploratory Data Analysis </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7</a:t>
            </a:fld>
            <a:endParaRPr lang="en-IN" dirty="0"/>
          </a:p>
        </p:txBody>
      </p:sp>
      <p:sp>
        <p:nvSpPr>
          <p:cNvPr id="6" name="Title 3">
            <a:extLst>
              <a:ext uri="{FF2B5EF4-FFF2-40B4-BE49-F238E27FC236}">
                <a16:creationId xmlns:a16="http://schemas.microsoft.com/office/drawing/2014/main" id="{FE9A0300-D05D-4CF4-8495-54E62FFDE66D}"/>
              </a:ext>
            </a:extLst>
          </p:cNvPr>
          <p:cNvSpPr txBox="1">
            <a:spLocks/>
          </p:cNvSpPr>
          <p:nvPr/>
        </p:nvSpPr>
        <p:spPr>
          <a:xfrm>
            <a:off x="0" y="585259"/>
            <a:ext cx="9135036" cy="481541"/>
          </a:xfrm>
          <a:prstGeom prst="rect">
            <a:avLst/>
          </a:prstGeom>
        </p:spPr>
        <p:txBody>
          <a:bodyPr vert="horz" lIns="91440" tIns="45720" rIns="91440" bIns="45720" rtlCol="0" anchor="b">
            <a:normAutofit fontScale="82500" lnSpcReduction="200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t>Bivariate Analysis of Output Variable with Categorical Variable</a:t>
            </a:r>
            <a:r>
              <a:rPr lang="en-IN" dirty="0"/>
              <a:t> </a:t>
            </a:r>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9" name="Picture 7">
            <a:extLst>
              <a:ext uri="{FF2B5EF4-FFF2-40B4-BE49-F238E27FC236}">
                <a16:creationId xmlns:a16="http://schemas.microsoft.com/office/drawing/2014/main" id="{6378DF7E-A50D-4802-A680-A9E356CC2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34" y="1222259"/>
            <a:ext cx="2267327" cy="185650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C02E5E3-9595-4F11-B909-842F558B96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930" y="1220665"/>
            <a:ext cx="2377540" cy="15987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87" name="Picture 15">
            <a:extLst>
              <a:ext uri="{FF2B5EF4-FFF2-40B4-BE49-F238E27FC236}">
                <a16:creationId xmlns:a16="http://schemas.microsoft.com/office/drawing/2014/main" id="{BC8EC6A0-FDDA-4040-9C14-58BE37AED8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220664"/>
            <a:ext cx="2377540" cy="1599627"/>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a:extLst>
              <a:ext uri="{FF2B5EF4-FFF2-40B4-BE49-F238E27FC236}">
                <a16:creationId xmlns:a16="http://schemas.microsoft.com/office/drawing/2014/main" id="{F58AEC5C-9692-47BF-8821-354B515BA2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078767"/>
            <a:ext cx="2377540" cy="1644168"/>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a:extLst>
              <a:ext uri="{FF2B5EF4-FFF2-40B4-BE49-F238E27FC236}">
                <a16:creationId xmlns:a16="http://schemas.microsoft.com/office/drawing/2014/main" id="{F43D1A26-ED0D-4AB5-9B6E-AB2F828F78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930" y="3078767"/>
            <a:ext cx="2377540" cy="1644168"/>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a:extLst>
              <a:ext uri="{FF2B5EF4-FFF2-40B4-BE49-F238E27FC236}">
                <a16:creationId xmlns:a16="http://schemas.microsoft.com/office/drawing/2014/main" id="{9DDF432D-53B9-49BB-A6C6-2C54A6CC69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3080232"/>
            <a:ext cx="2377540" cy="1644168"/>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23">
            <a:extLst>
              <a:ext uri="{FF2B5EF4-FFF2-40B4-BE49-F238E27FC236}">
                <a16:creationId xmlns:a16="http://schemas.microsoft.com/office/drawing/2014/main" id="{DC258DC0-E4E6-45CE-9B98-B1E6D14BB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260" y="4802065"/>
            <a:ext cx="2377540" cy="1644168"/>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a:extLst>
              <a:ext uri="{FF2B5EF4-FFF2-40B4-BE49-F238E27FC236}">
                <a16:creationId xmlns:a16="http://schemas.microsoft.com/office/drawing/2014/main" id="{D258A4F4-D8C4-42EA-B690-BAC8FF59B3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6930" y="4815252"/>
            <a:ext cx="2377540" cy="1644168"/>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a:extLst>
              <a:ext uri="{FF2B5EF4-FFF2-40B4-BE49-F238E27FC236}">
                <a16:creationId xmlns:a16="http://schemas.microsoft.com/office/drawing/2014/main" id="{05D310B9-CE8E-4A61-B2DB-E080AD59FC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4815252"/>
            <a:ext cx="2377540" cy="16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76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0" y="136517"/>
            <a:ext cx="9135036" cy="481541"/>
          </a:xfrm>
        </p:spPr>
        <p:txBody>
          <a:bodyPr>
            <a:normAutofit fontScale="90000"/>
          </a:bodyPr>
          <a:lstStyle/>
          <a:p>
            <a:pPr algn="l"/>
            <a:r>
              <a:rPr lang="en-IN" dirty="0">
                <a:solidFill>
                  <a:srgbClr val="FF0000"/>
                </a:solidFill>
              </a:rPr>
              <a:t>Exploratory Data Analysis </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8</a:t>
            </a:fld>
            <a:endParaRPr lang="en-IN" dirty="0"/>
          </a:p>
        </p:txBody>
      </p:sp>
      <p:sp>
        <p:nvSpPr>
          <p:cNvPr id="6" name="Title 3">
            <a:extLst>
              <a:ext uri="{FF2B5EF4-FFF2-40B4-BE49-F238E27FC236}">
                <a16:creationId xmlns:a16="http://schemas.microsoft.com/office/drawing/2014/main" id="{FE9A0300-D05D-4CF4-8495-54E62FFDE66D}"/>
              </a:ext>
            </a:extLst>
          </p:cNvPr>
          <p:cNvSpPr txBox="1">
            <a:spLocks/>
          </p:cNvSpPr>
          <p:nvPr/>
        </p:nvSpPr>
        <p:spPr>
          <a:xfrm>
            <a:off x="0" y="609600"/>
            <a:ext cx="9135036" cy="481541"/>
          </a:xfrm>
          <a:prstGeom prst="rect">
            <a:avLst/>
          </a:prstGeom>
        </p:spPr>
        <p:txBody>
          <a:bodyPr vert="horz" lIns="91440" tIns="45720" rIns="91440" bIns="45720" rtlCol="0" anchor="b">
            <a:normAutofit fontScale="82500" lnSpcReduction="20000"/>
          </a:bodyPr>
          <a:lstStyle>
            <a:lvl1pPr algn="r" defTabSz="914400" rtl="0" eaLnBrk="1" latinLnBrk="0" hangingPunct="1">
              <a:spcBef>
                <a:spcPct val="0"/>
              </a:spcBef>
              <a:buNone/>
              <a:defRPr sz="3600" b="1" kern="1200">
                <a:solidFill>
                  <a:schemeClr val="tx1"/>
                </a:solidFill>
                <a:latin typeface="+mj-lt"/>
                <a:ea typeface="+mj-ea"/>
                <a:cs typeface="+mj-cs"/>
              </a:defRPr>
            </a:lvl1pPr>
          </a:lstStyle>
          <a:p>
            <a:pPr algn="l"/>
            <a:r>
              <a:rPr lang="en-IN" sz="3200" dirty="0"/>
              <a:t>Bivariate Analysis of Output Variable with Numerical Variable</a:t>
            </a:r>
            <a:r>
              <a:rPr lang="en-IN" dirty="0"/>
              <a:t> </a:t>
            </a:r>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22525725-63FD-4DDE-A550-E82873BD3F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353" y="1078230"/>
            <a:ext cx="4265744" cy="13078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B57B561-E217-405F-8A88-792DB825A2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1091141"/>
            <a:ext cx="4049432" cy="127811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9F1737-59F8-4104-BC7C-9AE60128E12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353" y="2438400"/>
            <a:ext cx="4265744" cy="14478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12B64D4-4C3A-463E-ABD7-CA300D8ADF5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00600" y="2438400"/>
            <a:ext cx="4038600" cy="144187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9FB88303-A32A-439F-87A7-3DF35EEFF07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392" y="3962400"/>
            <a:ext cx="4265744" cy="14478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E718956B-C7A5-4A27-8F4E-723220356B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11432" y="3962400"/>
            <a:ext cx="40386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2E3B8CDE-165C-4181-BA98-FF2C68E4FCE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8392" y="5486400"/>
            <a:ext cx="4252704" cy="1371600"/>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3">
            <a:extLst>
              <a:ext uri="{FF2B5EF4-FFF2-40B4-BE49-F238E27FC236}">
                <a16:creationId xmlns:a16="http://schemas.microsoft.com/office/drawing/2014/main" id="{C6AB664C-7E99-4A16-B3AD-06F631E617A3}"/>
              </a:ext>
            </a:extLst>
          </p:cNvPr>
          <p:cNvSpPr txBox="1">
            <a:spLocks/>
          </p:cNvSpPr>
          <p:nvPr/>
        </p:nvSpPr>
        <p:spPr>
          <a:xfrm>
            <a:off x="304800" y="808871"/>
            <a:ext cx="1066800" cy="410329"/>
          </a:xfrm>
          <a:prstGeom prst="rect">
            <a:avLst/>
          </a:prstGeom>
        </p:spPr>
        <p:txBody>
          <a:bodyPr vert="horz" lIns="91440" tIns="45720" rIns="91440" bIns="45720" rtlCol="0" anchor="b">
            <a:normAutofit fontScale="85000" lnSpcReduction="10000"/>
          </a:bodyPr>
          <a:lstStyle>
            <a:lvl1pPr algn="r" defTabSz="685800" rtl="0" eaLnBrk="1" latinLnBrk="0" hangingPunct="1">
              <a:lnSpc>
                <a:spcPct val="90000"/>
              </a:lnSpc>
              <a:spcBef>
                <a:spcPct val="0"/>
              </a:spcBef>
              <a:buNone/>
              <a:defRPr sz="3600" b="1" kern="1200">
                <a:solidFill>
                  <a:schemeClr val="tx1"/>
                </a:solidFill>
                <a:latin typeface="+mj-lt"/>
                <a:ea typeface="+mj-ea"/>
                <a:cs typeface="+mj-cs"/>
              </a:defRPr>
            </a:lvl1pPr>
          </a:lstStyle>
          <a:p>
            <a:pPr algn="l"/>
            <a:r>
              <a:rPr lang="en-IN" sz="1600" dirty="0">
                <a:solidFill>
                  <a:srgbClr val="FF0000"/>
                </a:solidFill>
              </a:rPr>
              <a:t>‘age’ and ‘y’ </a:t>
            </a:r>
          </a:p>
        </p:txBody>
      </p:sp>
      <p:sp>
        <p:nvSpPr>
          <p:cNvPr id="26" name="Title 3">
            <a:extLst>
              <a:ext uri="{FF2B5EF4-FFF2-40B4-BE49-F238E27FC236}">
                <a16:creationId xmlns:a16="http://schemas.microsoft.com/office/drawing/2014/main" id="{B7A3F5F4-5476-43B5-A7BE-0568FC954D90}"/>
              </a:ext>
            </a:extLst>
          </p:cNvPr>
          <p:cNvSpPr txBox="1">
            <a:spLocks/>
          </p:cNvSpPr>
          <p:nvPr/>
        </p:nvSpPr>
        <p:spPr>
          <a:xfrm>
            <a:off x="4952999" y="808871"/>
            <a:ext cx="1447801" cy="410329"/>
          </a:xfrm>
          <a:prstGeom prst="rect">
            <a:avLst/>
          </a:prstGeom>
        </p:spPr>
        <p:txBody>
          <a:bodyPr vert="horz" lIns="91440" tIns="45720" rIns="91440" bIns="45720" rtlCol="0" anchor="b">
            <a:normAutofit fontScale="92500"/>
          </a:bodyPr>
          <a:lstStyle>
            <a:lvl1pPr algn="r" defTabSz="685800" rtl="0" eaLnBrk="1" latinLnBrk="0" hangingPunct="1">
              <a:lnSpc>
                <a:spcPct val="90000"/>
              </a:lnSpc>
              <a:spcBef>
                <a:spcPct val="0"/>
              </a:spcBef>
              <a:buNone/>
              <a:defRPr sz="3600" b="1" kern="1200">
                <a:solidFill>
                  <a:schemeClr val="tx1"/>
                </a:solidFill>
                <a:latin typeface="+mj-lt"/>
                <a:ea typeface="+mj-ea"/>
                <a:cs typeface="+mj-cs"/>
              </a:defRPr>
            </a:lvl1pPr>
          </a:lstStyle>
          <a:p>
            <a:pPr algn="l"/>
            <a:r>
              <a:rPr lang="en-IN" sz="1600" dirty="0">
                <a:solidFill>
                  <a:srgbClr val="FF0000"/>
                </a:solidFill>
              </a:rPr>
              <a:t>‘balance’ and ‘y’ </a:t>
            </a:r>
          </a:p>
        </p:txBody>
      </p:sp>
      <p:sp>
        <p:nvSpPr>
          <p:cNvPr id="27" name="Title 3">
            <a:extLst>
              <a:ext uri="{FF2B5EF4-FFF2-40B4-BE49-F238E27FC236}">
                <a16:creationId xmlns:a16="http://schemas.microsoft.com/office/drawing/2014/main" id="{A482DF60-4497-4BA5-ADF0-53B0C57C35A4}"/>
              </a:ext>
            </a:extLst>
          </p:cNvPr>
          <p:cNvSpPr txBox="1">
            <a:spLocks/>
          </p:cNvSpPr>
          <p:nvPr/>
        </p:nvSpPr>
        <p:spPr>
          <a:xfrm>
            <a:off x="304800" y="2180471"/>
            <a:ext cx="1066800" cy="410329"/>
          </a:xfrm>
          <a:prstGeom prst="rect">
            <a:avLst/>
          </a:prstGeom>
        </p:spPr>
        <p:txBody>
          <a:bodyPr vert="horz" lIns="91440" tIns="45720" rIns="91440" bIns="45720" rtlCol="0" anchor="b">
            <a:normAutofit fontScale="85000" lnSpcReduction="10000"/>
          </a:bodyPr>
          <a:lstStyle>
            <a:lvl1pPr algn="r" defTabSz="685800" rtl="0" eaLnBrk="1" latinLnBrk="0" hangingPunct="1">
              <a:lnSpc>
                <a:spcPct val="90000"/>
              </a:lnSpc>
              <a:spcBef>
                <a:spcPct val="0"/>
              </a:spcBef>
              <a:buNone/>
              <a:defRPr sz="3600" b="1" kern="1200">
                <a:solidFill>
                  <a:schemeClr val="tx1"/>
                </a:solidFill>
                <a:latin typeface="+mj-lt"/>
                <a:ea typeface="+mj-ea"/>
                <a:cs typeface="+mj-cs"/>
              </a:defRPr>
            </a:lvl1pPr>
          </a:lstStyle>
          <a:p>
            <a:pPr algn="l"/>
            <a:r>
              <a:rPr lang="en-IN" sz="1600" dirty="0">
                <a:solidFill>
                  <a:srgbClr val="FF0000"/>
                </a:solidFill>
              </a:rPr>
              <a:t>‘day’ and ‘y’ </a:t>
            </a:r>
          </a:p>
        </p:txBody>
      </p:sp>
      <p:sp>
        <p:nvSpPr>
          <p:cNvPr id="28" name="Title 3">
            <a:extLst>
              <a:ext uri="{FF2B5EF4-FFF2-40B4-BE49-F238E27FC236}">
                <a16:creationId xmlns:a16="http://schemas.microsoft.com/office/drawing/2014/main" id="{52C81B5D-C116-4383-BE24-3FA63FE27AF7}"/>
              </a:ext>
            </a:extLst>
          </p:cNvPr>
          <p:cNvSpPr txBox="1">
            <a:spLocks/>
          </p:cNvSpPr>
          <p:nvPr/>
        </p:nvSpPr>
        <p:spPr>
          <a:xfrm>
            <a:off x="4953000" y="2180471"/>
            <a:ext cx="1447801" cy="410329"/>
          </a:xfrm>
          <a:prstGeom prst="rect">
            <a:avLst/>
          </a:prstGeom>
        </p:spPr>
        <p:txBody>
          <a:bodyPr vert="horz" lIns="91440" tIns="45720" rIns="91440" bIns="45720" rtlCol="0" anchor="b">
            <a:normAutofit fontScale="85000" lnSpcReduction="10000"/>
          </a:bodyPr>
          <a:lstStyle>
            <a:lvl1pPr algn="r" defTabSz="685800" rtl="0" eaLnBrk="1" latinLnBrk="0" hangingPunct="1">
              <a:lnSpc>
                <a:spcPct val="90000"/>
              </a:lnSpc>
              <a:spcBef>
                <a:spcPct val="0"/>
              </a:spcBef>
              <a:buNone/>
              <a:defRPr sz="3600" b="1" kern="1200">
                <a:solidFill>
                  <a:schemeClr val="tx1"/>
                </a:solidFill>
                <a:latin typeface="+mj-lt"/>
                <a:ea typeface="+mj-ea"/>
                <a:cs typeface="+mj-cs"/>
              </a:defRPr>
            </a:lvl1pPr>
          </a:lstStyle>
          <a:p>
            <a:pPr algn="l"/>
            <a:r>
              <a:rPr lang="en-IN" sz="1600" dirty="0">
                <a:solidFill>
                  <a:srgbClr val="FF0000"/>
                </a:solidFill>
              </a:rPr>
              <a:t>‘duration’ and ‘y’ </a:t>
            </a:r>
          </a:p>
        </p:txBody>
      </p:sp>
      <p:sp>
        <p:nvSpPr>
          <p:cNvPr id="29" name="Title 3">
            <a:extLst>
              <a:ext uri="{FF2B5EF4-FFF2-40B4-BE49-F238E27FC236}">
                <a16:creationId xmlns:a16="http://schemas.microsoft.com/office/drawing/2014/main" id="{CF88A083-0FEF-4450-B6E7-281CA7A6F757}"/>
              </a:ext>
            </a:extLst>
          </p:cNvPr>
          <p:cNvSpPr txBox="1">
            <a:spLocks/>
          </p:cNvSpPr>
          <p:nvPr/>
        </p:nvSpPr>
        <p:spPr>
          <a:xfrm>
            <a:off x="381000" y="3704471"/>
            <a:ext cx="1524000" cy="410329"/>
          </a:xfrm>
          <a:prstGeom prst="rect">
            <a:avLst/>
          </a:prstGeom>
        </p:spPr>
        <p:txBody>
          <a:bodyPr vert="horz" lIns="91440" tIns="45720" rIns="91440" bIns="45720" rtlCol="0" anchor="b">
            <a:normAutofit fontScale="85000" lnSpcReduction="10000"/>
          </a:bodyPr>
          <a:lstStyle>
            <a:lvl1pPr algn="r" defTabSz="685800" rtl="0" eaLnBrk="1" latinLnBrk="0" hangingPunct="1">
              <a:lnSpc>
                <a:spcPct val="90000"/>
              </a:lnSpc>
              <a:spcBef>
                <a:spcPct val="0"/>
              </a:spcBef>
              <a:buNone/>
              <a:defRPr sz="3600" b="1" kern="1200">
                <a:solidFill>
                  <a:schemeClr val="tx1"/>
                </a:solidFill>
                <a:latin typeface="+mj-lt"/>
                <a:ea typeface="+mj-ea"/>
                <a:cs typeface="+mj-cs"/>
              </a:defRPr>
            </a:lvl1pPr>
          </a:lstStyle>
          <a:p>
            <a:pPr algn="l"/>
            <a:r>
              <a:rPr lang="en-IN" sz="1600" dirty="0">
                <a:solidFill>
                  <a:srgbClr val="FF0000"/>
                </a:solidFill>
              </a:rPr>
              <a:t>‘campaign’ and ‘y’ </a:t>
            </a:r>
          </a:p>
        </p:txBody>
      </p:sp>
      <p:sp>
        <p:nvSpPr>
          <p:cNvPr id="30" name="Title 3">
            <a:extLst>
              <a:ext uri="{FF2B5EF4-FFF2-40B4-BE49-F238E27FC236}">
                <a16:creationId xmlns:a16="http://schemas.microsoft.com/office/drawing/2014/main" id="{CCA0A595-3BB3-4141-822D-72A02DB6AB45}"/>
              </a:ext>
            </a:extLst>
          </p:cNvPr>
          <p:cNvSpPr txBox="1">
            <a:spLocks/>
          </p:cNvSpPr>
          <p:nvPr/>
        </p:nvSpPr>
        <p:spPr>
          <a:xfrm>
            <a:off x="381000" y="5257330"/>
            <a:ext cx="1524000" cy="386087"/>
          </a:xfrm>
          <a:prstGeom prst="rect">
            <a:avLst/>
          </a:prstGeom>
        </p:spPr>
        <p:txBody>
          <a:bodyPr vert="horz" lIns="91440" tIns="45720" rIns="91440" bIns="45720" rtlCol="0" anchor="b">
            <a:normAutofit/>
          </a:bodyPr>
          <a:lstStyle>
            <a:lvl1pPr algn="r" defTabSz="685800" rtl="0" eaLnBrk="1" latinLnBrk="0" hangingPunct="1">
              <a:lnSpc>
                <a:spcPct val="90000"/>
              </a:lnSpc>
              <a:spcBef>
                <a:spcPct val="0"/>
              </a:spcBef>
              <a:buNone/>
              <a:defRPr sz="3600" b="1" kern="1200">
                <a:solidFill>
                  <a:schemeClr val="tx1"/>
                </a:solidFill>
                <a:latin typeface="+mj-lt"/>
                <a:ea typeface="+mj-ea"/>
                <a:cs typeface="+mj-cs"/>
              </a:defRPr>
            </a:lvl1pPr>
          </a:lstStyle>
          <a:p>
            <a:pPr algn="l"/>
            <a:r>
              <a:rPr lang="en-IN" sz="1400" dirty="0">
                <a:solidFill>
                  <a:srgbClr val="FF0000"/>
                </a:solidFill>
              </a:rPr>
              <a:t>‘previous’ and ‘y’ </a:t>
            </a:r>
          </a:p>
        </p:txBody>
      </p:sp>
      <p:sp>
        <p:nvSpPr>
          <p:cNvPr id="31" name="Title 3">
            <a:extLst>
              <a:ext uri="{FF2B5EF4-FFF2-40B4-BE49-F238E27FC236}">
                <a16:creationId xmlns:a16="http://schemas.microsoft.com/office/drawing/2014/main" id="{90858BF2-8AEB-4D87-A8C3-845F71B91B4D}"/>
              </a:ext>
            </a:extLst>
          </p:cNvPr>
          <p:cNvSpPr txBox="1">
            <a:spLocks/>
          </p:cNvSpPr>
          <p:nvPr/>
        </p:nvSpPr>
        <p:spPr>
          <a:xfrm>
            <a:off x="4946073" y="3733800"/>
            <a:ext cx="1607127" cy="386087"/>
          </a:xfrm>
          <a:prstGeom prst="rect">
            <a:avLst/>
          </a:prstGeom>
        </p:spPr>
        <p:txBody>
          <a:bodyPr vert="horz" lIns="91440" tIns="45720" rIns="91440" bIns="45720" rtlCol="0" anchor="b">
            <a:normAutofit/>
          </a:bodyPr>
          <a:lstStyle>
            <a:lvl1pPr algn="r" defTabSz="685800" rtl="0" eaLnBrk="1" latinLnBrk="0" hangingPunct="1">
              <a:lnSpc>
                <a:spcPct val="90000"/>
              </a:lnSpc>
              <a:spcBef>
                <a:spcPct val="0"/>
              </a:spcBef>
              <a:buNone/>
              <a:defRPr sz="3600" b="1" kern="1200">
                <a:solidFill>
                  <a:schemeClr val="tx1"/>
                </a:solidFill>
                <a:latin typeface="+mj-lt"/>
                <a:ea typeface="+mj-ea"/>
                <a:cs typeface="+mj-cs"/>
              </a:defRPr>
            </a:lvl1pPr>
          </a:lstStyle>
          <a:p>
            <a:pPr algn="l"/>
            <a:r>
              <a:rPr lang="en-IN" sz="1400" dirty="0">
                <a:solidFill>
                  <a:srgbClr val="FF0000"/>
                </a:solidFill>
              </a:rPr>
              <a:t>‘</a:t>
            </a:r>
            <a:r>
              <a:rPr lang="en-IN" sz="1400" dirty="0" err="1">
                <a:solidFill>
                  <a:srgbClr val="FF0000"/>
                </a:solidFill>
              </a:rPr>
              <a:t>pdays</a:t>
            </a:r>
            <a:r>
              <a:rPr lang="en-IN" sz="1400" dirty="0">
                <a:solidFill>
                  <a:srgbClr val="FF0000"/>
                </a:solidFill>
              </a:rPr>
              <a:t>’ and ‘y’ </a:t>
            </a:r>
          </a:p>
        </p:txBody>
      </p:sp>
    </p:spTree>
    <p:extLst>
      <p:ext uri="{BB962C8B-B14F-4D97-AF65-F5344CB8AC3E}">
        <p14:creationId xmlns:p14="http://schemas.microsoft.com/office/powerpoint/2010/main" val="995518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B7060-96E6-4B96-8D56-69FE500ED36A}"/>
              </a:ext>
            </a:extLst>
          </p:cNvPr>
          <p:cNvSpPr>
            <a:spLocks noGrp="1"/>
          </p:cNvSpPr>
          <p:nvPr>
            <p:ph type="title"/>
          </p:nvPr>
        </p:nvSpPr>
        <p:spPr>
          <a:xfrm>
            <a:off x="76200" y="152400"/>
            <a:ext cx="1752600" cy="481541"/>
          </a:xfrm>
        </p:spPr>
        <p:txBody>
          <a:bodyPr>
            <a:normAutofit fontScale="90000"/>
          </a:bodyPr>
          <a:lstStyle/>
          <a:p>
            <a:pPr algn="l"/>
            <a:r>
              <a:rPr lang="en-IN" dirty="0">
                <a:solidFill>
                  <a:srgbClr val="FF0000"/>
                </a:solidFill>
              </a:rPr>
              <a:t>Heatmap</a:t>
            </a:r>
          </a:p>
        </p:txBody>
      </p:sp>
      <p:sp>
        <p:nvSpPr>
          <p:cNvPr id="2" name="Footer Placeholder 1">
            <a:extLst>
              <a:ext uri="{FF2B5EF4-FFF2-40B4-BE49-F238E27FC236}">
                <a16:creationId xmlns:a16="http://schemas.microsoft.com/office/drawing/2014/main" id="{676DEB8E-1068-4550-A3A9-E853CD876B86}"/>
              </a:ext>
            </a:extLst>
          </p:cNvPr>
          <p:cNvSpPr>
            <a:spLocks noGrp="1"/>
          </p:cNvSpPr>
          <p:nvPr>
            <p:ph type="ftr" sz="quarter" idx="11"/>
          </p:nvPr>
        </p:nvSpPr>
        <p:spPr>
          <a:xfrm>
            <a:off x="3119718" y="6311154"/>
            <a:ext cx="2900082" cy="410330"/>
          </a:xfrm>
        </p:spPr>
        <p:txBody>
          <a:bodyPr/>
          <a:lstStyle/>
          <a:p>
            <a:r>
              <a:rPr lang="en-US" dirty="0"/>
              <a:t>https://www.careerera.com</a:t>
            </a:r>
            <a:endParaRPr lang="en-IN" dirty="0"/>
          </a:p>
        </p:txBody>
      </p:sp>
      <p:sp>
        <p:nvSpPr>
          <p:cNvPr id="3" name="Slide Number Placeholder 2">
            <a:extLst>
              <a:ext uri="{FF2B5EF4-FFF2-40B4-BE49-F238E27FC236}">
                <a16:creationId xmlns:a16="http://schemas.microsoft.com/office/drawing/2014/main" id="{BE2C24CA-F403-4933-966E-71536F8F25E2}"/>
              </a:ext>
            </a:extLst>
          </p:cNvPr>
          <p:cNvSpPr>
            <a:spLocks noGrp="1"/>
          </p:cNvSpPr>
          <p:nvPr>
            <p:ph type="sldNum" sz="quarter" idx="12"/>
          </p:nvPr>
        </p:nvSpPr>
        <p:spPr/>
        <p:txBody>
          <a:bodyPr/>
          <a:lstStyle/>
          <a:p>
            <a:fld id="{2E49A3BE-8DBC-4553-BBD8-398DC5C4FD3A}" type="slidenum">
              <a:rPr lang="en-IN" smtClean="0"/>
              <a:pPr/>
              <a:t>9</a:t>
            </a:fld>
            <a:endParaRPr lang="en-IN" dirty="0"/>
          </a:p>
        </p:txBody>
      </p:sp>
      <p:sp>
        <p:nvSpPr>
          <p:cNvPr id="9" name="Rectangle 2">
            <a:extLst>
              <a:ext uri="{FF2B5EF4-FFF2-40B4-BE49-F238E27FC236}">
                <a16:creationId xmlns:a16="http://schemas.microsoft.com/office/drawing/2014/main" id="{43FD7CFD-8EB6-4259-BC93-6CE468711064}"/>
              </a:ext>
            </a:extLst>
          </p:cNvPr>
          <p:cNvSpPr>
            <a:spLocks noChangeArrowheads="1"/>
          </p:cNvSpPr>
          <p:nvPr/>
        </p:nvSpPr>
        <p:spPr bwMode="auto">
          <a:xfrm>
            <a:off x="0" y="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19B1D79C-E5F4-4090-BDDC-30A74D553BDD}"/>
              </a:ext>
            </a:extLst>
          </p:cNvPr>
          <p:cNvSpPr>
            <a:spLocks noChangeArrowheads="1"/>
          </p:cNvSpPr>
          <p:nvPr/>
        </p:nvSpPr>
        <p:spPr bwMode="auto">
          <a:xfrm>
            <a:off x="0" y="1418481"/>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Courier New" panose="02070309020205020404" pitchFamily="49" charset="0"/>
                <a:cs typeface="Courier New" panose="02070309020205020404" pitchFamily="49"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78C12857-D920-40B8-8ABE-4C5A83E3BFCD}"/>
              </a:ext>
            </a:extLst>
          </p:cNvPr>
          <p:cNvSpPr>
            <a:spLocks noChangeArrowheads="1"/>
          </p:cNvSpPr>
          <p:nvPr/>
        </p:nvSpPr>
        <p:spPr bwMode="auto">
          <a:xfrm>
            <a:off x="209927" y="152400"/>
            <a:ext cx="52863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000" b="0" i="0" u="none" strike="noStrike" cap="none" normalizeH="0" baseline="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B9AA9BF8-F80C-429B-98D3-3CD7DFF55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59" y="685800"/>
            <a:ext cx="8458200" cy="567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566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4910</TotalTime>
  <Words>1301</Words>
  <Application>Microsoft Office PowerPoint</Application>
  <PresentationFormat>On-screen Show (4:3)</PresentationFormat>
  <Paragraphs>377</Paragraphs>
  <Slides>18</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Helvetica Neue</vt:lpstr>
      <vt:lpstr>Trajan Pro</vt:lpstr>
      <vt:lpstr>Office Theme</vt:lpstr>
      <vt:lpstr>Microsoft Excel Worksheet</vt:lpstr>
      <vt:lpstr>Capstone Project Bank Marketing </vt:lpstr>
      <vt:lpstr>Table of Content</vt:lpstr>
      <vt:lpstr>Problem Statement </vt:lpstr>
      <vt:lpstr>Dataset Analysis </vt:lpstr>
      <vt:lpstr>Dataset Analysis </vt:lpstr>
      <vt:lpstr>Exploratory Data Analysis </vt:lpstr>
      <vt:lpstr>Exploratory Data Analysis </vt:lpstr>
      <vt:lpstr>Exploratory Data Analysis </vt:lpstr>
      <vt:lpstr>Heatmap</vt:lpstr>
      <vt:lpstr>PowerPoint Presentation</vt:lpstr>
      <vt:lpstr>PowerPoint Presentation</vt:lpstr>
      <vt:lpstr>PowerPoint Presentation</vt:lpstr>
      <vt:lpstr>Visualisation of Random Forest Classifier Model</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Education</dc:creator>
  <cp:lastModifiedBy>Shubham Gupta</cp:lastModifiedBy>
  <cp:revision>21</cp:revision>
  <dcterms:created xsi:type="dcterms:W3CDTF">2021-07-22T04:35:23Z</dcterms:created>
  <dcterms:modified xsi:type="dcterms:W3CDTF">2022-01-30T15:57:53Z</dcterms:modified>
</cp:coreProperties>
</file>