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80"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Lato" panose="020B0604020202020204" charset="0"/>
      <p:regular r:id="rId27"/>
      <p:bold r:id="rId28"/>
      <p:italic r:id="rId29"/>
      <p:boldItalic r:id="rId30"/>
    </p:embeddedFont>
    <p:embeddedFont>
      <p:font typeface="Raleway"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56ED5-3BBB-4204-BD21-7FE22F673B2A}">
  <a:tblStyle styleId="{51F56ED5-3BBB-4204-BD21-7FE22F673B2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8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0040874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c1cee292b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c1cee292b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386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0678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c1cee292b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c1cee292b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870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c1cee292b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c1cee292b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489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2851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9653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4271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2596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48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6530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7153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082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263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8850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66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511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3102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500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419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28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450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39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lnSpc>
                <a:spcPct val="200000"/>
              </a:lnSpc>
              <a:spcBef>
                <a:spcPts val="1200"/>
              </a:spcBef>
              <a:spcAft>
                <a:spcPts val="0"/>
              </a:spcAft>
              <a:buClr>
                <a:srgbClr val="000000"/>
              </a:buClr>
              <a:buSzPts val="2144"/>
              <a:buFont typeface="Times New Roman"/>
              <a:buNone/>
            </a:pPr>
            <a:r>
              <a:rPr lang="en" sz="2032" b="0">
                <a:solidFill>
                  <a:srgbClr val="000000"/>
                </a:solidFill>
                <a:latin typeface="Times New Roman"/>
                <a:ea typeface="Times New Roman"/>
                <a:cs typeface="Times New Roman"/>
                <a:sym typeface="Times New Roman"/>
              </a:rPr>
              <a:t>A PROSTATE CANCER DETECTION MODEL USING SUPPORT VECTOR MACHINE APPROACH</a:t>
            </a:r>
            <a:endParaRPr/>
          </a:p>
        </p:txBody>
      </p:sp>
      <p:sp>
        <p:nvSpPr>
          <p:cNvPr id="87" name="Google Shape;87;p13"/>
          <p:cNvSpPr txBox="1">
            <a:spLocks noGrp="1"/>
          </p:cNvSpPr>
          <p:nvPr>
            <p:ph type="subTitle" idx="1"/>
          </p:nvPr>
        </p:nvSpPr>
        <p:spPr>
          <a:xfrm>
            <a:off x="729625" y="3172900"/>
            <a:ext cx="7688100" cy="712500"/>
          </a:xfrm>
          <a:prstGeom prst="rect">
            <a:avLst/>
          </a:prstGeom>
        </p:spPr>
        <p:txBody>
          <a:bodyPr spcFirstLastPara="1" wrap="square" lIns="91425" tIns="91425" rIns="91425" bIns="91425" anchor="t" anchorCtr="0">
            <a:noAutofit/>
          </a:bodyPr>
          <a:lstStyle/>
          <a:p>
            <a:pPr marL="0" lvl="0" indent="0" algn="l" rtl="0">
              <a:lnSpc>
                <a:spcPct val="70000"/>
              </a:lnSpc>
              <a:spcBef>
                <a:spcPts val="0"/>
              </a:spcBef>
              <a:spcAft>
                <a:spcPts val="0"/>
              </a:spcAft>
              <a:buClr>
                <a:srgbClr val="000000"/>
              </a:buClr>
              <a:buSzPts val="440"/>
              <a:buFont typeface="Arial"/>
              <a:buNone/>
            </a:pPr>
            <a:r>
              <a:rPr lang="en" sz="839"/>
              <a:t>BY CHUKWUDI IWUEZE</a:t>
            </a:r>
            <a:endParaRPr sz="839"/>
          </a:p>
          <a:p>
            <a:pPr marL="0" lvl="0" indent="0" algn="l" rtl="0">
              <a:lnSpc>
                <a:spcPct val="70000"/>
              </a:lnSpc>
              <a:spcBef>
                <a:spcPts val="0"/>
              </a:spcBef>
              <a:spcAft>
                <a:spcPts val="0"/>
              </a:spcAft>
              <a:buClr>
                <a:srgbClr val="000000"/>
              </a:buClr>
              <a:buSzPts val="440"/>
              <a:buFont typeface="Arial"/>
              <a:buNone/>
            </a:pPr>
            <a:r>
              <a:rPr lang="en" sz="839"/>
              <a:t>CLU180203-181</a:t>
            </a:r>
            <a:endParaRPr sz="839"/>
          </a:p>
          <a:p>
            <a:pPr marL="0" lvl="0" indent="0" algn="l" rtl="0">
              <a:lnSpc>
                <a:spcPct val="70000"/>
              </a:lnSpc>
              <a:spcBef>
                <a:spcPts val="0"/>
              </a:spcBef>
              <a:spcAft>
                <a:spcPts val="0"/>
              </a:spcAft>
              <a:buClr>
                <a:srgbClr val="000000"/>
              </a:buClr>
              <a:buSzPts val="440"/>
              <a:buFont typeface="Arial"/>
              <a:buNone/>
            </a:pPr>
            <a:endParaRPr sz="839"/>
          </a:p>
          <a:p>
            <a:pPr marL="0" lvl="0" indent="0" algn="l" rtl="0">
              <a:lnSpc>
                <a:spcPct val="70000"/>
              </a:lnSpc>
              <a:spcBef>
                <a:spcPts val="0"/>
              </a:spcBef>
              <a:spcAft>
                <a:spcPts val="0"/>
              </a:spcAft>
              <a:buClr>
                <a:srgbClr val="000000"/>
              </a:buClr>
              <a:buSzPts val="440"/>
              <a:buFont typeface="Arial"/>
              <a:buNone/>
            </a:pPr>
            <a:r>
              <a:rPr lang="en" sz="839"/>
              <a:t>Supervised by:</a:t>
            </a:r>
            <a:endParaRPr sz="839"/>
          </a:p>
          <a:p>
            <a:pPr marL="0" lvl="0" indent="0" algn="l" rtl="0">
              <a:lnSpc>
                <a:spcPct val="70000"/>
              </a:lnSpc>
              <a:spcBef>
                <a:spcPts val="0"/>
              </a:spcBef>
              <a:spcAft>
                <a:spcPts val="0"/>
              </a:spcAft>
              <a:buClr>
                <a:srgbClr val="000000"/>
              </a:buClr>
              <a:buSzPts val="440"/>
              <a:buFont typeface="Arial"/>
              <a:buNone/>
            </a:pPr>
            <a:r>
              <a:rPr lang="en" sz="839"/>
              <a:t>Prof. S. Folorunso.</a:t>
            </a:r>
            <a:endParaRPr sz="839"/>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Methodology </a:t>
            </a:r>
            <a:endParaRPr/>
          </a:p>
        </p:txBody>
      </p:sp>
      <p:sp>
        <p:nvSpPr>
          <p:cNvPr id="141" name="Google Shape;141;p22"/>
          <p:cNvSpPr txBox="1">
            <a:spLocks noGrp="1"/>
          </p:cNvSpPr>
          <p:nvPr>
            <p:ph type="body" idx="1"/>
          </p:nvPr>
        </p:nvSpPr>
        <p:spPr>
          <a:xfrm>
            <a:off x="591475" y="1917050"/>
            <a:ext cx="7742700" cy="2614800"/>
          </a:xfrm>
          <a:prstGeom prst="rect">
            <a:avLst/>
          </a:prstGeom>
          <a:noFill/>
          <a:ln>
            <a:noFill/>
          </a:ln>
        </p:spPr>
        <p:txBody>
          <a:bodyPr spcFirstLastPara="1" wrap="square" lIns="91425" tIns="91425" rIns="91425" bIns="91425" anchor="t" anchorCtr="0">
            <a:normAutofit/>
          </a:bodyPr>
          <a:lstStyle/>
          <a:p>
            <a:pPr marL="457200" lvl="0" indent="-311150" algn="l" rtl="0">
              <a:lnSpc>
                <a:spcPct val="90000"/>
              </a:lnSpc>
              <a:spcBef>
                <a:spcPts val="0"/>
              </a:spcBef>
              <a:spcAft>
                <a:spcPts val="0"/>
              </a:spcAft>
              <a:buSzPts val="1300"/>
              <a:buChar char="➢"/>
            </a:pPr>
            <a:r>
              <a:rPr lang="en" sz="1800" dirty="0"/>
              <a:t>This project attempts to develop a detection system using the Support vector Machine as part of an Application Programming Interface</a:t>
            </a:r>
            <a:endParaRPr sz="1800" dirty="0"/>
          </a:p>
          <a:p>
            <a:pPr marL="457200" lvl="0" indent="-311150" algn="l" rtl="0">
              <a:lnSpc>
                <a:spcPct val="90000"/>
              </a:lnSpc>
              <a:spcBef>
                <a:spcPts val="1200"/>
              </a:spcBef>
              <a:spcAft>
                <a:spcPts val="0"/>
              </a:spcAft>
              <a:buSzPts val="1300"/>
              <a:buChar char="➢"/>
            </a:pPr>
            <a:r>
              <a:rPr lang="en" sz="1800" dirty="0"/>
              <a:t>The system uses dataset retrieved from kaggle.com for the analysis and creation of the model. </a:t>
            </a:r>
            <a:endParaRPr sz="1800" dirty="0"/>
          </a:p>
          <a:p>
            <a:pPr marL="457200" lvl="0" indent="-311150" algn="l" rtl="0">
              <a:lnSpc>
                <a:spcPct val="90000"/>
              </a:lnSpc>
              <a:spcBef>
                <a:spcPts val="0"/>
              </a:spcBef>
              <a:spcAft>
                <a:spcPts val="0"/>
              </a:spcAft>
              <a:buSzPts val="1300"/>
              <a:buChar char="➢"/>
            </a:pPr>
            <a:r>
              <a:rPr lang="en" sz="1800" dirty="0"/>
              <a:t>The model is to be built and trained and tested for accuracy. It is to be compared to other model to ensure that it is optimized accurately to ensure that the best results are obtained. </a:t>
            </a:r>
            <a:endParaRPr sz="1800" dirty="0"/>
          </a:p>
          <a:p>
            <a:pPr marL="457200" lvl="0" indent="0" algn="l" rtl="0">
              <a:lnSpc>
                <a:spcPct val="90000"/>
              </a:lnSpc>
              <a:spcBef>
                <a:spcPts val="1200"/>
              </a:spcBef>
              <a:spcAft>
                <a:spcPts val="1200"/>
              </a:spcAft>
              <a:buSzPts val="13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lvl="0" indent="0" algn="l" rtl="0">
              <a:lnSpc>
                <a:spcPct val="85000"/>
              </a:lnSpc>
              <a:spcBef>
                <a:spcPts val="0"/>
              </a:spcBef>
              <a:spcAft>
                <a:spcPts val="0"/>
              </a:spcAft>
              <a:buClr>
                <a:srgbClr val="3F3F3F"/>
              </a:buClr>
              <a:buSzPct val="107692"/>
              <a:buFont typeface="Calibri"/>
              <a:buNone/>
            </a:pPr>
            <a:r>
              <a:rPr lang="en" dirty="0"/>
              <a:t>Methodology: structure chart for diagnosis system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5666" y="1853850"/>
            <a:ext cx="5852667" cy="30635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47" y="1355422"/>
            <a:ext cx="7688400" cy="535200"/>
          </a:xfrm>
        </p:spPr>
        <p:txBody>
          <a:bodyPr>
            <a:normAutofit/>
          </a:bodyPr>
          <a:lstStyle/>
          <a:p>
            <a:r>
              <a:rPr lang="en" sz="2000" dirty="0"/>
              <a:t>Methodology: </a:t>
            </a:r>
            <a:r>
              <a:rPr lang="en" sz="2000" dirty="0" smtClean="0"/>
              <a:t>system  architecture for </a:t>
            </a:r>
            <a:r>
              <a:rPr lang="en" sz="2000" dirty="0"/>
              <a:t>diagnosis system</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3" y="1971080"/>
            <a:ext cx="7444154" cy="2722279"/>
          </a:xfrm>
          <a:prstGeom prst="rect">
            <a:avLst/>
          </a:prstGeom>
        </p:spPr>
      </p:pic>
    </p:spTree>
    <p:extLst>
      <p:ext uri="{BB962C8B-B14F-4D97-AF65-F5344CB8AC3E}">
        <p14:creationId xmlns:p14="http://schemas.microsoft.com/office/powerpoint/2010/main" val="774965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00" y="591819"/>
            <a:ext cx="7688400" cy="486704"/>
          </a:xfrm>
        </p:spPr>
        <p:txBody>
          <a:bodyPr>
            <a:normAutofit fontScale="90000"/>
          </a:bodyPr>
          <a:lstStyle/>
          <a:p>
            <a:r>
              <a:rPr lang="en" dirty="0"/>
              <a:t>Methodology: </a:t>
            </a:r>
            <a:r>
              <a:rPr lang="en" dirty="0" smtClean="0"/>
              <a:t>Flow chart for model building.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92" y="1178169"/>
            <a:ext cx="5052646" cy="3965331"/>
          </a:xfrm>
          <a:prstGeom prst="rect">
            <a:avLst/>
          </a:prstGeom>
        </p:spPr>
      </p:pic>
    </p:spTree>
    <p:extLst>
      <p:ext uri="{BB962C8B-B14F-4D97-AF65-F5344CB8AC3E}">
        <p14:creationId xmlns:p14="http://schemas.microsoft.com/office/powerpoint/2010/main" val="95350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800" y="597681"/>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Methodology: flowchart for API building.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739" y="1195754"/>
            <a:ext cx="4403855" cy="39434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Implementation </a:t>
            </a:r>
            <a:endParaRPr/>
          </a:p>
        </p:txBody>
      </p:sp>
      <p:sp>
        <p:nvSpPr>
          <p:cNvPr id="165" name="Google Shape;165;p26"/>
          <p:cNvSpPr txBox="1">
            <a:spLocks noGrp="1"/>
          </p:cNvSpPr>
          <p:nvPr>
            <p:ph type="body" idx="1"/>
          </p:nvPr>
        </p:nvSpPr>
        <p:spPr>
          <a:xfrm>
            <a:off x="496375" y="1853851"/>
            <a:ext cx="7837800" cy="30933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300"/>
              <a:buNone/>
            </a:pPr>
            <a:r>
              <a:rPr lang="en"/>
              <a:t>The feature extraction phase consists of the reduction of the number of columns used in the data set and the change of datatype of the diagnosis result column. </a:t>
            </a:r>
            <a:endParaRPr/>
          </a:p>
          <a:p>
            <a:pPr marL="0" lvl="0" indent="0" algn="l" rtl="0">
              <a:lnSpc>
                <a:spcPct val="90000"/>
              </a:lnSpc>
              <a:spcBef>
                <a:spcPts val="1200"/>
              </a:spcBef>
              <a:spcAft>
                <a:spcPts val="0"/>
              </a:spcAft>
              <a:buSzPts val="1300"/>
              <a:buNone/>
            </a:pPr>
            <a:r>
              <a:rPr lang="en"/>
              <a:t>The code snippet is shown below. </a:t>
            </a:r>
            <a:endParaRPr/>
          </a:p>
          <a:p>
            <a:pPr marL="0" lvl="0" indent="0" algn="l" rtl="0">
              <a:lnSpc>
                <a:spcPct val="90000"/>
              </a:lnSpc>
              <a:spcBef>
                <a:spcPts val="2400"/>
              </a:spcBef>
              <a:spcAft>
                <a:spcPts val="1200"/>
              </a:spcAft>
              <a:buSzPts val="1300"/>
              <a:buNone/>
            </a:pPr>
            <a:endParaRPr/>
          </a:p>
        </p:txBody>
      </p:sp>
      <p:pic>
        <p:nvPicPr>
          <p:cNvPr id="166" name="Google Shape;166;p26"/>
          <p:cNvPicPr preferRelativeResize="0"/>
          <p:nvPr/>
        </p:nvPicPr>
        <p:blipFill rotWithShape="1">
          <a:blip r:embed="rId3">
            <a:alphaModFix/>
          </a:blip>
          <a:srcRect/>
          <a:stretch/>
        </p:blipFill>
        <p:spPr>
          <a:xfrm>
            <a:off x="913130" y="2732599"/>
            <a:ext cx="5967081" cy="769700"/>
          </a:xfrm>
          <a:prstGeom prst="rect">
            <a:avLst/>
          </a:prstGeom>
          <a:noFill/>
          <a:ln>
            <a:noFill/>
          </a:ln>
        </p:spPr>
      </p:pic>
      <p:pic>
        <p:nvPicPr>
          <p:cNvPr id="167" name="Google Shape;167;p26"/>
          <p:cNvPicPr preferRelativeResize="0"/>
          <p:nvPr/>
        </p:nvPicPr>
        <p:blipFill rotWithShape="1">
          <a:blip r:embed="rId4">
            <a:alphaModFix/>
          </a:blip>
          <a:srcRect/>
          <a:stretch/>
        </p:blipFill>
        <p:spPr>
          <a:xfrm>
            <a:off x="901513" y="3502300"/>
            <a:ext cx="5966977" cy="1066892"/>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Implementation </a:t>
            </a:r>
            <a:endParaRPr/>
          </a:p>
        </p:txBody>
      </p:sp>
      <p:sp>
        <p:nvSpPr>
          <p:cNvPr id="173" name="Google Shape;173;p2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300"/>
              <a:buNone/>
            </a:pPr>
            <a:r>
              <a:rPr lang="en"/>
              <a:t>Following the feature extraction, the model is trained using the dataset. </a:t>
            </a:r>
            <a:endParaRPr/>
          </a:p>
          <a:p>
            <a:pPr marL="0" lvl="0" indent="0" algn="l" rtl="0">
              <a:lnSpc>
                <a:spcPct val="90000"/>
              </a:lnSpc>
              <a:spcBef>
                <a:spcPts val="1200"/>
              </a:spcBef>
              <a:spcAft>
                <a:spcPts val="0"/>
              </a:spcAft>
              <a:buSzPts val="1300"/>
              <a:buNone/>
            </a:pPr>
            <a:r>
              <a:rPr lang="en"/>
              <a:t>The code snippet is shown below. </a:t>
            </a:r>
            <a:endParaRPr/>
          </a:p>
          <a:p>
            <a:pPr marL="0" lvl="0" indent="0" algn="l" rtl="0">
              <a:lnSpc>
                <a:spcPct val="90000"/>
              </a:lnSpc>
              <a:spcBef>
                <a:spcPts val="2400"/>
              </a:spcBef>
              <a:spcAft>
                <a:spcPts val="1200"/>
              </a:spcAft>
              <a:buSzPts val="1300"/>
              <a:buNone/>
            </a:pPr>
            <a:endParaRPr/>
          </a:p>
        </p:txBody>
      </p:sp>
      <p:pic>
        <p:nvPicPr>
          <p:cNvPr id="174" name="Google Shape;174;p27"/>
          <p:cNvPicPr preferRelativeResize="0"/>
          <p:nvPr/>
        </p:nvPicPr>
        <p:blipFill rotWithShape="1">
          <a:blip r:embed="rId3">
            <a:alphaModFix/>
          </a:blip>
          <a:srcRect/>
          <a:stretch/>
        </p:blipFill>
        <p:spPr>
          <a:xfrm>
            <a:off x="427273" y="2045138"/>
            <a:ext cx="6774476" cy="205133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Implementation </a:t>
            </a:r>
            <a:endParaRPr/>
          </a:p>
        </p:txBody>
      </p:sp>
      <p:sp>
        <p:nvSpPr>
          <p:cNvPr id="180" name="Google Shape;180;p2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300"/>
              <a:buNone/>
            </a:pPr>
            <a:r>
              <a:rPr lang="en"/>
              <a:t>The system is evaluated against other models to determine which model best solves the problem. . </a:t>
            </a:r>
            <a:endParaRPr/>
          </a:p>
          <a:p>
            <a:pPr marL="0" lvl="0" indent="0" algn="l" rtl="0">
              <a:lnSpc>
                <a:spcPct val="90000"/>
              </a:lnSpc>
              <a:spcBef>
                <a:spcPts val="1200"/>
              </a:spcBef>
              <a:spcAft>
                <a:spcPts val="1200"/>
              </a:spcAft>
              <a:buSzPts val="1300"/>
              <a:buNone/>
            </a:pPr>
            <a:r>
              <a:rPr lang="en"/>
              <a:t>The code snippet is shown below. </a:t>
            </a:r>
            <a:endParaRPr/>
          </a:p>
        </p:txBody>
      </p:sp>
      <p:graphicFrame>
        <p:nvGraphicFramePr>
          <p:cNvPr id="181" name="Google Shape;181;p28"/>
          <p:cNvGraphicFramePr/>
          <p:nvPr/>
        </p:nvGraphicFramePr>
        <p:xfrm>
          <a:off x="935825" y="2905523"/>
          <a:ext cx="6557700" cy="1656200"/>
        </p:xfrm>
        <a:graphic>
          <a:graphicData uri="http://schemas.openxmlformats.org/drawingml/2006/table">
            <a:tbl>
              <a:tblPr firstRow="1" firstCol="1" bandRow="1">
                <a:noFill/>
                <a:tableStyleId>{51F56ED5-3BBB-4204-BD21-7FE22F673B2A}</a:tableStyleId>
              </a:tblPr>
              <a:tblGrid>
                <a:gridCol w="1639075"/>
                <a:gridCol w="1639075"/>
                <a:gridCol w="1639775"/>
                <a:gridCol w="1639775"/>
              </a:tblGrid>
              <a:tr h="414050">
                <a:tc>
                  <a:txBody>
                    <a:bodyPr/>
                    <a:lstStyle/>
                    <a:p>
                      <a:pPr marL="0" marR="0" lvl="0" indent="0" algn="just" rtl="0">
                        <a:lnSpc>
                          <a:spcPct val="150000"/>
                        </a:lnSpc>
                        <a:spcBef>
                          <a:spcPts val="0"/>
                        </a:spcBef>
                        <a:spcAft>
                          <a:spcPts val="0"/>
                        </a:spcAft>
                        <a:buNone/>
                      </a:pPr>
                      <a:r>
                        <a:rPr lang="en" sz="1200" u="none" strike="noStrike" cap="none"/>
                        <a:t> </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Accuracy</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Macro Average</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Weighted Average</a:t>
                      </a:r>
                      <a:endParaRPr sz="1100" u="none" strike="noStrike" cap="none">
                        <a:latin typeface="Arial"/>
                        <a:ea typeface="Arial"/>
                        <a:cs typeface="Arial"/>
                        <a:sym typeface="Arial"/>
                      </a:endParaRPr>
                    </a:p>
                  </a:txBody>
                  <a:tcPr marL="68575" marR="68575" marT="0" marB="0"/>
                </a:tc>
              </a:tr>
              <a:tr h="414050">
                <a:tc>
                  <a:txBody>
                    <a:bodyPr/>
                    <a:lstStyle/>
                    <a:p>
                      <a:pPr marL="0" marR="0" lvl="0" indent="0" algn="just" rtl="0">
                        <a:lnSpc>
                          <a:spcPct val="150000"/>
                        </a:lnSpc>
                        <a:spcBef>
                          <a:spcPts val="0"/>
                        </a:spcBef>
                        <a:spcAft>
                          <a:spcPts val="0"/>
                        </a:spcAft>
                        <a:buNone/>
                      </a:pPr>
                      <a:r>
                        <a:rPr lang="en" sz="1200" u="none" strike="noStrike" cap="none"/>
                        <a:t>SVM</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0.90</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0.89</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0.90</a:t>
                      </a:r>
                      <a:endParaRPr sz="1100" u="none" strike="noStrike" cap="none">
                        <a:latin typeface="Arial"/>
                        <a:ea typeface="Arial"/>
                        <a:cs typeface="Arial"/>
                        <a:sym typeface="Arial"/>
                      </a:endParaRPr>
                    </a:p>
                  </a:txBody>
                  <a:tcPr marL="68575" marR="68575" marT="0" marB="0"/>
                </a:tc>
              </a:tr>
              <a:tr h="414050">
                <a:tc>
                  <a:txBody>
                    <a:bodyPr/>
                    <a:lstStyle/>
                    <a:p>
                      <a:pPr marL="0" marR="0" lvl="0" indent="0" algn="just" rtl="0">
                        <a:lnSpc>
                          <a:spcPct val="150000"/>
                        </a:lnSpc>
                        <a:spcBef>
                          <a:spcPts val="0"/>
                        </a:spcBef>
                        <a:spcAft>
                          <a:spcPts val="0"/>
                        </a:spcAft>
                        <a:buNone/>
                      </a:pPr>
                      <a:r>
                        <a:rPr lang="en" sz="1200" u="none" strike="noStrike" cap="none"/>
                        <a:t>Logistic regression</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0.80</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0.80</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0.80</a:t>
                      </a:r>
                      <a:endParaRPr sz="1100" u="none" strike="noStrike" cap="none">
                        <a:latin typeface="Arial"/>
                        <a:ea typeface="Arial"/>
                        <a:cs typeface="Arial"/>
                        <a:sym typeface="Arial"/>
                      </a:endParaRPr>
                    </a:p>
                  </a:txBody>
                  <a:tcPr marL="68575" marR="68575" marT="0" marB="0"/>
                </a:tc>
              </a:tr>
              <a:tr h="414050">
                <a:tc>
                  <a:txBody>
                    <a:bodyPr/>
                    <a:lstStyle/>
                    <a:p>
                      <a:pPr marL="0" marR="0" lvl="0" indent="0" algn="just" rtl="0">
                        <a:lnSpc>
                          <a:spcPct val="150000"/>
                        </a:lnSpc>
                        <a:spcBef>
                          <a:spcPts val="0"/>
                        </a:spcBef>
                        <a:spcAft>
                          <a:spcPts val="0"/>
                        </a:spcAft>
                        <a:buNone/>
                      </a:pPr>
                      <a:r>
                        <a:rPr lang="en" sz="1200" u="none" strike="noStrike" cap="none"/>
                        <a:t>Naïve Bayes</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0.83</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0.82</a:t>
                      </a:r>
                      <a:endParaRPr sz="1100" u="none" strike="noStrike" cap="none">
                        <a:latin typeface="Arial"/>
                        <a:ea typeface="Arial"/>
                        <a:cs typeface="Arial"/>
                        <a:sym typeface="Arial"/>
                      </a:endParaRPr>
                    </a:p>
                  </a:txBody>
                  <a:tcPr marL="68575" marR="68575" marT="0" marB="0"/>
                </a:tc>
                <a:tc>
                  <a:txBody>
                    <a:bodyPr/>
                    <a:lstStyle/>
                    <a:p>
                      <a:pPr marL="0" marR="0" lvl="0" indent="0" algn="just" rtl="0">
                        <a:lnSpc>
                          <a:spcPct val="150000"/>
                        </a:lnSpc>
                        <a:spcBef>
                          <a:spcPts val="0"/>
                        </a:spcBef>
                        <a:spcAft>
                          <a:spcPts val="0"/>
                        </a:spcAft>
                        <a:buNone/>
                      </a:pPr>
                      <a:r>
                        <a:rPr lang="en" sz="1200" u="none" strike="noStrike" cap="none"/>
                        <a:t>0.83</a:t>
                      </a:r>
                      <a:endParaRPr sz="1100" u="none" strike="noStrike" cap="none">
                        <a:latin typeface="Arial"/>
                        <a:ea typeface="Arial"/>
                        <a:cs typeface="Arial"/>
                        <a:sym typeface="Arial"/>
                      </a:endParaRPr>
                    </a:p>
                  </a:txBody>
                  <a:tcPr marL="68575" marR="68575"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Implementation</a:t>
            </a:r>
            <a:endParaRPr/>
          </a:p>
        </p:txBody>
      </p:sp>
      <p:sp>
        <p:nvSpPr>
          <p:cNvPr id="187" name="Google Shape;187;p29"/>
          <p:cNvSpPr txBox="1">
            <a:spLocks noGrp="1"/>
          </p:cNvSpPr>
          <p:nvPr>
            <p:ph type="body" idx="1"/>
          </p:nvPr>
        </p:nvSpPr>
        <p:spPr>
          <a:xfrm>
            <a:off x="638908" y="1853850"/>
            <a:ext cx="7695342" cy="2677825"/>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1200"/>
              </a:spcAft>
              <a:buSzPts val="1300"/>
              <a:buNone/>
            </a:pPr>
            <a:r>
              <a:rPr lang="en" dirty="0"/>
              <a:t>After evaluation for accuracy and all the fine tuning of the model and ensuring that the model is perfectly optimized, the model is dumped in a .mdl file, and used in the development of the API. </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124" y="2453822"/>
            <a:ext cx="5646909" cy="254530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Implementation</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38" y="1754204"/>
            <a:ext cx="5879124" cy="32896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Presentation outline </a:t>
            </a:r>
            <a:endParaRPr/>
          </a:p>
        </p:txBody>
      </p:sp>
      <p:sp>
        <p:nvSpPr>
          <p:cNvPr id="93" name="Google Shape;93;p1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457200" lvl="0" indent="-311150" algn="l" rtl="0">
              <a:lnSpc>
                <a:spcPct val="90000"/>
              </a:lnSpc>
              <a:spcBef>
                <a:spcPts val="0"/>
              </a:spcBef>
              <a:spcAft>
                <a:spcPts val="0"/>
              </a:spcAft>
              <a:buSzPts val="1300"/>
              <a:buChar char="●"/>
            </a:pPr>
            <a:r>
              <a:rPr lang="en" dirty="0"/>
              <a:t>Background to the study.</a:t>
            </a:r>
            <a:endParaRPr dirty="0"/>
          </a:p>
          <a:p>
            <a:pPr marL="457200" lvl="0" indent="-311150" algn="l" rtl="0">
              <a:lnSpc>
                <a:spcPct val="90000"/>
              </a:lnSpc>
              <a:spcBef>
                <a:spcPts val="0"/>
              </a:spcBef>
              <a:spcAft>
                <a:spcPts val="0"/>
              </a:spcAft>
              <a:buSzPts val="1300"/>
              <a:buChar char="●"/>
            </a:pPr>
            <a:r>
              <a:rPr lang="en" dirty="0"/>
              <a:t>Problem statement . </a:t>
            </a:r>
            <a:endParaRPr dirty="0"/>
          </a:p>
          <a:p>
            <a:pPr marL="457200" lvl="0" indent="-311150" algn="l" rtl="0">
              <a:lnSpc>
                <a:spcPct val="90000"/>
              </a:lnSpc>
              <a:spcBef>
                <a:spcPts val="0"/>
              </a:spcBef>
              <a:spcAft>
                <a:spcPts val="0"/>
              </a:spcAft>
              <a:buSzPts val="1300"/>
              <a:buChar char="●"/>
            </a:pPr>
            <a:r>
              <a:rPr lang="en" dirty="0" smtClean="0"/>
              <a:t>Aim </a:t>
            </a:r>
            <a:r>
              <a:rPr lang="en" dirty="0"/>
              <a:t>and Objectives.</a:t>
            </a:r>
            <a:endParaRPr dirty="0"/>
          </a:p>
          <a:p>
            <a:pPr marL="457200" lvl="0" indent="-311150" algn="l" rtl="0">
              <a:lnSpc>
                <a:spcPct val="90000"/>
              </a:lnSpc>
              <a:spcBef>
                <a:spcPts val="0"/>
              </a:spcBef>
              <a:spcAft>
                <a:spcPts val="0"/>
              </a:spcAft>
              <a:buSzPts val="1300"/>
              <a:buChar char="●"/>
            </a:pPr>
            <a:r>
              <a:rPr lang="en" dirty="0"/>
              <a:t>Literature Review </a:t>
            </a:r>
            <a:endParaRPr dirty="0"/>
          </a:p>
          <a:p>
            <a:pPr marL="457200" lvl="0" indent="-311150" algn="l" rtl="0">
              <a:lnSpc>
                <a:spcPct val="90000"/>
              </a:lnSpc>
              <a:spcBef>
                <a:spcPts val="0"/>
              </a:spcBef>
              <a:spcAft>
                <a:spcPts val="0"/>
              </a:spcAft>
              <a:buSzPts val="1300"/>
              <a:buChar char="●"/>
            </a:pPr>
            <a:r>
              <a:rPr lang="en" dirty="0"/>
              <a:t>Methodology</a:t>
            </a:r>
            <a:endParaRPr dirty="0"/>
          </a:p>
          <a:p>
            <a:pPr marL="457200" lvl="0" indent="-311150" algn="l" rtl="0">
              <a:lnSpc>
                <a:spcPct val="90000"/>
              </a:lnSpc>
              <a:spcBef>
                <a:spcPts val="0"/>
              </a:spcBef>
              <a:spcAft>
                <a:spcPts val="0"/>
              </a:spcAft>
              <a:buSzPts val="1300"/>
              <a:buChar char="●"/>
            </a:pPr>
            <a:r>
              <a:rPr lang="en" dirty="0"/>
              <a:t>Implementation </a:t>
            </a:r>
            <a:endParaRPr dirty="0"/>
          </a:p>
          <a:p>
            <a:pPr marL="457200" lvl="0" indent="-311150" algn="l" rtl="0">
              <a:lnSpc>
                <a:spcPct val="90000"/>
              </a:lnSpc>
              <a:spcBef>
                <a:spcPts val="0"/>
              </a:spcBef>
              <a:spcAft>
                <a:spcPts val="0"/>
              </a:spcAft>
              <a:buSzPts val="1300"/>
              <a:buChar char="●"/>
            </a:pPr>
            <a:r>
              <a:rPr lang="en" dirty="0"/>
              <a:t>Conclusion</a:t>
            </a:r>
            <a:endParaRPr dirty="0"/>
          </a:p>
          <a:p>
            <a:pPr marL="457200" lvl="0" indent="-311150" algn="l" rtl="0">
              <a:lnSpc>
                <a:spcPct val="90000"/>
              </a:lnSpc>
              <a:spcBef>
                <a:spcPts val="0"/>
              </a:spcBef>
              <a:spcAft>
                <a:spcPts val="0"/>
              </a:spcAft>
              <a:buSzPts val="1300"/>
              <a:buChar char="●"/>
            </a:pPr>
            <a:r>
              <a:rPr lang="en" dirty="0"/>
              <a:t>Future works </a:t>
            </a:r>
            <a:endParaRPr dirty="0"/>
          </a:p>
          <a:p>
            <a:pPr marL="457200" lvl="0" indent="-311150" algn="l" rtl="0">
              <a:lnSpc>
                <a:spcPct val="90000"/>
              </a:lnSpc>
              <a:spcBef>
                <a:spcPts val="0"/>
              </a:spcBef>
              <a:spcAft>
                <a:spcPts val="0"/>
              </a:spcAft>
              <a:buSzPts val="1300"/>
              <a:buChar char="●"/>
            </a:pPr>
            <a:r>
              <a:rPr lang="en" dirty="0"/>
              <a:t>Recommendation </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619125" y="607125"/>
            <a:ext cx="7030500" cy="712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Implementation </a:t>
            </a:r>
            <a:endParaRPr/>
          </a:p>
        </p:txBody>
      </p:sp>
      <p:sp>
        <p:nvSpPr>
          <p:cNvPr id="200" name="Google Shape;200;p31"/>
          <p:cNvSpPr txBox="1">
            <a:spLocks noGrp="1"/>
          </p:cNvSpPr>
          <p:nvPr>
            <p:ph type="body" idx="1"/>
          </p:nvPr>
        </p:nvSpPr>
        <p:spPr>
          <a:xfrm>
            <a:off x="872950" y="1640100"/>
            <a:ext cx="7692300" cy="3503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300"/>
              <a:buNone/>
            </a:pPr>
            <a:r>
              <a:rPr lang="en"/>
              <a:t>The Application Programming Interfaces is tested with postman, calls are posted to the API for evaluation. The result or output is either one representing malignant tumours or zero for benign tumours. </a:t>
            </a:r>
            <a:endParaRPr/>
          </a:p>
          <a:p>
            <a:pPr marL="0" lvl="0" indent="0" algn="l" rtl="0">
              <a:lnSpc>
                <a:spcPct val="90000"/>
              </a:lnSpc>
              <a:spcBef>
                <a:spcPts val="1200"/>
              </a:spcBef>
              <a:spcAft>
                <a:spcPts val="0"/>
              </a:spcAft>
              <a:buSzPts val="1300"/>
              <a:buNone/>
            </a:pPr>
            <a:r>
              <a:rPr lang="en"/>
              <a:t>A screenshot of postman is shown below. </a:t>
            </a:r>
            <a:endParaRPr/>
          </a:p>
          <a:p>
            <a:pPr marL="0" lvl="0" indent="0" algn="l" rtl="0">
              <a:lnSpc>
                <a:spcPct val="90000"/>
              </a:lnSpc>
              <a:spcBef>
                <a:spcPts val="2400"/>
              </a:spcBef>
              <a:spcAft>
                <a:spcPts val="1200"/>
              </a:spcAft>
              <a:buSzPts val="1300"/>
              <a:buNone/>
            </a:pPr>
            <a:endParaRPr/>
          </a:p>
        </p:txBody>
      </p:sp>
      <p:pic>
        <p:nvPicPr>
          <p:cNvPr id="201" name="Google Shape;201;p31"/>
          <p:cNvPicPr preferRelativeResize="0"/>
          <p:nvPr/>
        </p:nvPicPr>
        <p:blipFill rotWithShape="1">
          <a:blip r:embed="rId3">
            <a:alphaModFix/>
          </a:blip>
          <a:srcRect/>
          <a:stretch/>
        </p:blipFill>
        <p:spPr>
          <a:xfrm>
            <a:off x="740529" y="2318136"/>
            <a:ext cx="7406740" cy="2679864"/>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Conclusion </a:t>
            </a:r>
            <a:endParaRPr/>
          </a:p>
        </p:txBody>
      </p:sp>
      <p:sp>
        <p:nvSpPr>
          <p:cNvPr id="207" name="Google Shape;207;p32"/>
          <p:cNvSpPr txBox="1">
            <a:spLocks noGrp="1"/>
          </p:cNvSpPr>
          <p:nvPr>
            <p:ph type="body" idx="1"/>
          </p:nvPr>
        </p:nvSpPr>
        <p:spPr>
          <a:xfrm>
            <a:off x="539175" y="1768642"/>
            <a:ext cx="8327400" cy="3019926"/>
          </a:xfrm>
          <a:prstGeom prst="rect">
            <a:avLst/>
          </a:prstGeom>
          <a:noFill/>
          <a:ln>
            <a:noFill/>
          </a:ln>
        </p:spPr>
        <p:txBody>
          <a:bodyPr spcFirstLastPara="1" wrap="square" lIns="91425" tIns="91425" rIns="91425" bIns="91425" anchor="t" anchorCtr="0">
            <a:normAutofit/>
          </a:bodyPr>
          <a:lstStyle/>
          <a:p>
            <a:pPr marL="285750" indent="-285750">
              <a:lnSpc>
                <a:spcPct val="90000"/>
              </a:lnSpc>
            </a:pPr>
            <a:r>
              <a:rPr lang="en" dirty="0" smtClean="0"/>
              <a:t>In conclusion </a:t>
            </a:r>
            <a:r>
              <a:rPr lang="en" dirty="0"/>
              <a:t>c</a:t>
            </a:r>
            <a:r>
              <a:rPr lang="en" dirty="0" smtClean="0"/>
              <a:t>ompared </a:t>
            </a:r>
            <a:r>
              <a:rPr lang="en" dirty="0"/>
              <a:t>to other models, in the same category the SVM with an estimated accuracy of 90% was found to be the best model for the problem. </a:t>
            </a:r>
            <a:endParaRPr dirty="0"/>
          </a:p>
          <a:p>
            <a:pPr marL="285750" indent="-285750">
              <a:lnSpc>
                <a:spcPct val="90000"/>
              </a:lnSpc>
              <a:spcBef>
                <a:spcPts val="1200"/>
              </a:spcBef>
              <a:spcAft>
                <a:spcPts val="1200"/>
              </a:spcAft>
            </a:pPr>
            <a:r>
              <a:rPr lang="en" dirty="0"/>
              <a:t>This model was used  in the development of an API </a:t>
            </a:r>
            <a:r>
              <a:rPr lang="en" dirty="0" smtClean="0"/>
              <a:t>for </a:t>
            </a:r>
            <a:r>
              <a:rPr lang="en" dirty="0"/>
              <a:t>the </a:t>
            </a:r>
            <a:r>
              <a:rPr lang="en" dirty="0" smtClean="0"/>
              <a:t>diagnosis of prostate using the dataset. </a:t>
            </a:r>
          </a:p>
          <a:p>
            <a:pPr marL="285750" indent="-285750">
              <a:lnSpc>
                <a:spcPct val="90000"/>
              </a:lnSpc>
              <a:spcBef>
                <a:spcPts val="1200"/>
              </a:spcBef>
              <a:spcAft>
                <a:spcPts val="1200"/>
              </a:spcAft>
            </a:pPr>
            <a:r>
              <a:rPr lang="en-US" dirty="0" smtClean="0"/>
              <a:t>The use of the Support Vector Machine in the API was found to be effective in the diagnosis of prostate cancer. </a:t>
            </a:r>
            <a:endParaRPr lang="en-US" dirty="0"/>
          </a:p>
          <a:p>
            <a:pPr marL="742950" lvl="1" indent="-285750">
              <a:lnSpc>
                <a:spcPct val="90000"/>
              </a:lnSpc>
              <a:spcBef>
                <a:spcPts val="1200"/>
              </a:spcBef>
              <a:spcAft>
                <a:spcPts val="1200"/>
              </a:spcAft>
            </a:pPr>
            <a:r>
              <a:rPr lang="en-US" dirty="0" smtClean="0"/>
              <a:t>The high accuracy level of the SVM compared to other model means that the system has a very high chance of correctly identifying the disease. </a:t>
            </a:r>
          </a:p>
          <a:p>
            <a:pPr marL="742950" lvl="1" indent="-285750">
              <a:lnSpc>
                <a:spcPct val="90000"/>
              </a:lnSpc>
              <a:spcBef>
                <a:spcPts val="1200"/>
              </a:spcBef>
              <a:spcAft>
                <a:spcPts val="1200"/>
              </a:spcAft>
            </a:pPr>
            <a:r>
              <a:rPr lang="en-US" dirty="0" smtClean="0"/>
              <a:t>The API makes the model available for public use.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Future works </a:t>
            </a:r>
            <a:endParaRPr/>
          </a:p>
        </p:txBody>
      </p:sp>
      <p:sp>
        <p:nvSpPr>
          <p:cNvPr id="213" name="Google Shape;213;p3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300"/>
              <a:buNone/>
            </a:pPr>
            <a:r>
              <a:rPr lang="en" sz="1600" dirty="0"/>
              <a:t>The researcher recommends that in the future to make this models available for public use that the API can be used as part of a frontend system that is used by medical practitioners for the analysis and detection of prostate cancer. </a:t>
            </a:r>
            <a:endParaRPr sz="1600" dirty="0"/>
          </a:p>
          <a:p>
            <a:pPr marL="0" lvl="0" indent="0" algn="l" rtl="0">
              <a:lnSpc>
                <a:spcPct val="90000"/>
              </a:lnSpc>
              <a:spcBef>
                <a:spcPts val="1200"/>
              </a:spcBef>
              <a:spcAft>
                <a:spcPts val="1200"/>
              </a:spcAft>
              <a:buSzPts val="1300"/>
              <a:buNone/>
            </a:pPr>
            <a:r>
              <a:rPr lang="en" sz="1600" dirty="0"/>
              <a:t>The same model can be used to test for other cancers and diagnose the same to help improve the health and lifestyle of individuals who may be prone to this disease. </a:t>
            </a:r>
            <a:endParaRPr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Recommendation </a:t>
            </a:r>
            <a:endParaRPr/>
          </a:p>
        </p:txBody>
      </p:sp>
      <p:sp>
        <p:nvSpPr>
          <p:cNvPr id="219" name="Google Shape;219;p34"/>
          <p:cNvSpPr txBox="1">
            <a:spLocks noGrp="1"/>
          </p:cNvSpPr>
          <p:nvPr>
            <p:ph type="body" idx="1"/>
          </p:nvPr>
        </p:nvSpPr>
        <p:spPr>
          <a:xfrm>
            <a:off x="729450" y="2078874"/>
            <a:ext cx="7688700" cy="2733757"/>
          </a:xfrm>
          <a:prstGeom prst="rect">
            <a:avLst/>
          </a:prstGeom>
          <a:noFill/>
          <a:ln>
            <a:noFill/>
          </a:ln>
        </p:spPr>
        <p:txBody>
          <a:bodyPr spcFirstLastPara="1" wrap="square" lIns="91425" tIns="91425" rIns="91425" bIns="91425" anchor="t" anchorCtr="0">
            <a:normAutofit/>
          </a:bodyPr>
          <a:lstStyle/>
          <a:p>
            <a:pPr marL="457200" lvl="0" indent="-311150" algn="just" rtl="0">
              <a:lnSpc>
                <a:spcPct val="150000"/>
              </a:lnSpc>
              <a:spcBef>
                <a:spcPts val="0"/>
              </a:spcBef>
              <a:spcAft>
                <a:spcPts val="0"/>
              </a:spcAft>
              <a:buClr>
                <a:srgbClr val="000000"/>
              </a:buClr>
              <a:buSzPts val="1300"/>
              <a:buFont typeface="Times New Roman"/>
              <a:buChar char="➔"/>
            </a:pPr>
            <a:r>
              <a:rPr lang="en" sz="1400" dirty="0">
                <a:solidFill>
                  <a:srgbClr val="000000"/>
                </a:solidFill>
                <a:highlight>
                  <a:srgbClr val="FFFFFF"/>
                </a:highlight>
                <a:latin typeface="Calibri"/>
                <a:ea typeface="Calibri"/>
                <a:cs typeface="Calibri"/>
                <a:sym typeface="Calibri"/>
              </a:rPr>
              <a:t>I recommend that the college pay more attention to courses in numerical analysis and statistics. This should equip her students with the necessary skills to venture more into the more mathematical computation. These skills and knowledge are also very crucial to gaining a career in data analysis and machine learning.</a:t>
            </a:r>
            <a:endParaRPr sz="1400" dirty="0">
              <a:solidFill>
                <a:srgbClr val="000000"/>
              </a:solidFill>
              <a:highlight>
                <a:srgbClr val="FFFFFF"/>
              </a:highlight>
              <a:latin typeface="Calibri"/>
              <a:ea typeface="Calibri"/>
              <a:cs typeface="Calibri"/>
              <a:sym typeface="Calibri"/>
            </a:endParaRPr>
          </a:p>
          <a:p>
            <a:pPr marL="457200" lvl="0" indent="-304800" algn="just" rtl="0">
              <a:lnSpc>
                <a:spcPct val="150000"/>
              </a:lnSpc>
              <a:spcBef>
                <a:spcPts val="0"/>
              </a:spcBef>
              <a:spcAft>
                <a:spcPts val="0"/>
              </a:spcAft>
              <a:buClr>
                <a:srgbClr val="000000"/>
              </a:buClr>
              <a:buSzPts val="1200"/>
              <a:buFont typeface="Times New Roman"/>
              <a:buChar char="➔"/>
            </a:pPr>
            <a:r>
              <a:rPr lang="en" sz="1400" dirty="0">
                <a:solidFill>
                  <a:srgbClr val="000000"/>
                </a:solidFill>
                <a:highlight>
                  <a:srgbClr val="FFFFFF"/>
                </a:highlight>
                <a:latin typeface="Calibri"/>
                <a:ea typeface="Calibri"/>
                <a:cs typeface="Calibri"/>
                <a:sym typeface="Calibri"/>
              </a:rPr>
              <a:t>Artificial Intelligence should be taught with a more practical approach. </a:t>
            </a:r>
            <a:r>
              <a:rPr lang="en" sz="1400" dirty="0" smtClean="0">
                <a:solidFill>
                  <a:srgbClr val="000000"/>
                </a:solidFill>
                <a:highlight>
                  <a:srgbClr val="FFFFFF"/>
                </a:highlight>
                <a:latin typeface="Calibri"/>
                <a:ea typeface="Calibri"/>
                <a:cs typeface="Calibri"/>
                <a:sym typeface="Calibri"/>
              </a:rPr>
              <a:t>Students </a:t>
            </a:r>
            <a:r>
              <a:rPr lang="en" sz="1400" dirty="0">
                <a:solidFill>
                  <a:srgbClr val="000000"/>
                </a:solidFill>
                <a:highlight>
                  <a:srgbClr val="FFFFFF"/>
                </a:highlight>
                <a:latin typeface="Calibri"/>
                <a:ea typeface="Calibri"/>
                <a:cs typeface="Calibri"/>
                <a:sym typeface="Calibri"/>
              </a:rPr>
              <a:t>should be encouraged to build and test their models. This should afford them more experience in machine learning</a:t>
            </a:r>
            <a:r>
              <a:rPr lang="en" sz="1400" dirty="0" smtClean="0">
                <a:solidFill>
                  <a:srgbClr val="000000"/>
                </a:solidFill>
                <a:highlight>
                  <a:srgbClr val="FFFFFF"/>
                </a:highlight>
                <a:latin typeface="Calibri"/>
                <a:ea typeface="Calibri"/>
                <a:cs typeface="Calibri"/>
                <a:sym typeface="Calibri"/>
              </a:rPr>
              <a:t>. </a:t>
            </a:r>
            <a:endParaRPr sz="1400" dirty="0">
              <a:solidFill>
                <a:srgbClr val="000000"/>
              </a:solidFill>
              <a:highlight>
                <a:srgbClr val="FFFFFF"/>
              </a:highlight>
              <a:latin typeface="Calibri"/>
              <a:ea typeface="Calibri"/>
              <a:cs typeface="Calibri"/>
              <a:sym typeface="Calibri"/>
            </a:endParaRPr>
          </a:p>
          <a:p>
            <a:pPr marL="0" lvl="0" indent="0" algn="l" rtl="0">
              <a:lnSpc>
                <a:spcPct val="90000"/>
              </a:lnSpc>
              <a:spcBef>
                <a:spcPts val="800"/>
              </a:spcBef>
              <a:spcAft>
                <a:spcPts val="1200"/>
              </a:spcAft>
              <a:buSzPts val="1300"/>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ctr" anchorCtr="0">
            <a:normAutofit/>
          </a:bodyPr>
          <a:lstStyle/>
          <a:p>
            <a:pPr marL="0" lvl="0" indent="0" algn="l" rtl="0">
              <a:lnSpc>
                <a:spcPct val="85000"/>
              </a:lnSpc>
              <a:spcBef>
                <a:spcPts val="0"/>
              </a:spcBef>
              <a:spcAft>
                <a:spcPts val="0"/>
              </a:spcAft>
              <a:buClr>
                <a:schemeClr val="lt1"/>
              </a:buClr>
              <a:buSzPts val="3600"/>
              <a:buFont typeface="Calibri"/>
              <a:buNone/>
            </a:pPr>
            <a:r>
              <a:rPr lang="en"/>
              <a:t>Thank you for listening. </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Background to the study. </a:t>
            </a:r>
            <a:endParaRPr/>
          </a:p>
        </p:txBody>
      </p:sp>
      <p:sp>
        <p:nvSpPr>
          <p:cNvPr id="99" name="Google Shape;99;p15"/>
          <p:cNvSpPr txBox="1">
            <a:spLocks noGrp="1"/>
          </p:cNvSpPr>
          <p:nvPr>
            <p:ph type="body" idx="1"/>
          </p:nvPr>
        </p:nvSpPr>
        <p:spPr>
          <a:xfrm>
            <a:off x="729450" y="1732547"/>
            <a:ext cx="7604850" cy="2799353"/>
          </a:xfrm>
          <a:prstGeom prst="rect">
            <a:avLst/>
          </a:prstGeom>
          <a:noFill/>
          <a:ln>
            <a:noFill/>
          </a:ln>
        </p:spPr>
        <p:txBody>
          <a:bodyPr spcFirstLastPara="1" wrap="square" lIns="91425" tIns="91425" rIns="91425" bIns="91425" anchor="t" anchorCtr="0">
            <a:normAutofit/>
          </a:bodyPr>
          <a:lstStyle/>
          <a:p>
            <a:pPr marL="457200" lvl="0" indent="-330200" algn="l" rtl="0">
              <a:lnSpc>
                <a:spcPct val="90000"/>
              </a:lnSpc>
              <a:spcBef>
                <a:spcPts val="0"/>
              </a:spcBef>
              <a:spcAft>
                <a:spcPts val="0"/>
              </a:spcAft>
              <a:buSzPts val="1600"/>
              <a:buChar char="●"/>
            </a:pPr>
            <a:r>
              <a:rPr lang="en-US" sz="1600" dirty="0" smtClean="0"/>
              <a:t>The American cancer Society estimates that in 2021, about 248, 530 men would be diagnosed with Prostate cancer. </a:t>
            </a:r>
          </a:p>
          <a:p>
            <a:pPr marL="127000" lvl="0" indent="0" algn="l" rtl="0">
              <a:lnSpc>
                <a:spcPct val="90000"/>
              </a:lnSpc>
              <a:spcBef>
                <a:spcPts val="0"/>
              </a:spcBef>
              <a:spcAft>
                <a:spcPts val="0"/>
              </a:spcAft>
              <a:buSzPts val="1600"/>
              <a:buNone/>
            </a:pPr>
            <a:endParaRPr lang="en-US" sz="1600" dirty="0" smtClean="0"/>
          </a:p>
          <a:p>
            <a:pPr marL="457200" lvl="0" indent="-330200" algn="l" rtl="0">
              <a:lnSpc>
                <a:spcPct val="90000"/>
              </a:lnSpc>
              <a:spcBef>
                <a:spcPts val="0"/>
              </a:spcBef>
              <a:spcAft>
                <a:spcPts val="0"/>
              </a:spcAft>
              <a:buSzPts val="1600"/>
              <a:buChar char="●"/>
            </a:pPr>
            <a:r>
              <a:rPr lang="en-US" sz="1600" dirty="0" smtClean="0"/>
              <a:t>With about 34,130 men dying from the disease.</a:t>
            </a:r>
          </a:p>
          <a:p>
            <a:pPr marL="127000" lvl="0" indent="0" algn="l" rtl="0">
              <a:lnSpc>
                <a:spcPct val="90000"/>
              </a:lnSpc>
              <a:spcBef>
                <a:spcPts val="0"/>
              </a:spcBef>
              <a:spcAft>
                <a:spcPts val="0"/>
              </a:spcAft>
              <a:buSzPts val="1600"/>
              <a:buNone/>
            </a:pPr>
            <a:endParaRPr lang="en-US" sz="1600" dirty="0" smtClean="0"/>
          </a:p>
          <a:p>
            <a:pPr marL="457200" lvl="0" indent="-330200" algn="l" rtl="0">
              <a:lnSpc>
                <a:spcPct val="90000"/>
              </a:lnSpc>
              <a:spcBef>
                <a:spcPts val="0"/>
              </a:spcBef>
              <a:spcAft>
                <a:spcPts val="0"/>
              </a:spcAft>
              <a:buSzPts val="1600"/>
              <a:buChar char="●"/>
            </a:pPr>
            <a:r>
              <a:rPr lang="en-US" sz="1600" dirty="0" smtClean="0"/>
              <a:t>They estimate that 1 in every 8 men 65 years and above would be diagnosed with this disease and that 1 in 41 men would die from the same disease. </a:t>
            </a:r>
            <a:endParaRPr sz="1600" dirty="0"/>
          </a:p>
          <a:p>
            <a:pPr marL="127000" lvl="0" indent="0" algn="l" rtl="0">
              <a:lnSpc>
                <a:spcPct val="90000"/>
              </a:lnSpc>
              <a:spcBef>
                <a:spcPts val="0"/>
              </a:spcBef>
              <a:spcAft>
                <a:spcPts val="0"/>
              </a:spcAft>
              <a:buSzPts val="1600"/>
              <a:buNone/>
            </a:pPr>
            <a:endParaRPr sz="1600" dirty="0"/>
          </a:p>
          <a:p>
            <a:pPr marL="457200" lvl="0" indent="-330200" algn="l" rtl="0">
              <a:lnSpc>
                <a:spcPct val="90000"/>
              </a:lnSpc>
              <a:spcBef>
                <a:spcPts val="0"/>
              </a:spcBef>
              <a:spcAft>
                <a:spcPts val="0"/>
              </a:spcAft>
              <a:buSzPts val="1600"/>
              <a:buChar char="●"/>
            </a:pPr>
            <a:r>
              <a:rPr lang="en" sz="1600" dirty="0"/>
              <a:t>In the United </a:t>
            </a:r>
            <a:r>
              <a:rPr lang="en" sz="1600" dirty="0" smtClean="0"/>
              <a:t>States </a:t>
            </a:r>
            <a:r>
              <a:rPr lang="en" sz="1600" dirty="0"/>
              <a:t>America , the diagnosed cases of prostate cancer  </a:t>
            </a:r>
            <a:r>
              <a:rPr lang="en" sz="1600" dirty="0" smtClean="0"/>
              <a:t>was </a:t>
            </a:r>
            <a:r>
              <a:rPr lang="en" sz="1600" dirty="0"/>
              <a:t>ranked first among malignant tumors. (Bhattacharjee et al, 2019)</a:t>
            </a:r>
            <a:endParaRPr sz="1600" dirty="0"/>
          </a:p>
          <a:p>
            <a:pPr marL="146050" lvl="0" indent="0" algn="l" rtl="0">
              <a:lnSpc>
                <a:spcPct val="90000"/>
              </a:lnSpc>
              <a:spcBef>
                <a:spcPts val="0"/>
              </a:spcBef>
              <a:spcAft>
                <a:spcPts val="0"/>
              </a:spcAft>
              <a:buSzPts val="1300"/>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Background to the study </a:t>
            </a:r>
            <a:endParaRPr/>
          </a:p>
        </p:txBody>
      </p:sp>
      <p:sp>
        <p:nvSpPr>
          <p:cNvPr id="105" name="Google Shape;105;p16"/>
          <p:cNvSpPr txBox="1">
            <a:spLocks noGrp="1"/>
          </p:cNvSpPr>
          <p:nvPr>
            <p:ph type="body" idx="1"/>
          </p:nvPr>
        </p:nvSpPr>
        <p:spPr>
          <a:xfrm>
            <a:off x="818147" y="1853850"/>
            <a:ext cx="8073190" cy="3103161"/>
          </a:xfrm>
          <a:prstGeom prst="rect">
            <a:avLst/>
          </a:prstGeom>
          <a:noFill/>
          <a:ln>
            <a:noFill/>
          </a:ln>
        </p:spPr>
        <p:txBody>
          <a:bodyPr spcFirstLastPara="1" wrap="square" lIns="91425" tIns="91425" rIns="91425" bIns="91425" anchor="t" anchorCtr="0">
            <a:normAutofit/>
          </a:bodyPr>
          <a:lstStyle/>
          <a:p>
            <a:pPr>
              <a:lnSpc>
                <a:spcPct val="90000"/>
              </a:lnSpc>
            </a:pPr>
            <a:r>
              <a:rPr lang="en-US" sz="1400" dirty="0"/>
              <a:t>Diagnosis of the disease is often very tricky as there are </a:t>
            </a:r>
            <a:r>
              <a:rPr lang="en-US" sz="1400" dirty="0" smtClean="0"/>
              <a:t>no distinct  </a:t>
            </a:r>
            <a:r>
              <a:rPr lang="en-US" sz="1400" dirty="0"/>
              <a:t>symptoms with which to diagnose the disease. </a:t>
            </a:r>
          </a:p>
          <a:p>
            <a:pPr marL="457200" lvl="0" indent="-311150" algn="l" rtl="0">
              <a:lnSpc>
                <a:spcPct val="90000"/>
              </a:lnSpc>
              <a:spcBef>
                <a:spcPts val="0"/>
              </a:spcBef>
              <a:spcAft>
                <a:spcPts val="0"/>
              </a:spcAft>
              <a:buSzPts val="1300"/>
              <a:buChar char="●"/>
            </a:pPr>
            <a:r>
              <a:rPr lang="en" dirty="0" smtClean="0"/>
              <a:t>However, there are risk factors that are identified in the detection and diagnosis of this disease</a:t>
            </a:r>
          </a:p>
          <a:p>
            <a:pPr lvl="1" indent="-311150">
              <a:lnSpc>
                <a:spcPct val="90000"/>
              </a:lnSpc>
              <a:buSzPts val="1300"/>
              <a:buChar char="●"/>
            </a:pPr>
            <a:r>
              <a:rPr lang="en" dirty="0" smtClean="0"/>
              <a:t>Age,</a:t>
            </a:r>
          </a:p>
          <a:p>
            <a:pPr lvl="1" indent="-311150">
              <a:lnSpc>
                <a:spcPct val="90000"/>
              </a:lnSpc>
              <a:buSzPts val="1300"/>
              <a:buChar char="●"/>
            </a:pPr>
            <a:r>
              <a:rPr lang="en-US" dirty="0" smtClean="0"/>
              <a:t>R</a:t>
            </a:r>
            <a:r>
              <a:rPr lang="en" dirty="0" smtClean="0"/>
              <a:t>ace </a:t>
            </a:r>
          </a:p>
          <a:p>
            <a:pPr lvl="1" indent="-311150">
              <a:lnSpc>
                <a:spcPct val="90000"/>
              </a:lnSpc>
              <a:buSzPts val="1300"/>
              <a:buChar char="●"/>
            </a:pPr>
            <a:r>
              <a:rPr lang="en-US" dirty="0" smtClean="0"/>
              <a:t>F</a:t>
            </a:r>
            <a:r>
              <a:rPr lang="en" dirty="0" smtClean="0"/>
              <a:t>amily history etc. </a:t>
            </a:r>
          </a:p>
          <a:p>
            <a:pPr marL="457200" lvl="0" indent="-311150" algn="l" rtl="0">
              <a:lnSpc>
                <a:spcPct val="90000"/>
              </a:lnSpc>
              <a:spcBef>
                <a:spcPts val="0"/>
              </a:spcBef>
              <a:spcAft>
                <a:spcPts val="0"/>
              </a:spcAft>
              <a:buSzPts val="1300"/>
              <a:buChar char="●"/>
            </a:pPr>
            <a:r>
              <a:rPr lang="en" dirty="0" smtClean="0"/>
              <a:t>Diagnosis </a:t>
            </a:r>
            <a:r>
              <a:rPr lang="en" dirty="0"/>
              <a:t>of prostate cancer is tedious exercise that involve</a:t>
            </a:r>
            <a:endParaRPr dirty="0"/>
          </a:p>
          <a:p>
            <a:pPr marL="914400" lvl="1" indent="-304800" algn="l" rtl="0">
              <a:lnSpc>
                <a:spcPct val="90000"/>
              </a:lnSpc>
              <a:spcBef>
                <a:spcPts val="0"/>
              </a:spcBef>
              <a:spcAft>
                <a:spcPts val="0"/>
              </a:spcAft>
              <a:buSzPts val="1200"/>
              <a:buChar char="○"/>
            </a:pPr>
            <a:r>
              <a:rPr lang="en" sz="1500" dirty="0"/>
              <a:t>An oral examination to determine risk factors, like family history, and possible changes in the body of the individual</a:t>
            </a:r>
            <a:endParaRPr sz="1500" dirty="0"/>
          </a:p>
          <a:p>
            <a:pPr marL="914400" lvl="1" indent="-304800" algn="l" rtl="0">
              <a:lnSpc>
                <a:spcPct val="90000"/>
              </a:lnSpc>
              <a:spcBef>
                <a:spcPts val="0"/>
              </a:spcBef>
              <a:spcAft>
                <a:spcPts val="0"/>
              </a:spcAft>
              <a:buSzPts val="1200"/>
              <a:buChar char="○"/>
            </a:pPr>
            <a:r>
              <a:rPr lang="en" sz="1500" dirty="0"/>
              <a:t>Following is a PSA blood test. </a:t>
            </a:r>
            <a:endParaRPr sz="1500" dirty="0"/>
          </a:p>
          <a:p>
            <a:pPr marL="914400" lvl="1" indent="-304800" algn="l" rtl="0">
              <a:lnSpc>
                <a:spcPct val="90000"/>
              </a:lnSpc>
              <a:spcBef>
                <a:spcPts val="0"/>
              </a:spcBef>
              <a:spcAft>
                <a:spcPts val="0"/>
              </a:spcAft>
              <a:buSzPts val="1200"/>
              <a:buChar char="○"/>
            </a:pPr>
            <a:r>
              <a:rPr lang="en" sz="1500" dirty="0"/>
              <a:t>Then a biopsy, to examine prostate tissue for irregularities. </a:t>
            </a:r>
            <a:endParaRPr sz="1500" dirty="0"/>
          </a:p>
          <a:p>
            <a:pPr marL="914400" lvl="1" indent="-228600" algn="l" rtl="0">
              <a:lnSpc>
                <a:spcPct val="90000"/>
              </a:lnSpc>
              <a:spcBef>
                <a:spcPts val="0"/>
              </a:spcBef>
              <a:spcAft>
                <a:spcPts val="0"/>
              </a:spcAft>
              <a:buSzPts val="1100"/>
              <a:buNone/>
            </a:pPr>
            <a:endParaRPr dirty="0"/>
          </a:p>
          <a:p>
            <a:pPr marL="285750" lvl="0" indent="-285750" algn="l" rtl="0">
              <a:lnSpc>
                <a:spcPct val="90000"/>
              </a:lnSpc>
              <a:spcBef>
                <a:spcPts val="1200"/>
              </a:spcBef>
              <a:spcAft>
                <a:spcPts val="0"/>
              </a:spcAft>
              <a:buSzPts val="1300"/>
              <a:buChar char="●"/>
            </a:pPr>
            <a:r>
              <a:rPr lang="en" dirty="0"/>
              <a:t>Collectively, the entire process is meticulous and usually takes time in the delivery of results. However, automation of this process using computational, and analytical techniques makes the process much easier and less time consuming. </a:t>
            </a:r>
            <a:endParaRPr dirty="0"/>
          </a:p>
          <a:p>
            <a:pPr marL="0" lvl="0" indent="0" algn="l" rtl="0">
              <a:lnSpc>
                <a:spcPct val="90000"/>
              </a:lnSpc>
              <a:spcBef>
                <a:spcPts val="1200"/>
              </a:spcBef>
              <a:spcAft>
                <a:spcPts val="1200"/>
              </a:spcAft>
              <a:buSzPts val="1300"/>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a:t>Problem statement </a:t>
            </a:r>
            <a:endParaRPr/>
          </a:p>
        </p:txBody>
      </p:sp>
      <p:sp>
        <p:nvSpPr>
          <p:cNvPr id="111" name="Google Shape;111;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285750" indent="-285750">
              <a:lnSpc>
                <a:spcPct val="90000"/>
              </a:lnSpc>
            </a:pPr>
            <a:r>
              <a:rPr lang="en" dirty="0"/>
              <a:t>Prior to this study, a lot of research has gone into applying machine learning techniques to diagnosing prostate </a:t>
            </a:r>
            <a:r>
              <a:rPr lang="en" dirty="0" smtClean="0"/>
              <a:t>cancer. </a:t>
            </a:r>
          </a:p>
          <a:p>
            <a:pPr marL="0" lvl="0" indent="0" algn="l" rtl="0">
              <a:lnSpc>
                <a:spcPct val="90000"/>
              </a:lnSpc>
              <a:spcBef>
                <a:spcPts val="0"/>
              </a:spcBef>
              <a:spcAft>
                <a:spcPts val="0"/>
              </a:spcAft>
              <a:buSzPts val="1300"/>
              <a:buNone/>
            </a:pPr>
            <a:endParaRPr lang="en" dirty="0" smtClean="0"/>
          </a:p>
          <a:p>
            <a:pPr marL="285750" indent="-285750">
              <a:lnSpc>
                <a:spcPct val="90000"/>
              </a:lnSpc>
            </a:pPr>
            <a:r>
              <a:rPr lang="en" dirty="0" smtClean="0"/>
              <a:t>Application of a few other model was found to be effective in </a:t>
            </a:r>
            <a:r>
              <a:rPr lang="en" dirty="0"/>
              <a:t>the classification of data to determine the presence of defined diseases. </a:t>
            </a:r>
            <a:endParaRPr dirty="0"/>
          </a:p>
          <a:p>
            <a:pPr marL="285750" indent="-285750">
              <a:lnSpc>
                <a:spcPct val="90000"/>
              </a:lnSpc>
              <a:spcBef>
                <a:spcPts val="1200"/>
              </a:spcBef>
              <a:spcAft>
                <a:spcPts val="1200"/>
              </a:spcAft>
            </a:pPr>
            <a:r>
              <a:rPr lang="en" dirty="0"/>
              <a:t>This study </a:t>
            </a:r>
            <a:r>
              <a:rPr lang="en" dirty="0" smtClean="0"/>
              <a:t>adds to this wealth of knowledge by applying </a:t>
            </a:r>
            <a:r>
              <a:rPr lang="en" dirty="0"/>
              <a:t>the  support vector machine model in the creation of an Application Programming Interface to diagnose prostate cancer</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p>
            <a:pPr marL="0" lvl="0" indent="0" algn="l" rtl="0">
              <a:lnSpc>
                <a:spcPct val="85000"/>
              </a:lnSpc>
              <a:spcBef>
                <a:spcPts val="0"/>
              </a:spcBef>
              <a:spcAft>
                <a:spcPts val="0"/>
              </a:spcAft>
              <a:buClr>
                <a:srgbClr val="3F3F3F"/>
              </a:buClr>
              <a:buSzPts val="2800"/>
              <a:buFont typeface="Calibri"/>
              <a:buNone/>
            </a:pPr>
            <a:r>
              <a:rPr lang="en" dirty="0" smtClean="0"/>
              <a:t>Aim </a:t>
            </a:r>
            <a:r>
              <a:rPr lang="en" dirty="0"/>
              <a:t>and Objectives </a:t>
            </a:r>
            <a:endParaRPr dirty="0"/>
          </a:p>
        </p:txBody>
      </p:sp>
      <p:sp>
        <p:nvSpPr>
          <p:cNvPr id="117" name="Google Shape;117;p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p>
            <a:pPr marL="285750" indent="-285750">
              <a:lnSpc>
                <a:spcPct val="90000"/>
              </a:lnSpc>
            </a:pPr>
            <a:r>
              <a:rPr lang="en" dirty="0"/>
              <a:t>The study aims to develop a system that could be used as first opinion for people with hugh risk of prostate cancer. </a:t>
            </a:r>
            <a:endParaRPr dirty="0"/>
          </a:p>
          <a:p>
            <a:pPr marL="285750" indent="-285750">
              <a:lnSpc>
                <a:spcPct val="90000"/>
              </a:lnSpc>
              <a:spcBef>
                <a:spcPts val="1200"/>
              </a:spcBef>
            </a:pPr>
            <a:r>
              <a:rPr lang="en" dirty="0"/>
              <a:t>The objectives of the study include </a:t>
            </a:r>
            <a:endParaRPr dirty="0"/>
          </a:p>
          <a:p>
            <a:pPr marL="457200" lvl="0" indent="-311150" algn="l" rtl="0">
              <a:lnSpc>
                <a:spcPct val="90000"/>
              </a:lnSpc>
              <a:spcBef>
                <a:spcPts val="1200"/>
              </a:spcBef>
              <a:spcAft>
                <a:spcPts val="0"/>
              </a:spcAft>
              <a:buSzPts val="1300"/>
              <a:buChar char="●"/>
            </a:pPr>
            <a:r>
              <a:rPr lang="en" dirty="0"/>
              <a:t>The design of a prostate cancer detection model using support vector machines </a:t>
            </a:r>
            <a:endParaRPr dirty="0"/>
          </a:p>
          <a:p>
            <a:pPr marL="457200" lvl="0" indent="-311150" algn="l" rtl="0">
              <a:lnSpc>
                <a:spcPct val="90000"/>
              </a:lnSpc>
              <a:spcBef>
                <a:spcPts val="0"/>
              </a:spcBef>
              <a:spcAft>
                <a:spcPts val="0"/>
              </a:spcAft>
              <a:buSzPts val="1300"/>
              <a:buChar char="●"/>
            </a:pPr>
            <a:r>
              <a:rPr lang="en" dirty="0"/>
              <a:t>The implementation and evaluation of models built to detect prostate cancer</a:t>
            </a:r>
            <a:endParaRPr dirty="0"/>
          </a:p>
          <a:p>
            <a:pPr marL="457200" lvl="0" indent="-311150" algn="l" rtl="0">
              <a:lnSpc>
                <a:spcPct val="90000"/>
              </a:lnSpc>
              <a:spcBef>
                <a:spcPts val="0"/>
              </a:spcBef>
              <a:spcAft>
                <a:spcPts val="0"/>
              </a:spcAft>
              <a:buSzPts val="1300"/>
              <a:buChar char="●"/>
            </a:pPr>
            <a:r>
              <a:rPr lang="en" dirty="0"/>
              <a:t>Apply the developed models in an application programming interface. </a:t>
            </a:r>
            <a:endParaRPr dirty="0"/>
          </a:p>
          <a:p>
            <a:pPr marL="457200" lvl="0" indent="-311150" algn="l" rtl="0">
              <a:lnSpc>
                <a:spcPct val="90000"/>
              </a:lnSpc>
              <a:spcBef>
                <a:spcPts val="0"/>
              </a:spcBef>
              <a:spcAft>
                <a:spcPts val="0"/>
              </a:spcAft>
              <a:buSzPts val="1300"/>
              <a:buChar char="●"/>
            </a:pPr>
            <a:r>
              <a:rPr lang="en" dirty="0"/>
              <a:t>Review literature on the prediction of prostate cancer using computationally intelligent techniques. </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400" cy="535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 dirty="0"/>
              <a:t>Summary of </a:t>
            </a:r>
            <a:r>
              <a:rPr lang="en" dirty="0" smtClean="0"/>
              <a:t>related works  </a:t>
            </a:r>
            <a:endParaRPr dirty="0"/>
          </a:p>
        </p:txBody>
      </p:sp>
      <p:graphicFrame>
        <p:nvGraphicFramePr>
          <p:cNvPr id="123" name="Google Shape;123;p19"/>
          <p:cNvGraphicFramePr/>
          <p:nvPr/>
        </p:nvGraphicFramePr>
        <p:xfrm>
          <a:off x="729487" y="2052432"/>
          <a:ext cx="7604800" cy="2651780"/>
        </p:xfrm>
        <a:graphic>
          <a:graphicData uri="http://schemas.openxmlformats.org/drawingml/2006/table">
            <a:tbl>
              <a:tblPr firstRow="1" bandRow="1">
                <a:noFill/>
                <a:tableStyleId>{51F56ED5-3BBB-4204-BD21-7FE22F673B2A}</a:tableStyleId>
              </a:tblPr>
              <a:tblGrid>
                <a:gridCol w="1901200"/>
                <a:gridCol w="1901200"/>
                <a:gridCol w="1901200"/>
                <a:gridCol w="1901200"/>
              </a:tblGrid>
              <a:tr h="454700">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Author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spcBef>
                          <a:spcPts val="0"/>
                        </a:spcBef>
                        <a:spcAft>
                          <a:spcPts val="0"/>
                        </a:spcAft>
                        <a:buNone/>
                      </a:pPr>
                      <a:r>
                        <a:rPr lang="en" sz="1350" u="none" strike="noStrike" cap="none"/>
                        <a:t>year</a:t>
                      </a: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Model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Result </a:t>
                      </a:r>
                      <a:endParaRPr/>
                    </a:p>
                    <a:p>
                      <a:pPr marL="0" marR="0" lvl="0" indent="0" algn="ctr" rtl="0">
                        <a:spcBef>
                          <a:spcPts val="0"/>
                        </a:spcBef>
                        <a:spcAft>
                          <a:spcPts val="0"/>
                        </a:spcAft>
                        <a:buNone/>
                      </a:pPr>
                      <a:endParaRPr sz="1350" u="none" strike="noStrike" cap="none"/>
                    </a:p>
                  </a:txBody>
                  <a:tcPr marL="91450" marR="91450" marT="45725" marB="45725"/>
                </a:tc>
              </a:tr>
              <a:tr h="1687075">
                <a:tc>
                  <a:txBody>
                    <a:bodyPr/>
                    <a:lstStyle/>
                    <a:p>
                      <a:pPr marL="0" marR="0" lvl="0" indent="0" algn="ctr" rtl="0">
                        <a:spcBef>
                          <a:spcPts val="0"/>
                        </a:spcBef>
                        <a:spcAft>
                          <a:spcPts val="0"/>
                        </a:spcAft>
                        <a:buNone/>
                      </a:pPr>
                      <a:r>
                        <a:rPr lang="en" sz="1350" u="none" strike="noStrike" cap="none"/>
                        <a:t>Mukherjee, </a:t>
                      </a: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2017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Neural Networks in image analysis.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l" rtl="0">
                        <a:spcBef>
                          <a:spcPts val="0"/>
                        </a:spcBef>
                        <a:spcAft>
                          <a:spcPts val="0"/>
                        </a:spcAft>
                        <a:buClr>
                          <a:schemeClr val="dk1"/>
                        </a:buClr>
                        <a:buSzPts val="1350"/>
                        <a:buFont typeface="Calibri"/>
                        <a:buNone/>
                      </a:pPr>
                      <a:r>
                        <a:rPr lang="en" sz="1350" u="none" strike="noStrike" cap="none"/>
                        <a:t>The model was found to be more effective than humans in detecting cancer cells. </a:t>
                      </a:r>
                      <a:endParaRPr/>
                    </a:p>
                    <a:p>
                      <a:pPr marL="0" marR="0" lvl="0" indent="0" algn="l" rtl="0">
                        <a:spcBef>
                          <a:spcPts val="0"/>
                        </a:spcBef>
                        <a:spcAft>
                          <a:spcPts val="0"/>
                        </a:spcAft>
                        <a:buClr>
                          <a:schemeClr val="dk1"/>
                        </a:buClr>
                        <a:buSzPts val="1350"/>
                        <a:buFont typeface="Calibri"/>
                        <a:buNone/>
                      </a:pPr>
                      <a:r>
                        <a:rPr lang="en" sz="1350" u="none" strike="noStrike" cap="none"/>
                        <a:t>With an accuracy of 72% compared to the 66% of seasoned dermatologists in detecting skin irregularities</a:t>
                      </a:r>
                      <a:endParaRPr sz="135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339894" y="345912"/>
            <a:ext cx="7030500" cy="652709"/>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
              <a:t>Summary of related works </a:t>
            </a:r>
            <a:endParaRPr/>
          </a:p>
        </p:txBody>
      </p:sp>
      <p:graphicFrame>
        <p:nvGraphicFramePr>
          <p:cNvPr id="129" name="Google Shape;129;p20"/>
          <p:cNvGraphicFramePr/>
          <p:nvPr/>
        </p:nvGraphicFramePr>
        <p:xfrm>
          <a:off x="-2" y="1287380"/>
          <a:ext cx="9047700" cy="3489055"/>
        </p:xfrm>
        <a:graphic>
          <a:graphicData uri="http://schemas.openxmlformats.org/drawingml/2006/table">
            <a:tbl>
              <a:tblPr firstRow="1" bandRow="1">
                <a:noFill/>
                <a:tableStyleId>{51F56ED5-3BBB-4204-BD21-7FE22F673B2A}</a:tableStyleId>
              </a:tblPr>
              <a:tblGrid>
                <a:gridCol w="2261925"/>
                <a:gridCol w="2261925"/>
                <a:gridCol w="2261925"/>
                <a:gridCol w="2261925"/>
              </a:tblGrid>
              <a:tr h="491000">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Author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spcBef>
                          <a:spcPts val="0"/>
                        </a:spcBef>
                        <a:spcAft>
                          <a:spcPts val="0"/>
                        </a:spcAft>
                        <a:buNone/>
                      </a:pPr>
                      <a:r>
                        <a:rPr lang="en" sz="1350" u="none" strike="noStrike" cap="none"/>
                        <a:t>Year </a:t>
                      </a: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Model</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350"/>
                        <a:buFont typeface="Arial"/>
                        <a:buNone/>
                      </a:pPr>
                      <a:r>
                        <a:rPr lang="en" sz="1350" u="none" strike="noStrike" cap="none"/>
                        <a:t>Result</a:t>
                      </a:r>
                      <a:endParaRPr/>
                    </a:p>
                    <a:p>
                      <a:pPr marL="0" marR="0" lvl="0" indent="0" algn="ctr" rtl="0">
                        <a:spcBef>
                          <a:spcPts val="0"/>
                        </a:spcBef>
                        <a:spcAft>
                          <a:spcPts val="0"/>
                        </a:spcAft>
                        <a:buNone/>
                      </a:pPr>
                      <a:endParaRPr sz="1350" u="none" strike="noStrike" cap="none"/>
                    </a:p>
                  </a:txBody>
                  <a:tcPr marL="91450" marR="91450" marT="45725" marB="45725"/>
                </a:tc>
              </a:tr>
              <a:tr h="2986125">
                <a:tc>
                  <a:txBody>
                    <a:bodyPr/>
                    <a:lstStyle/>
                    <a:p>
                      <a:pPr marL="0" marR="0" lvl="0" indent="0" algn="ctr" rtl="0">
                        <a:spcBef>
                          <a:spcPts val="0"/>
                        </a:spcBef>
                        <a:spcAft>
                          <a:spcPts val="0"/>
                        </a:spcAft>
                        <a:buNone/>
                      </a:pPr>
                      <a:r>
                        <a:rPr lang="en" sz="1200" u="none" strike="noStrike" cap="none">
                          <a:highlight>
                            <a:srgbClr val="FFFFFF"/>
                          </a:highlight>
                        </a:rPr>
                        <a:t>Bhattacharjee et al</a:t>
                      </a: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highlight>
                            <a:srgbClr val="FFFFFF"/>
                          </a:highlight>
                        </a:rPr>
                        <a:t>2019 </a:t>
                      </a:r>
                      <a:endParaRPr sz="1400" u="none" strike="noStrike" cap="none"/>
                    </a:p>
                    <a:p>
                      <a:pPr marL="0" marR="0" lvl="0" indent="0" algn="ctr" rtl="0">
                        <a:spcBef>
                          <a:spcPts val="0"/>
                        </a:spcBef>
                        <a:spcAft>
                          <a:spcPts val="0"/>
                        </a:spcAft>
                        <a:buNone/>
                      </a:pPr>
                      <a:endParaRPr sz="12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t>Used the Support Vector Machine in the analysis of gleason scores for prostate cancer detection. </a:t>
                      </a:r>
                      <a:endParaRPr/>
                    </a:p>
                    <a:p>
                      <a:pPr marL="0" marR="0" lvl="0" indent="0" algn="ctr" rtl="0">
                        <a:spcBef>
                          <a:spcPts val="0"/>
                        </a:spcBef>
                        <a:spcAft>
                          <a:spcPts val="0"/>
                        </a:spcAft>
                        <a:buNone/>
                      </a:pPr>
                      <a:endParaRPr sz="120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 sz="1200" u="none" strike="noStrike" cap="none"/>
                        <a:t>Their model produced a classification accuracy of 92.5%, 90% 90% 95% for detection of various grades of the gleason score. </a:t>
                      </a:r>
                      <a:endParaRPr/>
                    </a:p>
                    <a:p>
                      <a:pPr marL="0" marR="0" lvl="0" indent="0" algn="l" rtl="0">
                        <a:spcBef>
                          <a:spcPts val="0"/>
                        </a:spcBef>
                        <a:spcAft>
                          <a:spcPts val="0"/>
                        </a:spcAft>
                        <a:buClr>
                          <a:schemeClr val="dk1"/>
                        </a:buClr>
                        <a:buSzPts val="1200"/>
                        <a:buFont typeface="Calibri"/>
                        <a:buNone/>
                      </a:pPr>
                      <a:r>
                        <a:rPr lang="en" sz="1200" u="none" strike="noStrike" cap="none"/>
                        <a:t>The model was applied in the development of a detection system. </a:t>
                      </a:r>
                      <a:endParaRPr/>
                    </a:p>
                    <a:p>
                      <a:pPr marL="0" marR="0" lvl="0" indent="0" algn="l" rtl="0">
                        <a:spcBef>
                          <a:spcPts val="0"/>
                        </a:spcBef>
                        <a:spcAft>
                          <a:spcPts val="0"/>
                        </a:spcAft>
                        <a:buClr>
                          <a:schemeClr val="dk1"/>
                        </a:buClr>
                        <a:buSzPts val="1200"/>
                        <a:buFont typeface="Calibri"/>
                        <a:buNone/>
                      </a:pPr>
                      <a:r>
                        <a:rPr lang="en" sz="1200" u="none" strike="noStrike" cap="none"/>
                        <a:t>Compared a multi-class classifier like the logistic regression, the accuracy scores were much higher and thus were termed as much more accurate and reliable. </a:t>
                      </a:r>
                      <a:endParaRPr/>
                    </a:p>
                    <a:p>
                      <a:pPr marL="0" marR="0" lvl="0" indent="0" algn="ctr" rtl="0">
                        <a:spcBef>
                          <a:spcPts val="0"/>
                        </a:spcBef>
                        <a:spcAft>
                          <a:spcPts val="0"/>
                        </a:spcAft>
                        <a:buNone/>
                      </a:pPr>
                      <a:endParaRPr sz="12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22960" y="214953"/>
            <a:ext cx="7543800" cy="72351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
              <a:t>Summary of related works</a:t>
            </a:r>
            <a:endParaRPr/>
          </a:p>
        </p:txBody>
      </p:sp>
      <p:graphicFrame>
        <p:nvGraphicFramePr>
          <p:cNvPr id="135" name="Google Shape;135;p21"/>
          <p:cNvGraphicFramePr/>
          <p:nvPr/>
        </p:nvGraphicFramePr>
        <p:xfrm>
          <a:off x="0" y="1285706"/>
          <a:ext cx="9144000" cy="3667715"/>
        </p:xfrm>
        <a:graphic>
          <a:graphicData uri="http://schemas.openxmlformats.org/drawingml/2006/table">
            <a:tbl>
              <a:tblPr firstRow="1" bandRow="1">
                <a:noFill/>
                <a:tableStyleId>{51F56ED5-3BBB-4204-BD21-7FE22F673B2A}</a:tableStyleId>
              </a:tblPr>
              <a:tblGrid>
                <a:gridCol w="2286000"/>
                <a:gridCol w="2286000"/>
                <a:gridCol w="2286000"/>
                <a:gridCol w="2286000"/>
              </a:tblGrid>
              <a:tr h="627325">
                <a:tc>
                  <a:txBody>
                    <a:bodyPr/>
                    <a:lstStyle/>
                    <a:p>
                      <a:pPr marL="0" marR="0" lvl="0" indent="0" algn="ctr" rtl="0">
                        <a:lnSpc>
                          <a:spcPct val="100000"/>
                        </a:lnSpc>
                        <a:spcBef>
                          <a:spcPts val="0"/>
                        </a:spcBef>
                        <a:spcAft>
                          <a:spcPts val="0"/>
                        </a:spcAft>
                        <a:buClr>
                          <a:schemeClr val="dk1"/>
                        </a:buClr>
                        <a:buSzPts val="1350"/>
                        <a:buFont typeface="Calibri"/>
                        <a:buNone/>
                      </a:pPr>
                      <a:r>
                        <a:rPr lang="en" sz="1350" u="none" strike="noStrike" cap="none"/>
                        <a:t>Authors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spcBef>
                          <a:spcPts val="0"/>
                        </a:spcBef>
                        <a:spcAft>
                          <a:spcPts val="0"/>
                        </a:spcAft>
                        <a:buNone/>
                      </a:pPr>
                      <a:r>
                        <a:rPr lang="en" sz="1350" u="none" strike="noStrike" cap="none"/>
                        <a:t>Year </a:t>
                      </a:r>
                      <a:endParaRPr sz="1350" u="none" strike="noStrike" cap="none"/>
                    </a:p>
                  </a:txBody>
                  <a:tcPr marL="91450" marR="91450" marT="45725" marB="45725"/>
                </a:tc>
                <a:tc>
                  <a:txBody>
                    <a:bodyPr/>
                    <a:lstStyle/>
                    <a:p>
                      <a:pPr marL="0" marR="0" lvl="0" indent="0" algn="ctr" rtl="0">
                        <a:spcBef>
                          <a:spcPts val="0"/>
                        </a:spcBef>
                        <a:spcAft>
                          <a:spcPts val="0"/>
                        </a:spcAft>
                        <a:buNone/>
                      </a:pPr>
                      <a:r>
                        <a:rPr lang="en" sz="1350" u="none" strike="noStrike" cap="none"/>
                        <a:t>Model </a:t>
                      </a:r>
                      <a:endParaRPr sz="1350" u="none" strike="noStrike" cap="none"/>
                    </a:p>
                  </a:txBody>
                  <a:tcPr marL="91450" marR="91450" marT="45725" marB="45725"/>
                </a:tc>
                <a:tc>
                  <a:txBody>
                    <a:bodyPr/>
                    <a:lstStyle/>
                    <a:p>
                      <a:pPr marL="0" marR="0" lvl="0" indent="0" algn="ctr" rtl="0">
                        <a:spcBef>
                          <a:spcPts val="0"/>
                        </a:spcBef>
                        <a:spcAft>
                          <a:spcPts val="0"/>
                        </a:spcAft>
                        <a:buNone/>
                      </a:pPr>
                      <a:r>
                        <a:rPr lang="en" sz="1350" u="none" strike="noStrike" cap="none"/>
                        <a:t>Result </a:t>
                      </a:r>
                      <a:endParaRPr sz="1350" u="none" strike="noStrike" cap="none"/>
                    </a:p>
                  </a:txBody>
                  <a:tcPr marL="91450" marR="91450" marT="45725" marB="45725"/>
                </a:tc>
              </a:tr>
              <a:tr h="1059625">
                <a:tc>
                  <a:txBody>
                    <a:bodyPr/>
                    <a:lstStyle/>
                    <a:p>
                      <a:pPr marL="0" marR="0" lvl="0" indent="0" algn="ctr" rtl="0">
                        <a:lnSpc>
                          <a:spcPct val="100000"/>
                        </a:lnSpc>
                        <a:spcBef>
                          <a:spcPts val="0"/>
                        </a:spcBef>
                        <a:spcAft>
                          <a:spcPts val="0"/>
                        </a:spcAft>
                        <a:buClr>
                          <a:schemeClr val="dk1"/>
                        </a:buClr>
                        <a:buSzPts val="1350"/>
                        <a:buFont typeface="Calibri"/>
                        <a:buNone/>
                      </a:pPr>
                      <a:r>
                        <a:rPr lang="en" sz="1350" u="none" strike="noStrike" cap="none"/>
                        <a:t>Yu et al. “Application of Support vector Machines modeling for porediction of common disease: the case of diabetes and prediabetes”</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ctr" rtl="0">
                        <a:spcBef>
                          <a:spcPts val="0"/>
                        </a:spcBef>
                        <a:spcAft>
                          <a:spcPts val="0"/>
                        </a:spcAft>
                        <a:buNone/>
                      </a:pPr>
                      <a:r>
                        <a:rPr lang="en" sz="1350" u="none" strike="noStrike" cap="none"/>
                        <a:t>2019. </a:t>
                      </a:r>
                      <a:endParaRPr sz="135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350"/>
                        <a:buFont typeface="Calibri"/>
                        <a:buNone/>
                      </a:pPr>
                      <a:r>
                        <a:rPr lang="en" sz="1350" u="none" strike="noStrike" cap="none"/>
                        <a:t>Support Vector Machine </a:t>
                      </a:r>
                      <a:endParaRPr/>
                    </a:p>
                    <a:p>
                      <a:pPr marL="0" marR="0" lvl="0" indent="0" algn="ctr" rtl="0">
                        <a:spcBef>
                          <a:spcPts val="0"/>
                        </a:spcBef>
                        <a:spcAft>
                          <a:spcPts val="0"/>
                        </a:spcAft>
                        <a:buNone/>
                      </a:pPr>
                      <a:endParaRPr sz="1350" u="none" strike="noStrike" cap="none"/>
                    </a:p>
                  </a:txBody>
                  <a:tcPr marL="91450" marR="91450" marT="45725" marB="45725"/>
                </a:tc>
                <a:tc>
                  <a:txBody>
                    <a:bodyPr/>
                    <a:lstStyle/>
                    <a:p>
                      <a:pPr marL="0" marR="0" lvl="0" indent="0" algn="l" rtl="0">
                        <a:spcBef>
                          <a:spcPts val="0"/>
                        </a:spcBef>
                        <a:spcAft>
                          <a:spcPts val="0"/>
                        </a:spcAft>
                        <a:buClr>
                          <a:schemeClr val="dk1"/>
                        </a:buClr>
                        <a:buSzPts val="1200"/>
                        <a:buFont typeface="Calibri"/>
                        <a:buNone/>
                      </a:pPr>
                      <a:r>
                        <a:rPr lang="en" sz="1200" u="none" strike="noStrike" cap="none"/>
                        <a:t>They found that the overall discrimination ability of the classification scheme represented by the AUC values were at 83.27% and 73.18%. </a:t>
                      </a:r>
                      <a:endParaRPr/>
                    </a:p>
                    <a:p>
                      <a:pPr marL="0" marR="0" lvl="0" indent="0" algn="l" rtl="0">
                        <a:spcBef>
                          <a:spcPts val="0"/>
                        </a:spcBef>
                        <a:spcAft>
                          <a:spcPts val="0"/>
                        </a:spcAft>
                        <a:buClr>
                          <a:schemeClr val="dk1"/>
                        </a:buClr>
                        <a:buSzPts val="1200"/>
                        <a:buFont typeface="Calibri"/>
                        <a:buNone/>
                      </a:pPr>
                      <a:r>
                        <a:rPr lang="en" sz="1200" u="none" strike="noStrike" cap="none"/>
                        <a:t>Compared to other classification like the multiple logistic regression, there are was no found significant variation. </a:t>
                      </a:r>
                      <a:endParaRPr/>
                    </a:p>
                    <a:p>
                      <a:pPr marL="0" marR="0" lvl="0" indent="0" algn="l" rtl="0">
                        <a:spcBef>
                          <a:spcPts val="0"/>
                        </a:spcBef>
                        <a:spcAft>
                          <a:spcPts val="0"/>
                        </a:spcAft>
                        <a:buClr>
                          <a:schemeClr val="dk1"/>
                        </a:buClr>
                        <a:buSzPts val="1200"/>
                        <a:buFont typeface="Calibri"/>
                        <a:buNone/>
                      </a:pPr>
                      <a:r>
                        <a:rPr lang="en" sz="1200" u="none" strike="noStrike" cap="none"/>
                        <a:t>This study proved  that classification models are a great tools for medical data analysis for disease diagnosis. </a:t>
                      </a:r>
                      <a:endParaRPr/>
                    </a:p>
                    <a:p>
                      <a:pPr marL="0" marR="0" lvl="0" indent="0" algn="ctr" rtl="0">
                        <a:spcBef>
                          <a:spcPts val="0"/>
                        </a:spcBef>
                        <a:spcAft>
                          <a:spcPts val="0"/>
                        </a:spcAft>
                        <a:buNone/>
                      </a:pPr>
                      <a:endParaRPr sz="135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TotalTime>
  <Words>1230</Words>
  <Application>Microsoft Office PowerPoint</Application>
  <PresentationFormat>On-screen Show (16:9)</PresentationFormat>
  <Paragraphs>132</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Times New Roman</vt:lpstr>
      <vt:lpstr>Lato</vt:lpstr>
      <vt:lpstr>Arial</vt:lpstr>
      <vt:lpstr>Raleway</vt:lpstr>
      <vt:lpstr>Calibri</vt:lpstr>
      <vt:lpstr>Streamline</vt:lpstr>
      <vt:lpstr>A PROSTATE CANCER DETECTION MODEL USING SUPPORT VECTOR MACHINE APPROACH</vt:lpstr>
      <vt:lpstr>Presentation outline </vt:lpstr>
      <vt:lpstr>Background to the study. </vt:lpstr>
      <vt:lpstr>Background to the study </vt:lpstr>
      <vt:lpstr>Problem statement </vt:lpstr>
      <vt:lpstr>Aim and Objectives </vt:lpstr>
      <vt:lpstr>Summary of related works  </vt:lpstr>
      <vt:lpstr>Summary of related works </vt:lpstr>
      <vt:lpstr>Summary of related works</vt:lpstr>
      <vt:lpstr>Methodology </vt:lpstr>
      <vt:lpstr>Methodology: structure chart for diagnosis system</vt:lpstr>
      <vt:lpstr>Methodology: system  architecture for diagnosis system</vt:lpstr>
      <vt:lpstr>Methodology: Flow chart for model building.</vt:lpstr>
      <vt:lpstr>Methodology: flowchart for API building. </vt:lpstr>
      <vt:lpstr>Implementation </vt:lpstr>
      <vt:lpstr>Implementation </vt:lpstr>
      <vt:lpstr>Implementation </vt:lpstr>
      <vt:lpstr>Implementation</vt:lpstr>
      <vt:lpstr>Implementation</vt:lpstr>
      <vt:lpstr>Implementation </vt:lpstr>
      <vt:lpstr>Conclusion </vt:lpstr>
      <vt:lpstr>Future works </vt:lpstr>
      <vt:lpstr>Recommendation </vt:lpstr>
      <vt:lpstr>Thank you for listening.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PROSTATE CANCER DETECTION MODEL USING SUPPORT VECTOR MACHINE APPROACH</dc:title>
  <cp:lastModifiedBy>Microsoft account</cp:lastModifiedBy>
  <cp:revision>8</cp:revision>
  <dcterms:modified xsi:type="dcterms:W3CDTF">2021-08-31T21:13:16Z</dcterms:modified>
</cp:coreProperties>
</file>