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verage" panose="020B0604020202020204" charset="0"/>
      <p:regular r:id="rId7"/>
    </p:embeddedFont>
    <p:embeddedFont>
      <p:font typeface="Fira Sans" panose="020B0503050000020004" pitchFamily="34" charset="0"/>
      <p:regular r:id="rId8"/>
      <p:bold r:id="rId9"/>
      <p:italic r:id="rId10"/>
      <p:boldItalic r:id="rId11"/>
    </p:embeddedFon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976b043e4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976b043e4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976b043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976b043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498a463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498a463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498a463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498a463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54200" y="1305825"/>
            <a:ext cx="3432600" cy="31875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90825" y="1305825"/>
            <a:ext cx="3432600" cy="3187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39013" y="208375"/>
            <a:ext cx="8229600" cy="4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A/B TEST ANALYSIS ON A NEW HOMEPAGE AND ITS EFFECT ON TOTAL REVENUE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2884475" y="1880988"/>
            <a:ext cx="3338675" cy="1972875"/>
            <a:chOff x="2884475" y="1880988"/>
            <a:chExt cx="3338675" cy="1972875"/>
          </a:xfrm>
        </p:grpSpPr>
        <p:sp>
          <p:nvSpPr>
            <p:cNvPr id="65" name="Google Shape;65;p14"/>
            <p:cNvSpPr/>
            <p:nvPr/>
          </p:nvSpPr>
          <p:spPr>
            <a:xfrm>
              <a:off x="3211900" y="1909038"/>
              <a:ext cx="2684350" cy="1876200"/>
            </a:xfrm>
            <a:custGeom>
              <a:avLst/>
              <a:gdLst/>
              <a:ahLst/>
              <a:cxnLst/>
              <a:rect l="l" t="t" r="r" b="b"/>
              <a:pathLst>
                <a:path w="107374" h="75048" extrusionOk="0">
                  <a:moveTo>
                    <a:pt x="107374" y="69331"/>
                  </a:moveTo>
                  <a:lnTo>
                    <a:pt x="107374" y="69331"/>
                  </a:lnTo>
                  <a:lnTo>
                    <a:pt x="107353" y="69622"/>
                  </a:lnTo>
                  <a:lnTo>
                    <a:pt x="107332" y="69913"/>
                  </a:lnTo>
                  <a:lnTo>
                    <a:pt x="107290" y="70204"/>
                  </a:lnTo>
                  <a:lnTo>
                    <a:pt x="107249" y="70474"/>
                  </a:lnTo>
                  <a:lnTo>
                    <a:pt x="107187" y="70765"/>
                  </a:lnTo>
                  <a:lnTo>
                    <a:pt x="107103" y="71036"/>
                  </a:lnTo>
                  <a:lnTo>
                    <a:pt x="107020" y="71285"/>
                  </a:lnTo>
                  <a:lnTo>
                    <a:pt x="106916" y="71555"/>
                  </a:lnTo>
                  <a:lnTo>
                    <a:pt x="106792" y="71805"/>
                  </a:lnTo>
                  <a:lnTo>
                    <a:pt x="106667" y="72054"/>
                  </a:lnTo>
                  <a:lnTo>
                    <a:pt x="106542" y="72283"/>
                  </a:lnTo>
                  <a:lnTo>
                    <a:pt x="106397" y="72512"/>
                  </a:lnTo>
                  <a:lnTo>
                    <a:pt x="106230" y="72740"/>
                  </a:lnTo>
                  <a:lnTo>
                    <a:pt x="106064" y="72969"/>
                  </a:lnTo>
                  <a:lnTo>
                    <a:pt x="105877" y="73177"/>
                  </a:lnTo>
                  <a:lnTo>
                    <a:pt x="105690" y="73364"/>
                  </a:lnTo>
                  <a:lnTo>
                    <a:pt x="105503" y="73551"/>
                  </a:lnTo>
                  <a:lnTo>
                    <a:pt x="105295" y="73738"/>
                  </a:lnTo>
                  <a:lnTo>
                    <a:pt x="105066" y="73905"/>
                  </a:lnTo>
                  <a:lnTo>
                    <a:pt x="104837" y="74071"/>
                  </a:lnTo>
                  <a:lnTo>
                    <a:pt x="104609" y="74216"/>
                  </a:lnTo>
                  <a:lnTo>
                    <a:pt x="104380" y="74341"/>
                  </a:lnTo>
                  <a:lnTo>
                    <a:pt x="104131" y="74487"/>
                  </a:lnTo>
                  <a:lnTo>
                    <a:pt x="103881" y="74591"/>
                  </a:lnTo>
                  <a:lnTo>
                    <a:pt x="103611" y="74695"/>
                  </a:lnTo>
                  <a:lnTo>
                    <a:pt x="103361" y="74778"/>
                  </a:lnTo>
                  <a:lnTo>
                    <a:pt x="103070" y="74861"/>
                  </a:lnTo>
                  <a:lnTo>
                    <a:pt x="102800" y="74923"/>
                  </a:lnTo>
                  <a:lnTo>
                    <a:pt x="102530" y="74965"/>
                  </a:lnTo>
                  <a:lnTo>
                    <a:pt x="102239" y="75006"/>
                  </a:lnTo>
                  <a:lnTo>
                    <a:pt x="101948" y="75027"/>
                  </a:lnTo>
                  <a:lnTo>
                    <a:pt x="101657" y="75048"/>
                  </a:lnTo>
                  <a:lnTo>
                    <a:pt x="5717" y="75048"/>
                  </a:lnTo>
                  <a:lnTo>
                    <a:pt x="5717" y="75048"/>
                  </a:lnTo>
                  <a:lnTo>
                    <a:pt x="5426" y="75027"/>
                  </a:lnTo>
                  <a:lnTo>
                    <a:pt x="5135" y="75006"/>
                  </a:lnTo>
                  <a:lnTo>
                    <a:pt x="4844" y="74965"/>
                  </a:lnTo>
                  <a:lnTo>
                    <a:pt x="4553" y="74923"/>
                  </a:lnTo>
                  <a:lnTo>
                    <a:pt x="4283" y="74861"/>
                  </a:lnTo>
                  <a:lnTo>
                    <a:pt x="4012" y="74778"/>
                  </a:lnTo>
                  <a:lnTo>
                    <a:pt x="3742" y="74695"/>
                  </a:lnTo>
                  <a:lnTo>
                    <a:pt x="3493" y="74591"/>
                  </a:lnTo>
                  <a:lnTo>
                    <a:pt x="3243" y="74487"/>
                  </a:lnTo>
                  <a:lnTo>
                    <a:pt x="2994" y="74341"/>
                  </a:lnTo>
                  <a:lnTo>
                    <a:pt x="2744" y="74216"/>
                  </a:lnTo>
                  <a:lnTo>
                    <a:pt x="2516" y="74071"/>
                  </a:lnTo>
                  <a:lnTo>
                    <a:pt x="2287" y="73905"/>
                  </a:lnTo>
                  <a:lnTo>
                    <a:pt x="2079" y="73738"/>
                  </a:lnTo>
                  <a:lnTo>
                    <a:pt x="1871" y="73551"/>
                  </a:lnTo>
                  <a:lnTo>
                    <a:pt x="1663" y="73364"/>
                  </a:lnTo>
                  <a:lnTo>
                    <a:pt x="1476" y="73177"/>
                  </a:lnTo>
                  <a:lnTo>
                    <a:pt x="1310" y="72969"/>
                  </a:lnTo>
                  <a:lnTo>
                    <a:pt x="1144" y="72740"/>
                  </a:lnTo>
                  <a:lnTo>
                    <a:pt x="977" y="72512"/>
                  </a:lnTo>
                  <a:lnTo>
                    <a:pt x="832" y="72283"/>
                  </a:lnTo>
                  <a:lnTo>
                    <a:pt x="686" y="72054"/>
                  </a:lnTo>
                  <a:lnTo>
                    <a:pt x="561" y="71805"/>
                  </a:lnTo>
                  <a:lnTo>
                    <a:pt x="458" y="71555"/>
                  </a:lnTo>
                  <a:lnTo>
                    <a:pt x="354" y="71285"/>
                  </a:lnTo>
                  <a:lnTo>
                    <a:pt x="250" y="71036"/>
                  </a:lnTo>
                  <a:lnTo>
                    <a:pt x="187" y="70765"/>
                  </a:lnTo>
                  <a:lnTo>
                    <a:pt x="125" y="70474"/>
                  </a:lnTo>
                  <a:lnTo>
                    <a:pt x="63" y="70204"/>
                  </a:lnTo>
                  <a:lnTo>
                    <a:pt x="21" y="69913"/>
                  </a:lnTo>
                  <a:lnTo>
                    <a:pt x="0" y="69622"/>
                  </a:lnTo>
                  <a:lnTo>
                    <a:pt x="0" y="69331"/>
                  </a:lnTo>
                  <a:lnTo>
                    <a:pt x="0" y="5697"/>
                  </a:lnTo>
                  <a:lnTo>
                    <a:pt x="0" y="5697"/>
                  </a:lnTo>
                  <a:lnTo>
                    <a:pt x="0" y="5406"/>
                  </a:lnTo>
                  <a:lnTo>
                    <a:pt x="21" y="5115"/>
                  </a:lnTo>
                  <a:lnTo>
                    <a:pt x="63" y="4824"/>
                  </a:lnTo>
                  <a:lnTo>
                    <a:pt x="125" y="4553"/>
                  </a:lnTo>
                  <a:lnTo>
                    <a:pt x="187" y="4283"/>
                  </a:lnTo>
                  <a:lnTo>
                    <a:pt x="250" y="4013"/>
                  </a:lnTo>
                  <a:lnTo>
                    <a:pt x="354" y="3743"/>
                  </a:lnTo>
                  <a:lnTo>
                    <a:pt x="458" y="3472"/>
                  </a:lnTo>
                  <a:lnTo>
                    <a:pt x="561" y="3223"/>
                  </a:lnTo>
                  <a:lnTo>
                    <a:pt x="686" y="2974"/>
                  </a:lnTo>
                  <a:lnTo>
                    <a:pt x="832" y="2745"/>
                  </a:lnTo>
                  <a:lnTo>
                    <a:pt x="977" y="2516"/>
                  </a:lnTo>
                  <a:lnTo>
                    <a:pt x="1144" y="2288"/>
                  </a:lnTo>
                  <a:lnTo>
                    <a:pt x="1310" y="2080"/>
                  </a:lnTo>
                  <a:lnTo>
                    <a:pt x="1476" y="1872"/>
                  </a:lnTo>
                  <a:lnTo>
                    <a:pt x="1663" y="1664"/>
                  </a:lnTo>
                  <a:lnTo>
                    <a:pt x="1871" y="1477"/>
                  </a:lnTo>
                  <a:lnTo>
                    <a:pt x="2079" y="1290"/>
                  </a:lnTo>
                  <a:lnTo>
                    <a:pt x="2287" y="1123"/>
                  </a:lnTo>
                  <a:lnTo>
                    <a:pt x="2516" y="978"/>
                  </a:lnTo>
                  <a:lnTo>
                    <a:pt x="2744" y="812"/>
                  </a:lnTo>
                  <a:lnTo>
                    <a:pt x="2994" y="687"/>
                  </a:lnTo>
                  <a:lnTo>
                    <a:pt x="3243" y="562"/>
                  </a:lnTo>
                  <a:lnTo>
                    <a:pt x="3493" y="437"/>
                  </a:lnTo>
                  <a:lnTo>
                    <a:pt x="3742" y="333"/>
                  </a:lnTo>
                  <a:lnTo>
                    <a:pt x="4012" y="250"/>
                  </a:lnTo>
                  <a:lnTo>
                    <a:pt x="4283" y="167"/>
                  </a:lnTo>
                  <a:lnTo>
                    <a:pt x="4553" y="105"/>
                  </a:lnTo>
                  <a:lnTo>
                    <a:pt x="4844" y="63"/>
                  </a:lnTo>
                  <a:lnTo>
                    <a:pt x="5135" y="22"/>
                  </a:lnTo>
                  <a:lnTo>
                    <a:pt x="5426" y="1"/>
                  </a:lnTo>
                  <a:lnTo>
                    <a:pt x="5717" y="1"/>
                  </a:lnTo>
                  <a:lnTo>
                    <a:pt x="101657" y="1"/>
                  </a:lnTo>
                  <a:lnTo>
                    <a:pt x="101657" y="1"/>
                  </a:lnTo>
                  <a:lnTo>
                    <a:pt x="101948" y="1"/>
                  </a:lnTo>
                  <a:lnTo>
                    <a:pt x="102239" y="22"/>
                  </a:lnTo>
                  <a:lnTo>
                    <a:pt x="102530" y="63"/>
                  </a:lnTo>
                  <a:lnTo>
                    <a:pt x="102800" y="105"/>
                  </a:lnTo>
                  <a:lnTo>
                    <a:pt x="103070" y="167"/>
                  </a:lnTo>
                  <a:lnTo>
                    <a:pt x="103361" y="250"/>
                  </a:lnTo>
                  <a:lnTo>
                    <a:pt x="103611" y="333"/>
                  </a:lnTo>
                  <a:lnTo>
                    <a:pt x="103881" y="437"/>
                  </a:lnTo>
                  <a:lnTo>
                    <a:pt x="104131" y="562"/>
                  </a:lnTo>
                  <a:lnTo>
                    <a:pt x="104380" y="687"/>
                  </a:lnTo>
                  <a:lnTo>
                    <a:pt x="104609" y="812"/>
                  </a:lnTo>
                  <a:lnTo>
                    <a:pt x="104837" y="978"/>
                  </a:lnTo>
                  <a:lnTo>
                    <a:pt x="105066" y="1123"/>
                  </a:lnTo>
                  <a:lnTo>
                    <a:pt x="105295" y="1290"/>
                  </a:lnTo>
                  <a:lnTo>
                    <a:pt x="105503" y="1477"/>
                  </a:lnTo>
                  <a:lnTo>
                    <a:pt x="105690" y="1664"/>
                  </a:lnTo>
                  <a:lnTo>
                    <a:pt x="105877" y="1872"/>
                  </a:lnTo>
                  <a:lnTo>
                    <a:pt x="106064" y="2080"/>
                  </a:lnTo>
                  <a:lnTo>
                    <a:pt x="106230" y="2288"/>
                  </a:lnTo>
                  <a:lnTo>
                    <a:pt x="106397" y="2516"/>
                  </a:lnTo>
                  <a:lnTo>
                    <a:pt x="106542" y="2745"/>
                  </a:lnTo>
                  <a:lnTo>
                    <a:pt x="106667" y="2974"/>
                  </a:lnTo>
                  <a:lnTo>
                    <a:pt x="106792" y="3223"/>
                  </a:lnTo>
                  <a:lnTo>
                    <a:pt x="106916" y="3472"/>
                  </a:lnTo>
                  <a:lnTo>
                    <a:pt x="107020" y="3743"/>
                  </a:lnTo>
                  <a:lnTo>
                    <a:pt x="107103" y="4013"/>
                  </a:lnTo>
                  <a:lnTo>
                    <a:pt x="107187" y="4283"/>
                  </a:lnTo>
                  <a:lnTo>
                    <a:pt x="107249" y="4553"/>
                  </a:lnTo>
                  <a:lnTo>
                    <a:pt x="107290" y="4824"/>
                  </a:lnTo>
                  <a:lnTo>
                    <a:pt x="107332" y="5115"/>
                  </a:lnTo>
                  <a:lnTo>
                    <a:pt x="107353" y="5406"/>
                  </a:lnTo>
                  <a:lnTo>
                    <a:pt x="107374" y="5697"/>
                  </a:lnTo>
                  <a:lnTo>
                    <a:pt x="107374" y="69331"/>
                  </a:lnTo>
                  <a:close/>
                </a:path>
              </a:pathLst>
            </a:custGeom>
            <a:solidFill>
              <a:srgbClr val="00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211900" y="1909038"/>
              <a:ext cx="2684350" cy="1876200"/>
            </a:xfrm>
            <a:custGeom>
              <a:avLst/>
              <a:gdLst/>
              <a:ahLst/>
              <a:cxnLst/>
              <a:rect l="l" t="t" r="r" b="b"/>
              <a:pathLst>
                <a:path w="107374" h="75048" fill="none" extrusionOk="0">
                  <a:moveTo>
                    <a:pt x="107374" y="69331"/>
                  </a:moveTo>
                  <a:lnTo>
                    <a:pt x="107374" y="69331"/>
                  </a:lnTo>
                  <a:lnTo>
                    <a:pt x="107353" y="69622"/>
                  </a:lnTo>
                  <a:lnTo>
                    <a:pt x="107332" y="69913"/>
                  </a:lnTo>
                  <a:lnTo>
                    <a:pt x="107290" y="70204"/>
                  </a:lnTo>
                  <a:lnTo>
                    <a:pt x="107249" y="70474"/>
                  </a:lnTo>
                  <a:lnTo>
                    <a:pt x="107187" y="70765"/>
                  </a:lnTo>
                  <a:lnTo>
                    <a:pt x="107103" y="71036"/>
                  </a:lnTo>
                  <a:lnTo>
                    <a:pt x="107020" y="71285"/>
                  </a:lnTo>
                  <a:lnTo>
                    <a:pt x="106916" y="71555"/>
                  </a:lnTo>
                  <a:lnTo>
                    <a:pt x="106792" y="71805"/>
                  </a:lnTo>
                  <a:lnTo>
                    <a:pt x="106667" y="72054"/>
                  </a:lnTo>
                  <a:lnTo>
                    <a:pt x="106542" y="72283"/>
                  </a:lnTo>
                  <a:lnTo>
                    <a:pt x="106397" y="72512"/>
                  </a:lnTo>
                  <a:lnTo>
                    <a:pt x="106230" y="72740"/>
                  </a:lnTo>
                  <a:lnTo>
                    <a:pt x="106064" y="72969"/>
                  </a:lnTo>
                  <a:lnTo>
                    <a:pt x="105877" y="73177"/>
                  </a:lnTo>
                  <a:lnTo>
                    <a:pt x="105690" y="73364"/>
                  </a:lnTo>
                  <a:lnTo>
                    <a:pt x="105503" y="73551"/>
                  </a:lnTo>
                  <a:lnTo>
                    <a:pt x="105295" y="73738"/>
                  </a:lnTo>
                  <a:lnTo>
                    <a:pt x="105066" y="73905"/>
                  </a:lnTo>
                  <a:lnTo>
                    <a:pt x="104837" y="74071"/>
                  </a:lnTo>
                  <a:lnTo>
                    <a:pt x="104609" y="74216"/>
                  </a:lnTo>
                  <a:lnTo>
                    <a:pt x="104380" y="74341"/>
                  </a:lnTo>
                  <a:lnTo>
                    <a:pt x="104131" y="74487"/>
                  </a:lnTo>
                  <a:lnTo>
                    <a:pt x="103881" y="74591"/>
                  </a:lnTo>
                  <a:lnTo>
                    <a:pt x="103611" y="74695"/>
                  </a:lnTo>
                  <a:lnTo>
                    <a:pt x="103361" y="74778"/>
                  </a:lnTo>
                  <a:lnTo>
                    <a:pt x="103070" y="74861"/>
                  </a:lnTo>
                  <a:lnTo>
                    <a:pt x="102800" y="74923"/>
                  </a:lnTo>
                  <a:lnTo>
                    <a:pt x="102530" y="74965"/>
                  </a:lnTo>
                  <a:lnTo>
                    <a:pt x="102239" y="75006"/>
                  </a:lnTo>
                  <a:lnTo>
                    <a:pt x="101948" y="75027"/>
                  </a:lnTo>
                  <a:lnTo>
                    <a:pt x="101657" y="75048"/>
                  </a:lnTo>
                  <a:lnTo>
                    <a:pt x="5717" y="75048"/>
                  </a:lnTo>
                  <a:lnTo>
                    <a:pt x="5717" y="75048"/>
                  </a:lnTo>
                  <a:lnTo>
                    <a:pt x="5426" y="75027"/>
                  </a:lnTo>
                  <a:lnTo>
                    <a:pt x="5135" y="75006"/>
                  </a:lnTo>
                  <a:lnTo>
                    <a:pt x="4844" y="74965"/>
                  </a:lnTo>
                  <a:lnTo>
                    <a:pt x="4553" y="74923"/>
                  </a:lnTo>
                  <a:lnTo>
                    <a:pt x="4283" y="74861"/>
                  </a:lnTo>
                  <a:lnTo>
                    <a:pt x="4012" y="74778"/>
                  </a:lnTo>
                  <a:lnTo>
                    <a:pt x="3742" y="74695"/>
                  </a:lnTo>
                  <a:lnTo>
                    <a:pt x="3493" y="74591"/>
                  </a:lnTo>
                  <a:lnTo>
                    <a:pt x="3243" y="74487"/>
                  </a:lnTo>
                  <a:lnTo>
                    <a:pt x="2994" y="74341"/>
                  </a:lnTo>
                  <a:lnTo>
                    <a:pt x="2744" y="74216"/>
                  </a:lnTo>
                  <a:lnTo>
                    <a:pt x="2516" y="74071"/>
                  </a:lnTo>
                  <a:lnTo>
                    <a:pt x="2287" y="73905"/>
                  </a:lnTo>
                  <a:lnTo>
                    <a:pt x="2079" y="73738"/>
                  </a:lnTo>
                  <a:lnTo>
                    <a:pt x="1871" y="73551"/>
                  </a:lnTo>
                  <a:lnTo>
                    <a:pt x="1663" y="73364"/>
                  </a:lnTo>
                  <a:lnTo>
                    <a:pt x="1476" y="73177"/>
                  </a:lnTo>
                  <a:lnTo>
                    <a:pt x="1310" y="72969"/>
                  </a:lnTo>
                  <a:lnTo>
                    <a:pt x="1144" y="72740"/>
                  </a:lnTo>
                  <a:lnTo>
                    <a:pt x="977" y="72512"/>
                  </a:lnTo>
                  <a:lnTo>
                    <a:pt x="832" y="72283"/>
                  </a:lnTo>
                  <a:lnTo>
                    <a:pt x="686" y="72054"/>
                  </a:lnTo>
                  <a:lnTo>
                    <a:pt x="561" y="71805"/>
                  </a:lnTo>
                  <a:lnTo>
                    <a:pt x="458" y="71555"/>
                  </a:lnTo>
                  <a:lnTo>
                    <a:pt x="354" y="71285"/>
                  </a:lnTo>
                  <a:lnTo>
                    <a:pt x="250" y="71036"/>
                  </a:lnTo>
                  <a:lnTo>
                    <a:pt x="187" y="70765"/>
                  </a:lnTo>
                  <a:lnTo>
                    <a:pt x="125" y="70474"/>
                  </a:lnTo>
                  <a:lnTo>
                    <a:pt x="63" y="70204"/>
                  </a:lnTo>
                  <a:lnTo>
                    <a:pt x="21" y="69913"/>
                  </a:lnTo>
                  <a:lnTo>
                    <a:pt x="0" y="69622"/>
                  </a:lnTo>
                  <a:lnTo>
                    <a:pt x="0" y="69331"/>
                  </a:lnTo>
                  <a:lnTo>
                    <a:pt x="0" y="5697"/>
                  </a:lnTo>
                  <a:lnTo>
                    <a:pt x="0" y="5697"/>
                  </a:lnTo>
                  <a:lnTo>
                    <a:pt x="0" y="5406"/>
                  </a:lnTo>
                  <a:lnTo>
                    <a:pt x="21" y="5115"/>
                  </a:lnTo>
                  <a:lnTo>
                    <a:pt x="63" y="4824"/>
                  </a:lnTo>
                  <a:lnTo>
                    <a:pt x="125" y="4553"/>
                  </a:lnTo>
                  <a:lnTo>
                    <a:pt x="187" y="4283"/>
                  </a:lnTo>
                  <a:lnTo>
                    <a:pt x="250" y="4013"/>
                  </a:lnTo>
                  <a:lnTo>
                    <a:pt x="354" y="3743"/>
                  </a:lnTo>
                  <a:lnTo>
                    <a:pt x="458" y="3472"/>
                  </a:lnTo>
                  <a:lnTo>
                    <a:pt x="561" y="3223"/>
                  </a:lnTo>
                  <a:lnTo>
                    <a:pt x="686" y="2974"/>
                  </a:lnTo>
                  <a:lnTo>
                    <a:pt x="832" y="2745"/>
                  </a:lnTo>
                  <a:lnTo>
                    <a:pt x="977" y="2516"/>
                  </a:lnTo>
                  <a:lnTo>
                    <a:pt x="1144" y="2288"/>
                  </a:lnTo>
                  <a:lnTo>
                    <a:pt x="1310" y="2080"/>
                  </a:lnTo>
                  <a:lnTo>
                    <a:pt x="1476" y="1872"/>
                  </a:lnTo>
                  <a:lnTo>
                    <a:pt x="1663" y="1664"/>
                  </a:lnTo>
                  <a:lnTo>
                    <a:pt x="1871" y="1477"/>
                  </a:lnTo>
                  <a:lnTo>
                    <a:pt x="2079" y="1290"/>
                  </a:lnTo>
                  <a:lnTo>
                    <a:pt x="2287" y="1123"/>
                  </a:lnTo>
                  <a:lnTo>
                    <a:pt x="2516" y="978"/>
                  </a:lnTo>
                  <a:lnTo>
                    <a:pt x="2744" y="812"/>
                  </a:lnTo>
                  <a:lnTo>
                    <a:pt x="2994" y="687"/>
                  </a:lnTo>
                  <a:lnTo>
                    <a:pt x="3243" y="562"/>
                  </a:lnTo>
                  <a:lnTo>
                    <a:pt x="3493" y="437"/>
                  </a:lnTo>
                  <a:lnTo>
                    <a:pt x="3742" y="333"/>
                  </a:lnTo>
                  <a:lnTo>
                    <a:pt x="4012" y="250"/>
                  </a:lnTo>
                  <a:lnTo>
                    <a:pt x="4283" y="167"/>
                  </a:lnTo>
                  <a:lnTo>
                    <a:pt x="4553" y="105"/>
                  </a:lnTo>
                  <a:lnTo>
                    <a:pt x="4844" y="63"/>
                  </a:lnTo>
                  <a:lnTo>
                    <a:pt x="5135" y="22"/>
                  </a:lnTo>
                  <a:lnTo>
                    <a:pt x="5426" y="1"/>
                  </a:lnTo>
                  <a:lnTo>
                    <a:pt x="5717" y="1"/>
                  </a:lnTo>
                  <a:lnTo>
                    <a:pt x="101657" y="1"/>
                  </a:lnTo>
                  <a:lnTo>
                    <a:pt x="101657" y="1"/>
                  </a:lnTo>
                  <a:lnTo>
                    <a:pt x="101948" y="1"/>
                  </a:lnTo>
                  <a:lnTo>
                    <a:pt x="102239" y="22"/>
                  </a:lnTo>
                  <a:lnTo>
                    <a:pt x="102530" y="63"/>
                  </a:lnTo>
                  <a:lnTo>
                    <a:pt x="102800" y="105"/>
                  </a:lnTo>
                  <a:lnTo>
                    <a:pt x="103070" y="167"/>
                  </a:lnTo>
                  <a:lnTo>
                    <a:pt x="103361" y="250"/>
                  </a:lnTo>
                  <a:lnTo>
                    <a:pt x="103611" y="333"/>
                  </a:lnTo>
                  <a:lnTo>
                    <a:pt x="103881" y="437"/>
                  </a:lnTo>
                  <a:lnTo>
                    <a:pt x="104131" y="562"/>
                  </a:lnTo>
                  <a:lnTo>
                    <a:pt x="104380" y="687"/>
                  </a:lnTo>
                  <a:lnTo>
                    <a:pt x="104609" y="812"/>
                  </a:lnTo>
                  <a:lnTo>
                    <a:pt x="104837" y="978"/>
                  </a:lnTo>
                  <a:lnTo>
                    <a:pt x="105066" y="1123"/>
                  </a:lnTo>
                  <a:lnTo>
                    <a:pt x="105295" y="1290"/>
                  </a:lnTo>
                  <a:lnTo>
                    <a:pt x="105503" y="1477"/>
                  </a:lnTo>
                  <a:lnTo>
                    <a:pt x="105690" y="1664"/>
                  </a:lnTo>
                  <a:lnTo>
                    <a:pt x="105877" y="1872"/>
                  </a:lnTo>
                  <a:lnTo>
                    <a:pt x="106064" y="2080"/>
                  </a:lnTo>
                  <a:lnTo>
                    <a:pt x="106230" y="2288"/>
                  </a:lnTo>
                  <a:lnTo>
                    <a:pt x="106397" y="2516"/>
                  </a:lnTo>
                  <a:lnTo>
                    <a:pt x="106542" y="2745"/>
                  </a:lnTo>
                  <a:lnTo>
                    <a:pt x="106667" y="2974"/>
                  </a:lnTo>
                  <a:lnTo>
                    <a:pt x="106792" y="3223"/>
                  </a:lnTo>
                  <a:lnTo>
                    <a:pt x="106916" y="3472"/>
                  </a:lnTo>
                  <a:lnTo>
                    <a:pt x="107020" y="3743"/>
                  </a:lnTo>
                  <a:lnTo>
                    <a:pt x="107103" y="4013"/>
                  </a:lnTo>
                  <a:lnTo>
                    <a:pt x="107187" y="4283"/>
                  </a:lnTo>
                  <a:lnTo>
                    <a:pt x="107249" y="4553"/>
                  </a:lnTo>
                  <a:lnTo>
                    <a:pt x="107290" y="4824"/>
                  </a:lnTo>
                  <a:lnTo>
                    <a:pt x="107332" y="5115"/>
                  </a:lnTo>
                  <a:lnTo>
                    <a:pt x="107353" y="5406"/>
                  </a:lnTo>
                  <a:lnTo>
                    <a:pt x="107374" y="5697"/>
                  </a:lnTo>
                  <a:lnTo>
                    <a:pt x="107374" y="69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884475" y="3630863"/>
              <a:ext cx="3338675" cy="172050"/>
            </a:xfrm>
            <a:custGeom>
              <a:avLst/>
              <a:gdLst/>
              <a:ahLst/>
              <a:cxnLst/>
              <a:rect l="l" t="t" r="r" b="b"/>
              <a:pathLst>
                <a:path w="133547" h="6882" extrusionOk="0">
                  <a:moveTo>
                    <a:pt x="0" y="1"/>
                  </a:moveTo>
                  <a:lnTo>
                    <a:pt x="0" y="1394"/>
                  </a:lnTo>
                  <a:lnTo>
                    <a:pt x="0" y="1394"/>
                  </a:lnTo>
                  <a:lnTo>
                    <a:pt x="21" y="1685"/>
                  </a:lnTo>
                  <a:lnTo>
                    <a:pt x="42" y="1955"/>
                  </a:lnTo>
                  <a:lnTo>
                    <a:pt x="83" y="2246"/>
                  </a:lnTo>
                  <a:lnTo>
                    <a:pt x="146" y="2516"/>
                  </a:lnTo>
                  <a:lnTo>
                    <a:pt x="229" y="2766"/>
                  </a:lnTo>
                  <a:lnTo>
                    <a:pt x="333" y="3036"/>
                  </a:lnTo>
                  <a:lnTo>
                    <a:pt x="437" y="3285"/>
                  </a:lnTo>
                  <a:lnTo>
                    <a:pt x="562" y="3535"/>
                  </a:lnTo>
                  <a:lnTo>
                    <a:pt x="707" y="3784"/>
                  </a:lnTo>
                  <a:lnTo>
                    <a:pt x="873" y="4013"/>
                  </a:lnTo>
                  <a:lnTo>
                    <a:pt x="1040" y="4242"/>
                  </a:lnTo>
                  <a:lnTo>
                    <a:pt x="1227" y="4470"/>
                  </a:lnTo>
                  <a:lnTo>
                    <a:pt x="1414" y="4678"/>
                  </a:lnTo>
                  <a:lnTo>
                    <a:pt x="1622" y="4886"/>
                  </a:lnTo>
                  <a:lnTo>
                    <a:pt x="1851" y="5094"/>
                  </a:lnTo>
                  <a:lnTo>
                    <a:pt x="2079" y="5281"/>
                  </a:lnTo>
                  <a:lnTo>
                    <a:pt x="2329" y="5468"/>
                  </a:lnTo>
                  <a:lnTo>
                    <a:pt x="2599" y="5634"/>
                  </a:lnTo>
                  <a:lnTo>
                    <a:pt x="2869" y="5801"/>
                  </a:lnTo>
                  <a:lnTo>
                    <a:pt x="3139" y="5946"/>
                  </a:lnTo>
                  <a:lnTo>
                    <a:pt x="3430" y="6092"/>
                  </a:lnTo>
                  <a:lnTo>
                    <a:pt x="3722" y="6217"/>
                  </a:lnTo>
                  <a:lnTo>
                    <a:pt x="4033" y="6341"/>
                  </a:lnTo>
                  <a:lnTo>
                    <a:pt x="4345" y="6445"/>
                  </a:lnTo>
                  <a:lnTo>
                    <a:pt x="4678" y="6549"/>
                  </a:lnTo>
                  <a:lnTo>
                    <a:pt x="4990" y="6632"/>
                  </a:lnTo>
                  <a:lnTo>
                    <a:pt x="5343" y="6715"/>
                  </a:lnTo>
                  <a:lnTo>
                    <a:pt x="5676" y="6778"/>
                  </a:lnTo>
                  <a:lnTo>
                    <a:pt x="6029" y="6819"/>
                  </a:lnTo>
                  <a:lnTo>
                    <a:pt x="6382" y="6861"/>
                  </a:lnTo>
                  <a:lnTo>
                    <a:pt x="6736" y="6882"/>
                  </a:lnTo>
                  <a:lnTo>
                    <a:pt x="7110" y="6882"/>
                  </a:lnTo>
                  <a:lnTo>
                    <a:pt x="126458" y="6882"/>
                  </a:lnTo>
                  <a:lnTo>
                    <a:pt x="126458" y="6882"/>
                  </a:lnTo>
                  <a:lnTo>
                    <a:pt x="126811" y="6882"/>
                  </a:lnTo>
                  <a:lnTo>
                    <a:pt x="127165" y="6861"/>
                  </a:lnTo>
                  <a:lnTo>
                    <a:pt x="127539" y="6819"/>
                  </a:lnTo>
                  <a:lnTo>
                    <a:pt x="127871" y="6778"/>
                  </a:lnTo>
                  <a:lnTo>
                    <a:pt x="128225" y="6715"/>
                  </a:lnTo>
                  <a:lnTo>
                    <a:pt x="128557" y="6632"/>
                  </a:lnTo>
                  <a:lnTo>
                    <a:pt x="128890" y="6549"/>
                  </a:lnTo>
                  <a:lnTo>
                    <a:pt x="129223" y="6445"/>
                  </a:lnTo>
                  <a:lnTo>
                    <a:pt x="129535" y="6341"/>
                  </a:lnTo>
                  <a:lnTo>
                    <a:pt x="129826" y="6217"/>
                  </a:lnTo>
                  <a:lnTo>
                    <a:pt x="130137" y="6092"/>
                  </a:lnTo>
                  <a:lnTo>
                    <a:pt x="130428" y="5946"/>
                  </a:lnTo>
                  <a:lnTo>
                    <a:pt x="130699" y="5801"/>
                  </a:lnTo>
                  <a:lnTo>
                    <a:pt x="130969" y="5634"/>
                  </a:lnTo>
                  <a:lnTo>
                    <a:pt x="131218" y="5468"/>
                  </a:lnTo>
                  <a:lnTo>
                    <a:pt x="131468" y="5281"/>
                  </a:lnTo>
                  <a:lnTo>
                    <a:pt x="131697" y="5094"/>
                  </a:lnTo>
                  <a:lnTo>
                    <a:pt x="131925" y="4886"/>
                  </a:lnTo>
                  <a:lnTo>
                    <a:pt x="132133" y="4678"/>
                  </a:lnTo>
                  <a:lnTo>
                    <a:pt x="132341" y="4470"/>
                  </a:lnTo>
                  <a:lnTo>
                    <a:pt x="132528" y="4242"/>
                  </a:lnTo>
                  <a:lnTo>
                    <a:pt x="132694" y="4013"/>
                  </a:lnTo>
                  <a:lnTo>
                    <a:pt x="132861" y="3784"/>
                  </a:lnTo>
                  <a:lnTo>
                    <a:pt x="132985" y="3535"/>
                  </a:lnTo>
                  <a:lnTo>
                    <a:pt x="133110" y="3285"/>
                  </a:lnTo>
                  <a:lnTo>
                    <a:pt x="133235" y="3036"/>
                  </a:lnTo>
                  <a:lnTo>
                    <a:pt x="133318" y="2766"/>
                  </a:lnTo>
                  <a:lnTo>
                    <a:pt x="133401" y="2516"/>
                  </a:lnTo>
                  <a:lnTo>
                    <a:pt x="133464" y="2246"/>
                  </a:lnTo>
                  <a:lnTo>
                    <a:pt x="133505" y="1955"/>
                  </a:lnTo>
                  <a:lnTo>
                    <a:pt x="133547" y="1685"/>
                  </a:lnTo>
                  <a:lnTo>
                    <a:pt x="133547" y="1394"/>
                  </a:lnTo>
                  <a:lnTo>
                    <a:pt x="13354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316875" y="2028588"/>
              <a:ext cx="2461400" cy="1456275"/>
            </a:xfrm>
            <a:custGeom>
              <a:avLst/>
              <a:gdLst/>
              <a:ahLst/>
              <a:cxnLst/>
              <a:rect l="l" t="t" r="r" b="b"/>
              <a:pathLst>
                <a:path w="98456" h="58251" fill="none" extrusionOk="0">
                  <a:moveTo>
                    <a:pt x="1" y="0"/>
                  </a:moveTo>
                  <a:lnTo>
                    <a:pt x="1" y="58250"/>
                  </a:lnTo>
                  <a:lnTo>
                    <a:pt x="98456" y="58250"/>
                  </a:lnTo>
                  <a:lnTo>
                    <a:pt x="98456" y="4844"/>
                  </a:lnTo>
                  <a:lnTo>
                    <a:pt x="1" y="48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16875" y="2028588"/>
              <a:ext cx="2461400" cy="121100"/>
            </a:xfrm>
            <a:custGeom>
              <a:avLst/>
              <a:gdLst/>
              <a:ahLst/>
              <a:cxnLst/>
              <a:rect l="l" t="t" r="r" b="b"/>
              <a:pathLst>
                <a:path w="98456" h="4844" fill="none" extrusionOk="0">
                  <a:moveTo>
                    <a:pt x="98456" y="4844"/>
                  </a:moveTo>
                  <a:lnTo>
                    <a:pt x="1" y="4844"/>
                  </a:lnTo>
                  <a:lnTo>
                    <a:pt x="1" y="0"/>
                  </a:lnTo>
                  <a:lnTo>
                    <a:pt x="98456" y="0"/>
                  </a:lnTo>
                  <a:lnTo>
                    <a:pt x="98456" y="48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466025" y="2028588"/>
              <a:ext cx="1512925" cy="121100"/>
            </a:xfrm>
            <a:custGeom>
              <a:avLst/>
              <a:gdLst/>
              <a:ahLst/>
              <a:cxnLst/>
              <a:rect l="l" t="t" r="r" b="b"/>
              <a:pathLst>
                <a:path w="60517" h="4844" fill="none" extrusionOk="0">
                  <a:moveTo>
                    <a:pt x="60517" y="0"/>
                  </a:moveTo>
                  <a:lnTo>
                    <a:pt x="1" y="0"/>
                  </a:lnTo>
                  <a:lnTo>
                    <a:pt x="1" y="4844"/>
                  </a:lnTo>
                  <a:lnTo>
                    <a:pt x="60517" y="4844"/>
                  </a:lnTo>
                  <a:lnTo>
                    <a:pt x="605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061175" y="3830438"/>
              <a:ext cx="3072600" cy="23425"/>
            </a:xfrm>
            <a:custGeom>
              <a:avLst/>
              <a:gdLst/>
              <a:ahLst/>
              <a:cxnLst/>
              <a:rect l="l" t="t" r="r" b="b"/>
              <a:pathLst>
                <a:path w="122904" h="937" extrusionOk="0">
                  <a:moveTo>
                    <a:pt x="119390" y="936"/>
                  </a:moveTo>
                  <a:lnTo>
                    <a:pt x="119390" y="936"/>
                  </a:lnTo>
                  <a:lnTo>
                    <a:pt x="119390" y="936"/>
                  </a:lnTo>
                  <a:lnTo>
                    <a:pt x="119390" y="936"/>
                  </a:lnTo>
                  <a:close/>
                  <a:moveTo>
                    <a:pt x="0" y="936"/>
                  </a:moveTo>
                  <a:lnTo>
                    <a:pt x="0" y="936"/>
                  </a:lnTo>
                  <a:lnTo>
                    <a:pt x="21" y="936"/>
                  </a:lnTo>
                  <a:lnTo>
                    <a:pt x="0" y="936"/>
                  </a:lnTo>
                  <a:lnTo>
                    <a:pt x="0" y="936"/>
                  </a:lnTo>
                  <a:close/>
                  <a:moveTo>
                    <a:pt x="119411" y="936"/>
                  </a:moveTo>
                  <a:lnTo>
                    <a:pt x="119411" y="936"/>
                  </a:lnTo>
                  <a:lnTo>
                    <a:pt x="119411" y="936"/>
                  </a:lnTo>
                  <a:lnTo>
                    <a:pt x="119411" y="936"/>
                  </a:lnTo>
                  <a:close/>
                  <a:moveTo>
                    <a:pt x="119452" y="936"/>
                  </a:moveTo>
                  <a:lnTo>
                    <a:pt x="119452" y="936"/>
                  </a:lnTo>
                  <a:lnTo>
                    <a:pt x="119452" y="936"/>
                  </a:lnTo>
                  <a:lnTo>
                    <a:pt x="119431" y="936"/>
                  </a:lnTo>
                  <a:lnTo>
                    <a:pt x="119431" y="936"/>
                  </a:lnTo>
                  <a:lnTo>
                    <a:pt x="119452" y="936"/>
                  </a:lnTo>
                  <a:lnTo>
                    <a:pt x="119452" y="936"/>
                  </a:lnTo>
                  <a:close/>
                  <a:moveTo>
                    <a:pt x="119494" y="936"/>
                  </a:moveTo>
                  <a:lnTo>
                    <a:pt x="119494" y="936"/>
                  </a:lnTo>
                  <a:lnTo>
                    <a:pt x="119473" y="936"/>
                  </a:lnTo>
                  <a:lnTo>
                    <a:pt x="119494" y="936"/>
                  </a:lnTo>
                  <a:close/>
                  <a:moveTo>
                    <a:pt x="122758" y="84"/>
                  </a:moveTo>
                  <a:lnTo>
                    <a:pt x="122758" y="84"/>
                  </a:lnTo>
                  <a:lnTo>
                    <a:pt x="122758" y="84"/>
                  </a:lnTo>
                  <a:lnTo>
                    <a:pt x="122383" y="271"/>
                  </a:lnTo>
                  <a:lnTo>
                    <a:pt x="122009" y="437"/>
                  </a:lnTo>
                  <a:lnTo>
                    <a:pt x="121614" y="583"/>
                  </a:lnTo>
                  <a:lnTo>
                    <a:pt x="121198" y="687"/>
                  </a:lnTo>
                  <a:lnTo>
                    <a:pt x="120803" y="791"/>
                  </a:lnTo>
                  <a:lnTo>
                    <a:pt x="120367" y="874"/>
                  </a:lnTo>
                  <a:lnTo>
                    <a:pt x="119930" y="915"/>
                  </a:lnTo>
                  <a:lnTo>
                    <a:pt x="119494" y="936"/>
                  </a:lnTo>
                  <a:lnTo>
                    <a:pt x="119494" y="936"/>
                  </a:lnTo>
                  <a:lnTo>
                    <a:pt x="119930" y="915"/>
                  </a:lnTo>
                  <a:lnTo>
                    <a:pt x="120367" y="874"/>
                  </a:lnTo>
                  <a:lnTo>
                    <a:pt x="120803" y="791"/>
                  </a:lnTo>
                  <a:lnTo>
                    <a:pt x="121198" y="687"/>
                  </a:lnTo>
                  <a:lnTo>
                    <a:pt x="121614" y="583"/>
                  </a:lnTo>
                  <a:lnTo>
                    <a:pt x="122009" y="437"/>
                  </a:lnTo>
                  <a:lnTo>
                    <a:pt x="122383" y="271"/>
                  </a:lnTo>
                  <a:lnTo>
                    <a:pt x="122758" y="84"/>
                  </a:lnTo>
                  <a:lnTo>
                    <a:pt x="122758" y="84"/>
                  </a:lnTo>
                  <a:close/>
                  <a:moveTo>
                    <a:pt x="122778" y="63"/>
                  </a:moveTo>
                  <a:lnTo>
                    <a:pt x="122778" y="63"/>
                  </a:lnTo>
                  <a:lnTo>
                    <a:pt x="122758" y="84"/>
                  </a:lnTo>
                  <a:lnTo>
                    <a:pt x="122778" y="63"/>
                  </a:lnTo>
                  <a:close/>
                  <a:moveTo>
                    <a:pt x="122820" y="42"/>
                  </a:moveTo>
                  <a:lnTo>
                    <a:pt x="122820" y="42"/>
                  </a:lnTo>
                  <a:lnTo>
                    <a:pt x="122820" y="42"/>
                  </a:lnTo>
                  <a:lnTo>
                    <a:pt x="122778" y="63"/>
                  </a:lnTo>
                  <a:lnTo>
                    <a:pt x="122778" y="63"/>
                  </a:lnTo>
                  <a:lnTo>
                    <a:pt x="122820" y="42"/>
                  </a:lnTo>
                  <a:lnTo>
                    <a:pt x="122820" y="42"/>
                  </a:lnTo>
                  <a:close/>
                  <a:moveTo>
                    <a:pt x="122841" y="42"/>
                  </a:moveTo>
                  <a:lnTo>
                    <a:pt x="122841" y="42"/>
                  </a:lnTo>
                  <a:lnTo>
                    <a:pt x="122820" y="42"/>
                  </a:lnTo>
                  <a:lnTo>
                    <a:pt x="122841" y="42"/>
                  </a:lnTo>
                  <a:close/>
                  <a:moveTo>
                    <a:pt x="122861" y="21"/>
                  </a:moveTo>
                  <a:lnTo>
                    <a:pt x="122861" y="21"/>
                  </a:lnTo>
                  <a:lnTo>
                    <a:pt x="122841" y="21"/>
                  </a:lnTo>
                  <a:lnTo>
                    <a:pt x="122861" y="21"/>
                  </a:lnTo>
                  <a:close/>
                  <a:moveTo>
                    <a:pt x="122882" y="1"/>
                  </a:moveTo>
                  <a:lnTo>
                    <a:pt x="122882" y="1"/>
                  </a:lnTo>
                  <a:lnTo>
                    <a:pt x="122882" y="21"/>
                  </a:lnTo>
                  <a:lnTo>
                    <a:pt x="122882" y="1"/>
                  </a:lnTo>
                  <a:close/>
                  <a:moveTo>
                    <a:pt x="122903" y="1"/>
                  </a:moveTo>
                  <a:lnTo>
                    <a:pt x="122903" y="1"/>
                  </a:lnTo>
                  <a:lnTo>
                    <a:pt x="122903" y="1"/>
                  </a:lnTo>
                  <a:lnTo>
                    <a:pt x="122903" y="1"/>
                  </a:lnTo>
                  <a:close/>
                </a:path>
              </a:pathLst>
            </a:custGeom>
            <a:solidFill>
              <a:srgbClr val="535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901625" y="3724413"/>
              <a:ext cx="3304375" cy="78500"/>
            </a:xfrm>
            <a:custGeom>
              <a:avLst/>
              <a:gdLst/>
              <a:ahLst/>
              <a:cxnLst/>
              <a:rect l="l" t="t" r="r" b="b"/>
              <a:pathLst>
                <a:path w="132175" h="3140" extrusionOk="0">
                  <a:moveTo>
                    <a:pt x="13217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29" y="354"/>
                  </a:lnTo>
                  <a:lnTo>
                    <a:pt x="479" y="666"/>
                  </a:lnTo>
                  <a:lnTo>
                    <a:pt x="770" y="978"/>
                  </a:lnTo>
                  <a:lnTo>
                    <a:pt x="1081" y="1269"/>
                  </a:lnTo>
                  <a:lnTo>
                    <a:pt x="1414" y="1539"/>
                  </a:lnTo>
                  <a:lnTo>
                    <a:pt x="1788" y="1809"/>
                  </a:lnTo>
                  <a:lnTo>
                    <a:pt x="2162" y="2038"/>
                  </a:lnTo>
                  <a:lnTo>
                    <a:pt x="2557" y="2267"/>
                  </a:lnTo>
                  <a:lnTo>
                    <a:pt x="2994" y="2454"/>
                  </a:lnTo>
                  <a:lnTo>
                    <a:pt x="3430" y="2641"/>
                  </a:lnTo>
                  <a:lnTo>
                    <a:pt x="3888" y="2786"/>
                  </a:lnTo>
                  <a:lnTo>
                    <a:pt x="4366" y="2911"/>
                  </a:lnTo>
                  <a:lnTo>
                    <a:pt x="4844" y="3015"/>
                  </a:lnTo>
                  <a:lnTo>
                    <a:pt x="5343" y="3077"/>
                  </a:lnTo>
                  <a:lnTo>
                    <a:pt x="5863" y="3119"/>
                  </a:lnTo>
                  <a:lnTo>
                    <a:pt x="6382" y="3140"/>
                  </a:lnTo>
                  <a:lnTo>
                    <a:pt x="6403" y="3140"/>
                  </a:lnTo>
                  <a:lnTo>
                    <a:pt x="6403" y="3140"/>
                  </a:lnTo>
                  <a:lnTo>
                    <a:pt x="6424" y="3140"/>
                  </a:lnTo>
                  <a:lnTo>
                    <a:pt x="125772" y="3140"/>
                  </a:lnTo>
                  <a:lnTo>
                    <a:pt x="125772" y="3140"/>
                  </a:lnTo>
                  <a:lnTo>
                    <a:pt x="125772" y="3140"/>
                  </a:lnTo>
                  <a:lnTo>
                    <a:pt x="125793" y="3140"/>
                  </a:lnTo>
                  <a:lnTo>
                    <a:pt x="125793" y="3140"/>
                  </a:lnTo>
                  <a:lnTo>
                    <a:pt x="125813" y="3140"/>
                  </a:lnTo>
                  <a:lnTo>
                    <a:pt x="125813" y="3140"/>
                  </a:lnTo>
                  <a:lnTo>
                    <a:pt x="125834" y="3140"/>
                  </a:lnTo>
                  <a:lnTo>
                    <a:pt x="125855" y="3140"/>
                  </a:lnTo>
                  <a:lnTo>
                    <a:pt x="125876" y="3140"/>
                  </a:lnTo>
                  <a:lnTo>
                    <a:pt x="125876" y="3140"/>
                  </a:lnTo>
                  <a:lnTo>
                    <a:pt x="125876" y="3140"/>
                  </a:lnTo>
                  <a:lnTo>
                    <a:pt x="126312" y="3119"/>
                  </a:lnTo>
                  <a:lnTo>
                    <a:pt x="126749" y="3098"/>
                  </a:lnTo>
                  <a:lnTo>
                    <a:pt x="127185" y="3036"/>
                  </a:lnTo>
                  <a:lnTo>
                    <a:pt x="127580" y="2953"/>
                  </a:lnTo>
                  <a:lnTo>
                    <a:pt x="127996" y="2869"/>
                  </a:lnTo>
                  <a:lnTo>
                    <a:pt x="128391" y="2745"/>
                  </a:lnTo>
                  <a:lnTo>
                    <a:pt x="128765" y="2620"/>
                  </a:lnTo>
                  <a:lnTo>
                    <a:pt x="129140" y="2475"/>
                  </a:lnTo>
                  <a:lnTo>
                    <a:pt x="129140" y="2475"/>
                  </a:lnTo>
                  <a:lnTo>
                    <a:pt x="129160" y="2475"/>
                  </a:lnTo>
                  <a:lnTo>
                    <a:pt x="129160" y="2475"/>
                  </a:lnTo>
                  <a:lnTo>
                    <a:pt x="129160" y="2475"/>
                  </a:lnTo>
                  <a:lnTo>
                    <a:pt x="129202" y="2454"/>
                  </a:lnTo>
                  <a:lnTo>
                    <a:pt x="129202" y="2454"/>
                  </a:lnTo>
                  <a:lnTo>
                    <a:pt x="129223" y="2454"/>
                  </a:lnTo>
                  <a:lnTo>
                    <a:pt x="129223" y="2454"/>
                  </a:lnTo>
                  <a:lnTo>
                    <a:pt x="129243" y="2433"/>
                  </a:lnTo>
                  <a:lnTo>
                    <a:pt x="129264" y="2433"/>
                  </a:lnTo>
                  <a:lnTo>
                    <a:pt x="129264" y="2433"/>
                  </a:lnTo>
                  <a:lnTo>
                    <a:pt x="129285" y="2412"/>
                  </a:lnTo>
                  <a:lnTo>
                    <a:pt x="129285" y="2412"/>
                  </a:lnTo>
                  <a:lnTo>
                    <a:pt x="129285" y="2412"/>
                  </a:lnTo>
                  <a:lnTo>
                    <a:pt x="129742" y="2204"/>
                  </a:lnTo>
                  <a:lnTo>
                    <a:pt x="130179" y="1955"/>
                  </a:lnTo>
                  <a:lnTo>
                    <a:pt x="130595" y="1685"/>
                  </a:lnTo>
                  <a:lnTo>
                    <a:pt x="130969" y="1373"/>
                  </a:lnTo>
                  <a:lnTo>
                    <a:pt x="131322" y="1061"/>
                  </a:lnTo>
                  <a:lnTo>
                    <a:pt x="131655" y="728"/>
                  </a:lnTo>
                  <a:lnTo>
                    <a:pt x="131925" y="375"/>
                  </a:lnTo>
                  <a:lnTo>
                    <a:pt x="132175" y="1"/>
                  </a:lnTo>
                  <a:lnTo>
                    <a:pt x="1321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869275" y="1880988"/>
              <a:ext cx="29125" cy="28600"/>
            </a:xfrm>
            <a:custGeom>
              <a:avLst/>
              <a:gdLst/>
              <a:ahLst/>
              <a:cxnLst/>
              <a:rect l="l" t="t" r="r" b="b"/>
              <a:pathLst>
                <a:path w="1165" h="1144" extrusionOk="0">
                  <a:moveTo>
                    <a:pt x="582" y="125"/>
                  </a:moveTo>
                  <a:lnTo>
                    <a:pt x="582" y="125"/>
                  </a:lnTo>
                  <a:lnTo>
                    <a:pt x="499" y="146"/>
                  </a:lnTo>
                  <a:lnTo>
                    <a:pt x="416" y="166"/>
                  </a:lnTo>
                  <a:lnTo>
                    <a:pt x="333" y="208"/>
                  </a:lnTo>
                  <a:lnTo>
                    <a:pt x="270" y="250"/>
                  </a:lnTo>
                  <a:lnTo>
                    <a:pt x="208" y="333"/>
                  </a:lnTo>
                  <a:lnTo>
                    <a:pt x="187" y="395"/>
                  </a:lnTo>
                  <a:lnTo>
                    <a:pt x="146" y="478"/>
                  </a:lnTo>
                  <a:lnTo>
                    <a:pt x="146" y="561"/>
                  </a:lnTo>
                  <a:lnTo>
                    <a:pt x="146" y="561"/>
                  </a:lnTo>
                  <a:lnTo>
                    <a:pt x="146" y="645"/>
                  </a:lnTo>
                  <a:lnTo>
                    <a:pt x="187" y="728"/>
                  </a:lnTo>
                  <a:lnTo>
                    <a:pt x="208" y="811"/>
                  </a:lnTo>
                  <a:lnTo>
                    <a:pt x="270" y="873"/>
                  </a:lnTo>
                  <a:lnTo>
                    <a:pt x="333" y="936"/>
                  </a:lnTo>
                  <a:lnTo>
                    <a:pt x="416" y="977"/>
                  </a:lnTo>
                  <a:lnTo>
                    <a:pt x="499" y="998"/>
                  </a:lnTo>
                  <a:lnTo>
                    <a:pt x="582" y="998"/>
                  </a:lnTo>
                  <a:lnTo>
                    <a:pt x="582" y="998"/>
                  </a:lnTo>
                  <a:lnTo>
                    <a:pt x="665" y="998"/>
                  </a:lnTo>
                  <a:lnTo>
                    <a:pt x="749" y="977"/>
                  </a:lnTo>
                  <a:lnTo>
                    <a:pt x="832" y="936"/>
                  </a:lnTo>
                  <a:lnTo>
                    <a:pt x="894" y="873"/>
                  </a:lnTo>
                  <a:lnTo>
                    <a:pt x="936" y="811"/>
                  </a:lnTo>
                  <a:lnTo>
                    <a:pt x="977" y="728"/>
                  </a:lnTo>
                  <a:lnTo>
                    <a:pt x="998" y="645"/>
                  </a:lnTo>
                  <a:lnTo>
                    <a:pt x="1019" y="561"/>
                  </a:lnTo>
                  <a:lnTo>
                    <a:pt x="1019" y="561"/>
                  </a:lnTo>
                  <a:lnTo>
                    <a:pt x="998" y="478"/>
                  </a:lnTo>
                  <a:lnTo>
                    <a:pt x="977" y="395"/>
                  </a:lnTo>
                  <a:lnTo>
                    <a:pt x="936" y="333"/>
                  </a:lnTo>
                  <a:lnTo>
                    <a:pt x="894" y="250"/>
                  </a:lnTo>
                  <a:lnTo>
                    <a:pt x="832" y="208"/>
                  </a:lnTo>
                  <a:lnTo>
                    <a:pt x="749" y="166"/>
                  </a:lnTo>
                  <a:lnTo>
                    <a:pt x="665" y="146"/>
                  </a:lnTo>
                  <a:lnTo>
                    <a:pt x="582" y="125"/>
                  </a:lnTo>
                  <a:lnTo>
                    <a:pt x="582" y="125"/>
                  </a:lnTo>
                  <a:close/>
                  <a:moveTo>
                    <a:pt x="167" y="166"/>
                  </a:moveTo>
                  <a:lnTo>
                    <a:pt x="167" y="166"/>
                  </a:lnTo>
                  <a:lnTo>
                    <a:pt x="167" y="166"/>
                  </a:lnTo>
                  <a:lnTo>
                    <a:pt x="250" y="83"/>
                  </a:lnTo>
                  <a:lnTo>
                    <a:pt x="354" y="42"/>
                  </a:lnTo>
                  <a:lnTo>
                    <a:pt x="458" y="0"/>
                  </a:lnTo>
                  <a:lnTo>
                    <a:pt x="582" y="0"/>
                  </a:lnTo>
                  <a:lnTo>
                    <a:pt x="686" y="0"/>
                  </a:lnTo>
                  <a:lnTo>
                    <a:pt x="790" y="42"/>
                  </a:lnTo>
                  <a:lnTo>
                    <a:pt x="894" y="83"/>
                  </a:lnTo>
                  <a:lnTo>
                    <a:pt x="998" y="166"/>
                  </a:lnTo>
                  <a:lnTo>
                    <a:pt x="998" y="166"/>
                  </a:lnTo>
                  <a:lnTo>
                    <a:pt x="1060" y="250"/>
                  </a:lnTo>
                  <a:lnTo>
                    <a:pt x="1123" y="354"/>
                  </a:lnTo>
                  <a:lnTo>
                    <a:pt x="1144" y="458"/>
                  </a:lnTo>
                  <a:lnTo>
                    <a:pt x="1164" y="561"/>
                  </a:lnTo>
                  <a:lnTo>
                    <a:pt x="1144" y="686"/>
                  </a:lnTo>
                  <a:lnTo>
                    <a:pt x="1123" y="790"/>
                  </a:lnTo>
                  <a:lnTo>
                    <a:pt x="1060" y="873"/>
                  </a:lnTo>
                  <a:lnTo>
                    <a:pt x="998" y="977"/>
                  </a:lnTo>
                  <a:lnTo>
                    <a:pt x="998" y="977"/>
                  </a:lnTo>
                  <a:lnTo>
                    <a:pt x="894" y="1040"/>
                  </a:lnTo>
                  <a:lnTo>
                    <a:pt x="790" y="1102"/>
                  </a:lnTo>
                  <a:lnTo>
                    <a:pt x="686" y="1123"/>
                  </a:lnTo>
                  <a:lnTo>
                    <a:pt x="582" y="1144"/>
                  </a:lnTo>
                  <a:lnTo>
                    <a:pt x="458" y="1123"/>
                  </a:lnTo>
                  <a:lnTo>
                    <a:pt x="354" y="1102"/>
                  </a:lnTo>
                  <a:lnTo>
                    <a:pt x="250" y="1040"/>
                  </a:lnTo>
                  <a:lnTo>
                    <a:pt x="167" y="977"/>
                  </a:lnTo>
                  <a:lnTo>
                    <a:pt x="167" y="977"/>
                  </a:lnTo>
                  <a:lnTo>
                    <a:pt x="83" y="873"/>
                  </a:lnTo>
                  <a:lnTo>
                    <a:pt x="42" y="790"/>
                  </a:lnTo>
                  <a:lnTo>
                    <a:pt x="0" y="686"/>
                  </a:lnTo>
                  <a:lnTo>
                    <a:pt x="0" y="561"/>
                  </a:lnTo>
                  <a:lnTo>
                    <a:pt x="0" y="458"/>
                  </a:lnTo>
                  <a:lnTo>
                    <a:pt x="42" y="354"/>
                  </a:lnTo>
                  <a:lnTo>
                    <a:pt x="83" y="250"/>
                  </a:lnTo>
                  <a:lnTo>
                    <a:pt x="167" y="166"/>
                  </a:lnTo>
                  <a:lnTo>
                    <a:pt x="167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893175" y="1903838"/>
              <a:ext cx="6775" cy="6800"/>
            </a:xfrm>
            <a:custGeom>
              <a:avLst/>
              <a:gdLst/>
              <a:ahLst/>
              <a:cxnLst/>
              <a:rect l="l" t="t" r="r" b="b"/>
              <a:pathLst>
                <a:path w="271" h="272" extrusionOk="0">
                  <a:moveTo>
                    <a:pt x="125" y="271"/>
                  </a:moveTo>
                  <a:lnTo>
                    <a:pt x="1" y="146"/>
                  </a:lnTo>
                  <a:lnTo>
                    <a:pt x="1" y="146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146" y="1"/>
                  </a:lnTo>
                  <a:lnTo>
                    <a:pt x="271" y="146"/>
                  </a:lnTo>
                  <a:lnTo>
                    <a:pt x="125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317325" y="2026488"/>
              <a:ext cx="2461500" cy="145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316825" y="2026488"/>
              <a:ext cx="1230000" cy="1456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483025" y="2515975"/>
              <a:ext cx="897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F0F0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6000" b="1">
                <a:solidFill>
                  <a:srgbClr val="0F0F0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712525" y="2513838"/>
              <a:ext cx="897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F0F0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sz="6000" b="1">
                <a:solidFill>
                  <a:srgbClr val="0F0F0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9" name="Google Shape;79;p14"/>
          <p:cNvSpPr/>
          <p:nvPr/>
        </p:nvSpPr>
        <p:spPr>
          <a:xfrm>
            <a:off x="7468930" y="1932463"/>
            <a:ext cx="878700" cy="878700"/>
          </a:xfrm>
          <a:prstGeom prst="donut">
            <a:avLst>
              <a:gd name="adj" fmla="val 96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468930" y="1932463"/>
            <a:ext cx="878700" cy="878700"/>
          </a:xfrm>
          <a:prstGeom prst="blockArc">
            <a:avLst>
              <a:gd name="adj1" fmla="val 14726804"/>
              <a:gd name="adj2" fmla="val 17091413"/>
              <a:gd name="adj3" fmla="val 84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087625" y="1607950"/>
            <a:ext cx="15993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Treatment Group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609475" y="2220538"/>
            <a:ext cx="597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4.63%</a:t>
            </a:r>
            <a:endParaRPr sz="13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60001" y="1932463"/>
            <a:ext cx="878700" cy="878700"/>
          </a:xfrm>
          <a:prstGeom prst="donut">
            <a:avLst>
              <a:gd name="adj" fmla="val 96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4"/>
          <p:cNvSpPr/>
          <p:nvPr/>
        </p:nvSpPr>
        <p:spPr>
          <a:xfrm>
            <a:off x="760001" y="1932463"/>
            <a:ext cx="878700" cy="878700"/>
          </a:xfrm>
          <a:prstGeom prst="blockArc">
            <a:avLst>
              <a:gd name="adj1" fmla="val 15598553"/>
              <a:gd name="adj2" fmla="val 17212302"/>
              <a:gd name="adj3" fmla="val 934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5" name="Google Shape;85;p14"/>
          <p:cNvSpPr txBox="1"/>
          <p:nvPr/>
        </p:nvSpPr>
        <p:spPr>
          <a:xfrm>
            <a:off x="900575" y="2220538"/>
            <a:ext cx="597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3.92%</a:t>
            </a:r>
            <a:endParaRPr sz="13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760006" y="1498225"/>
            <a:ext cx="18432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Control Group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31925" y="2890325"/>
            <a:ext cx="2896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24343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users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$82,146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total amount spent by users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955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users made purchase</a:t>
            </a: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6063250" y="2288200"/>
            <a:ext cx="1260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Conversion Rate</a:t>
            </a:r>
            <a:endParaRPr sz="13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638700" y="2277025"/>
            <a:ext cx="13926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Conversion Rate</a:t>
            </a:r>
            <a:endParaRPr sz="1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822600" y="28160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24600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users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$83,415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total amount spent by users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1139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users made purchase</a:t>
            </a: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3672673" y="212675"/>
            <a:ext cx="5082827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● This Experiment ran for 13 days and users were randomly assigned to each group.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● The total amount spent by customers in group B was higher than group A with $1,269 which led to a 1.5% increase in revenue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● The conversion rate in group B was higher than group A with 0.71%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graph of a number of percentages&#10;&#10;Description automatically generated with medium confidence">
            <a:extLst>
              <a:ext uri="{FF2B5EF4-FFF2-40B4-BE49-F238E27FC236}">
                <a16:creationId xmlns:a16="http://schemas.microsoft.com/office/drawing/2014/main" id="{08FE5E24-6665-9948-1380-E595B1F5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3" y="88081"/>
            <a:ext cx="2818790" cy="4728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262325" y="13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HIGHLIGHTS OF TESTS AND ANALYSIS CARRIED OUT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22400" y="773925"/>
            <a:ext cx="8660400" cy="3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Hypothesis Testing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on the metrics to determine statistical significance and the result are as follows: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Conversion rate: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There is significant statistical evidence to show a difference in both groups.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Average Amount spent per user: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 significant statistical evidence to show a difference in both groups.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2. A power analysis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to help us understand how well our study is equipped to detect meaningful/practical/real life  differences between groups and to determine whether we had adequate total number of users in both groups to detect this meaningful difference.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 a difference/effect size  of 10% and Power of 80%, we will need: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Conversion rate: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sample size of 70,000 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Average Amount spent per user: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sample size of 146, 046  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This means we cannot confidently say that we have an 80% chance of detecting a 10% difference between the 2 groups with our current sample size 48,943.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Our recommendation is that the banner should be launched. This is because of the following reasons: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One of the metrics (conversion rate) showed a statically significant increase in the treatment group.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cost required to launch the banner is not expensive.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 believe this approach strikes a balance between statistical rigor and the need for practical, impactful decision-making.</a:t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356</Words>
  <Application>Microsoft Office PowerPoint</Application>
  <PresentationFormat>On-screen Show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Fira Sans Extra Condensed</vt:lpstr>
      <vt:lpstr>Roboto</vt:lpstr>
      <vt:lpstr>Average</vt:lpstr>
      <vt:lpstr>Fira Sans</vt:lpstr>
      <vt:lpstr>Times New Roman</vt:lpstr>
      <vt:lpstr>Oswald</vt:lpstr>
      <vt:lpstr>Slate</vt:lpstr>
      <vt:lpstr>A/B TEST ANALYSIS ON A NEW HOMEPAGE AND ITS EFFECT ON TOTAL REVENUE</vt:lpstr>
      <vt:lpstr>PowerPoint Presentation</vt:lpstr>
      <vt:lpstr>HIGHLIGHTS OF TESTS AND ANALYSIS CARRIED OUT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 ANALYSIS ON A NEW HOMEPAGE AND ITS EFFECT ON TOTAL REVENUE</dc:title>
  <dc:creator>cex</dc:creator>
  <cp:lastModifiedBy>George Okwuasaba</cp:lastModifiedBy>
  <cp:revision>1</cp:revision>
  <dcterms:modified xsi:type="dcterms:W3CDTF">2023-12-24T17:30:30Z</dcterms:modified>
</cp:coreProperties>
</file>