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72" r:id="rId6"/>
    <p:sldId id="268" r:id="rId7"/>
    <p:sldId id="267"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5192-9EFA-482E-8F55-8715F9F14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DFCAAB-B91D-4009-B753-B5C750026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21E456-CEBA-4D74-A124-7A61832A9A97}"/>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5" name="Footer Placeholder 4">
            <a:extLst>
              <a:ext uri="{FF2B5EF4-FFF2-40B4-BE49-F238E27FC236}">
                <a16:creationId xmlns:a16="http://schemas.microsoft.com/office/drawing/2014/main" id="{C307BAFB-346F-4678-962F-D82EFA143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CA7EB-3E4C-49C7-90C2-CC8AAAF55B90}"/>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47368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D529-AE99-4EA0-909B-97F1F10D8A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418AA3-01AC-40EE-B511-6D55647D10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82135-E0DC-452E-B6D9-8BB8255A3760}"/>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5" name="Footer Placeholder 4">
            <a:extLst>
              <a:ext uri="{FF2B5EF4-FFF2-40B4-BE49-F238E27FC236}">
                <a16:creationId xmlns:a16="http://schemas.microsoft.com/office/drawing/2014/main" id="{AEC67AA8-49D2-4A4E-8F32-CD1AF129F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1145B-2641-4DFE-8B34-C97983C7BA62}"/>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12774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DA344-6DEC-4CCD-9A86-A0C6F5CD46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EFC9-3561-4961-A35C-40F2B46AB9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F632C6-80FC-45FD-BB82-350F2BA9CAA3}"/>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5" name="Footer Placeholder 4">
            <a:extLst>
              <a:ext uri="{FF2B5EF4-FFF2-40B4-BE49-F238E27FC236}">
                <a16:creationId xmlns:a16="http://schemas.microsoft.com/office/drawing/2014/main" id="{7F4721EB-0C92-4F35-A574-92B132F95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B1FB8E-6DBD-4CA1-91D0-A6A2C174C2A0}"/>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198591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8AA6-885D-4D44-8CD9-951CD89D8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38BDF8-6BE8-42CA-9580-2876C7E22F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E313D-F013-415A-A8CE-7C27A8E8C426}"/>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5" name="Footer Placeholder 4">
            <a:extLst>
              <a:ext uri="{FF2B5EF4-FFF2-40B4-BE49-F238E27FC236}">
                <a16:creationId xmlns:a16="http://schemas.microsoft.com/office/drawing/2014/main" id="{F0F9F961-39DC-4852-9107-2DD180F03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0D33E-131C-4E98-B38D-5EBB7A757893}"/>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368305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8134-5216-4B95-87A2-8E0384158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7D7926-906F-40F2-B204-FB6813CE7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1566A-8033-48E9-BD68-4C38CE63760D}"/>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5" name="Footer Placeholder 4">
            <a:extLst>
              <a:ext uri="{FF2B5EF4-FFF2-40B4-BE49-F238E27FC236}">
                <a16:creationId xmlns:a16="http://schemas.microsoft.com/office/drawing/2014/main" id="{2B83D0FA-9F97-4AEE-AFAD-3B2986C2A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A95BA-9EB1-4715-920A-E3FF5AD8DA4E}"/>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416694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1F7B-3A8F-40F8-AE0E-572AEA0BC9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B914AC-1C35-4101-8A15-D182916D2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804E50-2E37-459B-9CA6-8FCD04E76E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834ADB-213B-4025-92A7-0571A17FE960}"/>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6" name="Footer Placeholder 5">
            <a:extLst>
              <a:ext uri="{FF2B5EF4-FFF2-40B4-BE49-F238E27FC236}">
                <a16:creationId xmlns:a16="http://schemas.microsoft.com/office/drawing/2014/main" id="{44394295-663F-4061-9CA5-BCD9112A3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CFB6B5-EBA3-43E3-8F23-F779A9499E2D}"/>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25939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BB04-7E89-45D8-8973-89062BB4FD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40E6F-4307-40E4-8E2A-66A95C23A3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20481-3082-4BB1-9722-8059124F7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869DC1-6BC7-451A-AEE1-56D26A932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50107-A71B-49E1-B7FC-479079F137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D93A99-13E8-4101-9688-78D0F028CA4F}"/>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8" name="Footer Placeholder 7">
            <a:extLst>
              <a:ext uri="{FF2B5EF4-FFF2-40B4-BE49-F238E27FC236}">
                <a16:creationId xmlns:a16="http://schemas.microsoft.com/office/drawing/2014/main" id="{B3A54524-6E16-4939-8713-161AB4AD71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BFD7C1-BB9F-484B-A7B2-BD4092EBE203}"/>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30432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40D2-BA86-461F-86E7-0A5E8B8156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466599-4A33-4DCB-BE1C-940922BC7FFE}"/>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4" name="Footer Placeholder 3">
            <a:extLst>
              <a:ext uri="{FF2B5EF4-FFF2-40B4-BE49-F238E27FC236}">
                <a16:creationId xmlns:a16="http://schemas.microsoft.com/office/drawing/2014/main" id="{79FE3122-E731-4CF6-AE28-0F6872070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5FA7A6-9BAE-45F5-AC9E-38737EE22B5E}"/>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242194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CE6650-B903-4DDE-833A-FD8932730B91}"/>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3" name="Footer Placeholder 2">
            <a:extLst>
              <a:ext uri="{FF2B5EF4-FFF2-40B4-BE49-F238E27FC236}">
                <a16:creationId xmlns:a16="http://schemas.microsoft.com/office/drawing/2014/main" id="{4E15E086-398D-482A-B9CB-280E8EF6E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6FB434-965A-4708-B9F8-B467983785A7}"/>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243011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5CF5-020B-429C-9361-878267402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3CC686-750E-4318-9E2C-AD94358C9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ED722A-0829-41C2-AF99-3BE935498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60519-38B5-4F35-B8B2-D3D17F94D560}"/>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6" name="Footer Placeholder 5">
            <a:extLst>
              <a:ext uri="{FF2B5EF4-FFF2-40B4-BE49-F238E27FC236}">
                <a16:creationId xmlns:a16="http://schemas.microsoft.com/office/drawing/2014/main" id="{425FF2D5-AF5B-480D-A4D2-D60D56867D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D11EE7-51B6-4DD8-99CA-EFF9E4ADC7A7}"/>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257178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AFF6-2771-4747-9195-544E24BC3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1B3787-6ED6-4387-9269-5901D1331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2D449A-D435-4E87-8882-9EC412B90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0DDCF-B8AA-4D22-9530-BCAE1BA5929B}"/>
              </a:ext>
            </a:extLst>
          </p:cNvPr>
          <p:cNvSpPr>
            <a:spLocks noGrp="1"/>
          </p:cNvSpPr>
          <p:nvPr>
            <p:ph type="dt" sz="half" idx="10"/>
          </p:nvPr>
        </p:nvSpPr>
        <p:spPr/>
        <p:txBody>
          <a:bodyPr/>
          <a:lstStyle/>
          <a:p>
            <a:fld id="{9F123A7F-96E6-4B60-A149-855ED3D90AC5}" type="datetimeFigureOut">
              <a:rPr lang="en-IN" smtClean="0"/>
              <a:t>07-02-2022</a:t>
            </a:fld>
            <a:endParaRPr lang="en-IN"/>
          </a:p>
        </p:txBody>
      </p:sp>
      <p:sp>
        <p:nvSpPr>
          <p:cNvPr id="6" name="Footer Placeholder 5">
            <a:extLst>
              <a:ext uri="{FF2B5EF4-FFF2-40B4-BE49-F238E27FC236}">
                <a16:creationId xmlns:a16="http://schemas.microsoft.com/office/drawing/2014/main" id="{83CFCACF-0533-40CD-8613-9CFD851850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73A8A-4BD4-4A28-AC0D-7C7643941F1C}"/>
              </a:ext>
            </a:extLst>
          </p:cNvPr>
          <p:cNvSpPr>
            <a:spLocks noGrp="1"/>
          </p:cNvSpPr>
          <p:nvPr>
            <p:ph type="sldNum" sz="quarter" idx="12"/>
          </p:nvPr>
        </p:nvSpPr>
        <p:spPr/>
        <p:txBody>
          <a:bodyPr/>
          <a:lstStyle/>
          <a:p>
            <a:fld id="{239F913B-A738-4A57-8992-CFC342243D13}" type="slidenum">
              <a:rPr lang="en-IN" smtClean="0"/>
              <a:t>‹#›</a:t>
            </a:fld>
            <a:endParaRPr lang="en-IN"/>
          </a:p>
        </p:txBody>
      </p:sp>
    </p:spTree>
    <p:extLst>
      <p:ext uri="{BB962C8B-B14F-4D97-AF65-F5344CB8AC3E}">
        <p14:creationId xmlns:p14="http://schemas.microsoft.com/office/powerpoint/2010/main" val="81672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4B7A9A-AB4C-462F-8D29-400388BF7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7FEF2-8AC9-44C7-8B21-EAD8B4BB4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435BC-7B2C-439E-B965-6871B7626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23A7F-96E6-4B60-A149-855ED3D90AC5}" type="datetimeFigureOut">
              <a:rPr lang="en-IN" smtClean="0"/>
              <a:t>07-02-2022</a:t>
            </a:fld>
            <a:endParaRPr lang="en-IN"/>
          </a:p>
        </p:txBody>
      </p:sp>
      <p:sp>
        <p:nvSpPr>
          <p:cNvPr id="5" name="Footer Placeholder 4">
            <a:extLst>
              <a:ext uri="{FF2B5EF4-FFF2-40B4-BE49-F238E27FC236}">
                <a16:creationId xmlns:a16="http://schemas.microsoft.com/office/drawing/2014/main" id="{5767182C-CB41-43EA-8105-7BDC2E6E2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62FDDB-2B64-404B-B17B-A7D0EBED1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F913B-A738-4A57-8992-CFC342243D13}" type="slidenum">
              <a:rPr lang="en-IN" smtClean="0"/>
              <a:t>‹#›</a:t>
            </a:fld>
            <a:endParaRPr lang="en-IN"/>
          </a:p>
        </p:txBody>
      </p:sp>
    </p:spTree>
    <p:extLst>
      <p:ext uri="{BB962C8B-B14F-4D97-AF65-F5344CB8AC3E}">
        <p14:creationId xmlns:p14="http://schemas.microsoft.com/office/powerpoint/2010/main" val="3117795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81E333-7C48-4870-BC69-3076A55243EA}"/>
              </a:ext>
            </a:extLst>
          </p:cNvPr>
          <p:cNvSpPr txBox="1"/>
          <p:nvPr/>
        </p:nvSpPr>
        <p:spPr>
          <a:xfrm>
            <a:off x="0" y="122090"/>
            <a:ext cx="12191999" cy="2246769"/>
          </a:xfrm>
          <a:prstGeom prst="rect">
            <a:avLst/>
          </a:prstGeom>
          <a:noFill/>
        </p:spPr>
        <p:txBody>
          <a:bodyPr wrap="square">
            <a:spAutoFit/>
          </a:bodyPr>
          <a:lstStyle/>
          <a:p>
            <a:pPr lvl="0" algn="ctr"/>
            <a:r>
              <a:rPr lang="en-US" sz="3200" dirty="0">
                <a:ln w="0"/>
                <a:solidFill>
                  <a:schemeClr val="accent1"/>
                </a:solidFill>
                <a:effectLst>
                  <a:outerShdw blurRad="38100" dist="25400" dir="5400000" algn="ctr" rotWithShape="0">
                    <a:srgbClr val="6E747A">
                      <a:alpha val="43000"/>
                    </a:srgbClr>
                  </a:outerShdw>
                </a:effectLst>
              </a:rPr>
              <a:t>Watumull Institute Of Electronics Engineering And Computer Technology</a:t>
            </a:r>
          </a:p>
          <a:p>
            <a:pPr lvl="0" algn="ctr"/>
            <a:r>
              <a:rPr lang="en-IN" sz="5400" b="1" dirty="0">
                <a:ln w="0"/>
                <a:solidFill>
                  <a:schemeClr val="bg2">
                    <a:lumMod val="25000"/>
                  </a:schemeClr>
                </a:solidFill>
                <a:effectLst>
                  <a:reflection stA="38000" endPos="28000" dir="5400000" sy="-90000" algn="bl" rotWithShape="0"/>
                </a:effectLst>
              </a:rPr>
              <a:t>Secure File Storage Using Hybrid Cryptography</a:t>
            </a:r>
          </a:p>
        </p:txBody>
      </p:sp>
      <p:sp>
        <p:nvSpPr>
          <p:cNvPr id="3" name="Rectangle 2">
            <a:extLst>
              <a:ext uri="{FF2B5EF4-FFF2-40B4-BE49-F238E27FC236}">
                <a16:creationId xmlns:a16="http://schemas.microsoft.com/office/drawing/2014/main" id="{099561D6-E3F9-439A-B350-AD99719A28FB}"/>
              </a:ext>
            </a:extLst>
          </p:cNvPr>
          <p:cNvSpPr/>
          <p:nvPr/>
        </p:nvSpPr>
        <p:spPr>
          <a:xfrm>
            <a:off x="552095" y="3099051"/>
            <a:ext cx="5011423" cy="2862322"/>
          </a:xfrm>
          <a:prstGeom prst="rect">
            <a:avLst/>
          </a:prstGeom>
          <a:noFill/>
        </p:spPr>
        <p:txBody>
          <a:bodyPr wrap="square" lIns="91440" tIns="45720" rIns="91440" bIns="45720">
            <a:spAutoFit/>
          </a:bodyPr>
          <a:lstStyle/>
          <a:p>
            <a:pPr algn="ctr"/>
            <a:r>
              <a:rPr lang="en-US" sz="3600" b="1" cap="none" spc="0" dirty="0">
                <a:ln w="12700">
                  <a:solidFill>
                    <a:schemeClr val="tx1"/>
                  </a:solidFill>
                  <a:prstDash val="solid"/>
                </a:ln>
                <a:solidFill>
                  <a:schemeClr val="bg1"/>
                </a:solidFill>
                <a:effectLst>
                  <a:outerShdw blurRad="38100" dist="22860" dir="5400000" algn="tl" rotWithShape="0">
                    <a:srgbClr val="000000">
                      <a:alpha val="30000"/>
                    </a:srgbClr>
                  </a:outerShdw>
                </a:effectLst>
              </a:rPr>
              <a:t>By Group </a:t>
            </a:r>
            <a:r>
              <a:rPr lang="en-US" sz="3600" b="1" cap="none" spc="0" dirty="0" smtClean="0">
                <a:ln w="12700">
                  <a:solidFill>
                    <a:schemeClr val="tx1"/>
                  </a:solidFill>
                  <a:prstDash val="solid"/>
                </a:ln>
                <a:solidFill>
                  <a:schemeClr val="bg1"/>
                </a:solidFill>
                <a:effectLst>
                  <a:outerShdw blurRad="38100" dist="22860" dir="5400000" algn="tl" rotWithShape="0">
                    <a:srgbClr val="000000">
                      <a:alpha val="30000"/>
                    </a:srgbClr>
                  </a:outerShdw>
                </a:effectLst>
              </a:rPr>
              <a:t>15</a:t>
            </a:r>
            <a:endParaRPr lang="en-US" sz="3600" b="1" cap="none" spc="0" dirty="0">
              <a:ln w="12700">
                <a:solidFill>
                  <a:schemeClr val="tx1"/>
                </a:solidFill>
                <a:prstDash val="solid"/>
              </a:ln>
              <a:solidFill>
                <a:schemeClr val="bg1"/>
              </a:solidFill>
              <a:effectLst>
                <a:outerShdw blurRad="38100" dist="22860" dir="5400000" algn="tl" rotWithShape="0">
                  <a:srgbClr val="000000">
                    <a:alpha val="30000"/>
                  </a:srgbClr>
                </a:outerShdw>
              </a:effectLst>
            </a:endParaRPr>
          </a:p>
          <a:p>
            <a:pPr marL="285750" indent="-285750" algn="ctr">
              <a:buFont typeface="Arial" panose="020B0604020202020204" pitchFamily="34" charset="0"/>
              <a:buChar char="•"/>
            </a:pPr>
            <a:r>
              <a:rPr lang="en-US" sz="3600" b="1" dirty="0">
                <a:ln w="12700">
                  <a:solidFill>
                    <a:schemeClr val="tx1"/>
                  </a:solidFill>
                  <a:prstDash val="solid"/>
                </a:ln>
                <a:solidFill>
                  <a:schemeClr val="bg1"/>
                </a:solidFill>
                <a:effectLst>
                  <a:outerShdw blurRad="38100" dist="22860" dir="5400000" algn="tl" rotWithShape="0">
                    <a:srgbClr val="000000">
                      <a:alpha val="30000"/>
                    </a:srgbClr>
                  </a:outerShdw>
                </a:effectLst>
              </a:rPr>
              <a:t>Siddharth Bhamare </a:t>
            </a:r>
            <a:r>
              <a:rPr lang="en-US" sz="3600" b="1" cap="none" spc="0" dirty="0">
                <a:ln w="12700">
                  <a:solidFill>
                    <a:schemeClr val="tx1"/>
                  </a:solidFill>
                  <a:prstDash val="solid"/>
                </a:ln>
                <a:solidFill>
                  <a:schemeClr val="bg1"/>
                </a:solidFill>
                <a:effectLst>
                  <a:outerShdw blurRad="38100" dist="22860" dir="5400000" algn="tl" rotWithShape="0">
                    <a:srgbClr val="000000">
                      <a:alpha val="30000"/>
                    </a:srgbClr>
                  </a:outerShdw>
                </a:effectLst>
              </a:rPr>
              <a:t>(06)</a:t>
            </a:r>
          </a:p>
          <a:p>
            <a:pPr marL="285750" indent="-285750" algn="ctr">
              <a:buFont typeface="Arial" panose="020B0604020202020204" pitchFamily="34" charset="0"/>
              <a:buChar char="•"/>
            </a:pPr>
            <a:r>
              <a:rPr lang="en-US" sz="3600" b="1" cap="none" spc="0" dirty="0">
                <a:ln w="12700">
                  <a:solidFill>
                    <a:schemeClr val="tx1"/>
                  </a:solidFill>
                  <a:prstDash val="solid"/>
                </a:ln>
                <a:solidFill>
                  <a:schemeClr val="bg1"/>
                </a:solidFill>
                <a:effectLst>
                  <a:outerShdw blurRad="38100" dist="22860" dir="5400000" algn="tl" rotWithShape="0">
                    <a:srgbClr val="000000">
                      <a:alpha val="30000"/>
                    </a:srgbClr>
                  </a:outerShdw>
                </a:effectLst>
              </a:rPr>
              <a:t>Pushpak Maind (28)</a:t>
            </a:r>
          </a:p>
          <a:p>
            <a:pPr marL="285750" indent="-285750" algn="ctr">
              <a:buFont typeface="Arial" panose="020B0604020202020204" pitchFamily="34" charset="0"/>
              <a:buChar char="•"/>
            </a:pPr>
            <a:r>
              <a:rPr lang="en-US" sz="3600" b="1" cap="none" spc="0" dirty="0">
                <a:ln w="12700">
                  <a:solidFill>
                    <a:schemeClr val="tx1"/>
                  </a:solidFill>
                  <a:prstDash val="solid"/>
                </a:ln>
                <a:solidFill>
                  <a:schemeClr val="bg1"/>
                </a:solidFill>
                <a:effectLst>
                  <a:outerShdw blurRad="38100" dist="22860" dir="5400000" algn="tl" rotWithShape="0">
                    <a:srgbClr val="000000">
                      <a:alpha val="30000"/>
                    </a:srgbClr>
                  </a:outerShdw>
                </a:effectLst>
              </a:rPr>
              <a:t>Rahul Patil (37)</a:t>
            </a:r>
          </a:p>
          <a:p>
            <a:pPr marL="285750" indent="-285750" algn="ctr">
              <a:buFont typeface="Arial" panose="020B0604020202020204" pitchFamily="34" charset="0"/>
              <a:buChar char="•"/>
            </a:pPr>
            <a:r>
              <a:rPr lang="en-US" sz="3600" b="1" cap="none" spc="0" dirty="0">
                <a:ln w="12700">
                  <a:solidFill>
                    <a:schemeClr val="tx1"/>
                  </a:solidFill>
                  <a:prstDash val="solid"/>
                </a:ln>
                <a:solidFill>
                  <a:schemeClr val="bg1"/>
                </a:solidFill>
                <a:effectLst>
                  <a:outerShdw blurRad="38100" dist="22860" dir="5400000" algn="tl" rotWithShape="0">
                    <a:srgbClr val="000000">
                      <a:alpha val="30000"/>
                    </a:srgbClr>
                  </a:outerShdw>
                </a:effectLst>
              </a:rPr>
              <a:t>Vishal Shirke (48)</a:t>
            </a:r>
          </a:p>
        </p:txBody>
      </p:sp>
      <p:sp>
        <p:nvSpPr>
          <p:cNvPr id="6" name="TextBox 5">
            <a:extLst>
              <a:ext uri="{FF2B5EF4-FFF2-40B4-BE49-F238E27FC236}">
                <a16:creationId xmlns:a16="http://schemas.microsoft.com/office/drawing/2014/main" id="{E32FEB96-84A6-4515-B571-793B2973C5C7}"/>
              </a:ext>
            </a:extLst>
          </p:cNvPr>
          <p:cNvSpPr txBox="1"/>
          <p:nvPr/>
        </p:nvSpPr>
        <p:spPr>
          <a:xfrm>
            <a:off x="5990422" y="3284859"/>
            <a:ext cx="6097836" cy="1569660"/>
          </a:xfrm>
          <a:prstGeom prst="rect">
            <a:avLst/>
          </a:prstGeom>
          <a:noFill/>
        </p:spPr>
        <p:txBody>
          <a:bodyPr wrap="square">
            <a:spAutoFit/>
          </a:bodyPr>
          <a:lstStyle/>
          <a:p>
            <a:pPr algn="ctr"/>
            <a:r>
              <a:rPr lang="en-US" sz="4800" b="1" dirty="0">
                <a:ln w="10160">
                  <a:solidFill>
                    <a:schemeClr val="bg2">
                      <a:lumMod val="10000"/>
                    </a:schemeClr>
                  </a:solidFill>
                  <a:prstDash val="solid"/>
                </a:ln>
                <a:solidFill>
                  <a:schemeClr val="bg1"/>
                </a:solidFill>
                <a:effectLst>
                  <a:outerShdw blurRad="38100" dist="22860" dir="5400000" algn="tl" rotWithShape="0">
                    <a:srgbClr val="000000">
                      <a:alpha val="30000"/>
                    </a:srgbClr>
                  </a:outerShdw>
                </a:effectLst>
              </a:rPr>
              <a:t>Project Guide:</a:t>
            </a:r>
          </a:p>
          <a:p>
            <a:pPr algn="ctr"/>
            <a:r>
              <a:rPr lang="en-US" sz="4800" b="1" cap="none" spc="0" dirty="0">
                <a:ln w="10160">
                  <a:solidFill>
                    <a:schemeClr val="bg2">
                      <a:lumMod val="10000"/>
                    </a:schemeClr>
                  </a:solidFill>
                  <a:prstDash val="solid"/>
                </a:ln>
                <a:solidFill>
                  <a:schemeClr val="bg1"/>
                </a:solidFill>
                <a:effectLst>
                  <a:outerShdw blurRad="38100" dist="22860" dir="5400000" algn="tl" rotWithShape="0">
                    <a:srgbClr val="000000">
                      <a:alpha val="30000"/>
                    </a:srgbClr>
                  </a:outerShdw>
                </a:effectLst>
              </a:rPr>
              <a:t>Prof. Ranjana Singh</a:t>
            </a:r>
            <a:endParaRPr lang="en-US" sz="1800" b="1" cap="none" spc="0" dirty="0">
              <a:ln w="10160">
                <a:solidFill>
                  <a:schemeClr val="bg2">
                    <a:lumMod val="10000"/>
                  </a:schemeClr>
                </a:solidFill>
                <a:prstDash val="solid"/>
              </a:ln>
              <a:solidFill>
                <a:schemeClr val="bg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3109873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A4B416-0687-4E9F-B5F1-792F346BF344}"/>
              </a:ext>
            </a:extLst>
          </p:cNvPr>
          <p:cNvSpPr/>
          <p:nvPr/>
        </p:nvSpPr>
        <p:spPr>
          <a:xfrm>
            <a:off x="1880743" y="2705725"/>
            <a:ext cx="8430513" cy="1446550"/>
          </a:xfrm>
          <a:prstGeom prst="rect">
            <a:avLst/>
          </a:prstGeom>
          <a:noFill/>
        </p:spPr>
        <p:txBody>
          <a:bodyPr wrap="none" lIns="91440" tIns="45720" rIns="91440" bIns="45720">
            <a:spAutoFit/>
          </a:bodyPr>
          <a:lstStyle/>
          <a:p>
            <a:pPr algn="ctr"/>
            <a:r>
              <a:rPr lang="en-US" sz="8800" b="0" cap="none" spc="0" dirty="0">
                <a:ln w="0"/>
                <a:solidFill>
                  <a:schemeClr val="accent5">
                    <a:lumMod val="75000"/>
                  </a:schemeClr>
                </a:solidFill>
                <a:effectLst>
                  <a:outerShdw blurRad="38100" dist="19050" dir="2700000" algn="tl" rotWithShape="0">
                    <a:schemeClr val="dk1">
                      <a:alpha val="40000"/>
                    </a:schemeClr>
                  </a:outerShdw>
                </a:effectLst>
                <a:latin typeface="Algerian" panose="04020705040A02060702" pitchFamily="82" charset="0"/>
              </a:rPr>
              <a:t>!!!Thank you!!!</a:t>
            </a:r>
          </a:p>
        </p:txBody>
      </p:sp>
    </p:spTree>
    <p:extLst>
      <p:ext uri="{BB962C8B-B14F-4D97-AF65-F5344CB8AC3E}">
        <p14:creationId xmlns:p14="http://schemas.microsoft.com/office/powerpoint/2010/main" val="323362991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E8DD-ECF5-483A-B119-0A3ED02967E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575DAF0-3346-4CD5-A1FE-01AAE1540664}"/>
              </a:ext>
            </a:extLst>
          </p:cNvPr>
          <p:cNvSpPr>
            <a:spLocks noGrp="1"/>
          </p:cNvSpPr>
          <p:nvPr>
            <p:ph idx="1"/>
          </p:nvPr>
        </p:nvSpPr>
        <p:spPr/>
        <p:txBody>
          <a:bodyPr>
            <a:normAutofit/>
          </a:bodyPr>
          <a:lstStyle/>
          <a:p>
            <a:pPr marL="0" indent="0" algn="just">
              <a:buNone/>
            </a:pPr>
            <a:r>
              <a:rPr lang="en-US" sz="3200" dirty="0"/>
              <a:t>The Digital Revolution has brought with it an exponential growth in the usage of digital computation and along with it, the start of the Information Era. Furthermore, companies are expanding globally and opening offices at various locations across the globe. </a:t>
            </a:r>
          </a:p>
          <a:p>
            <a:pPr algn="just"/>
            <a:r>
              <a:rPr lang="en-US" sz="3200" dirty="0"/>
              <a:t>Accessing data from any location.</a:t>
            </a:r>
          </a:p>
          <a:p>
            <a:pPr algn="just"/>
            <a:r>
              <a:rPr lang="en-US" sz="3200" dirty="0"/>
              <a:t>Storage has security risks and data leak possibilities.</a:t>
            </a:r>
          </a:p>
          <a:p>
            <a:pPr algn="just"/>
            <a:r>
              <a:rPr lang="en-US" sz="3200" dirty="0"/>
              <a:t>Data security is very important.</a:t>
            </a:r>
            <a:endParaRPr lang="en-IN" sz="3200" dirty="0"/>
          </a:p>
        </p:txBody>
      </p:sp>
    </p:spTree>
    <p:extLst>
      <p:ext uri="{BB962C8B-B14F-4D97-AF65-F5344CB8AC3E}">
        <p14:creationId xmlns:p14="http://schemas.microsoft.com/office/powerpoint/2010/main" val="418541073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E8DD-ECF5-483A-B119-0A3ED02967E5}"/>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1575DAF0-3346-4CD5-A1FE-01AAE1540664}"/>
              </a:ext>
            </a:extLst>
          </p:cNvPr>
          <p:cNvSpPr>
            <a:spLocks noGrp="1"/>
          </p:cNvSpPr>
          <p:nvPr>
            <p:ph idx="1"/>
          </p:nvPr>
        </p:nvSpPr>
        <p:spPr/>
        <p:txBody>
          <a:bodyPr>
            <a:normAutofit fontScale="92500" lnSpcReduction="10000"/>
          </a:bodyPr>
          <a:lstStyle/>
          <a:p>
            <a:pPr marL="0" indent="0" algn="just">
              <a:buNone/>
            </a:pPr>
            <a:r>
              <a:rPr lang="en-US" sz="3200" dirty="0"/>
              <a:t>In the world of data being the key asset, safeguarding our asset is a primary responsibility. Communications, databases, infrastructure, transactions, knowledge; an organization’s data is arguably its most valuable asset. It is in a business’ best interests to keep its information safe, regardless of legal or regulatory requirements.</a:t>
            </a:r>
          </a:p>
          <a:p>
            <a:pPr algn="just"/>
            <a:r>
              <a:rPr lang="en-US" sz="3200" dirty="0"/>
              <a:t>A system which stores data after encryption.</a:t>
            </a:r>
          </a:p>
          <a:p>
            <a:pPr algn="just"/>
            <a:r>
              <a:rPr lang="en-US" sz="3200" dirty="0"/>
              <a:t>This prevents data leak if a breach occurred.</a:t>
            </a:r>
          </a:p>
          <a:p>
            <a:pPr algn="just"/>
            <a:r>
              <a:rPr lang="en-US" sz="3200" dirty="0"/>
              <a:t>Any form of data can be stored.</a:t>
            </a:r>
          </a:p>
          <a:p>
            <a:pPr algn="just"/>
            <a:r>
              <a:rPr lang="en-US" sz="3200" dirty="0"/>
              <a:t>It ensures data confidentiality to users.</a:t>
            </a:r>
            <a:endParaRPr lang="en-IN" sz="3200" dirty="0"/>
          </a:p>
        </p:txBody>
      </p:sp>
    </p:spTree>
    <p:extLst>
      <p:ext uri="{BB962C8B-B14F-4D97-AF65-F5344CB8AC3E}">
        <p14:creationId xmlns:p14="http://schemas.microsoft.com/office/powerpoint/2010/main" val="166704034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normAutofit lnSpcReduction="10000"/>
          </a:bodyPr>
          <a:lstStyle/>
          <a:p>
            <a:pPr algn="just"/>
            <a:r>
              <a:rPr lang="en-US" dirty="0"/>
              <a:t>A secure file and  password storage using cryptography.</a:t>
            </a:r>
          </a:p>
          <a:p>
            <a:pPr algn="just"/>
            <a:r>
              <a:rPr lang="en-US" dirty="0"/>
              <a:t>A proper registration/login based system for using the website.</a:t>
            </a:r>
          </a:p>
          <a:p>
            <a:pPr algn="just"/>
            <a:r>
              <a:rPr lang="en-US" dirty="0"/>
              <a:t>The system will help user to secure data using different encryption algorithm .</a:t>
            </a:r>
          </a:p>
          <a:p>
            <a:pPr algn="just"/>
            <a:r>
              <a:rPr lang="en-US" dirty="0"/>
              <a:t>User can upload passwords as well as text files.</a:t>
            </a:r>
          </a:p>
          <a:p>
            <a:pPr algn="just"/>
            <a:r>
              <a:rPr lang="en-US" dirty="0"/>
              <a:t>The user with the proper key will be able to access the particular file.</a:t>
            </a:r>
          </a:p>
          <a:p>
            <a:pPr algn="just"/>
            <a:endParaRPr lang="en-US" dirty="0"/>
          </a:p>
          <a:p>
            <a:pPr marL="0" indent="0" algn="just">
              <a:buNone/>
            </a:pPr>
            <a:r>
              <a:rPr lang="en-US" dirty="0"/>
              <a:t>The primary goal of the system is to provide and simulate an solution to face the challenges and solve security issues that exists in cloud computing.</a:t>
            </a:r>
          </a:p>
        </p:txBody>
      </p:sp>
    </p:spTree>
    <p:extLst>
      <p:ext uri="{BB962C8B-B14F-4D97-AF65-F5344CB8AC3E}">
        <p14:creationId xmlns:p14="http://schemas.microsoft.com/office/powerpoint/2010/main" val="149511611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318567"/>
            <a:ext cx="10515600" cy="1325563"/>
          </a:xfrm>
        </p:spPr>
        <p:txBody>
          <a:bodyPr/>
          <a:lstStyle/>
          <a:p>
            <a:r>
              <a:rPr lang="en-US" dirty="0"/>
              <a:t>Algorithm</a:t>
            </a:r>
            <a:endParaRPr lang="en-IN" dirty="0"/>
          </a:p>
        </p:txBody>
      </p:sp>
      <p:sp>
        <p:nvSpPr>
          <p:cNvPr id="3" name="Content Placeholder 2"/>
          <p:cNvSpPr>
            <a:spLocks noGrp="1"/>
          </p:cNvSpPr>
          <p:nvPr>
            <p:ph idx="1"/>
          </p:nvPr>
        </p:nvSpPr>
        <p:spPr>
          <a:xfrm>
            <a:off x="590006" y="1786437"/>
            <a:ext cx="7815808" cy="4771118"/>
          </a:xfrm>
        </p:spPr>
        <p:txBody>
          <a:bodyPr>
            <a:normAutofit fontScale="92500" lnSpcReduction="10000"/>
          </a:bodyPr>
          <a:lstStyle/>
          <a:p>
            <a:pPr marL="0" indent="0">
              <a:buNone/>
            </a:pPr>
            <a:r>
              <a:rPr lang="en-US" dirty="0"/>
              <a:t>AES:</a:t>
            </a:r>
          </a:p>
          <a:p>
            <a:r>
              <a:rPr lang="en-US" sz="2000" dirty="0"/>
              <a:t>Advanced Encryption Standard (AES) is based on ‘substitution–permutation network’. </a:t>
            </a:r>
          </a:p>
          <a:p>
            <a:r>
              <a:rPr lang="en-US" sz="2000" dirty="0"/>
              <a:t>The key size can be 128/192/256 bits.</a:t>
            </a:r>
          </a:p>
          <a:p>
            <a:r>
              <a:rPr lang="en-US" sz="2000" dirty="0"/>
              <a:t>The number of rounds depends on the key length: 10/12/14 rounds.</a:t>
            </a:r>
          </a:p>
          <a:p>
            <a:r>
              <a:rPr lang="en-US" sz="2000" dirty="0"/>
              <a:t>Encrypts data in blocks of 128 bits each.</a:t>
            </a:r>
          </a:p>
          <a:p>
            <a:endParaRPr lang="en-US" sz="2000" dirty="0"/>
          </a:p>
          <a:p>
            <a:pPr marL="0" indent="0">
              <a:buNone/>
            </a:pPr>
            <a:r>
              <a:rPr lang="en-US" dirty="0"/>
              <a:t>DES:</a:t>
            </a:r>
          </a:p>
          <a:p>
            <a:r>
              <a:rPr lang="en-US" sz="2000" dirty="0"/>
              <a:t>Data Encryption Standard (DES) is a symmetric-key block cipher.</a:t>
            </a:r>
          </a:p>
          <a:p>
            <a:r>
              <a:rPr lang="en-US" sz="2000" dirty="0"/>
              <a:t>Encrypts data in blocks of size of 64 bits each and Key length is 56 bits.</a:t>
            </a:r>
          </a:p>
          <a:p>
            <a:r>
              <a:rPr lang="en-US" sz="2000" dirty="0"/>
              <a:t>DES is based on the two attributes: substitution and transposition.</a:t>
            </a:r>
          </a:p>
          <a:p>
            <a:r>
              <a:rPr lang="en-US" sz="2000" dirty="0"/>
              <a:t>DES consists of 16 rounds. The result of this process produces 64-bit cipher text.</a:t>
            </a:r>
            <a:endParaRPr lang="en-IN" sz="2000" dirty="0"/>
          </a:p>
        </p:txBody>
      </p:sp>
      <p:pic>
        <p:nvPicPr>
          <p:cNvPr id="4" name="Picture 3"/>
          <p:cNvPicPr>
            <a:picLocks noChangeAspect="1"/>
          </p:cNvPicPr>
          <p:nvPr/>
        </p:nvPicPr>
        <p:blipFill rotWithShape="1">
          <a:blip r:embed="rId2"/>
          <a:srcRect l="12947" t="9394" r="22785" b="11415"/>
          <a:stretch/>
        </p:blipFill>
        <p:spPr>
          <a:xfrm>
            <a:off x="8512956" y="1027906"/>
            <a:ext cx="3188723" cy="2481943"/>
          </a:xfrm>
          <a:prstGeom prst="rect">
            <a:avLst/>
          </a:prstGeom>
        </p:spPr>
      </p:pic>
      <p:pic>
        <p:nvPicPr>
          <p:cNvPr id="5" name="Picture 4"/>
          <p:cNvPicPr>
            <a:picLocks noChangeAspect="1"/>
          </p:cNvPicPr>
          <p:nvPr/>
        </p:nvPicPr>
        <p:blipFill>
          <a:blip r:embed="rId3"/>
          <a:stretch>
            <a:fillRect/>
          </a:stretch>
        </p:blipFill>
        <p:spPr>
          <a:xfrm>
            <a:off x="8654007" y="3794462"/>
            <a:ext cx="2906622" cy="2937218"/>
          </a:xfrm>
          <a:prstGeom prst="rect">
            <a:avLst/>
          </a:prstGeom>
        </p:spPr>
      </p:pic>
    </p:spTree>
    <p:extLst>
      <p:ext uri="{BB962C8B-B14F-4D97-AF65-F5344CB8AC3E}">
        <p14:creationId xmlns:p14="http://schemas.microsoft.com/office/powerpoint/2010/main" val="284008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IN" dirty="0"/>
          </a:p>
        </p:txBody>
      </p:sp>
      <p:sp>
        <p:nvSpPr>
          <p:cNvPr id="3" name="Content Placeholder 2"/>
          <p:cNvSpPr>
            <a:spLocks noGrp="1"/>
          </p:cNvSpPr>
          <p:nvPr>
            <p:ph idx="1"/>
          </p:nvPr>
        </p:nvSpPr>
        <p:spPr>
          <a:xfrm>
            <a:off x="838199" y="1542361"/>
            <a:ext cx="8292737" cy="4634602"/>
          </a:xfrm>
        </p:spPr>
        <p:txBody>
          <a:bodyPr>
            <a:normAutofit fontScale="92500" lnSpcReduction="20000"/>
          </a:bodyPr>
          <a:lstStyle/>
          <a:p>
            <a:pPr marL="0" indent="0" algn="just">
              <a:buFont typeface="Arial" panose="020B0604020202020204" pitchFamily="34" charset="0"/>
              <a:buNone/>
            </a:pPr>
            <a:r>
              <a:rPr lang="en-US" sz="2800" dirty="0"/>
              <a:t>Blowfish:</a:t>
            </a:r>
          </a:p>
          <a:p>
            <a:pPr algn="just"/>
            <a:r>
              <a:rPr lang="en-US" sz="2100" dirty="0"/>
              <a:t>Alternate to DES</a:t>
            </a:r>
          </a:p>
          <a:p>
            <a:pPr algn="just"/>
            <a:r>
              <a:rPr lang="en-US" sz="2100" dirty="0"/>
              <a:t>Blowfish is a Block cipher</a:t>
            </a:r>
          </a:p>
          <a:p>
            <a:pPr marL="0" indent="0" algn="just">
              <a:buFont typeface="Arial" panose="020B0604020202020204" pitchFamily="34" charset="0"/>
              <a:buNone/>
            </a:pPr>
            <a:r>
              <a:rPr lang="en-US" sz="2600" dirty="0"/>
              <a:t>Characteristics Include:</a:t>
            </a:r>
          </a:p>
          <a:p>
            <a:pPr algn="just"/>
            <a:r>
              <a:rPr lang="en-US" sz="2100" dirty="0"/>
              <a:t>Block size: 64-bits</a:t>
            </a:r>
          </a:p>
          <a:p>
            <a:pPr algn="just"/>
            <a:r>
              <a:rPr lang="en-US" sz="2100" dirty="0"/>
              <a:t>Variable key size:32-bits to 448-bits</a:t>
            </a:r>
          </a:p>
          <a:p>
            <a:pPr algn="just"/>
            <a:r>
              <a:rPr lang="en-US" sz="2100" dirty="0"/>
              <a:t>16 rounds of encryption</a:t>
            </a:r>
          </a:p>
          <a:p>
            <a:pPr algn="just"/>
            <a:r>
              <a:rPr lang="en-IN" sz="2100" dirty="0"/>
              <a:t>Cipher text: 16-bits</a:t>
            </a:r>
          </a:p>
          <a:p>
            <a:pPr marL="0" indent="0">
              <a:buNone/>
            </a:pPr>
            <a:r>
              <a:rPr lang="en-US" dirty="0"/>
              <a:t>IDEA:</a:t>
            </a:r>
          </a:p>
          <a:p>
            <a:r>
              <a:rPr lang="en-US" sz="2100" dirty="0"/>
              <a:t>Block size: 16-bits</a:t>
            </a:r>
          </a:p>
          <a:p>
            <a:r>
              <a:rPr lang="en-US" sz="2100" dirty="0"/>
              <a:t>Key size: 32-bits</a:t>
            </a:r>
          </a:p>
          <a:p>
            <a:r>
              <a:rPr lang="en-US" sz="2100" dirty="0"/>
              <a:t>8 rounds of encryption</a:t>
            </a:r>
          </a:p>
          <a:p>
            <a:r>
              <a:rPr lang="en-US" sz="2100" dirty="0"/>
              <a:t>Cipher text: 16-bits</a:t>
            </a:r>
          </a:p>
          <a:p>
            <a:pPr marL="0" indent="0">
              <a:buNone/>
            </a:pPr>
            <a:endParaRPr lang="en-US" dirty="0"/>
          </a:p>
          <a:p>
            <a:pPr marL="0" indent="0">
              <a:buNone/>
            </a:pPr>
            <a:endParaRPr lang="en-IN" dirty="0"/>
          </a:p>
        </p:txBody>
      </p:sp>
      <p:sp>
        <p:nvSpPr>
          <p:cNvPr id="5" name="Content Placeholder 2">
            <a:extLst>
              <a:ext uri="{FF2B5EF4-FFF2-40B4-BE49-F238E27FC236}">
                <a16:creationId xmlns:a16="http://schemas.microsoft.com/office/drawing/2014/main" id="{474C68B3-7F4C-4B7B-BCAF-004CB516C692}"/>
              </a:ext>
            </a:extLst>
          </p:cNvPr>
          <p:cNvSpPr txBox="1">
            <a:spLocks/>
          </p:cNvSpPr>
          <p:nvPr/>
        </p:nvSpPr>
        <p:spPr>
          <a:xfrm>
            <a:off x="838200" y="1825625"/>
            <a:ext cx="6289713" cy="318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2400" dirty="0"/>
          </a:p>
        </p:txBody>
      </p:sp>
      <p:grpSp>
        <p:nvGrpSpPr>
          <p:cNvPr id="18" name="Group 17">
            <a:extLst>
              <a:ext uri="{FF2B5EF4-FFF2-40B4-BE49-F238E27FC236}">
                <a16:creationId xmlns:a16="http://schemas.microsoft.com/office/drawing/2014/main" id="{B0455F95-84B1-4861-BD6C-075D96C4E981}"/>
              </a:ext>
            </a:extLst>
          </p:cNvPr>
          <p:cNvGrpSpPr/>
          <p:nvPr/>
        </p:nvGrpSpPr>
        <p:grpSpPr>
          <a:xfrm>
            <a:off x="9108862" y="782376"/>
            <a:ext cx="2860754" cy="5282232"/>
            <a:chOff x="9028138" y="4041452"/>
            <a:chExt cx="2860754" cy="5282232"/>
          </a:xfrm>
        </p:grpSpPr>
        <p:sp>
          <p:nvSpPr>
            <p:cNvPr id="17" name="Rectangle 16">
              <a:extLst>
                <a:ext uri="{FF2B5EF4-FFF2-40B4-BE49-F238E27FC236}">
                  <a16:creationId xmlns:a16="http://schemas.microsoft.com/office/drawing/2014/main" id="{D2E370A5-8B72-43C5-BB59-C06A5925E91F}"/>
                </a:ext>
              </a:extLst>
            </p:cNvPr>
            <p:cNvSpPr/>
            <p:nvPr/>
          </p:nvSpPr>
          <p:spPr>
            <a:xfrm>
              <a:off x="9050212" y="4573065"/>
              <a:ext cx="2838680" cy="2022748"/>
            </a:xfrm>
            <a:prstGeom prst="rect">
              <a:avLst/>
            </a:prstGeom>
            <a:solidFill>
              <a:schemeClr val="accent5">
                <a:lumMod val="40000"/>
                <a:lumOff val="60000"/>
                <a:alpha val="42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9B26EC95-8819-4955-B5D5-2C0BDB07D4B9}"/>
                </a:ext>
              </a:extLst>
            </p:cNvPr>
            <p:cNvSpPr/>
            <p:nvPr/>
          </p:nvSpPr>
          <p:spPr>
            <a:xfrm>
              <a:off x="9360691" y="4041452"/>
              <a:ext cx="2217722" cy="461665"/>
            </a:xfrm>
            <a:prstGeom prst="rect">
              <a:avLst/>
            </a:prstGeom>
            <a:noFill/>
          </p:spPr>
          <p:txBody>
            <a:bodyPr wrap="none" lIns="91440" tIns="45720" rIns="91440" bIns="45720">
              <a:spAutoFit/>
            </a:bodyPr>
            <a:lstStyle/>
            <a:p>
              <a:pPr algn="ctr"/>
              <a:r>
                <a:rPr lang="en-US" sz="2400" b="1" cap="none" spc="0" dirty="0">
                  <a:ln w="0"/>
                  <a:solidFill>
                    <a:schemeClr val="tx1">
                      <a:lumMod val="85000"/>
                      <a:lumOff val="15000"/>
                    </a:schemeClr>
                  </a:solidFill>
                  <a:effectLst>
                    <a:outerShdw blurRad="38100" dist="19050" dir="2700000" algn="tl" rotWithShape="0">
                      <a:schemeClr val="dk1">
                        <a:alpha val="40000"/>
                      </a:schemeClr>
                    </a:outerShdw>
                  </a:effectLst>
                </a:rPr>
                <a:t>Blowfish Design</a:t>
              </a:r>
            </a:p>
          </p:txBody>
        </p:sp>
        <p:sp>
          <p:nvSpPr>
            <p:cNvPr id="16" name="Rectangle 15">
              <a:extLst>
                <a:ext uri="{FF2B5EF4-FFF2-40B4-BE49-F238E27FC236}">
                  <a16:creationId xmlns:a16="http://schemas.microsoft.com/office/drawing/2014/main" id="{39D60A9B-F014-4BFE-86E9-81186358C15B}"/>
                </a:ext>
              </a:extLst>
            </p:cNvPr>
            <p:cNvSpPr/>
            <p:nvPr/>
          </p:nvSpPr>
          <p:spPr>
            <a:xfrm>
              <a:off x="9028138" y="7300936"/>
              <a:ext cx="2838680" cy="2022748"/>
            </a:xfrm>
            <a:prstGeom prst="rect">
              <a:avLst/>
            </a:prstGeom>
            <a:solidFill>
              <a:schemeClr val="accent5">
                <a:lumMod val="40000"/>
                <a:lumOff val="60000"/>
                <a:alpha val="42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C842008D-F71E-4441-95FE-79417C8D0ABC}"/>
                </a:ext>
              </a:extLst>
            </p:cNvPr>
            <p:cNvSpPr/>
            <p:nvPr/>
          </p:nvSpPr>
          <p:spPr>
            <a:xfrm>
              <a:off x="9586793" y="6769323"/>
              <a:ext cx="1721369" cy="461665"/>
            </a:xfrm>
            <a:prstGeom prst="rect">
              <a:avLst/>
            </a:prstGeom>
            <a:noFill/>
          </p:spPr>
          <p:txBody>
            <a:bodyPr wrap="none" lIns="91440" tIns="45720" rIns="91440" bIns="45720">
              <a:spAutoFit/>
            </a:bodyPr>
            <a:lstStyle/>
            <a:p>
              <a:pPr algn="ctr"/>
              <a:r>
                <a:rPr lang="en-US" sz="2400" b="1" dirty="0">
                  <a:ln w="0"/>
                  <a:solidFill>
                    <a:schemeClr val="tx1">
                      <a:lumMod val="85000"/>
                      <a:lumOff val="15000"/>
                    </a:schemeClr>
                  </a:solidFill>
                  <a:effectLst>
                    <a:outerShdw blurRad="38100" dist="19050" dir="2700000" algn="tl" rotWithShape="0">
                      <a:schemeClr val="dk1">
                        <a:alpha val="40000"/>
                      </a:schemeClr>
                    </a:outerShdw>
                  </a:effectLst>
                </a:rPr>
                <a:t>IDEA</a:t>
              </a:r>
              <a:r>
                <a:rPr lang="en-US" sz="2400" b="1" cap="none" spc="0" dirty="0">
                  <a:ln w="0"/>
                  <a:solidFill>
                    <a:schemeClr val="tx1">
                      <a:lumMod val="85000"/>
                      <a:lumOff val="15000"/>
                    </a:schemeClr>
                  </a:solidFill>
                  <a:effectLst>
                    <a:outerShdw blurRad="38100" dist="19050" dir="2700000" algn="tl" rotWithShape="0">
                      <a:schemeClr val="dk1">
                        <a:alpha val="40000"/>
                      </a:schemeClr>
                    </a:outerShdw>
                  </a:effectLst>
                </a:rPr>
                <a:t> Design</a:t>
              </a:r>
            </a:p>
          </p:txBody>
        </p:sp>
      </p:grpSp>
      <p:grpSp>
        <p:nvGrpSpPr>
          <p:cNvPr id="15" name="Group 14">
            <a:extLst>
              <a:ext uri="{FF2B5EF4-FFF2-40B4-BE49-F238E27FC236}">
                <a16:creationId xmlns:a16="http://schemas.microsoft.com/office/drawing/2014/main" id="{197252C7-E237-4B55-9C0B-93ACA0EDEF3C}"/>
              </a:ext>
            </a:extLst>
          </p:cNvPr>
          <p:cNvGrpSpPr/>
          <p:nvPr/>
        </p:nvGrpSpPr>
        <p:grpSpPr>
          <a:xfrm>
            <a:off x="9553721" y="1405277"/>
            <a:ext cx="1993110" cy="1820556"/>
            <a:chOff x="6863506" y="4850570"/>
            <a:chExt cx="1993110" cy="1820556"/>
          </a:xfrm>
        </p:grpSpPr>
        <p:sp>
          <p:nvSpPr>
            <p:cNvPr id="7" name="Rectangle: Rounded Corners 6">
              <a:extLst>
                <a:ext uri="{FF2B5EF4-FFF2-40B4-BE49-F238E27FC236}">
                  <a16:creationId xmlns:a16="http://schemas.microsoft.com/office/drawing/2014/main" id="{E0E3505D-E02F-4064-A4D4-1801D8FCDD72}"/>
                </a:ext>
              </a:extLst>
            </p:cNvPr>
            <p:cNvSpPr/>
            <p:nvPr/>
          </p:nvSpPr>
          <p:spPr>
            <a:xfrm>
              <a:off x="6863507" y="551906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16 Round Encryption</a:t>
              </a:r>
              <a:endParaRPr lang="en-IN" sz="1600" dirty="0">
                <a:solidFill>
                  <a:sysClr val="windowText" lastClr="000000"/>
                </a:solidFill>
              </a:endParaRPr>
            </a:p>
          </p:txBody>
        </p:sp>
        <p:sp>
          <p:nvSpPr>
            <p:cNvPr id="8" name="Rectangle: Rounded Corners 7">
              <a:extLst>
                <a:ext uri="{FF2B5EF4-FFF2-40B4-BE49-F238E27FC236}">
                  <a16:creationId xmlns:a16="http://schemas.microsoft.com/office/drawing/2014/main" id="{D791F6C8-6ED3-4CB4-9AB6-E0F1F4A294EB}"/>
                </a:ext>
              </a:extLst>
            </p:cNvPr>
            <p:cNvSpPr/>
            <p:nvPr/>
          </p:nvSpPr>
          <p:spPr>
            <a:xfrm>
              <a:off x="6863507" y="617969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64-bit Cipher Text</a:t>
              </a:r>
              <a:endParaRPr lang="en-IN" sz="1600" dirty="0">
                <a:solidFill>
                  <a:sysClr val="windowText" lastClr="000000"/>
                </a:solidFill>
              </a:endParaRPr>
            </a:p>
          </p:txBody>
        </p:sp>
        <p:grpSp>
          <p:nvGrpSpPr>
            <p:cNvPr id="14" name="Group 13">
              <a:extLst>
                <a:ext uri="{FF2B5EF4-FFF2-40B4-BE49-F238E27FC236}">
                  <a16:creationId xmlns:a16="http://schemas.microsoft.com/office/drawing/2014/main" id="{041E6D69-1CDC-45FC-95A4-DFBF7BF9584A}"/>
                </a:ext>
              </a:extLst>
            </p:cNvPr>
            <p:cNvGrpSpPr/>
            <p:nvPr/>
          </p:nvGrpSpPr>
          <p:grpSpPr>
            <a:xfrm>
              <a:off x="6863506" y="4850570"/>
              <a:ext cx="1993109" cy="668498"/>
              <a:chOff x="6863506" y="4850570"/>
              <a:chExt cx="1993109" cy="668498"/>
            </a:xfrm>
          </p:grpSpPr>
          <p:sp>
            <p:nvSpPr>
              <p:cNvPr id="6" name="Rectangle: Rounded Corners 5">
                <a:extLst>
                  <a:ext uri="{FF2B5EF4-FFF2-40B4-BE49-F238E27FC236}">
                    <a16:creationId xmlns:a16="http://schemas.microsoft.com/office/drawing/2014/main" id="{716DA334-21A8-4884-8714-0E7A40967C41}"/>
                  </a:ext>
                </a:extLst>
              </p:cNvPr>
              <p:cNvSpPr/>
              <p:nvPr/>
            </p:nvSpPr>
            <p:spPr>
              <a:xfrm>
                <a:off x="6863506" y="4850570"/>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64-bit Plain Text</a:t>
                </a:r>
                <a:endParaRPr lang="en-IN" sz="1600" dirty="0">
                  <a:solidFill>
                    <a:sysClr val="windowText" lastClr="000000"/>
                  </a:solidFill>
                </a:endParaRPr>
              </a:p>
            </p:txBody>
          </p:sp>
          <p:cxnSp>
            <p:nvCxnSpPr>
              <p:cNvPr id="11" name="Straight Arrow Connector 10">
                <a:extLst>
                  <a:ext uri="{FF2B5EF4-FFF2-40B4-BE49-F238E27FC236}">
                    <a16:creationId xmlns:a16="http://schemas.microsoft.com/office/drawing/2014/main" id="{589C3BC8-8A5D-4AEF-86BE-BE49B66B3BD0}"/>
                  </a:ext>
                </a:extLst>
              </p:cNvPr>
              <p:cNvCxnSpPr>
                <a:cxnSpLocks/>
                <a:stCxn id="6" idx="2"/>
                <a:endCxn id="7" idx="0"/>
              </p:cNvCxnSpPr>
              <p:nvPr/>
            </p:nvCxnSpPr>
            <p:spPr>
              <a:xfrm>
                <a:off x="7860061" y="5341998"/>
                <a:ext cx="1" cy="177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572E8746-793E-4369-A5B5-F34FF4952BCC}"/>
                </a:ext>
              </a:extLst>
            </p:cNvPr>
            <p:cNvCxnSpPr>
              <a:cxnSpLocks/>
            </p:cNvCxnSpPr>
            <p:nvPr/>
          </p:nvCxnSpPr>
          <p:spPr>
            <a:xfrm>
              <a:off x="7874277" y="6010496"/>
              <a:ext cx="0" cy="169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595464D-67F7-40FC-8CF1-7088B4C8CCD3}"/>
              </a:ext>
            </a:extLst>
          </p:cNvPr>
          <p:cNvGrpSpPr/>
          <p:nvPr/>
        </p:nvGrpSpPr>
        <p:grpSpPr>
          <a:xfrm>
            <a:off x="9567937" y="4142956"/>
            <a:ext cx="1993110" cy="1820556"/>
            <a:chOff x="6863506" y="4850570"/>
            <a:chExt cx="1993110" cy="1820556"/>
          </a:xfrm>
        </p:grpSpPr>
        <p:sp>
          <p:nvSpPr>
            <p:cNvPr id="21" name="Rectangle: Rounded Corners 20">
              <a:extLst>
                <a:ext uri="{FF2B5EF4-FFF2-40B4-BE49-F238E27FC236}">
                  <a16:creationId xmlns:a16="http://schemas.microsoft.com/office/drawing/2014/main" id="{CE9DC9AE-243D-4F47-8C6D-5AEDFC49D1AA}"/>
                </a:ext>
              </a:extLst>
            </p:cNvPr>
            <p:cNvSpPr/>
            <p:nvPr/>
          </p:nvSpPr>
          <p:spPr>
            <a:xfrm>
              <a:off x="6863507" y="551906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8 Round Encryption</a:t>
              </a:r>
              <a:endParaRPr lang="en-IN" sz="1600" dirty="0">
                <a:solidFill>
                  <a:sysClr val="windowText" lastClr="000000"/>
                </a:solidFill>
              </a:endParaRPr>
            </a:p>
          </p:txBody>
        </p:sp>
        <p:sp>
          <p:nvSpPr>
            <p:cNvPr id="22" name="Rectangle: Rounded Corners 21">
              <a:extLst>
                <a:ext uri="{FF2B5EF4-FFF2-40B4-BE49-F238E27FC236}">
                  <a16:creationId xmlns:a16="http://schemas.microsoft.com/office/drawing/2014/main" id="{FAA0D0B8-D252-4FC5-A3AC-5C474F9F0190}"/>
                </a:ext>
              </a:extLst>
            </p:cNvPr>
            <p:cNvSpPr/>
            <p:nvPr/>
          </p:nvSpPr>
          <p:spPr>
            <a:xfrm>
              <a:off x="6863507" y="617969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16-bit Cipher Text</a:t>
              </a:r>
              <a:endParaRPr lang="en-IN" sz="1600" dirty="0">
                <a:solidFill>
                  <a:sysClr val="windowText" lastClr="000000"/>
                </a:solidFill>
              </a:endParaRPr>
            </a:p>
          </p:txBody>
        </p:sp>
        <p:grpSp>
          <p:nvGrpSpPr>
            <p:cNvPr id="23" name="Group 22">
              <a:extLst>
                <a:ext uri="{FF2B5EF4-FFF2-40B4-BE49-F238E27FC236}">
                  <a16:creationId xmlns:a16="http://schemas.microsoft.com/office/drawing/2014/main" id="{05055CB1-5478-4FF9-A606-D7D5842D6326}"/>
                </a:ext>
              </a:extLst>
            </p:cNvPr>
            <p:cNvGrpSpPr/>
            <p:nvPr/>
          </p:nvGrpSpPr>
          <p:grpSpPr>
            <a:xfrm>
              <a:off x="6863506" y="4850570"/>
              <a:ext cx="1993109" cy="668498"/>
              <a:chOff x="6863506" y="4850570"/>
              <a:chExt cx="1993109" cy="668498"/>
            </a:xfrm>
          </p:grpSpPr>
          <p:sp>
            <p:nvSpPr>
              <p:cNvPr id="25" name="Rectangle: Rounded Corners 24">
                <a:extLst>
                  <a:ext uri="{FF2B5EF4-FFF2-40B4-BE49-F238E27FC236}">
                    <a16:creationId xmlns:a16="http://schemas.microsoft.com/office/drawing/2014/main" id="{B0983DB2-42C2-460E-AF38-383EE563C6AE}"/>
                  </a:ext>
                </a:extLst>
              </p:cNvPr>
              <p:cNvSpPr/>
              <p:nvPr/>
            </p:nvSpPr>
            <p:spPr>
              <a:xfrm>
                <a:off x="6863506" y="4850570"/>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16-bit Plain Text</a:t>
                </a:r>
                <a:endParaRPr lang="en-IN" sz="1600" dirty="0">
                  <a:solidFill>
                    <a:sysClr val="windowText" lastClr="000000"/>
                  </a:solidFill>
                </a:endParaRPr>
              </a:p>
            </p:txBody>
          </p:sp>
          <p:cxnSp>
            <p:nvCxnSpPr>
              <p:cNvPr id="26" name="Straight Arrow Connector 25">
                <a:extLst>
                  <a:ext uri="{FF2B5EF4-FFF2-40B4-BE49-F238E27FC236}">
                    <a16:creationId xmlns:a16="http://schemas.microsoft.com/office/drawing/2014/main" id="{2F6C3F62-F3D8-4E8D-A456-752A74525204}"/>
                  </a:ext>
                </a:extLst>
              </p:cNvPr>
              <p:cNvCxnSpPr>
                <a:cxnSpLocks/>
                <a:stCxn id="25" idx="2"/>
                <a:endCxn id="21" idx="0"/>
              </p:cNvCxnSpPr>
              <p:nvPr/>
            </p:nvCxnSpPr>
            <p:spPr>
              <a:xfrm>
                <a:off x="7860061" y="5341998"/>
                <a:ext cx="1" cy="177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5EB5A9F3-BFE3-4673-A1ED-85B57959B4A9}"/>
                </a:ext>
              </a:extLst>
            </p:cNvPr>
            <p:cNvCxnSpPr>
              <a:cxnSpLocks/>
            </p:cNvCxnSpPr>
            <p:nvPr/>
          </p:nvCxnSpPr>
          <p:spPr>
            <a:xfrm>
              <a:off x="7874277" y="6010496"/>
              <a:ext cx="0" cy="169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34977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Workflow </a:t>
            </a:r>
            <a:endParaRPr lang="en-IN" dirty="0"/>
          </a:p>
        </p:txBody>
      </p:sp>
      <p:pic>
        <p:nvPicPr>
          <p:cNvPr id="5" name="Content Placeholder 4"/>
          <p:cNvPicPr>
            <a:picLocks noGrp="1" noChangeAspect="1"/>
          </p:cNvPicPr>
          <p:nvPr>
            <p:ph idx="1"/>
          </p:nvPr>
        </p:nvPicPr>
        <p:blipFill rotWithShape="1">
          <a:blip r:embed="rId2"/>
          <a:srcRect r="1905" b="2426"/>
          <a:stretch/>
        </p:blipFill>
        <p:spPr>
          <a:xfrm>
            <a:off x="1857375" y="1690689"/>
            <a:ext cx="7418827" cy="3949948"/>
          </a:xfrm>
          <a:prstGeom prst="rect">
            <a:avLst/>
          </a:prstGeom>
        </p:spPr>
      </p:pic>
    </p:spTree>
    <p:extLst>
      <p:ext uri="{BB962C8B-B14F-4D97-AF65-F5344CB8AC3E}">
        <p14:creationId xmlns:p14="http://schemas.microsoft.com/office/powerpoint/2010/main" val="253404077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AE0D4F-114E-4F1F-8E5F-366224963B46}"/>
              </a:ext>
            </a:extLst>
          </p:cNvPr>
          <p:cNvSpPr txBox="1"/>
          <p:nvPr/>
        </p:nvSpPr>
        <p:spPr>
          <a:xfrm>
            <a:off x="477018" y="248356"/>
            <a:ext cx="11523071" cy="6313716"/>
          </a:xfrm>
          <a:prstGeom prst="rect">
            <a:avLst/>
          </a:prstGeom>
          <a:noFill/>
        </p:spPr>
        <p:txBody>
          <a:bodyPr wrap="square" rtlCol="0">
            <a:spAutoFit/>
          </a:bodyPr>
          <a:lstStyle/>
          <a:p>
            <a:pPr algn="just">
              <a:lnSpc>
                <a:spcPct val="150000"/>
              </a:lnSpc>
            </a:pPr>
            <a:r>
              <a:rPr lang="en-US" sz="4000" dirty="0"/>
              <a:t>Hardware Requirements:</a:t>
            </a:r>
          </a:p>
          <a:p>
            <a:pPr marL="342900" indent="-342900" algn="just">
              <a:lnSpc>
                <a:spcPct val="150000"/>
              </a:lnSpc>
              <a:buFont typeface="Arial" panose="020B0604020202020204" pitchFamily="34" charset="0"/>
              <a:buChar char="•"/>
            </a:pPr>
            <a:r>
              <a:rPr lang="en-US" sz="2400" dirty="0"/>
              <a:t>Computer/laptop</a:t>
            </a:r>
          </a:p>
          <a:p>
            <a:pPr marL="342900" indent="-342900" algn="just">
              <a:lnSpc>
                <a:spcPct val="150000"/>
              </a:lnSpc>
              <a:buFont typeface="Arial" panose="020B0604020202020204" pitchFamily="34" charset="0"/>
              <a:buChar char="•"/>
            </a:pPr>
            <a:r>
              <a:rPr lang="en-US" sz="2400" dirty="0"/>
              <a:t>Intel i3 6</a:t>
            </a:r>
            <a:r>
              <a:rPr lang="en-US" sz="2400" baseline="30000" dirty="0"/>
              <a:t>th</a:t>
            </a:r>
            <a:r>
              <a:rPr lang="en-US" sz="2400" dirty="0"/>
              <a:t> Gen or higher/4gb Ram </a:t>
            </a:r>
          </a:p>
          <a:p>
            <a:pPr algn="just">
              <a:lnSpc>
                <a:spcPct val="150000"/>
              </a:lnSpc>
            </a:pPr>
            <a:r>
              <a:rPr lang="en-US" sz="4000" dirty="0"/>
              <a:t>Software Requirements:</a:t>
            </a:r>
          </a:p>
          <a:p>
            <a:pPr marL="457200" indent="-457200" algn="just">
              <a:lnSpc>
                <a:spcPct val="150000"/>
              </a:lnSpc>
              <a:buFont typeface="Arial" panose="020B0604020202020204" pitchFamily="34" charset="0"/>
              <a:buChar char="•"/>
            </a:pPr>
            <a:r>
              <a:rPr lang="en-US" sz="2400" dirty="0"/>
              <a:t>Python</a:t>
            </a:r>
          </a:p>
          <a:p>
            <a:pPr marL="457200" indent="-457200" algn="just">
              <a:lnSpc>
                <a:spcPct val="150000"/>
              </a:lnSpc>
              <a:buFont typeface="Arial" panose="020B0604020202020204" pitchFamily="34" charset="0"/>
              <a:buChar char="•"/>
            </a:pPr>
            <a:r>
              <a:rPr lang="en-US" sz="2400" dirty="0"/>
              <a:t>Flask</a:t>
            </a:r>
          </a:p>
          <a:p>
            <a:pPr marL="457200" indent="-457200" algn="just">
              <a:lnSpc>
                <a:spcPct val="150000"/>
              </a:lnSpc>
              <a:buFont typeface="Arial" panose="020B0604020202020204" pitchFamily="34" charset="0"/>
              <a:buChar char="•"/>
            </a:pPr>
            <a:r>
              <a:rPr lang="en-IN" sz="2400" dirty="0"/>
              <a:t>HTML</a:t>
            </a:r>
            <a:endParaRPr lang="en-IN" sz="2400" b="1" dirty="0"/>
          </a:p>
          <a:p>
            <a:pPr marL="457200" indent="-457200" algn="just">
              <a:lnSpc>
                <a:spcPct val="150000"/>
              </a:lnSpc>
              <a:buFont typeface="Arial" panose="020B0604020202020204" pitchFamily="34" charset="0"/>
              <a:buChar char="•"/>
            </a:pPr>
            <a:r>
              <a:rPr lang="en-IN" sz="2400" dirty="0"/>
              <a:t>CSS</a:t>
            </a:r>
          </a:p>
          <a:p>
            <a:pPr marL="457200" indent="-457200" algn="just">
              <a:lnSpc>
                <a:spcPct val="150000"/>
              </a:lnSpc>
              <a:buFont typeface="Arial" panose="020B0604020202020204" pitchFamily="34" charset="0"/>
              <a:buChar char="•"/>
            </a:pPr>
            <a:r>
              <a:rPr lang="en-IN" sz="2400" dirty="0"/>
              <a:t>JavaScript</a:t>
            </a:r>
          </a:p>
          <a:p>
            <a:pPr marL="457200" indent="-457200" algn="just">
              <a:lnSpc>
                <a:spcPct val="150000"/>
              </a:lnSpc>
              <a:buFont typeface="Arial" panose="020B0604020202020204" pitchFamily="34" charset="0"/>
              <a:buChar char="•"/>
            </a:pPr>
            <a:r>
              <a:rPr lang="en-IN" sz="2400" dirty="0"/>
              <a:t>SQL</a:t>
            </a:r>
            <a:endParaRPr lang="en-US" sz="2400" dirty="0"/>
          </a:p>
        </p:txBody>
      </p:sp>
    </p:spTree>
    <p:extLst>
      <p:ext uri="{BB962C8B-B14F-4D97-AF65-F5344CB8AC3E}">
        <p14:creationId xmlns:p14="http://schemas.microsoft.com/office/powerpoint/2010/main" val="131086360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1D56C5D-E732-40C1-B150-DC95EE06ED95}"/>
              </a:ext>
            </a:extLst>
          </p:cNvPr>
          <p:cNvSpPr>
            <a:spLocks noGrp="1"/>
          </p:cNvSpPr>
          <p:nvPr>
            <p:ph idx="1"/>
          </p:nvPr>
        </p:nvSpPr>
        <p:spPr>
          <a:xfrm>
            <a:off x="259645" y="815105"/>
            <a:ext cx="11669119" cy="5879206"/>
          </a:xfrm>
        </p:spPr>
        <p:txBody>
          <a:bodyPr>
            <a:normAutofit/>
          </a:bodyPr>
          <a:lstStyle/>
          <a:p>
            <a:pPr marL="457200" indent="-457200" algn="just">
              <a:buFont typeface="+mj-lt"/>
              <a:buAutoNum type="arabicPeriod"/>
            </a:pPr>
            <a:r>
              <a:rPr lang="en-IN" sz="2400" dirty="0" err="1"/>
              <a:t>T.SubhamastanRao</a:t>
            </a:r>
            <a:r>
              <a:rPr lang="en-IN" sz="2400" dirty="0"/>
              <a:t>, </a:t>
            </a:r>
            <a:r>
              <a:rPr lang="en-IN" sz="2400" dirty="0" err="1"/>
              <a:t>M.Soujanya</a:t>
            </a:r>
            <a:r>
              <a:rPr lang="en-IN" sz="2400" dirty="0"/>
              <a:t>, </a:t>
            </a:r>
            <a:r>
              <a:rPr lang="en-IN" sz="2400" dirty="0" err="1"/>
              <a:t>T.Hemalatha</a:t>
            </a:r>
            <a:r>
              <a:rPr lang="en-IN" sz="2400" dirty="0"/>
              <a:t>, </a:t>
            </a:r>
            <a:r>
              <a:rPr lang="en-IN" sz="2400" dirty="0" err="1"/>
              <a:t>T.Revathi</a:t>
            </a:r>
            <a:r>
              <a:rPr lang="en-IN" sz="2400" dirty="0"/>
              <a:t>, “Simultaneous data compression and encryption” (IJCSIT) International Journal of Computer Science and Information Technologies, ISSN 0975-9646, Volume2(5), 2011. </a:t>
            </a:r>
          </a:p>
          <a:p>
            <a:pPr marL="457200" indent="-457200" algn="just">
              <a:buFont typeface="+mj-lt"/>
              <a:buAutoNum type="arabicPeriod"/>
            </a:pPr>
            <a:r>
              <a:rPr lang="en-IN" sz="2400" dirty="0"/>
              <a:t>Senthil </a:t>
            </a:r>
            <a:r>
              <a:rPr lang="en-IN" sz="2400" dirty="0" err="1"/>
              <a:t>Shanmugasundaram</a:t>
            </a:r>
            <a:r>
              <a:rPr lang="en-IN" sz="2400" dirty="0"/>
              <a:t>, Robert </a:t>
            </a:r>
            <a:r>
              <a:rPr lang="en-IN" sz="2400" dirty="0" err="1"/>
              <a:t>Lourdusamy</a:t>
            </a:r>
            <a:r>
              <a:rPr lang="en-IN" sz="2400" dirty="0"/>
              <a:t> “A Comparative Study Of Text Compression Algorithms” International Journal of Wisdom Based Computing, Vol. 1 (3), December 2011. </a:t>
            </a:r>
          </a:p>
          <a:p>
            <a:pPr marL="457200" indent="-457200" algn="just">
              <a:buFont typeface="+mj-lt"/>
              <a:buAutoNum type="arabicPeriod"/>
            </a:pPr>
            <a:r>
              <a:rPr lang="en-IN" sz="2400" dirty="0"/>
              <a:t>Kumar, A., Lee, B. G., Lee, H., &amp; Kumari, A. (2012). Secure storage and access of data in cloud computing. 2012 International Conference on ICT Convergence (ICTC). </a:t>
            </a:r>
          </a:p>
          <a:p>
            <a:pPr marL="457200" indent="-457200" algn="just">
              <a:buFont typeface="+mj-lt"/>
              <a:buAutoNum type="arabicPeriod"/>
            </a:pPr>
            <a:r>
              <a:rPr lang="en-IN" sz="2400" dirty="0" err="1"/>
              <a:t>Rewagad</a:t>
            </a:r>
            <a:r>
              <a:rPr lang="en-IN" sz="2400" dirty="0"/>
              <a:t>, P., &amp; Pawar, Y. (2013). Use of Digital Signature with Diffie Hellman Key Exchange and AES Encryption Algorithm to Enhance Data Security in Cloud Computing. 2013 International Conference on Communication Systems and Network Technologies.</a:t>
            </a:r>
          </a:p>
          <a:p>
            <a:pPr marL="457200" indent="-457200" algn="just">
              <a:buFont typeface="+mj-lt"/>
              <a:buAutoNum type="arabicPeriod"/>
            </a:pPr>
            <a:r>
              <a:rPr lang="en-US" sz="2400" dirty="0"/>
              <a:t>Nick Hoffman “A Simplified IDEA Algorithm” Department of Mathematics, Northern Kentucky University pp 1-5, 2007. </a:t>
            </a:r>
          </a:p>
          <a:p>
            <a:pPr marL="457200" indent="-457200" algn="just">
              <a:buFont typeface="+mj-lt"/>
              <a:buAutoNum type="arabicPeriod"/>
            </a:pPr>
            <a:r>
              <a:rPr lang="en-US" sz="2400" dirty="0"/>
              <a:t>Meier, W., On the Security of the IDEA block cipher, Advances in Cryptology. </a:t>
            </a:r>
          </a:p>
          <a:p>
            <a:pPr marL="457200" indent="-457200" algn="just">
              <a:buFont typeface="+mj-lt"/>
              <a:buAutoNum type="arabicPeriod"/>
            </a:pPr>
            <a:r>
              <a:rPr lang="en-US" sz="2400" dirty="0"/>
              <a:t>William Stallings : “Cryptography and network security: Principles and Practices”.</a:t>
            </a:r>
          </a:p>
        </p:txBody>
      </p:sp>
      <p:sp>
        <p:nvSpPr>
          <p:cNvPr id="8" name="Title 1">
            <a:extLst>
              <a:ext uri="{FF2B5EF4-FFF2-40B4-BE49-F238E27FC236}">
                <a16:creationId xmlns:a16="http://schemas.microsoft.com/office/drawing/2014/main" id="{A2C0F0E0-84AA-4CB6-9A2A-6DDF04E1EBA8}"/>
              </a:ext>
            </a:extLst>
          </p:cNvPr>
          <p:cNvSpPr>
            <a:spLocks noGrp="1"/>
          </p:cNvSpPr>
          <p:nvPr>
            <p:ph type="title"/>
          </p:nvPr>
        </p:nvSpPr>
        <p:spPr>
          <a:xfrm>
            <a:off x="259645" y="0"/>
            <a:ext cx="10515600" cy="974278"/>
          </a:xfrm>
        </p:spPr>
        <p:txBody>
          <a:bodyPr/>
          <a:lstStyle/>
          <a:p>
            <a:r>
              <a:rPr lang="en-US" dirty="0">
                <a:latin typeface="+mn-lt"/>
              </a:rPr>
              <a:t>References</a:t>
            </a:r>
            <a:endParaRPr lang="en-IN" dirty="0">
              <a:latin typeface="+mn-lt"/>
            </a:endParaRPr>
          </a:p>
        </p:txBody>
      </p:sp>
    </p:spTree>
    <p:extLst>
      <p:ext uri="{BB962C8B-B14F-4D97-AF65-F5344CB8AC3E}">
        <p14:creationId xmlns:p14="http://schemas.microsoft.com/office/powerpoint/2010/main" val="2739033579"/>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689</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Office Theme</vt:lpstr>
      <vt:lpstr>PowerPoint Presentation</vt:lpstr>
      <vt:lpstr>INTRODUCTION</vt:lpstr>
      <vt:lpstr>SCOPE</vt:lpstr>
      <vt:lpstr>PROPOSED SYSTEM</vt:lpstr>
      <vt:lpstr>Algorithm</vt:lpstr>
      <vt:lpstr>ALGORITHM</vt:lpstr>
      <vt:lpstr>Project Workflow </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patil</dc:creator>
  <cp:lastModifiedBy>WELCOME</cp:lastModifiedBy>
  <cp:revision>11</cp:revision>
  <dcterms:created xsi:type="dcterms:W3CDTF">2022-02-03T05:47:00Z</dcterms:created>
  <dcterms:modified xsi:type="dcterms:W3CDTF">2022-02-07T11:08:46Z</dcterms:modified>
</cp:coreProperties>
</file>